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09" r:id="rId2"/>
    <p:sldId id="300" r:id="rId3"/>
    <p:sldId id="310" r:id="rId4"/>
    <p:sldId id="311" r:id="rId5"/>
    <p:sldId id="331" r:id="rId6"/>
    <p:sldId id="312" r:id="rId7"/>
    <p:sldId id="313" r:id="rId8"/>
    <p:sldId id="315" r:id="rId9"/>
    <p:sldId id="332" r:id="rId10"/>
    <p:sldId id="316" r:id="rId11"/>
    <p:sldId id="317" r:id="rId12"/>
    <p:sldId id="326" r:id="rId13"/>
    <p:sldId id="320" r:id="rId14"/>
    <p:sldId id="333" r:id="rId15"/>
    <p:sldId id="321" r:id="rId16"/>
    <p:sldId id="327" r:id="rId17"/>
    <p:sldId id="329" r:id="rId18"/>
    <p:sldId id="328" r:id="rId19"/>
    <p:sldId id="330" r:id="rId20"/>
    <p:sldId id="325" r:id="rId21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110000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110000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110000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110000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110000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B9F2FF"/>
    <a:srgbClr val="00CCFF"/>
    <a:srgbClr val="666465"/>
    <a:srgbClr val="B5B5B5"/>
    <a:srgbClr val="887960"/>
    <a:srgbClr val="66735B"/>
    <a:srgbClr val="5E7882"/>
    <a:srgbClr val="50656E"/>
    <a:srgbClr val="880C1B"/>
    <a:srgbClr val="81744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13" autoAdjust="0"/>
    <p:restoredTop sz="94632" autoAdjust="0"/>
  </p:normalViewPr>
  <p:slideViewPr>
    <p:cSldViewPr snapToGrid="0">
      <p:cViewPr>
        <p:scale>
          <a:sx n="80" d="100"/>
          <a:sy n="80" d="100"/>
        </p:scale>
        <p:origin x="-678" y="-78"/>
      </p:cViewPr>
      <p:guideLst>
        <p:guide orient="horz"/>
        <p:guide orient="horz" pos="243"/>
        <p:guide pos="5602"/>
        <p:guide pos="4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3024" y="-9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defRPr sz="1200" b="1" smtClean="0"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defRPr sz="1200" b="1" smtClean="0"/>
            </a:lvl1pPr>
          </a:lstStyle>
          <a:p>
            <a:pPr>
              <a:defRPr/>
            </a:pPr>
            <a:fld id="{B0561410-3F2E-4022-BCF9-34CF90E4024A}" type="datetime4">
              <a:rPr lang="en-US"/>
              <a:pPr>
                <a:defRPr/>
              </a:pPr>
              <a:t>September 6, 2012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defRPr sz="1200" b="1" smtClean="0"/>
            </a:lvl1pPr>
          </a:lstStyle>
          <a:p>
            <a:pPr>
              <a:defRPr/>
            </a:pPr>
            <a:r>
              <a:rPr lang="en-US"/>
              <a:t>Speaker Name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defRPr sz="1200" b="1" smtClean="0"/>
            </a:lvl1pPr>
          </a:lstStyle>
          <a:p>
            <a:pPr>
              <a:defRPr/>
            </a:pPr>
            <a:fld id="{51A053AF-5FF2-4C41-B05D-13409EAD0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3912" cy="34750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38737" cy="418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433" tIns="46907" rIns="95433" bIns="469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defRPr sz="1000" b="1" smtClean="0"/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defRPr sz="1000" b="1" smtClean="0"/>
            </a:lvl1pPr>
          </a:lstStyle>
          <a:p>
            <a:pPr>
              <a:defRPr/>
            </a:pPr>
            <a:fld id="{0B1430E3-3614-4AE2-8065-545325F6E3C5}" type="datetime4">
              <a:rPr lang="en-US"/>
              <a:pPr>
                <a:defRPr/>
              </a:pPr>
              <a:t>September 6, 2012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defRPr sz="1000" b="1" smtClean="0"/>
            </a:lvl1pPr>
          </a:lstStyle>
          <a:p>
            <a:pPr>
              <a:defRPr/>
            </a:pPr>
            <a:r>
              <a:rPr lang="en-US"/>
              <a:t>Speaker Name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9" tIns="46584" rIns="93169" bIns="46584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defRPr sz="1000" b="1" smtClean="0"/>
            </a:lvl1pPr>
          </a:lstStyle>
          <a:p>
            <a:pPr>
              <a:defRPr/>
            </a:pPr>
            <a:fld id="{ABD2B3F8-3E2A-475D-A5DA-D09672A80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233363" indent="-2333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indent="-2047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8B88A9B-6D70-462D-BF8A-6F4C07141BDD}" type="datetime4">
              <a:rPr lang="en-US"/>
              <a:pPr/>
              <a:t>September 6, 2012</a:t>
            </a:fld>
            <a:endParaRPr lang="en-US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Speaker Name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0EE2BD-89B0-49B4-80BC-2162CD960D79}" type="slidenum">
              <a:rPr lang="en-US"/>
              <a:pPr/>
              <a:t>1</a:t>
            </a:fld>
            <a:endParaRPr 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11358A-7C2A-408B-A6DF-9CCD3DC30A5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11358A-7C2A-408B-A6DF-9CCD3DC30A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11358A-7C2A-408B-A6DF-9CCD3DC30A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11358A-7C2A-408B-A6DF-9CCD3DC30A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11358A-7C2A-408B-A6DF-9CCD3DC30A5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11358A-7C2A-408B-A6DF-9CCD3DC30A5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B1430E3-3614-4AE2-8065-545325F6E3C5}" type="datetime4">
              <a:rPr lang="en-US" smtClean="0"/>
              <a:pPr>
                <a:defRPr/>
              </a:pPr>
              <a:t>September 6,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Speaker Name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ABD2B3F8-3E2A-475D-A5DA-D09672A8030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0F2B7-38A1-460F-879C-7B69F0D71BED}" type="datetime1">
              <a:rPr lang="en-US"/>
              <a:pPr>
                <a:defRPr/>
              </a:pPr>
              <a:t>9/6/2012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503484" y="6519446"/>
            <a:ext cx="60403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Copyright © 2012 Raytheon Company.   All rights Reserved</a:t>
            </a:r>
            <a:endParaRPr lang="en-US" sz="1600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5DB8B-9E09-4239-8AC5-2163134789DF}" type="datetime1">
              <a:rPr lang="en-US"/>
              <a:pPr>
                <a:defRPr/>
              </a:pPr>
              <a:t>9/6/2012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1283677" y="6519446"/>
            <a:ext cx="62249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Copyright © 2012 Raytheon Company. All rights Reserved</a:t>
            </a:r>
            <a:endParaRPr lang="en-US" sz="1600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95375"/>
            <a:ext cx="8534400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0" y="957263"/>
            <a:ext cx="9137650" cy="0"/>
          </a:xfrm>
          <a:prstGeom prst="line">
            <a:avLst/>
          </a:prstGeom>
          <a:noFill/>
          <a:ln w="12700">
            <a:solidFill>
              <a:srgbClr val="CE112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01600"/>
            <a:ext cx="5880100" cy="831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65975" y="6630988"/>
            <a:ext cx="118745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defRPr sz="1000" smtClean="0"/>
            </a:lvl1pPr>
          </a:lstStyle>
          <a:p>
            <a:pPr>
              <a:defRPr/>
            </a:pPr>
            <a:fld id="{284C4BED-63F1-454C-83F4-20059DC1B19E}" type="datetime1">
              <a:rPr lang="en-US"/>
              <a:pPr>
                <a:defRPr/>
              </a:pPr>
              <a:t>9/6/2012</a:t>
            </a:fld>
            <a:endParaRPr lang="en-US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8499475" y="6630988"/>
            <a:ext cx="6445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0"/>
              </a:spcBef>
              <a:buClrTx/>
              <a:buSzTx/>
              <a:defRPr/>
            </a:pPr>
            <a:r>
              <a:rPr lang="en-US" sz="1000"/>
              <a:t>Page </a:t>
            </a:r>
            <a:fld id="{9708E357-7768-499B-8F76-BE364E4CDD12}" type="slidenum">
              <a:rPr lang="en-US" sz="1000"/>
              <a:pPr>
                <a:spcBef>
                  <a:spcPct val="0"/>
                </a:spcBef>
                <a:buClrTx/>
                <a:buSzTx/>
                <a:defRPr/>
              </a:pPr>
              <a:t>‹#›</a:t>
            </a:fld>
            <a:endParaRPr lang="en-US" sz="1000"/>
          </a:p>
        </p:txBody>
      </p:sp>
      <p:sp>
        <p:nvSpPr>
          <p:cNvPr id="1052" name="Line 28"/>
          <p:cNvSpPr>
            <a:spLocks noChangeShapeType="1"/>
          </p:cNvSpPr>
          <p:nvPr/>
        </p:nvSpPr>
        <p:spPr bwMode="auto">
          <a:xfrm>
            <a:off x="8428038" y="6608763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056" name="Picture 52" descr="SAS_V_R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2400" y="219075"/>
            <a:ext cx="240347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</p:sldLayoutIdLst>
  <p:transition>
    <p:fade/>
  </p:transition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55613" indent="-2238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10000"/>
        <a:buChar char="–"/>
        <a:defRPr sz="2000">
          <a:solidFill>
            <a:schemeClr val="tx1"/>
          </a:solidFill>
          <a:latin typeface="+mn-lt"/>
        </a:defRPr>
      </a:lvl2pPr>
      <a:lvl3pPr marL="679450" indent="-209550" algn="l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10000"/>
        <a:buChar char="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rgbClr val="0000CC"/>
          </a:solidFill>
          <a:latin typeface="Frutiger 87ExtraBlackCn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rgbClr val="0000CC"/>
          </a:solidFill>
          <a:latin typeface="Frutiger 87ExtraBlackCn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2" descr="NEW PPT Cover graphic wor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57325"/>
            <a:ext cx="6330950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RTAG_RGB_R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9950" y="212725"/>
            <a:ext cx="162718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966200" y="1457325"/>
            <a:ext cx="177800" cy="4549775"/>
          </a:xfrm>
          <a:prstGeom prst="rect">
            <a:avLst/>
          </a:prstGeom>
          <a:solidFill>
            <a:srgbClr val="CE112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1455738"/>
            <a:ext cx="91440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0" y="6007100"/>
            <a:ext cx="91440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4722829" y="4138613"/>
            <a:ext cx="4121134" cy="1241425"/>
          </a:xfrm>
          <a:noFill/>
        </p:spPr>
        <p:txBody>
          <a:bodyPr anchor="b"/>
          <a:lstStyle/>
          <a:p>
            <a:pPr marL="0" indent="0" algn="r">
              <a:buFont typeface="Wingdings" pitchFamily="2" charset="2"/>
              <a:buNone/>
            </a:pPr>
            <a:r>
              <a:rPr lang="en-US" sz="1800" dirty="0" smtClean="0"/>
              <a:t>Mr. Steve Kirsch</a:t>
            </a:r>
          </a:p>
          <a:p>
            <a:pPr marL="0" indent="0" algn="r">
              <a:buFont typeface="Wingdings" pitchFamily="2" charset="2"/>
              <a:buNone/>
            </a:pPr>
            <a:r>
              <a:rPr lang="en-US" sz="1800" dirty="0" smtClean="0"/>
              <a:t>Principal Fellow</a:t>
            </a:r>
          </a:p>
          <a:p>
            <a:pPr marL="0" indent="0" algn="r">
              <a:buFont typeface="Wingdings" pitchFamily="2" charset="2"/>
              <a:buNone/>
            </a:pPr>
            <a:r>
              <a:rPr lang="en-US" sz="1800" dirty="0" smtClean="0"/>
              <a:t>Raytheon Space and Airborne Systems</a:t>
            </a:r>
          </a:p>
          <a:p>
            <a:pPr marL="0" indent="0" algn="r">
              <a:buFont typeface="Wingdings" pitchFamily="2" charset="2"/>
              <a:buNone/>
            </a:pPr>
            <a:r>
              <a:rPr lang="en-US" sz="1800" dirty="0" smtClean="0"/>
              <a:t>9/10/2012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ctrTitle" idx="4294967295"/>
          </p:nvPr>
        </p:nvSpPr>
        <p:spPr>
          <a:xfrm>
            <a:off x="4930217" y="1868079"/>
            <a:ext cx="4017439" cy="1454150"/>
          </a:xfrm>
          <a:noFill/>
        </p:spPr>
        <p:txBody>
          <a:bodyPr tIns="0" rIns="0" bIns="0"/>
          <a:lstStyle/>
          <a:p>
            <a:pPr algn="r"/>
            <a:r>
              <a:rPr lang="en-US" sz="2400" dirty="0" smtClean="0"/>
              <a:t>Graph Programming Model</a:t>
            </a:r>
            <a:br>
              <a:rPr lang="en-US" sz="2400" dirty="0" smtClean="0"/>
            </a:br>
            <a:r>
              <a:rPr lang="en-US" sz="1800" dirty="0" smtClean="0"/>
              <a:t>Efficient Approach For Sensor Signal Processing </a:t>
            </a:r>
            <a:endParaRPr lang="en-US" sz="2400" dirty="0" smtClean="0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60413" y="0"/>
            <a:ext cx="0" cy="685800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602163" y="6497638"/>
            <a:ext cx="4257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230188" indent="-230188" algn="r"/>
            <a:r>
              <a:rPr lang="en-US" sz="900" dirty="0"/>
              <a:t>Copyright </a:t>
            </a:r>
            <a:r>
              <a:rPr lang="en-US" sz="900" dirty="0">
                <a:cs typeface="Arial" charset="0"/>
              </a:rPr>
              <a:t>© </a:t>
            </a:r>
            <a:r>
              <a:rPr lang="en-US" sz="900" dirty="0" smtClean="0">
                <a:cs typeface="Arial" charset="0"/>
              </a:rPr>
              <a:t>2012 </a:t>
            </a:r>
            <a:r>
              <a:rPr lang="en-US" sz="900" dirty="0">
                <a:cs typeface="Arial" charset="0"/>
              </a:rPr>
              <a:t>Raytheon Company. All rights reserved.</a:t>
            </a:r>
          </a:p>
          <a:p>
            <a:pPr marL="230188" indent="-230188" algn="r"/>
            <a:r>
              <a:rPr lang="en-US" sz="900" i="1" dirty="0">
                <a:cs typeface="Arial" charset="0"/>
              </a:rPr>
              <a:t>Customer Success Is Our Mission</a:t>
            </a:r>
            <a:r>
              <a:rPr lang="en-US" sz="900" dirty="0">
                <a:cs typeface="Arial" charset="0"/>
              </a:rPr>
              <a:t> is a registered trademark of Raytheon Company.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GPM:  Hierarchical Program Structure</a:t>
            </a:r>
            <a:br>
              <a:rPr lang="en-US" sz="2400" dirty="0" smtClean="0"/>
            </a:br>
            <a:r>
              <a:rPr lang="en-US" sz="2400" dirty="0" smtClean="0"/>
              <a:t>   </a:t>
            </a:r>
            <a:r>
              <a:rPr lang="en-US" sz="2000" dirty="0" smtClean="0"/>
              <a:t>Graphs are the fundamental building blocks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000" y="1049867"/>
            <a:ext cx="8771468" cy="2743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Graphs are used as building blocks to construct a signal processing application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Graphs are reusable DAGs that can be parameterized </a:t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 err="1" smtClean="0"/>
              <a:t>eg</a:t>
            </a:r>
            <a:r>
              <a:rPr lang="en-US" sz="1600" dirty="0" smtClean="0"/>
              <a:t> number of collected samples to process, number of pulses to process, etc)</a:t>
            </a:r>
            <a:br>
              <a:rPr lang="en-US" sz="1600" dirty="0" smtClean="0"/>
            </a:b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SAR (Synthetic Aperture Radar ) signal processing example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 single </a:t>
            </a:r>
            <a:r>
              <a:rPr lang="en-US" sz="1600" dirty="0" err="1" smtClean="0"/>
              <a:t>PtP</a:t>
            </a:r>
            <a:r>
              <a:rPr lang="en-US" sz="1600" dirty="0" smtClean="0"/>
              <a:t> (Pulse to Pulse) graph type is used for processing segments of a long coherent collection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Batch Graph for integrating the </a:t>
            </a:r>
            <a:r>
              <a:rPr lang="en-US" sz="1600" dirty="0" err="1" smtClean="0"/>
              <a:t>PtP</a:t>
            </a:r>
            <a:r>
              <a:rPr lang="en-US" sz="1600" dirty="0" smtClean="0"/>
              <a:t> outputs where data dependences exist between the pulse to pulse graphs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Multiple </a:t>
            </a:r>
            <a:r>
              <a:rPr lang="en-US" sz="1600" dirty="0" err="1" smtClean="0"/>
              <a:t>PtP</a:t>
            </a:r>
            <a:r>
              <a:rPr lang="en-US" sz="1600" dirty="0" smtClean="0"/>
              <a:t> Graphs maybe processed in parallel when collection time &lt; processing time</a:t>
            </a:r>
            <a:br>
              <a:rPr lang="en-US" sz="1600" dirty="0" smtClean="0"/>
            </a:b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Graph are used to express a course gain inherent algorithm TLP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5162" name="Picture 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2333" y="3954909"/>
            <a:ext cx="6312430" cy="2466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GPM: Hierarchical Program Structure</a:t>
            </a:r>
            <a:br>
              <a:rPr lang="en-US" sz="2400" dirty="0" smtClean="0"/>
            </a:br>
            <a:r>
              <a:rPr lang="en-US" sz="2000" dirty="0" smtClean="0"/>
              <a:t>   Graphs are decomposed into </a:t>
            </a:r>
            <a:r>
              <a:rPr lang="en-US" sz="2000" dirty="0" err="1" smtClean="0"/>
              <a:t>Subgraphs</a:t>
            </a:r>
            <a:endParaRPr lang="en-US" sz="2400" dirty="0" smtClean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497" y="1039203"/>
            <a:ext cx="8975628" cy="2894542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 err="1" smtClean="0"/>
              <a:t>Subgraphs</a:t>
            </a:r>
            <a:r>
              <a:rPr lang="en-US" dirty="0" smtClean="0"/>
              <a:t> represent a finer gain expression of TLP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Independent grouping of data and processing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May execute in parallel thus utilizing parallel processing resources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dirty="0" smtClean="0"/>
              <a:t>Provides </a:t>
            </a:r>
            <a:r>
              <a:rPr lang="en-US" sz="1800" dirty="0" smtClean="0"/>
              <a:t>an opportunity to manage processing latency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/>
              <a:t>Inter-</a:t>
            </a:r>
            <a:r>
              <a:rPr lang="en-US" dirty="0" err="1" smtClean="0"/>
              <a:t>subgraph</a:t>
            </a:r>
            <a:r>
              <a:rPr lang="en-US" dirty="0" smtClean="0"/>
              <a:t> communication implementation can utilize message passing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dirty="0" smtClean="0"/>
              <a:t>Typical for a loosely coupled memory hierarchy</a:t>
            </a:r>
          </a:p>
          <a:p>
            <a:pPr lvl="1">
              <a:lnSpc>
                <a:spcPct val="80000"/>
              </a:lnSpc>
              <a:defRPr/>
            </a:pPr>
            <a:endParaRPr lang="en-US" dirty="0" smtClean="0"/>
          </a:p>
        </p:txBody>
      </p:sp>
      <p:pic>
        <p:nvPicPr>
          <p:cNvPr id="6185" name="Picture 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901" y="2977430"/>
            <a:ext cx="7317629" cy="2952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56" y="143935"/>
            <a:ext cx="7569200" cy="831850"/>
          </a:xfrm>
        </p:spPr>
        <p:txBody>
          <a:bodyPr/>
          <a:lstStyle/>
          <a:p>
            <a:r>
              <a:rPr lang="en-US" sz="2400" dirty="0" smtClean="0"/>
              <a:t>GPM: Hierarchical Program Structure</a:t>
            </a:r>
            <a:br>
              <a:rPr lang="en-US" sz="2400" dirty="0" smtClean="0"/>
            </a:br>
            <a:r>
              <a:rPr lang="en-US" sz="2400" dirty="0" smtClean="0"/>
              <a:t>   </a:t>
            </a:r>
            <a:r>
              <a:rPr lang="en-US" sz="2000" dirty="0" err="1" smtClean="0"/>
              <a:t>Subgraphs</a:t>
            </a:r>
            <a:r>
              <a:rPr lang="en-US" sz="2000" dirty="0" smtClean="0"/>
              <a:t> are decomposed Into </a:t>
            </a:r>
            <a:r>
              <a:rPr lang="en-US" sz="2000" dirty="0" err="1" smtClean="0"/>
              <a:t>Jobclasses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00F2B7-38A1-460F-879C-7B69F0D71BED}" type="datetime1">
              <a:rPr lang="en-US" smtClean="0"/>
              <a:pPr>
                <a:defRPr/>
              </a:pPr>
              <a:t>9/6/2012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>
              <a:spcAft>
                <a:spcPct val="10000"/>
              </a:spcAft>
            </a:pPr>
            <a:r>
              <a:rPr lang="en-US" sz="2000" dirty="0" err="1" smtClean="0"/>
              <a:t>Subgraphs</a:t>
            </a:r>
            <a:r>
              <a:rPr lang="en-US" sz="2000" dirty="0" smtClean="0"/>
              <a:t> are composed into one or more </a:t>
            </a:r>
            <a:r>
              <a:rPr lang="en-US" sz="2000" dirty="0" err="1" smtClean="0"/>
              <a:t>Jobclasses</a:t>
            </a:r>
            <a:endParaRPr lang="en-US" sz="2000" dirty="0" smtClean="0"/>
          </a:p>
          <a:p>
            <a:pPr marL="223838">
              <a:spcAft>
                <a:spcPct val="10000"/>
              </a:spcAft>
            </a:pPr>
            <a:r>
              <a:rPr lang="en-US" sz="2000" dirty="0" err="1" smtClean="0"/>
              <a:t>Jobclasses</a:t>
            </a:r>
            <a:r>
              <a:rPr lang="en-US" sz="2000" dirty="0" smtClean="0"/>
              <a:t> </a:t>
            </a:r>
            <a:r>
              <a:rPr lang="en-US" sz="2000" dirty="0" smtClean="0"/>
              <a:t>are SPMD (shown on an earlier chart) that consume </a:t>
            </a:r>
            <a:r>
              <a:rPr lang="en-US" sz="2000" dirty="0" smtClean="0"/>
              <a:t>the DLP that exists in</a:t>
            </a:r>
            <a:r>
              <a:rPr lang="en-US" sz="2000" dirty="0" smtClean="0"/>
              <a:t> datasets</a:t>
            </a:r>
            <a:endParaRPr lang="en-US" sz="2000" dirty="0" smtClean="0"/>
          </a:p>
          <a:p>
            <a:pPr marL="223838">
              <a:spcAft>
                <a:spcPct val="10000"/>
              </a:spcAft>
            </a:pPr>
            <a:r>
              <a:rPr lang="en-US" sz="2000" dirty="0" smtClean="0"/>
              <a:t>A </a:t>
            </a:r>
            <a:r>
              <a:rPr lang="en-US" sz="2000" dirty="0" err="1" smtClean="0"/>
              <a:t>Jobclass</a:t>
            </a:r>
            <a:r>
              <a:rPr lang="en-US" sz="2000" dirty="0" smtClean="0"/>
              <a:t> consists of one or more Jobs</a:t>
            </a:r>
            <a:endParaRPr lang="en-US" sz="2000" dirty="0" smtClean="0"/>
          </a:p>
          <a:p>
            <a:pPr marL="449263" lvl="1">
              <a:spcAft>
                <a:spcPct val="10000"/>
              </a:spcAft>
            </a:pPr>
            <a:r>
              <a:rPr lang="en-US" sz="1800" dirty="0" smtClean="0"/>
              <a:t>Each </a:t>
            </a:r>
            <a:r>
              <a:rPr lang="en-US" sz="1800" dirty="0" smtClean="0"/>
              <a:t>Job may execute in parallel on </a:t>
            </a:r>
            <a:r>
              <a:rPr lang="en-US" sz="1800" dirty="0" smtClean="0"/>
              <a:t>a cluster of </a:t>
            </a:r>
            <a:r>
              <a:rPr lang="en-US" sz="1800" dirty="0" smtClean="0"/>
              <a:t>processing nodes </a:t>
            </a:r>
            <a:r>
              <a:rPr lang="en-US" sz="1800" dirty="0" smtClean="0"/>
              <a:t>allocated to the </a:t>
            </a:r>
            <a:r>
              <a:rPr lang="en-US" sz="1800" dirty="0" err="1" smtClean="0"/>
              <a:t>subGraph</a:t>
            </a:r>
            <a:endParaRPr lang="en-US" sz="1800" dirty="0" smtClean="0"/>
          </a:p>
          <a:p>
            <a:pPr marL="449263" lvl="1">
              <a:spcAft>
                <a:spcPct val="10000"/>
              </a:spcAft>
            </a:pPr>
            <a:r>
              <a:rPr lang="en-US" sz="1800" dirty="0" smtClean="0"/>
              <a:t>If a </a:t>
            </a:r>
            <a:r>
              <a:rPr lang="en-US" sz="1800" dirty="0" err="1" smtClean="0"/>
              <a:t>jobclass</a:t>
            </a:r>
            <a:r>
              <a:rPr lang="en-US" sz="1800" dirty="0" smtClean="0"/>
              <a:t> contains more Jobs then processing nodes than jobs will be queued </a:t>
            </a:r>
            <a:r>
              <a:rPr lang="en-US" sz="1800" dirty="0" smtClean="0"/>
              <a:t>and </a:t>
            </a:r>
            <a:r>
              <a:rPr lang="en-US" sz="1800" dirty="0" smtClean="0"/>
              <a:t>execute </a:t>
            </a:r>
            <a:r>
              <a:rPr lang="en-US" sz="1800" dirty="0" smtClean="0"/>
              <a:t>sequentially</a:t>
            </a:r>
            <a:endParaRPr lang="en-US" sz="2400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844261"/>
            <a:ext cx="7616825" cy="218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91" y="134257"/>
            <a:ext cx="7467601" cy="831850"/>
          </a:xfrm>
        </p:spPr>
        <p:txBody>
          <a:bodyPr/>
          <a:lstStyle/>
          <a:p>
            <a:r>
              <a:rPr lang="en-US" sz="2400" dirty="0" smtClean="0"/>
              <a:t>GPM: Hierarchical Program Structure</a:t>
            </a:r>
            <a:br>
              <a:rPr lang="en-US" sz="2400" dirty="0" smtClean="0"/>
            </a:br>
            <a:r>
              <a:rPr lang="en-US" sz="2400" dirty="0" smtClean="0"/>
              <a:t>   Dataset are decomposed into Tiles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629" y="1074209"/>
            <a:ext cx="8353425" cy="2447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Dataset is divided into tiles exposing Data Level Parallelism (DLP)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A </a:t>
            </a:r>
            <a:r>
              <a:rPr lang="en-US" sz="2000" dirty="0" err="1" smtClean="0"/>
              <a:t>Jobclass</a:t>
            </a:r>
            <a:r>
              <a:rPr lang="en-US" sz="2000" dirty="0" smtClean="0"/>
              <a:t> view defines how to carve up the dataset into tiles  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Tiles represent virtually contiguous chunks of data that can be processed in parallel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Typically there are 100s of tiles that comprise a dataset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Tiles are grouped and assigned to Jobs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Jobs process tiles in parallel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A single job processes its tiles sequentially 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30757" name="Rectangle 42"/>
          <p:cNvSpPr>
            <a:spLocks noChangeArrowheads="1"/>
          </p:cNvSpPr>
          <p:nvPr/>
        </p:nvSpPr>
        <p:spPr bwMode="auto">
          <a:xfrm>
            <a:off x="6367236" y="4066043"/>
            <a:ext cx="2360386" cy="165712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23838" indent="-223838" algn="l">
              <a:spcBef>
                <a:spcPct val="20000"/>
              </a:spcBef>
              <a:spcAft>
                <a:spcPct val="10000"/>
              </a:spcAft>
              <a:buClr>
                <a:schemeClr val="tx1"/>
              </a:buClr>
              <a:buFont typeface="Wingdings" pitchFamily="2" charset="2"/>
              <a:buChar char="n"/>
            </a:pPr>
            <a:r>
              <a:rPr lang="en-US" sz="1200" b="1" i="0" dirty="0">
                <a:solidFill>
                  <a:schemeClr val="tx1"/>
                </a:solidFill>
              </a:rPr>
              <a:t>Number of Dimensions</a:t>
            </a:r>
          </a:p>
          <a:p>
            <a:pPr marL="223838" indent="-223838" algn="l">
              <a:spcBef>
                <a:spcPct val="20000"/>
              </a:spcBef>
              <a:spcAft>
                <a:spcPct val="10000"/>
              </a:spcAft>
              <a:buClr>
                <a:schemeClr val="tx1"/>
              </a:buClr>
              <a:buFont typeface="Wingdings" pitchFamily="2" charset="2"/>
              <a:buChar char="n"/>
            </a:pPr>
            <a:r>
              <a:rPr lang="en-US" sz="1200" b="1" i="0" dirty="0">
                <a:solidFill>
                  <a:schemeClr val="tx1"/>
                </a:solidFill>
              </a:rPr>
              <a:t>Atomic Dimension</a:t>
            </a:r>
          </a:p>
          <a:p>
            <a:pPr marL="571500" lvl="1" indent="-233363" algn="l">
              <a:spcBef>
                <a:spcPct val="20000"/>
              </a:spcBef>
              <a:spcAft>
                <a:spcPct val="5000"/>
              </a:spcAft>
              <a:buClr>
                <a:schemeClr val="tx1"/>
              </a:buClr>
              <a:buFont typeface="Wingdings" pitchFamily="2" charset="2"/>
              <a:buChar char="n"/>
            </a:pPr>
            <a:r>
              <a:rPr lang="en-US" sz="1100" b="1" i="0" dirty="0">
                <a:solidFill>
                  <a:schemeClr val="tx1"/>
                </a:solidFill>
              </a:rPr>
              <a:t>Number of dimension required to access a tile</a:t>
            </a:r>
          </a:p>
          <a:p>
            <a:pPr marL="223838" indent="-223838" algn="l">
              <a:spcBef>
                <a:spcPct val="20000"/>
              </a:spcBef>
              <a:spcAft>
                <a:spcPct val="10000"/>
              </a:spcAft>
              <a:buClr>
                <a:schemeClr val="tx1"/>
              </a:buClr>
              <a:buFont typeface="Wingdings" pitchFamily="2" charset="2"/>
              <a:buChar char="n"/>
            </a:pPr>
            <a:r>
              <a:rPr lang="en-US" sz="1200" b="1" i="0" dirty="0">
                <a:solidFill>
                  <a:schemeClr val="tx1"/>
                </a:solidFill>
              </a:rPr>
              <a:t>Dimension structure</a:t>
            </a:r>
          </a:p>
          <a:p>
            <a:pPr marL="571500" lvl="1" indent="-233363" algn="l">
              <a:spcBef>
                <a:spcPct val="20000"/>
              </a:spcBef>
              <a:spcAft>
                <a:spcPct val="5000"/>
              </a:spcAft>
              <a:buClr>
                <a:schemeClr val="tx1"/>
              </a:buClr>
              <a:buFont typeface="Wingdings" pitchFamily="2" charset="2"/>
              <a:buChar char="n"/>
            </a:pPr>
            <a:r>
              <a:rPr lang="en-US" sz="1100" b="1" i="0" dirty="0">
                <a:solidFill>
                  <a:schemeClr val="tx1"/>
                </a:solidFill>
              </a:rPr>
              <a:t>Length</a:t>
            </a:r>
          </a:p>
          <a:p>
            <a:pPr marL="571500" lvl="1" indent="-233363" algn="l">
              <a:spcBef>
                <a:spcPct val="20000"/>
              </a:spcBef>
              <a:spcAft>
                <a:spcPct val="5000"/>
              </a:spcAft>
              <a:buClr>
                <a:schemeClr val="tx1"/>
              </a:buClr>
              <a:buFont typeface="Wingdings" pitchFamily="2" charset="2"/>
              <a:buChar char="n"/>
            </a:pPr>
            <a:r>
              <a:rPr lang="en-US" sz="1100" b="1" i="0" dirty="0">
                <a:solidFill>
                  <a:schemeClr val="tx1"/>
                </a:solidFill>
              </a:rPr>
              <a:t>Stride</a:t>
            </a:r>
          </a:p>
        </p:txBody>
      </p:sp>
      <p:sp>
        <p:nvSpPr>
          <p:cNvPr id="30758" name="Text Box 43"/>
          <p:cNvSpPr txBox="1">
            <a:spLocks noChangeArrowheads="1"/>
          </p:cNvSpPr>
          <p:nvPr/>
        </p:nvSpPr>
        <p:spPr bwMode="auto">
          <a:xfrm>
            <a:off x="6359070" y="3789589"/>
            <a:ext cx="2204130" cy="3077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Job Class View Attributes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769" y="3616778"/>
            <a:ext cx="5277063" cy="2526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C19943A-ED1C-4F0A-ABD4-A05E5A39DB68}" type="datetime1">
              <a:rPr lang="en-US"/>
              <a:pPr/>
              <a:t>9/6/2012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" y="1113663"/>
            <a:ext cx="8534400" cy="4787900"/>
          </a:xfrm>
        </p:spPr>
        <p:txBody>
          <a:bodyPr/>
          <a:lstStyle/>
          <a:p>
            <a:r>
              <a:rPr lang="en-US" sz="1800" dirty="0" smtClean="0"/>
              <a:t>Graph Programming Model (GPM) goals </a:t>
            </a:r>
          </a:p>
          <a:p>
            <a:r>
              <a:rPr lang="en-US" sz="1800" dirty="0" smtClean="0"/>
              <a:t>Overview of GPM basics</a:t>
            </a:r>
          </a:p>
          <a:p>
            <a:r>
              <a:rPr lang="en-US" sz="1800" dirty="0" smtClean="0"/>
              <a:t>GPM hierarchical program structure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A brief look at how </a:t>
            </a:r>
            <a:r>
              <a:rPr lang="en-US" sz="2800" dirty="0" smtClean="0"/>
              <a:t>GPM </a:t>
            </a:r>
            <a:r>
              <a:rPr lang="en-US" sz="2800" dirty="0" smtClean="0"/>
              <a:t>achieves efficiency</a:t>
            </a:r>
            <a:endParaRPr lang="en-US" sz="2800" dirty="0" smtClean="0"/>
          </a:p>
          <a:p>
            <a:r>
              <a:rPr lang="en-US" sz="1800" dirty="0" smtClean="0"/>
              <a:t>Conclusion </a:t>
            </a:r>
            <a:r>
              <a:rPr lang="en-US" sz="1800" dirty="0" smtClean="0"/>
              <a:t>and Path Forward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69"/>
          <p:cNvSpPr>
            <a:spLocks noChangeArrowheads="1"/>
          </p:cNvSpPr>
          <p:nvPr/>
        </p:nvSpPr>
        <p:spPr bwMode="auto">
          <a:xfrm>
            <a:off x="3952055" y="3966287"/>
            <a:ext cx="628650" cy="227013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 dirty="0">
                <a:solidFill>
                  <a:srgbClr val="FF6600"/>
                </a:solidFill>
                <a:latin typeface="Arial Narrow" pitchFamily="34" charset="0"/>
              </a:rPr>
              <a:t>Tile 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18" y="110836"/>
            <a:ext cx="6954982" cy="831850"/>
          </a:xfrm>
        </p:spPr>
        <p:txBody>
          <a:bodyPr/>
          <a:lstStyle/>
          <a:p>
            <a:r>
              <a:rPr lang="en-US" dirty="0" smtClean="0"/>
              <a:t>GPM Achieves Efficiency:</a:t>
            </a:r>
            <a:br>
              <a:rPr lang="en-US" dirty="0" smtClean="0"/>
            </a:br>
            <a:r>
              <a:rPr lang="en-US" dirty="0" smtClean="0"/>
              <a:t>     By Using Data 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24" y="1095375"/>
            <a:ext cx="8839200" cy="1629352"/>
          </a:xfrm>
        </p:spPr>
        <p:txBody>
          <a:bodyPr/>
          <a:lstStyle/>
          <a:p>
            <a:r>
              <a:rPr lang="en-US" dirty="0" smtClean="0"/>
              <a:t>Ability to simultaneously move data and perform useful computation is key to high performance</a:t>
            </a:r>
          </a:p>
          <a:p>
            <a:pPr lvl="1"/>
            <a:r>
              <a:rPr lang="en-US" dirty="0" smtClean="0"/>
              <a:t>Job Sequencing and Data tiling provides the ability to bury data movement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00F2B7-38A1-460F-879C-7B69F0D71BED}" type="datetime1">
              <a:rPr lang="en-US" smtClean="0"/>
              <a:pPr>
                <a:defRPr/>
              </a:pPr>
              <a:t>9/6/2012</a:t>
            </a:fld>
            <a:endParaRPr lang="en-US"/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3668918" y="2984085"/>
            <a:ext cx="904875" cy="549275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i="1">
                <a:solidFill>
                  <a:srgbClr val="FF6600"/>
                </a:solidFill>
                <a:latin typeface="Arial Narrow" pitchFamily="34" charset="0"/>
              </a:rPr>
              <a:t>Middleware</a:t>
            </a: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V="1">
            <a:off x="2749755" y="3258723"/>
            <a:ext cx="91440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989343" y="4074698"/>
            <a:ext cx="628650" cy="227012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>
                <a:solidFill>
                  <a:srgbClr val="FF6600"/>
                </a:solidFill>
                <a:latin typeface="Arial Narrow" pitchFamily="34" charset="0"/>
              </a:rPr>
              <a:t>Tile 0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989343" y="4315998"/>
            <a:ext cx="628650" cy="227012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>
                <a:solidFill>
                  <a:srgbClr val="FF6600"/>
                </a:solidFill>
                <a:latin typeface="Arial Narrow" pitchFamily="34" charset="0"/>
              </a:rPr>
              <a:t>Tile 1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989343" y="4536660"/>
            <a:ext cx="628650" cy="227013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>
                <a:solidFill>
                  <a:srgbClr val="FF6600"/>
                </a:solidFill>
                <a:latin typeface="Arial Narrow" pitchFamily="34" charset="0"/>
              </a:rPr>
              <a:t>Tile 2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989343" y="4776373"/>
            <a:ext cx="628650" cy="227012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>
                <a:solidFill>
                  <a:srgbClr val="FF6600"/>
                </a:solidFill>
                <a:latin typeface="Arial Narrow" pitchFamily="34" charset="0"/>
              </a:rPr>
              <a:t>Tile 3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989343" y="4998623"/>
            <a:ext cx="628650" cy="227012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>
                <a:solidFill>
                  <a:srgbClr val="FF6600"/>
                </a:solidFill>
                <a:latin typeface="Arial Narrow" pitchFamily="34" charset="0"/>
              </a:rPr>
              <a:t>Tile 4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989343" y="5230398"/>
            <a:ext cx="628650" cy="227012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>
                <a:solidFill>
                  <a:srgbClr val="FF6600"/>
                </a:solidFill>
                <a:latin typeface="Arial Narrow" pitchFamily="34" charset="0"/>
              </a:rPr>
              <a:t>Tile 5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984580" y="5451060"/>
            <a:ext cx="628650" cy="227013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>
                <a:solidFill>
                  <a:srgbClr val="FF6600"/>
                </a:solidFill>
                <a:latin typeface="Arial Narrow" pitchFamily="34" charset="0"/>
              </a:rPr>
              <a:t>Tile 6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1989343" y="5681248"/>
            <a:ext cx="628650" cy="227012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>
                <a:solidFill>
                  <a:srgbClr val="FF6600"/>
                </a:solidFill>
                <a:latin typeface="Arial Narrow" pitchFamily="34" charset="0"/>
              </a:rPr>
              <a:t>Tile 7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1813130" y="3693698"/>
            <a:ext cx="1049338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i="1" dirty="0">
                <a:solidFill>
                  <a:srgbClr val="FF6600"/>
                </a:solidFill>
                <a:latin typeface="Arial Narrow" pitchFamily="34" charset="0"/>
              </a:rPr>
              <a:t>Dataset</a:t>
            </a: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3891168" y="3977860"/>
            <a:ext cx="717550" cy="100171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i="1">
              <a:solidFill>
                <a:srgbClr val="FF6600"/>
              </a:solidFill>
              <a:latin typeface="Arial Narrow" pitchFamily="34" charset="0"/>
            </a:endParaRP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3954668" y="3741323"/>
            <a:ext cx="541337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i="1" dirty="0">
                <a:solidFill>
                  <a:srgbClr val="FF6600"/>
                </a:solidFill>
                <a:latin typeface="Arial Narrow" pitchFamily="34" charset="0"/>
              </a:rPr>
              <a:t>Job 0</a:t>
            </a:r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>
            <a:off x="3891168" y="4477923"/>
            <a:ext cx="708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5"/>
          <p:cNvSpPr>
            <a:spLocks noChangeShapeType="1"/>
          </p:cNvSpPr>
          <p:nvPr/>
        </p:nvSpPr>
        <p:spPr bwMode="auto">
          <a:xfrm>
            <a:off x="3891168" y="4212810"/>
            <a:ext cx="7080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6"/>
          <p:cNvSpPr>
            <a:spLocks noChangeShapeType="1"/>
          </p:cNvSpPr>
          <p:nvPr/>
        </p:nvSpPr>
        <p:spPr bwMode="auto">
          <a:xfrm>
            <a:off x="3905455" y="4728748"/>
            <a:ext cx="7080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3935618" y="5368510"/>
            <a:ext cx="717550" cy="100171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i="1">
              <a:solidFill>
                <a:srgbClr val="FF6600"/>
              </a:solidFill>
              <a:latin typeface="Arial Narrow" pitchFamily="34" charset="0"/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3999118" y="5131973"/>
            <a:ext cx="541337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i="1">
                <a:solidFill>
                  <a:srgbClr val="FF6600"/>
                </a:solidFill>
                <a:latin typeface="Arial Narrow" pitchFamily="34" charset="0"/>
              </a:rPr>
              <a:t>Job 1</a:t>
            </a:r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>
            <a:off x="3935618" y="5868573"/>
            <a:ext cx="708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>
            <a:off x="3935618" y="5603460"/>
            <a:ext cx="7080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3949905" y="6119398"/>
            <a:ext cx="7080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2639710" y="2992023"/>
            <a:ext cx="893193" cy="2462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000" i="1" dirty="0" smtClean="0">
                <a:latin typeface="Arial Narrow" pitchFamily="34" charset="0"/>
              </a:rPr>
              <a:t>Graph Controls</a:t>
            </a:r>
            <a:endParaRPr lang="en-US" sz="1000" i="1" dirty="0">
              <a:latin typeface="Arial Narrow" pitchFamily="34" charset="0"/>
            </a:endParaRPr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3575255" y="2709448"/>
            <a:ext cx="1012825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200" i="1">
                <a:latin typeface="Arial Narrow" pitchFamily="34" charset="0"/>
              </a:rPr>
              <a:t>Spawns Graph</a:t>
            </a:r>
          </a:p>
        </p:txBody>
      </p: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4091193" y="3506373"/>
            <a:ext cx="920750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200" i="1">
                <a:latin typeface="Arial Narrow" pitchFamily="34" charset="0"/>
              </a:rPr>
              <a:t>Queues Jobs</a:t>
            </a:r>
          </a:p>
        </p:txBody>
      </p:sp>
      <p:sp>
        <p:nvSpPr>
          <p:cNvPr id="29" name="Line 36"/>
          <p:cNvSpPr>
            <a:spLocks noChangeShapeType="1"/>
          </p:cNvSpPr>
          <p:nvPr/>
        </p:nvSpPr>
        <p:spPr bwMode="auto">
          <a:xfrm>
            <a:off x="4137230" y="3525423"/>
            <a:ext cx="0" cy="234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" name="AutoShape 38"/>
          <p:cNvCxnSpPr>
            <a:cxnSpLocks noChangeShapeType="1"/>
            <a:stCxn id="27" idx="2"/>
            <a:endCxn id="5" idx="6"/>
          </p:cNvCxnSpPr>
          <p:nvPr/>
        </p:nvCxnSpPr>
        <p:spPr bwMode="auto">
          <a:xfrm rot="16200000" flipH="1">
            <a:off x="4190412" y="2875341"/>
            <a:ext cx="274638" cy="492125"/>
          </a:xfrm>
          <a:prstGeom prst="curvedConnector4">
            <a:avLst>
              <a:gd name="adj1" fmla="val -23125"/>
              <a:gd name="adj2" fmla="val 150968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" name="Text Box 39"/>
          <p:cNvSpPr txBox="1">
            <a:spLocks noChangeArrowheads="1"/>
          </p:cNvSpPr>
          <p:nvPr/>
        </p:nvSpPr>
        <p:spPr bwMode="auto">
          <a:xfrm>
            <a:off x="4689680" y="2847560"/>
            <a:ext cx="1044575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200" i="1">
                <a:latin typeface="Arial Narrow" pitchFamily="34" charset="0"/>
              </a:rPr>
              <a:t>Waits for inputs</a:t>
            </a:r>
          </a:p>
        </p:txBody>
      </p:sp>
      <p:sp>
        <p:nvSpPr>
          <p:cNvPr id="32" name="Line 40"/>
          <p:cNvSpPr>
            <a:spLocks noChangeShapeType="1"/>
          </p:cNvSpPr>
          <p:nvPr/>
        </p:nvSpPr>
        <p:spPr bwMode="auto">
          <a:xfrm flipV="1">
            <a:off x="2810080" y="3682585"/>
            <a:ext cx="973138" cy="1050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41"/>
          <p:cNvSpPr txBox="1">
            <a:spLocks noChangeArrowheads="1"/>
          </p:cNvSpPr>
          <p:nvPr/>
        </p:nvSpPr>
        <p:spPr bwMode="auto">
          <a:xfrm>
            <a:off x="2737055" y="4162010"/>
            <a:ext cx="989013" cy="24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000" i="1">
                <a:latin typeface="Arial Narrow" pitchFamily="34" charset="0"/>
              </a:rPr>
              <a:t>Dataset complete</a:t>
            </a:r>
          </a:p>
        </p:txBody>
      </p:sp>
      <p:sp>
        <p:nvSpPr>
          <p:cNvPr id="34" name="Line 42"/>
          <p:cNvSpPr>
            <a:spLocks noChangeShapeType="1"/>
          </p:cNvSpPr>
          <p:nvPr/>
        </p:nvSpPr>
        <p:spPr bwMode="auto">
          <a:xfrm>
            <a:off x="4549980" y="3338098"/>
            <a:ext cx="755650" cy="314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5364368" y="3387310"/>
            <a:ext cx="919162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i="1">
                <a:latin typeface="Arial Narrow" pitchFamily="34" charset="0"/>
              </a:rPr>
              <a:t>Calls Begin</a:t>
            </a:r>
          </a:p>
        </p:txBody>
      </p:sp>
      <p:sp>
        <p:nvSpPr>
          <p:cNvPr id="36" name="Text Box 44"/>
          <p:cNvSpPr txBox="1">
            <a:spLocks noChangeArrowheads="1"/>
          </p:cNvSpPr>
          <p:nvPr/>
        </p:nvSpPr>
        <p:spPr bwMode="auto">
          <a:xfrm>
            <a:off x="5364368" y="3539710"/>
            <a:ext cx="1192212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i="1">
                <a:latin typeface="Arial Narrow" pitchFamily="34" charset="0"/>
              </a:rPr>
              <a:t>Calls Compute</a:t>
            </a:r>
            <a:r>
              <a:rPr lang="en-US" sz="1400" i="1" baseline="-25000">
                <a:latin typeface="Arial Narrow" pitchFamily="34" charset="0"/>
              </a:rPr>
              <a:t>0</a:t>
            </a:r>
          </a:p>
        </p:txBody>
      </p:sp>
      <p:sp>
        <p:nvSpPr>
          <p:cNvPr id="37" name="Text Box 45"/>
          <p:cNvSpPr txBox="1">
            <a:spLocks noChangeArrowheads="1"/>
          </p:cNvSpPr>
          <p:nvPr/>
        </p:nvSpPr>
        <p:spPr bwMode="auto">
          <a:xfrm>
            <a:off x="5364368" y="3692110"/>
            <a:ext cx="1192212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i="1">
                <a:latin typeface="Arial Narrow" pitchFamily="34" charset="0"/>
              </a:rPr>
              <a:t>Calls Compute</a:t>
            </a:r>
            <a:r>
              <a:rPr lang="en-US" sz="1400" i="1" baseline="-25000">
                <a:latin typeface="Arial Narrow" pitchFamily="34" charset="0"/>
              </a:rPr>
              <a:t>1</a:t>
            </a:r>
          </a:p>
        </p:txBody>
      </p:sp>
      <p:sp>
        <p:nvSpPr>
          <p:cNvPr id="38" name="Text Box 46"/>
          <p:cNvSpPr txBox="1">
            <a:spLocks noChangeArrowheads="1"/>
          </p:cNvSpPr>
          <p:nvPr/>
        </p:nvSpPr>
        <p:spPr bwMode="auto">
          <a:xfrm>
            <a:off x="5364368" y="3841335"/>
            <a:ext cx="1192212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i="1">
                <a:latin typeface="Arial Narrow" pitchFamily="34" charset="0"/>
              </a:rPr>
              <a:t>Calls Compute</a:t>
            </a:r>
            <a:r>
              <a:rPr lang="en-US" sz="1400" i="1" baseline="-25000">
                <a:latin typeface="Arial Narrow" pitchFamily="34" charset="0"/>
              </a:rPr>
              <a:t>2</a:t>
            </a:r>
          </a:p>
        </p:txBody>
      </p:sp>
      <p:sp>
        <p:nvSpPr>
          <p:cNvPr id="39" name="Text Box 47"/>
          <p:cNvSpPr txBox="1">
            <a:spLocks noChangeArrowheads="1"/>
          </p:cNvSpPr>
          <p:nvPr/>
        </p:nvSpPr>
        <p:spPr bwMode="auto">
          <a:xfrm>
            <a:off x="5364368" y="4014373"/>
            <a:ext cx="1192212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i="1">
                <a:latin typeface="Arial Narrow" pitchFamily="34" charset="0"/>
              </a:rPr>
              <a:t>Calls Compute</a:t>
            </a:r>
            <a:r>
              <a:rPr lang="en-US" sz="1400" i="1" baseline="-25000">
                <a:latin typeface="Arial Narrow" pitchFamily="34" charset="0"/>
              </a:rPr>
              <a:t>3</a:t>
            </a:r>
          </a:p>
        </p:txBody>
      </p:sp>
      <p:sp>
        <p:nvSpPr>
          <p:cNvPr id="40" name="Text Box 48"/>
          <p:cNvSpPr txBox="1">
            <a:spLocks noChangeArrowheads="1"/>
          </p:cNvSpPr>
          <p:nvPr/>
        </p:nvSpPr>
        <p:spPr bwMode="auto">
          <a:xfrm>
            <a:off x="5364368" y="4166773"/>
            <a:ext cx="806450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400" i="1">
                <a:latin typeface="Arial Narrow" pitchFamily="34" charset="0"/>
              </a:rPr>
              <a:t>Calls End</a:t>
            </a:r>
            <a:endParaRPr lang="en-US" sz="1400" i="1" baseline="-25000">
              <a:latin typeface="Arial Narrow" pitchFamily="34" charset="0"/>
            </a:endParaRPr>
          </a:p>
        </p:txBody>
      </p:sp>
      <p:sp>
        <p:nvSpPr>
          <p:cNvPr id="41" name="Rectangle 49"/>
          <p:cNvSpPr>
            <a:spLocks noChangeArrowheads="1"/>
          </p:cNvSpPr>
          <p:nvPr/>
        </p:nvSpPr>
        <p:spPr bwMode="auto">
          <a:xfrm>
            <a:off x="3947191" y="3976732"/>
            <a:ext cx="628650" cy="227013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 dirty="0">
                <a:solidFill>
                  <a:srgbClr val="FF6600"/>
                </a:solidFill>
                <a:latin typeface="Arial Narrow" pitchFamily="34" charset="0"/>
              </a:rPr>
              <a:t>Tile 0</a:t>
            </a:r>
          </a:p>
        </p:txBody>
      </p:sp>
      <p:sp>
        <p:nvSpPr>
          <p:cNvPr id="42" name="Rectangle 50"/>
          <p:cNvSpPr>
            <a:spLocks noChangeArrowheads="1"/>
          </p:cNvSpPr>
          <p:nvPr/>
        </p:nvSpPr>
        <p:spPr bwMode="auto">
          <a:xfrm>
            <a:off x="3994817" y="5379522"/>
            <a:ext cx="628650" cy="227012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 dirty="0">
                <a:solidFill>
                  <a:srgbClr val="FF6600"/>
                </a:solidFill>
                <a:latin typeface="Arial Narrow" pitchFamily="34" charset="0"/>
              </a:rPr>
              <a:t>Tile 4</a:t>
            </a:r>
          </a:p>
        </p:txBody>
      </p:sp>
      <p:sp>
        <p:nvSpPr>
          <p:cNvPr id="43" name="Rectangle 51"/>
          <p:cNvSpPr>
            <a:spLocks noChangeArrowheads="1"/>
          </p:cNvSpPr>
          <p:nvPr/>
        </p:nvSpPr>
        <p:spPr bwMode="auto">
          <a:xfrm>
            <a:off x="3370468" y="4262023"/>
            <a:ext cx="628650" cy="227012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>
                <a:solidFill>
                  <a:srgbClr val="FF6600"/>
                </a:solidFill>
                <a:latin typeface="Arial Narrow" pitchFamily="34" charset="0"/>
              </a:rPr>
              <a:t>Tile 1</a:t>
            </a:r>
          </a:p>
        </p:txBody>
      </p:sp>
      <p:sp>
        <p:nvSpPr>
          <p:cNvPr id="44" name="Rectangle 52"/>
          <p:cNvSpPr>
            <a:spLocks noChangeArrowheads="1"/>
          </p:cNvSpPr>
          <p:nvPr/>
        </p:nvSpPr>
        <p:spPr bwMode="auto">
          <a:xfrm>
            <a:off x="3529218" y="5619335"/>
            <a:ext cx="628650" cy="227013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>
                <a:solidFill>
                  <a:srgbClr val="FF6600"/>
                </a:solidFill>
                <a:latin typeface="Arial Narrow" pitchFamily="34" charset="0"/>
              </a:rPr>
              <a:t>Tile 5</a:t>
            </a:r>
          </a:p>
        </p:txBody>
      </p:sp>
      <p:sp>
        <p:nvSpPr>
          <p:cNvPr id="45" name="Rectangle 53"/>
          <p:cNvSpPr>
            <a:spLocks noChangeArrowheads="1"/>
          </p:cNvSpPr>
          <p:nvPr/>
        </p:nvSpPr>
        <p:spPr bwMode="auto">
          <a:xfrm>
            <a:off x="3966702" y="4503783"/>
            <a:ext cx="628650" cy="227013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 dirty="0">
                <a:solidFill>
                  <a:srgbClr val="FF6600"/>
                </a:solidFill>
                <a:latin typeface="Arial Narrow" pitchFamily="34" charset="0"/>
              </a:rPr>
              <a:t>Tile 0</a:t>
            </a:r>
          </a:p>
        </p:txBody>
      </p:sp>
      <p:sp>
        <p:nvSpPr>
          <p:cNvPr id="46" name="Rectangle 54"/>
          <p:cNvSpPr>
            <a:spLocks noChangeArrowheads="1"/>
          </p:cNvSpPr>
          <p:nvPr/>
        </p:nvSpPr>
        <p:spPr bwMode="auto">
          <a:xfrm>
            <a:off x="3990053" y="5877636"/>
            <a:ext cx="628650" cy="227013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 dirty="0">
                <a:solidFill>
                  <a:srgbClr val="FF6600"/>
                </a:solidFill>
                <a:latin typeface="Arial Narrow" pitchFamily="34" charset="0"/>
              </a:rPr>
              <a:t>Tile 4</a:t>
            </a:r>
          </a:p>
        </p:txBody>
      </p:sp>
      <p:sp>
        <p:nvSpPr>
          <p:cNvPr id="47" name="AutoShape 55"/>
          <p:cNvSpPr>
            <a:spLocks/>
          </p:cNvSpPr>
          <p:nvPr/>
        </p:nvSpPr>
        <p:spPr bwMode="auto">
          <a:xfrm>
            <a:off x="4676980" y="3977860"/>
            <a:ext cx="88900" cy="471488"/>
          </a:xfrm>
          <a:prstGeom prst="rightBrace">
            <a:avLst>
              <a:gd name="adj1" fmla="val 4419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i="1">
              <a:solidFill>
                <a:srgbClr val="FF6600"/>
              </a:solidFill>
              <a:latin typeface="Arial Narrow" pitchFamily="34" charset="0"/>
            </a:endParaRPr>
          </a:p>
        </p:txBody>
      </p:sp>
      <p:sp>
        <p:nvSpPr>
          <p:cNvPr id="48" name="Text Box 56"/>
          <p:cNvSpPr txBox="1">
            <a:spLocks noChangeArrowheads="1"/>
          </p:cNvSpPr>
          <p:nvPr/>
        </p:nvSpPr>
        <p:spPr bwMode="auto">
          <a:xfrm>
            <a:off x="4680155" y="4015960"/>
            <a:ext cx="481013" cy="3651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900" i="1" dirty="0">
                <a:latin typeface="Arial Narrow" pitchFamily="34" charset="0"/>
              </a:rPr>
              <a:t>Input</a:t>
            </a:r>
          </a:p>
          <a:p>
            <a:pPr algn="ctr" eaLnBrk="0" hangingPunct="0"/>
            <a:r>
              <a:rPr lang="en-US" sz="900" i="1" dirty="0">
                <a:latin typeface="Arial Narrow" pitchFamily="34" charset="0"/>
              </a:rPr>
              <a:t>Buffers</a:t>
            </a:r>
          </a:p>
        </p:txBody>
      </p:sp>
      <p:sp>
        <p:nvSpPr>
          <p:cNvPr id="49" name="AutoShape 57"/>
          <p:cNvSpPr>
            <a:spLocks/>
          </p:cNvSpPr>
          <p:nvPr/>
        </p:nvSpPr>
        <p:spPr bwMode="auto">
          <a:xfrm>
            <a:off x="4681743" y="4495385"/>
            <a:ext cx="88900" cy="471488"/>
          </a:xfrm>
          <a:prstGeom prst="rightBrace">
            <a:avLst>
              <a:gd name="adj1" fmla="val 4419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i="1">
              <a:solidFill>
                <a:srgbClr val="FF6600"/>
              </a:solidFill>
              <a:latin typeface="Arial Narrow" pitchFamily="34" charset="0"/>
            </a:endParaRPr>
          </a:p>
        </p:txBody>
      </p:sp>
      <p:sp>
        <p:nvSpPr>
          <p:cNvPr id="50" name="Text Box 58"/>
          <p:cNvSpPr txBox="1">
            <a:spLocks noChangeArrowheads="1"/>
          </p:cNvSpPr>
          <p:nvPr/>
        </p:nvSpPr>
        <p:spPr bwMode="auto">
          <a:xfrm>
            <a:off x="4684918" y="4533485"/>
            <a:ext cx="481012" cy="3651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900" i="1" dirty="0">
                <a:latin typeface="Arial Narrow" pitchFamily="34" charset="0"/>
              </a:rPr>
              <a:t>Output</a:t>
            </a:r>
          </a:p>
          <a:p>
            <a:pPr algn="ctr" eaLnBrk="0" hangingPunct="0"/>
            <a:r>
              <a:rPr lang="en-US" sz="900" i="1" dirty="0">
                <a:latin typeface="Arial Narrow" pitchFamily="34" charset="0"/>
              </a:rPr>
              <a:t>Buffers</a:t>
            </a:r>
          </a:p>
        </p:txBody>
      </p:sp>
      <p:sp>
        <p:nvSpPr>
          <p:cNvPr id="51" name="AutoShape 59"/>
          <p:cNvSpPr>
            <a:spLocks/>
          </p:cNvSpPr>
          <p:nvPr/>
        </p:nvSpPr>
        <p:spPr bwMode="auto">
          <a:xfrm>
            <a:off x="4692855" y="5370098"/>
            <a:ext cx="88900" cy="471487"/>
          </a:xfrm>
          <a:prstGeom prst="rightBrace">
            <a:avLst>
              <a:gd name="adj1" fmla="val 4419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i="1">
              <a:solidFill>
                <a:srgbClr val="FF6600"/>
              </a:solidFill>
              <a:latin typeface="Arial Narrow" pitchFamily="34" charset="0"/>
            </a:endParaRPr>
          </a:p>
        </p:txBody>
      </p:sp>
      <p:sp>
        <p:nvSpPr>
          <p:cNvPr id="52" name="Text Box 60"/>
          <p:cNvSpPr txBox="1">
            <a:spLocks noChangeArrowheads="1"/>
          </p:cNvSpPr>
          <p:nvPr/>
        </p:nvSpPr>
        <p:spPr bwMode="auto">
          <a:xfrm>
            <a:off x="4696030" y="5408198"/>
            <a:ext cx="481013" cy="3651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900" i="1">
                <a:latin typeface="Arial Narrow" pitchFamily="34" charset="0"/>
              </a:rPr>
              <a:t>Input</a:t>
            </a:r>
          </a:p>
          <a:p>
            <a:pPr algn="ctr" eaLnBrk="0" hangingPunct="0"/>
            <a:r>
              <a:rPr lang="en-US" sz="900" i="1">
                <a:latin typeface="Arial Narrow" pitchFamily="34" charset="0"/>
              </a:rPr>
              <a:t>Buffers</a:t>
            </a:r>
          </a:p>
        </p:txBody>
      </p:sp>
      <p:sp>
        <p:nvSpPr>
          <p:cNvPr id="53" name="AutoShape 61"/>
          <p:cNvSpPr>
            <a:spLocks/>
          </p:cNvSpPr>
          <p:nvPr/>
        </p:nvSpPr>
        <p:spPr bwMode="auto">
          <a:xfrm>
            <a:off x="4697618" y="5887623"/>
            <a:ext cx="88900" cy="471487"/>
          </a:xfrm>
          <a:prstGeom prst="rightBrace">
            <a:avLst>
              <a:gd name="adj1" fmla="val 4419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i="1">
              <a:solidFill>
                <a:srgbClr val="FF6600"/>
              </a:solidFill>
              <a:latin typeface="Arial Narrow" pitchFamily="34" charset="0"/>
            </a:endParaRPr>
          </a:p>
        </p:txBody>
      </p:sp>
      <p:sp>
        <p:nvSpPr>
          <p:cNvPr id="54" name="Text Box 62"/>
          <p:cNvSpPr txBox="1">
            <a:spLocks noChangeArrowheads="1"/>
          </p:cNvSpPr>
          <p:nvPr/>
        </p:nvSpPr>
        <p:spPr bwMode="auto">
          <a:xfrm>
            <a:off x="4700793" y="5925723"/>
            <a:ext cx="481012" cy="3651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900" i="1">
                <a:latin typeface="Arial Narrow" pitchFamily="34" charset="0"/>
              </a:rPr>
              <a:t>Output</a:t>
            </a:r>
          </a:p>
          <a:p>
            <a:pPr algn="ctr" eaLnBrk="0" hangingPunct="0"/>
            <a:r>
              <a:rPr lang="en-US" sz="900" i="1">
                <a:latin typeface="Arial Narrow" pitchFamily="34" charset="0"/>
              </a:rPr>
              <a:t>Buffers</a:t>
            </a:r>
          </a:p>
        </p:txBody>
      </p:sp>
      <p:sp>
        <p:nvSpPr>
          <p:cNvPr id="55" name="Rectangle 64"/>
          <p:cNvSpPr>
            <a:spLocks noChangeArrowheads="1"/>
          </p:cNvSpPr>
          <p:nvPr/>
        </p:nvSpPr>
        <p:spPr bwMode="auto">
          <a:xfrm>
            <a:off x="3989388" y="4241282"/>
            <a:ext cx="628650" cy="227013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 dirty="0">
                <a:solidFill>
                  <a:srgbClr val="FF6600"/>
                </a:solidFill>
                <a:latin typeface="Arial Narrow" pitchFamily="34" charset="0"/>
              </a:rPr>
              <a:t>Tile 1</a:t>
            </a:r>
          </a:p>
        </p:txBody>
      </p:sp>
      <p:sp>
        <p:nvSpPr>
          <p:cNvPr id="56" name="Rectangle 65"/>
          <p:cNvSpPr>
            <a:spLocks noChangeArrowheads="1"/>
          </p:cNvSpPr>
          <p:nvPr/>
        </p:nvSpPr>
        <p:spPr bwMode="auto">
          <a:xfrm>
            <a:off x="3952518" y="4741345"/>
            <a:ext cx="628650" cy="227012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 dirty="0">
                <a:solidFill>
                  <a:srgbClr val="FF6600"/>
                </a:solidFill>
                <a:latin typeface="Arial Narrow" pitchFamily="34" charset="0"/>
              </a:rPr>
              <a:t>Tile 1</a:t>
            </a:r>
          </a:p>
        </p:txBody>
      </p:sp>
      <p:sp>
        <p:nvSpPr>
          <p:cNvPr id="57" name="Rectangle 67"/>
          <p:cNvSpPr>
            <a:spLocks noChangeArrowheads="1"/>
          </p:cNvSpPr>
          <p:nvPr/>
        </p:nvSpPr>
        <p:spPr bwMode="auto">
          <a:xfrm>
            <a:off x="4021139" y="5619797"/>
            <a:ext cx="628650" cy="227012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 dirty="0">
                <a:solidFill>
                  <a:srgbClr val="FF6600"/>
                </a:solidFill>
                <a:latin typeface="Arial Narrow" pitchFamily="34" charset="0"/>
              </a:rPr>
              <a:t>Tile 5</a:t>
            </a:r>
          </a:p>
        </p:txBody>
      </p:sp>
      <p:sp>
        <p:nvSpPr>
          <p:cNvPr id="58" name="Rectangle 68"/>
          <p:cNvSpPr>
            <a:spLocks noChangeArrowheads="1"/>
          </p:cNvSpPr>
          <p:nvPr/>
        </p:nvSpPr>
        <p:spPr bwMode="auto">
          <a:xfrm>
            <a:off x="3976893" y="6140496"/>
            <a:ext cx="628650" cy="227012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 dirty="0">
                <a:solidFill>
                  <a:srgbClr val="FF6600"/>
                </a:solidFill>
                <a:latin typeface="Arial Narrow" pitchFamily="34" charset="0"/>
              </a:rPr>
              <a:t>Tile 5</a:t>
            </a:r>
          </a:p>
        </p:txBody>
      </p:sp>
      <p:sp>
        <p:nvSpPr>
          <p:cNvPr id="60" name="Rectangle 70"/>
          <p:cNvSpPr>
            <a:spLocks noChangeArrowheads="1"/>
          </p:cNvSpPr>
          <p:nvPr/>
        </p:nvSpPr>
        <p:spPr bwMode="auto">
          <a:xfrm>
            <a:off x="3950469" y="4491646"/>
            <a:ext cx="617537" cy="227012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 dirty="0">
                <a:solidFill>
                  <a:srgbClr val="FF6600"/>
                </a:solidFill>
                <a:latin typeface="Arial Narrow" pitchFamily="34" charset="0"/>
              </a:rPr>
              <a:t>Tile 2</a:t>
            </a:r>
          </a:p>
        </p:txBody>
      </p:sp>
      <p:sp>
        <p:nvSpPr>
          <p:cNvPr id="61" name="Rectangle 71"/>
          <p:cNvSpPr>
            <a:spLocks noChangeArrowheads="1"/>
          </p:cNvSpPr>
          <p:nvPr/>
        </p:nvSpPr>
        <p:spPr bwMode="auto">
          <a:xfrm>
            <a:off x="3982474" y="4228122"/>
            <a:ext cx="628650" cy="227012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 dirty="0">
                <a:solidFill>
                  <a:srgbClr val="FF6600"/>
                </a:solidFill>
                <a:latin typeface="Arial Narrow" pitchFamily="34" charset="0"/>
              </a:rPr>
              <a:t>Tile 3</a:t>
            </a:r>
          </a:p>
        </p:txBody>
      </p:sp>
      <p:sp>
        <p:nvSpPr>
          <p:cNvPr id="62" name="Rectangle 72"/>
          <p:cNvSpPr>
            <a:spLocks noChangeArrowheads="1"/>
          </p:cNvSpPr>
          <p:nvPr/>
        </p:nvSpPr>
        <p:spPr bwMode="auto">
          <a:xfrm>
            <a:off x="3954105" y="4736020"/>
            <a:ext cx="628650" cy="227012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 dirty="0">
                <a:solidFill>
                  <a:srgbClr val="FF6600"/>
                </a:solidFill>
                <a:latin typeface="Arial Narrow" pitchFamily="34" charset="0"/>
              </a:rPr>
              <a:t>Tile 3</a:t>
            </a:r>
          </a:p>
        </p:txBody>
      </p:sp>
      <p:sp>
        <p:nvSpPr>
          <p:cNvPr id="63" name="Rectangle 73"/>
          <p:cNvSpPr>
            <a:spLocks noChangeArrowheads="1"/>
          </p:cNvSpPr>
          <p:nvPr/>
        </p:nvSpPr>
        <p:spPr bwMode="auto">
          <a:xfrm>
            <a:off x="3999015" y="5374195"/>
            <a:ext cx="628650" cy="227012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 dirty="0">
                <a:solidFill>
                  <a:srgbClr val="FF6600"/>
                </a:solidFill>
                <a:latin typeface="Arial Narrow" pitchFamily="34" charset="0"/>
              </a:rPr>
              <a:t>Tile 6</a:t>
            </a:r>
          </a:p>
        </p:txBody>
      </p:sp>
      <p:sp>
        <p:nvSpPr>
          <p:cNvPr id="64" name="Rectangle 74"/>
          <p:cNvSpPr>
            <a:spLocks noChangeArrowheads="1"/>
          </p:cNvSpPr>
          <p:nvPr/>
        </p:nvSpPr>
        <p:spPr bwMode="auto">
          <a:xfrm>
            <a:off x="3976790" y="5887162"/>
            <a:ext cx="628650" cy="227013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 dirty="0">
                <a:solidFill>
                  <a:srgbClr val="FF6600"/>
                </a:solidFill>
                <a:latin typeface="Arial Narrow" pitchFamily="34" charset="0"/>
              </a:rPr>
              <a:t>Tile 6</a:t>
            </a:r>
          </a:p>
        </p:txBody>
      </p:sp>
      <p:sp>
        <p:nvSpPr>
          <p:cNvPr id="65" name="Rectangle 75"/>
          <p:cNvSpPr>
            <a:spLocks noChangeArrowheads="1"/>
          </p:cNvSpPr>
          <p:nvPr/>
        </p:nvSpPr>
        <p:spPr bwMode="auto">
          <a:xfrm>
            <a:off x="4029537" y="5616057"/>
            <a:ext cx="628650" cy="227013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 dirty="0">
                <a:solidFill>
                  <a:srgbClr val="FF6600"/>
                </a:solidFill>
                <a:latin typeface="Arial Narrow" pitchFamily="34" charset="0"/>
              </a:rPr>
              <a:t>Tile 7</a:t>
            </a:r>
          </a:p>
        </p:txBody>
      </p:sp>
      <p:sp>
        <p:nvSpPr>
          <p:cNvPr id="66" name="Rectangle 76"/>
          <p:cNvSpPr>
            <a:spLocks noChangeArrowheads="1"/>
          </p:cNvSpPr>
          <p:nvPr/>
        </p:nvSpPr>
        <p:spPr bwMode="auto">
          <a:xfrm>
            <a:off x="3965780" y="6137884"/>
            <a:ext cx="628650" cy="227013"/>
          </a:xfrm>
          <a:prstGeom prst="rect">
            <a:avLst/>
          </a:prstGeom>
          <a:solidFill>
            <a:srgbClr val="B3FFF8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i="1" dirty="0">
                <a:solidFill>
                  <a:srgbClr val="FF6600"/>
                </a:solidFill>
                <a:latin typeface="Arial Narrow" pitchFamily="34" charset="0"/>
              </a:rPr>
              <a:t>Tile 7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0"/>
                            </p:stCondLst>
                            <p:childTnLst>
                              <p:par>
                                <p:cTn id="7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000"/>
                            </p:stCondLst>
                            <p:childTnLst>
                              <p:par>
                                <p:cTn id="8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4000"/>
                            </p:stCondLst>
                            <p:childTnLst>
                              <p:par>
                                <p:cTn id="86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8000"/>
                            </p:stCondLst>
                            <p:childTnLst>
                              <p:par>
                                <p:cTn id="93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2000"/>
                            </p:stCondLst>
                            <p:childTnLst>
                              <p:par>
                                <p:cTn id="9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0000"/>
                            </p:stCondLst>
                            <p:childTnLst>
                              <p:par>
                                <p:cTn id="1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2000"/>
                            </p:stCondLst>
                            <p:childTnLst>
                              <p:par>
                                <p:cTn id="1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4000"/>
                            </p:stCondLst>
                            <p:childTnLst>
                              <p:par>
                                <p:cTn id="1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8000"/>
                            </p:stCondLst>
                            <p:childTnLst>
                              <p:par>
                                <p:cTn id="140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2000"/>
                            </p:stCondLst>
                            <p:childTnLst>
                              <p:par>
                                <p:cTn id="1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44000"/>
                            </p:stCondLst>
                            <p:childTnLst>
                              <p:par>
                                <p:cTn id="1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6000"/>
                            </p:stCondLst>
                            <p:childTnLst>
                              <p:par>
                                <p:cTn id="165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00"/>
                            </p:stCondLst>
                            <p:childTnLst>
                              <p:par>
                                <p:cTn id="18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2000"/>
                            </p:stCondLst>
                            <p:childTnLst>
                              <p:par>
                                <p:cTn id="197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6000"/>
                            </p:stCondLst>
                            <p:childTnLst>
                              <p:par>
                                <p:cTn id="204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8000"/>
                            </p:stCondLst>
                            <p:childTnLst>
                              <p:par>
                                <p:cTn id="2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62000"/>
                            </p:stCondLst>
                            <p:childTnLst>
                              <p:par>
                                <p:cTn id="227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8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2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64000"/>
                            </p:stCondLst>
                            <p:childTnLst>
                              <p:par>
                                <p:cTn id="236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68000"/>
                            </p:stCondLst>
                            <p:childTnLst>
                              <p:par>
                                <p:cTn id="2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70000"/>
                            </p:stCondLst>
                            <p:childTnLst>
                              <p:par>
                                <p:cTn id="25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72000"/>
                            </p:stCondLst>
                            <p:childTnLst>
                              <p:par>
                                <p:cTn id="2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74000"/>
                            </p:stCondLst>
                            <p:childTnLst>
                              <p:par>
                                <p:cTn id="267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8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2" dur="2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20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76000"/>
                            </p:stCondLst>
                            <p:childTnLst>
                              <p:par>
                                <p:cTn id="276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80000"/>
                            </p:stCondLst>
                            <p:childTnLst>
                              <p:par>
                                <p:cTn id="283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7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82000"/>
                            </p:stCondLst>
                            <p:childTnLst>
                              <p:par>
                                <p:cTn id="29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84000"/>
                            </p:stCondLst>
                            <p:childTnLst>
                              <p:par>
                                <p:cTn id="297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8" dur="2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2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2" dur="2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2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86000"/>
                            </p:stCondLst>
                            <p:childTnLst>
                              <p:par>
                                <p:cTn id="306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90000"/>
                            </p:stCondLst>
                            <p:childTnLst>
                              <p:par>
                                <p:cTn id="313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4" dur="2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2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92000"/>
                            </p:stCondLst>
                            <p:childTnLst>
                              <p:par>
                                <p:cTn id="318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9" dur="2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2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 animBg="1"/>
      <p:bldP spid="31" grpId="0"/>
      <p:bldP spid="32" grpId="0" animBg="1"/>
      <p:bldP spid="33" grpId="0"/>
      <p:bldP spid="34" grpId="0" animBg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884" y="1044100"/>
            <a:ext cx="8642646" cy="4886681"/>
          </a:xfrm>
        </p:spPr>
        <p:txBody>
          <a:bodyPr/>
          <a:lstStyle/>
          <a:p>
            <a:r>
              <a:rPr lang="en-US" sz="1600" dirty="0" smtClean="0"/>
              <a:t>Heterogeneous processing transparently integrated into the GPM</a:t>
            </a:r>
          </a:p>
          <a:p>
            <a:pPr lvl="1"/>
            <a:r>
              <a:rPr lang="en-US" sz="1400" dirty="0" smtClean="0"/>
              <a:t>Achieving </a:t>
            </a:r>
            <a:r>
              <a:rPr lang="en-US" sz="1400" dirty="0" smtClean="0"/>
              <a:t>performance/SWAP </a:t>
            </a:r>
            <a:r>
              <a:rPr lang="en-US" sz="1400" dirty="0" smtClean="0"/>
              <a:t>requires the flexibility of a variety of processor types </a:t>
            </a:r>
          </a:p>
          <a:p>
            <a:pPr lvl="2"/>
            <a:r>
              <a:rPr lang="en-US" sz="1200" dirty="0" smtClean="0"/>
              <a:t>Multi-core GP                         GPGPUs</a:t>
            </a:r>
          </a:p>
          <a:p>
            <a:pPr lvl="2"/>
            <a:r>
              <a:rPr lang="en-US" sz="1200" dirty="0" smtClean="0"/>
              <a:t>Multi-core SIMD arrays           FPGAs</a:t>
            </a:r>
            <a:r>
              <a:rPr lang="en-US" sz="1600" dirty="0" smtClean="0"/>
              <a:t>  </a:t>
            </a:r>
            <a:endParaRPr lang="en-US" sz="1600" dirty="0" smtClean="0"/>
          </a:p>
          <a:p>
            <a:r>
              <a:rPr lang="en-US" sz="1600" dirty="0" smtClean="0"/>
              <a:t>Key </a:t>
            </a:r>
            <a:r>
              <a:rPr lang="en-US" sz="1600" dirty="0" smtClean="0"/>
              <a:t>to transparent </a:t>
            </a:r>
            <a:r>
              <a:rPr lang="en-US" sz="1600" dirty="0" smtClean="0"/>
              <a:t>integration </a:t>
            </a:r>
            <a:r>
              <a:rPr lang="en-US" sz="1600" dirty="0" smtClean="0"/>
              <a:t>is </a:t>
            </a:r>
            <a:r>
              <a:rPr lang="en-US" sz="1600" dirty="0" smtClean="0"/>
              <a:t>a </a:t>
            </a:r>
            <a:r>
              <a:rPr lang="en-US" sz="1600" dirty="0" smtClean="0"/>
              <a:t>consistent </a:t>
            </a:r>
            <a:r>
              <a:rPr lang="en-US" sz="1600" dirty="0" smtClean="0"/>
              <a:t>API across processor types</a:t>
            </a:r>
            <a:endParaRPr lang="en-US" sz="1600" dirty="0" smtClean="0"/>
          </a:p>
          <a:p>
            <a:pPr lvl="1"/>
            <a:r>
              <a:rPr lang="en-US" sz="1400" dirty="0" smtClean="0"/>
              <a:t>Exploiting TLP and DLP with a consistent interface</a:t>
            </a:r>
          </a:p>
          <a:p>
            <a:pPr lvl="1"/>
            <a:r>
              <a:rPr lang="en-US" sz="1400" dirty="0" smtClean="0"/>
              <a:t>Communication between processor types </a:t>
            </a:r>
            <a:br>
              <a:rPr lang="en-US" sz="1400" dirty="0" smtClean="0"/>
            </a:br>
            <a:r>
              <a:rPr lang="en-US" sz="1400" dirty="0" smtClean="0"/>
              <a:t>utilizing a consistent user abstraction</a:t>
            </a:r>
          </a:p>
          <a:p>
            <a:r>
              <a:rPr lang="en-US" sz="1600" dirty="0" smtClean="0"/>
              <a:t>GPM achieve this by </a:t>
            </a:r>
            <a:r>
              <a:rPr lang="en-US" sz="1600" dirty="0" err="1" smtClean="0"/>
              <a:t>parameterizing</a:t>
            </a:r>
            <a:r>
              <a:rPr lang="en-US" sz="1600" dirty="0" smtClean="0"/>
              <a:t> the </a:t>
            </a:r>
            <a:br>
              <a:rPr lang="en-US" sz="1600" dirty="0" smtClean="0"/>
            </a:br>
            <a:r>
              <a:rPr lang="en-US" sz="1600" dirty="0" smtClean="0"/>
              <a:t>processor type</a:t>
            </a:r>
          </a:p>
          <a:p>
            <a:pPr lvl="1"/>
            <a:r>
              <a:rPr lang="en-US" sz="1200" dirty="0" smtClean="0"/>
              <a:t>Graph description simple references a processor</a:t>
            </a:r>
            <a:br>
              <a:rPr lang="en-US" sz="1200" dirty="0" smtClean="0"/>
            </a:br>
            <a:r>
              <a:rPr lang="en-US" sz="1200" dirty="0" smtClean="0"/>
              <a:t> type</a:t>
            </a:r>
          </a:p>
          <a:p>
            <a:pPr lvl="1"/>
            <a:r>
              <a:rPr lang="en-US" sz="1200" dirty="0" smtClean="0"/>
              <a:t>Allows an implementation to allocate the </a:t>
            </a:r>
            <a:br>
              <a:rPr lang="en-US" sz="1200" dirty="0" smtClean="0"/>
            </a:br>
            <a:r>
              <a:rPr lang="en-US" sz="1200" dirty="0" smtClean="0"/>
              <a:t>processing step to the appropriate resource</a:t>
            </a:r>
          </a:p>
          <a:p>
            <a:pPr lvl="1"/>
            <a:r>
              <a:rPr lang="en-US" sz="1200" dirty="0" smtClean="0"/>
              <a:t>Signal Processing </a:t>
            </a:r>
            <a:r>
              <a:rPr lang="en-US" sz="1200" dirty="0" smtClean="0"/>
              <a:t> within a </a:t>
            </a:r>
            <a:r>
              <a:rPr lang="en-US" sz="1200" dirty="0" err="1" smtClean="0"/>
              <a:t>JobClass</a:t>
            </a:r>
            <a:r>
              <a:rPr lang="en-US" sz="1200" dirty="0" smtClean="0"/>
              <a:t>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utilizes </a:t>
            </a:r>
            <a:r>
              <a:rPr lang="en-US" sz="1200" dirty="0" smtClean="0"/>
              <a:t>a</a:t>
            </a:r>
            <a:r>
              <a:rPr lang="en-US" sz="1200" dirty="0" smtClean="0"/>
              <a:t> custom library assigned </a:t>
            </a:r>
            <a:r>
              <a:rPr lang="en-US" sz="1200" dirty="0" smtClean="0"/>
              <a:t>processor type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4329"/>
            <a:ext cx="7335140" cy="831850"/>
          </a:xfrm>
        </p:spPr>
        <p:txBody>
          <a:bodyPr/>
          <a:lstStyle/>
          <a:p>
            <a:r>
              <a:rPr lang="en-US" dirty="0" smtClean="0"/>
              <a:t>GPM Achieves Efficiency:</a:t>
            </a:r>
            <a:br>
              <a:rPr lang="en-US" dirty="0" smtClean="0"/>
            </a:br>
            <a:r>
              <a:rPr lang="en-US" dirty="0" smtClean="0"/>
              <a:t>     Utilizing Heterogeneous Processing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00F2B7-38A1-460F-879C-7B69F0D71BED}" type="datetime1">
              <a:rPr lang="en-US" smtClean="0"/>
              <a:pPr>
                <a:defRPr/>
              </a:pPr>
              <a:t>9/6/2012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266" y="5105674"/>
            <a:ext cx="3870533" cy="110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39581" y="2871386"/>
            <a:ext cx="4691144" cy="3426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 bwMode="auto">
          <a:xfrm>
            <a:off x="2683379" y="1871529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30188" marR="0" indent="-2301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3572142" y="3127762"/>
            <a:ext cx="760576" cy="222190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555050" y="5776957"/>
            <a:ext cx="666572" cy="44438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Oval 19"/>
          <p:cNvSpPr/>
          <p:nvPr/>
        </p:nvSpPr>
        <p:spPr bwMode="auto">
          <a:xfrm>
            <a:off x="4486541" y="5341122"/>
            <a:ext cx="2597921" cy="15382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0188" marR="0" indent="-2301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18465" y="2533870"/>
            <a:ext cx="2595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JobClass</a:t>
            </a:r>
            <a:r>
              <a:rPr lang="en-US" sz="2000" dirty="0" smtClean="0"/>
              <a:t> Description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1" y="101600"/>
            <a:ext cx="8206811" cy="831850"/>
          </a:xfrm>
        </p:spPr>
        <p:txBody>
          <a:bodyPr/>
          <a:lstStyle/>
          <a:p>
            <a:r>
              <a:rPr lang="en-US" dirty="0" smtClean="0"/>
              <a:t>GPM Achieves Efficiency:</a:t>
            </a:r>
            <a:br>
              <a:rPr lang="en-US" dirty="0" smtClean="0"/>
            </a:br>
            <a:r>
              <a:rPr lang="en-US" dirty="0" smtClean="0"/>
              <a:t>     Utilizing The Optimal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51" y="1052647"/>
            <a:ext cx="8534400" cy="3015152"/>
          </a:xfrm>
        </p:spPr>
        <p:txBody>
          <a:bodyPr/>
          <a:lstStyle/>
          <a:p>
            <a:r>
              <a:rPr lang="en-US" sz="1600" dirty="0" smtClean="0"/>
              <a:t>Many signal processing problems are too large for a single SWAP constrained SMP machine thus requires a hybrid of SMP and message passing</a:t>
            </a:r>
          </a:p>
          <a:p>
            <a:pPr lvl="1"/>
            <a:r>
              <a:rPr lang="en-US" sz="1400" dirty="0" smtClean="0"/>
              <a:t>Partitioning a design to best utilizing the optimal transport is a function of the TLP available in an algorithm</a:t>
            </a:r>
          </a:p>
          <a:p>
            <a:pPr lvl="1"/>
            <a:r>
              <a:rPr lang="en-US" sz="1400" dirty="0" smtClean="0"/>
              <a:t>GMP exposes TLP is a systematic way that enables a runtime implementation to select the appropriate transport without impact to the signal processing design</a:t>
            </a:r>
          </a:p>
          <a:p>
            <a:pPr lvl="1"/>
            <a:r>
              <a:rPr lang="en-US" sz="1400" dirty="0" smtClean="0"/>
              <a:t>Intra-</a:t>
            </a:r>
            <a:r>
              <a:rPr lang="en-US" sz="1400" dirty="0" err="1" smtClean="0"/>
              <a:t>subgraph</a:t>
            </a:r>
            <a:r>
              <a:rPr lang="en-US" sz="1400" dirty="0" smtClean="0"/>
              <a:t> dataset utilize SMP </a:t>
            </a:r>
            <a:br>
              <a:rPr lang="en-US" sz="1400" dirty="0" smtClean="0"/>
            </a:br>
            <a:r>
              <a:rPr lang="en-US" sz="1400" dirty="0" smtClean="0"/>
              <a:t>communication</a:t>
            </a:r>
          </a:p>
          <a:p>
            <a:pPr lvl="1"/>
            <a:r>
              <a:rPr lang="en-US" sz="1400" dirty="0" smtClean="0"/>
              <a:t>Inter-</a:t>
            </a:r>
            <a:r>
              <a:rPr lang="en-US" sz="1400" dirty="0" err="1" smtClean="0"/>
              <a:t>subgraph</a:t>
            </a:r>
            <a:r>
              <a:rPr lang="en-US" sz="1400" dirty="0" smtClean="0"/>
              <a:t> dataset utilize </a:t>
            </a:r>
            <a:br>
              <a:rPr lang="en-US" sz="1400" dirty="0" smtClean="0"/>
            </a:br>
            <a:r>
              <a:rPr lang="en-US" sz="1400" dirty="0" smtClean="0"/>
              <a:t>message  passing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00F2B7-38A1-460F-879C-7B69F0D71BED}" type="datetime1">
              <a:rPr lang="en-US" smtClean="0"/>
              <a:pPr>
                <a:defRPr/>
              </a:pPr>
              <a:t>9/6/2012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267" y="4981303"/>
            <a:ext cx="3582212" cy="1026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93061" y="2939754"/>
            <a:ext cx="5116338" cy="3603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 bwMode="auto">
          <a:xfrm>
            <a:off x="4298535" y="4640365"/>
            <a:ext cx="3187581" cy="529841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0188" marR="0" indent="-2301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2597921" y="2948299"/>
            <a:ext cx="1256232" cy="20680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760434" y="3982340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794475" y="5930781"/>
            <a:ext cx="1042587" cy="54693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426580" y="2572284"/>
            <a:ext cx="26677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Graph Description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38" y="118691"/>
            <a:ext cx="7847888" cy="831850"/>
          </a:xfrm>
        </p:spPr>
        <p:txBody>
          <a:bodyPr/>
          <a:lstStyle/>
          <a:p>
            <a:r>
              <a:rPr lang="en-US" dirty="0" smtClean="0"/>
              <a:t>GPM Achieves Efficiency:</a:t>
            </a:r>
            <a:br>
              <a:rPr lang="en-US" dirty="0" smtClean="0"/>
            </a:br>
            <a:r>
              <a:rPr lang="en-US" dirty="0" smtClean="0"/>
              <a:t>   By Variety Of Other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50" y="1052646"/>
            <a:ext cx="8534400" cy="4787900"/>
          </a:xfrm>
        </p:spPr>
        <p:txBody>
          <a:bodyPr/>
          <a:lstStyle/>
          <a:p>
            <a:r>
              <a:rPr lang="en-US" sz="1800" dirty="0" smtClean="0"/>
              <a:t>Coarse scale real time load balancing</a:t>
            </a:r>
          </a:p>
          <a:p>
            <a:pPr lvl="1"/>
            <a:r>
              <a:rPr lang="en-US" sz="1600" dirty="0" smtClean="0"/>
              <a:t>Coarse level load balancing is enable by use of </a:t>
            </a:r>
            <a:r>
              <a:rPr lang="en-US" sz="1600" dirty="0" err="1" smtClean="0"/>
              <a:t>subgraphs</a:t>
            </a:r>
            <a:endParaRPr lang="en-US" sz="1600" dirty="0" smtClean="0"/>
          </a:p>
          <a:p>
            <a:pPr lvl="1"/>
            <a:r>
              <a:rPr lang="en-US" sz="1600" dirty="0" err="1" smtClean="0"/>
              <a:t>Subgraphs</a:t>
            </a:r>
            <a:r>
              <a:rPr lang="en-US" sz="1600" dirty="0" smtClean="0"/>
              <a:t> are independent so that they can be allocated in real time to the next available processing “Cluster”  (Cluster is a group of SMP coupled machines)</a:t>
            </a:r>
          </a:p>
          <a:p>
            <a:r>
              <a:rPr lang="en-US" sz="1800" dirty="0" smtClean="0"/>
              <a:t>Fine scale real time load balancing</a:t>
            </a:r>
          </a:p>
          <a:p>
            <a:pPr lvl="1"/>
            <a:r>
              <a:rPr lang="en-US" sz="1600" dirty="0" smtClean="0"/>
              <a:t>Data processed by a </a:t>
            </a:r>
            <a:r>
              <a:rPr lang="en-US" sz="1600" dirty="0" err="1" smtClean="0"/>
              <a:t>JobClass</a:t>
            </a:r>
            <a:r>
              <a:rPr lang="en-US" sz="1600" dirty="0" smtClean="0"/>
              <a:t> is partitioned between Jobs which at run time are allocated to processing nodes</a:t>
            </a:r>
          </a:p>
          <a:p>
            <a:pPr lvl="1"/>
            <a:r>
              <a:rPr lang="en-US" sz="1600" dirty="0" smtClean="0"/>
              <a:t>Work can be evenly spread across all the nodes within a cluster</a:t>
            </a:r>
          </a:p>
          <a:p>
            <a:r>
              <a:rPr lang="en-US" sz="1800" dirty="0" smtClean="0"/>
              <a:t>Data locality control</a:t>
            </a:r>
          </a:p>
          <a:p>
            <a:pPr lvl="1"/>
            <a:r>
              <a:rPr lang="en-US" sz="1600" dirty="0" smtClean="0"/>
              <a:t>Since </a:t>
            </a:r>
            <a:r>
              <a:rPr lang="en-US" sz="1600" dirty="0" err="1" smtClean="0"/>
              <a:t>subgraphs</a:t>
            </a:r>
            <a:r>
              <a:rPr lang="en-US" sz="1600" dirty="0" smtClean="0"/>
              <a:t> are allocated to a cluster a runtime implementation can push dataset to the memory where the data will be consumed</a:t>
            </a:r>
          </a:p>
          <a:p>
            <a:pPr lvl="1"/>
            <a:r>
              <a:rPr lang="en-US" sz="1600" dirty="0" smtClean="0"/>
              <a:t>Dataset writes are executed in parallel with tile compute cycles so the data movement can buried</a:t>
            </a:r>
          </a:p>
          <a:p>
            <a:r>
              <a:rPr lang="en-US" sz="1800" dirty="0" smtClean="0"/>
              <a:t>Data Alignment</a:t>
            </a:r>
          </a:p>
          <a:p>
            <a:pPr lvl="1"/>
            <a:r>
              <a:rPr lang="en-US" sz="1400" dirty="0" smtClean="0"/>
              <a:t>Efficient use of modern processors is typically </a:t>
            </a:r>
            <a:r>
              <a:rPr lang="en-US" sz="1400" dirty="0" smtClean="0"/>
              <a:t>sensitive</a:t>
            </a:r>
            <a:r>
              <a:rPr lang="en-US" sz="1400" dirty="0" smtClean="0"/>
              <a:t> </a:t>
            </a:r>
            <a:r>
              <a:rPr lang="en-US" sz="1400" dirty="0" smtClean="0"/>
              <a:t>to </a:t>
            </a:r>
            <a:r>
              <a:rPr lang="en-US" sz="1400" dirty="0" smtClean="0"/>
              <a:t>alignment of </a:t>
            </a:r>
            <a:r>
              <a:rPr lang="en-US" sz="1400" dirty="0" smtClean="0"/>
              <a:t>data to a fundamental hardware architecture </a:t>
            </a:r>
            <a:r>
              <a:rPr lang="en-US" sz="1400" dirty="0" smtClean="0"/>
              <a:t>constraint (e.g. cache line size)</a:t>
            </a:r>
            <a:endParaRPr lang="en-US" sz="1400" dirty="0" smtClean="0"/>
          </a:p>
          <a:p>
            <a:pPr lvl="1"/>
            <a:r>
              <a:rPr lang="en-US" sz="1400" dirty="0" smtClean="0"/>
              <a:t>GPM parameterizes this fundament constraint which enforce data movement between </a:t>
            </a:r>
            <a:r>
              <a:rPr lang="en-US" sz="1400" dirty="0" err="1" smtClean="0"/>
              <a:t>JobClasses</a:t>
            </a:r>
            <a:r>
              <a:rPr lang="en-US" sz="1400" dirty="0" smtClean="0"/>
              <a:t> and datasets to be optimized for the target hardware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00F2B7-38A1-460F-879C-7B69F0D71BED}" type="datetime1">
              <a:rPr lang="en-US" smtClean="0"/>
              <a:pPr>
                <a:defRPr/>
              </a:pPr>
              <a:t>9/6/2012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GPM </a:t>
            </a:r>
            <a:r>
              <a:rPr lang="en-US" sz="2400" dirty="0" smtClean="0"/>
              <a:t>Efficiency </a:t>
            </a:r>
            <a:r>
              <a:rPr lang="en-US" sz="2400" dirty="0" smtClean="0"/>
              <a:t>Measured Results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Compute cycles and data IO transport time can be balanced thus reducing processing time verse unburied approaches</a:t>
            </a:r>
          </a:p>
          <a:p>
            <a:pPr lvl="1"/>
            <a:r>
              <a:rPr lang="en-US" sz="1600" dirty="0" smtClean="0"/>
              <a:t>Current runtime implementation measured over dozens of </a:t>
            </a:r>
            <a:r>
              <a:rPr lang="en-US" sz="1600" dirty="0" err="1" smtClean="0"/>
              <a:t>JobClasses</a:t>
            </a:r>
            <a:r>
              <a:rPr lang="en-US" sz="1600" dirty="0" smtClean="0"/>
              <a:t> showed a mix between memory bandwidth limited </a:t>
            </a:r>
            <a:r>
              <a:rPr lang="en-US" sz="1600" dirty="0" err="1" smtClean="0"/>
              <a:t>jobClasses</a:t>
            </a:r>
            <a:r>
              <a:rPr lang="en-US" sz="1600" dirty="0" smtClean="0"/>
              <a:t> and compute bound as a function of algorithmic processing step</a:t>
            </a:r>
          </a:p>
          <a:p>
            <a:pPr lvl="1"/>
            <a:r>
              <a:rPr lang="en-US" sz="1600" dirty="0" smtClean="0"/>
              <a:t> 10% - 75% of the I/O time or compute cycle time can typically be buried</a:t>
            </a:r>
          </a:p>
          <a:p>
            <a:r>
              <a:rPr lang="en-US" sz="2000" dirty="0" smtClean="0"/>
              <a:t>GPM implementation can achieve a low runtime overhead</a:t>
            </a:r>
          </a:p>
          <a:p>
            <a:pPr lvl="1"/>
            <a:r>
              <a:rPr lang="en-US" sz="1800" dirty="0" smtClean="0"/>
              <a:t> Typically 5% of total compute cycles</a:t>
            </a:r>
          </a:p>
          <a:p>
            <a:r>
              <a:rPr lang="en-US" sz="2000" dirty="0" smtClean="0"/>
              <a:t>Heterogeneous processing comparison</a:t>
            </a:r>
          </a:p>
          <a:p>
            <a:pPr lvl="1"/>
            <a:r>
              <a:rPr lang="en-US" sz="1800" dirty="0" smtClean="0"/>
              <a:t>Results have shown that by carving out a few processing intense algorithms </a:t>
            </a:r>
            <a:r>
              <a:rPr lang="en-US" sz="1800" dirty="0" smtClean="0"/>
              <a:t>Performance/SWAP </a:t>
            </a:r>
            <a:r>
              <a:rPr lang="en-US" sz="1800" dirty="0" smtClean="0"/>
              <a:t>can </a:t>
            </a:r>
            <a:r>
              <a:rPr lang="en-US" sz="1800" dirty="0" smtClean="0"/>
              <a:t>be </a:t>
            </a:r>
            <a:r>
              <a:rPr lang="en-US" sz="1800" dirty="0" smtClean="0"/>
              <a:t>improved by</a:t>
            </a:r>
            <a:r>
              <a:rPr lang="en-US" sz="1800" dirty="0" smtClean="0"/>
              <a:t> more then </a:t>
            </a:r>
            <a:r>
              <a:rPr lang="en-US" sz="1800" dirty="0" smtClean="0"/>
              <a:t>2x</a:t>
            </a:r>
            <a:endParaRPr lang="en-US" sz="1800" dirty="0" smtClean="0"/>
          </a:p>
          <a:p>
            <a:pPr lvl="1"/>
            <a:r>
              <a:rPr lang="en-US" sz="1800" dirty="0" smtClean="0"/>
              <a:t>FPGA </a:t>
            </a:r>
            <a:r>
              <a:rPr lang="en-US" sz="1800" dirty="0" err="1" smtClean="0"/>
              <a:t>vs</a:t>
            </a:r>
            <a:r>
              <a:rPr lang="en-US" sz="1800" dirty="0" smtClean="0"/>
              <a:t> IBM Cell processor example</a:t>
            </a:r>
          </a:p>
          <a:p>
            <a:pPr lvl="2"/>
            <a:r>
              <a:rPr lang="en-US" sz="1600" dirty="0" smtClean="0"/>
              <a:t>IQ formation (FIR)</a:t>
            </a:r>
          </a:p>
          <a:p>
            <a:pPr lvl="2"/>
            <a:r>
              <a:rPr lang="en-US" sz="1600" dirty="0" smtClean="0"/>
              <a:t>IQ Calibration (Cross Coupled FIRs)</a:t>
            </a:r>
          </a:p>
          <a:p>
            <a:pPr lvl="2"/>
            <a:r>
              <a:rPr lang="en-US" sz="1600" dirty="0" smtClean="0"/>
              <a:t>Pulse Compressing (Fast Convolution)</a:t>
            </a:r>
          </a:p>
          <a:p>
            <a:pPr lvl="2"/>
            <a:r>
              <a:rPr lang="en-US" sz="1600" dirty="0" smtClean="0"/>
              <a:t>Motion Compensation (Phase ramp gen and complex multiple)</a:t>
            </a:r>
          </a:p>
          <a:p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00F2B7-38A1-460F-879C-7B69F0D71BED}" type="datetime1">
              <a:rPr lang="en-US" smtClean="0"/>
              <a:pPr>
                <a:defRPr/>
              </a:pPr>
              <a:t>9/6/2012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C19943A-ED1C-4F0A-ABD4-A05E5A39DB68}" type="datetime1">
              <a:rPr lang="en-US"/>
              <a:pPr/>
              <a:t>9/6/2012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" y="1113663"/>
            <a:ext cx="8534400" cy="4787900"/>
          </a:xfrm>
        </p:spPr>
        <p:txBody>
          <a:bodyPr/>
          <a:lstStyle/>
          <a:p>
            <a:r>
              <a:rPr lang="en-US" sz="1800" dirty="0" smtClean="0"/>
              <a:t>Graph Programming Model (GPM) goals </a:t>
            </a:r>
          </a:p>
          <a:p>
            <a:r>
              <a:rPr lang="en-US" sz="1800" dirty="0" smtClean="0"/>
              <a:t>Overview of GPM basics</a:t>
            </a:r>
          </a:p>
          <a:p>
            <a:r>
              <a:rPr lang="en-US" sz="1800" dirty="0" smtClean="0"/>
              <a:t>GPM hierarchical program </a:t>
            </a:r>
            <a:r>
              <a:rPr lang="en-US" sz="1800" dirty="0" smtClean="0"/>
              <a:t>structure</a:t>
            </a:r>
          </a:p>
          <a:p>
            <a:r>
              <a:rPr lang="en-US" sz="1800" dirty="0" smtClean="0"/>
              <a:t>A brief </a:t>
            </a:r>
            <a:r>
              <a:rPr lang="en-US" sz="1800" dirty="0" smtClean="0"/>
              <a:t>look at how GPM achieves efficiency</a:t>
            </a:r>
            <a:endParaRPr lang="en-US" sz="1800" dirty="0" smtClean="0"/>
          </a:p>
          <a:p>
            <a:r>
              <a:rPr lang="en-US" sz="1800" dirty="0" smtClean="0"/>
              <a:t>Conclusion </a:t>
            </a:r>
            <a:r>
              <a:rPr lang="en-US" sz="1800" dirty="0" smtClean="0"/>
              <a:t>and Path Forward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 </a:t>
            </a:r>
            <a:r>
              <a:rPr lang="en-US" dirty="0" smtClean="0"/>
              <a:t>and Path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88500"/>
            <a:ext cx="8534400" cy="4787900"/>
          </a:xfrm>
        </p:spPr>
        <p:txBody>
          <a:bodyPr/>
          <a:lstStyle/>
          <a:p>
            <a:r>
              <a:rPr lang="en-US" sz="2000" dirty="0" smtClean="0"/>
              <a:t>Graph Programming Model achievement of goal can be directly associated with </a:t>
            </a:r>
            <a:r>
              <a:rPr lang="en-US" sz="2000" dirty="0" smtClean="0"/>
              <a:t>features </a:t>
            </a:r>
            <a:r>
              <a:rPr lang="en-US" sz="2000" dirty="0" smtClean="0"/>
              <a:t>of the architecture</a:t>
            </a:r>
          </a:p>
          <a:p>
            <a:pPr lvl="1"/>
            <a:r>
              <a:rPr lang="en-US" sz="1800" dirty="0" smtClean="0"/>
              <a:t>Discussed features of GPM that contribute to efficiency</a:t>
            </a:r>
          </a:p>
          <a:p>
            <a:pPr lvl="1"/>
            <a:r>
              <a:rPr lang="en-US" sz="1800" dirty="0" smtClean="0"/>
              <a:t>Portability, Scalability, Productivity features not discussed here are briefly described in the published paper</a:t>
            </a:r>
            <a:br>
              <a:rPr lang="en-US" sz="1800" dirty="0" smtClean="0"/>
            </a:br>
            <a:r>
              <a:rPr lang="en-US" sz="1800" dirty="0" smtClean="0"/>
              <a:t>Graph Programming Model: An Efficient Approach For Sensor Signal </a:t>
            </a:r>
            <a:r>
              <a:rPr lang="en-US" sz="1800" dirty="0" smtClean="0"/>
              <a:t>Processing</a:t>
            </a:r>
            <a:endParaRPr lang="en-US" sz="1600" dirty="0" smtClean="0"/>
          </a:p>
          <a:p>
            <a:r>
              <a:rPr lang="en-US" sz="2000" dirty="0" smtClean="0"/>
              <a:t>Runtime implementation of GPM has been characterized and has shown excellent </a:t>
            </a:r>
            <a:r>
              <a:rPr lang="en-US" sz="2000" dirty="0" smtClean="0"/>
              <a:t>results</a:t>
            </a:r>
            <a:endParaRPr lang="en-US" sz="2000" dirty="0" smtClean="0"/>
          </a:p>
          <a:p>
            <a:r>
              <a:rPr lang="en-US" sz="2000" dirty="0" smtClean="0"/>
              <a:t>Path Forward</a:t>
            </a:r>
          </a:p>
          <a:p>
            <a:pPr lvl="1"/>
            <a:r>
              <a:rPr lang="en-US" sz="1800" dirty="0" smtClean="0"/>
              <a:t>Add additional GPM features </a:t>
            </a:r>
          </a:p>
          <a:p>
            <a:pPr lvl="2"/>
            <a:r>
              <a:rPr lang="en-US" sz="1600" dirty="0" smtClean="0"/>
              <a:t>Data dependent cyclic behavior within a </a:t>
            </a:r>
            <a:r>
              <a:rPr lang="en-US" sz="1600" dirty="0" err="1" smtClean="0"/>
              <a:t>subgraph</a:t>
            </a:r>
            <a:endParaRPr lang="en-US" sz="1600" dirty="0" smtClean="0"/>
          </a:p>
          <a:p>
            <a:pPr lvl="1"/>
            <a:r>
              <a:rPr lang="en-US" sz="1800" dirty="0" smtClean="0"/>
              <a:t>Continue to improve current implementation and development tool suite</a:t>
            </a:r>
          </a:p>
          <a:p>
            <a:pPr lvl="2"/>
            <a:r>
              <a:rPr lang="en-US" sz="1600" dirty="0" smtClean="0"/>
              <a:t>Performance model calculator </a:t>
            </a:r>
          </a:p>
          <a:p>
            <a:pPr lvl="2"/>
            <a:r>
              <a:rPr lang="en-US" sz="1600" dirty="0" smtClean="0"/>
              <a:t>Port runtime to multiple target platforms</a:t>
            </a:r>
          </a:p>
          <a:p>
            <a:pPr lvl="2"/>
            <a:r>
              <a:rPr lang="en-US" sz="1600" dirty="0" smtClean="0"/>
              <a:t>Addition of a GPGPU processor type</a:t>
            </a:r>
          </a:p>
          <a:p>
            <a:pPr lvl="2"/>
            <a:r>
              <a:rPr lang="en-US" sz="1600" dirty="0" smtClean="0"/>
              <a:t>Addition of a Graphical editor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00F2B7-38A1-460F-879C-7B69F0D71BED}" type="datetime1">
              <a:rPr lang="en-US" smtClean="0"/>
              <a:pPr>
                <a:defRPr/>
              </a:pPr>
              <a:t>9/6/2012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Goals Of The</a:t>
            </a:r>
            <a:br>
              <a:rPr lang="en-US" dirty="0" smtClean="0"/>
            </a:br>
            <a:r>
              <a:rPr lang="en-US" dirty="0" smtClean="0"/>
              <a:t>Graph Programming Model (GPM)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Goals</a:t>
            </a:r>
          </a:p>
          <a:p>
            <a:pPr lvl="1"/>
            <a:r>
              <a:rPr lang="en-US" sz="1800" dirty="0" smtClean="0"/>
              <a:t>Efficiency</a:t>
            </a:r>
          </a:p>
          <a:p>
            <a:pPr lvl="1"/>
            <a:r>
              <a:rPr lang="en-US" sz="1800" dirty="0" smtClean="0"/>
              <a:t>Portability</a:t>
            </a:r>
          </a:p>
          <a:p>
            <a:pPr lvl="1"/>
            <a:r>
              <a:rPr lang="en-US" sz="1800" dirty="0" smtClean="0"/>
              <a:t>Scalability</a:t>
            </a:r>
          </a:p>
          <a:p>
            <a:pPr lvl="1"/>
            <a:r>
              <a:rPr lang="en-US" sz="1800" dirty="0" smtClean="0"/>
              <a:t>Productivity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2000" dirty="0" smtClean="0"/>
              <a:t>Efficiency – High throughput without exposing processing target details thus maintaining a clean programming abstraction</a:t>
            </a:r>
          </a:p>
          <a:p>
            <a:r>
              <a:rPr lang="en-US" sz="2000" dirty="0" smtClean="0"/>
              <a:t>Portability – Require no or minimal application software modifications when target hardware is upgraded or application is move to a significantly different target architecture</a:t>
            </a:r>
          </a:p>
          <a:p>
            <a:r>
              <a:rPr lang="en-US" sz="2000" dirty="0" smtClean="0"/>
              <a:t>Scalability</a:t>
            </a:r>
            <a:r>
              <a:rPr lang="en-US" sz="2000" dirty="0"/>
              <a:t> </a:t>
            </a:r>
            <a:r>
              <a:rPr lang="en-US" sz="2000" dirty="0" smtClean="0"/>
              <a:t>– Provide increased application performance with no application modification as target hardware capabilities increase</a:t>
            </a:r>
          </a:p>
          <a:p>
            <a:r>
              <a:rPr lang="en-US" sz="2000" dirty="0" smtClean="0"/>
              <a:t>Productivity – Provide process and tools that reduce the complexities of developing a highly efficient parallel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00F2B7-38A1-460F-879C-7B69F0D71BED}" type="datetime1">
              <a:rPr lang="en-US" smtClean="0"/>
              <a:pPr>
                <a:defRPr/>
              </a:pPr>
              <a:t>9/6/2012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32" y="101600"/>
            <a:ext cx="6383867" cy="831850"/>
          </a:xfrm>
        </p:spPr>
        <p:txBody>
          <a:bodyPr/>
          <a:lstStyle/>
          <a:p>
            <a:r>
              <a:rPr lang="en-US" dirty="0" smtClean="0"/>
              <a:t>GPM:  Basic Concept of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134" y="1120775"/>
            <a:ext cx="8534400" cy="4787900"/>
          </a:xfrm>
        </p:spPr>
        <p:txBody>
          <a:bodyPr/>
          <a:lstStyle/>
          <a:p>
            <a:r>
              <a:rPr lang="en-US" dirty="0" smtClean="0"/>
              <a:t>GPM utilizes Directed Acyclic Graphs (DAGs) as the basic building block</a:t>
            </a:r>
          </a:p>
          <a:p>
            <a:pPr lvl="1"/>
            <a:r>
              <a:rPr lang="en-US" dirty="0" smtClean="0"/>
              <a:t>Collection of vertices and directed edges</a:t>
            </a:r>
          </a:p>
          <a:p>
            <a:pPr lvl="1"/>
            <a:r>
              <a:rPr lang="en-US" dirty="0" smtClean="0"/>
              <a:t>Each edge connects one vertex to another, such that there is no way to start at a vertex and follow a sequence of edges that eventually loops back to the same vertex </a:t>
            </a:r>
          </a:p>
          <a:p>
            <a:pPr lvl="1"/>
            <a:r>
              <a:rPr lang="en-US" dirty="0" smtClean="0"/>
              <a:t>A precedence relationship is established by the data flow pattern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00F2B7-38A1-460F-879C-7B69F0D71BED}" type="datetime1">
              <a:rPr lang="en-US" smtClean="0"/>
              <a:pPr>
                <a:defRPr/>
              </a:pPr>
              <a:t>9/6/2012</a:t>
            </a:fld>
            <a:endParaRPr lang="en-US"/>
          </a:p>
        </p:txBody>
      </p:sp>
      <p:pic>
        <p:nvPicPr>
          <p:cNvPr id="5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0108" y="3715563"/>
            <a:ext cx="4264169" cy="27299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C19943A-ED1C-4F0A-ABD4-A05E5A39DB68}" type="datetime1">
              <a:rPr lang="en-US"/>
              <a:pPr/>
              <a:t>9/6/2012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" y="1113663"/>
            <a:ext cx="8534400" cy="4787900"/>
          </a:xfrm>
        </p:spPr>
        <p:txBody>
          <a:bodyPr/>
          <a:lstStyle/>
          <a:p>
            <a:r>
              <a:rPr lang="en-US" sz="1800" dirty="0" smtClean="0"/>
              <a:t>Graph Programming Model (GPM) goals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Overview of GPM basics</a:t>
            </a:r>
          </a:p>
          <a:p>
            <a:r>
              <a:rPr lang="en-US" sz="1800" dirty="0" smtClean="0"/>
              <a:t>GPM hierarchical program structure</a:t>
            </a:r>
          </a:p>
          <a:p>
            <a:r>
              <a:rPr lang="en-US" sz="1800" dirty="0" smtClean="0"/>
              <a:t>A brief look at how GPM achieves efficiency</a:t>
            </a:r>
          </a:p>
          <a:p>
            <a:r>
              <a:rPr lang="en-US" sz="1800" dirty="0" smtClean="0"/>
              <a:t>Conclusion </a:t>
            </a:r>
            <a:r>
              <a:rPr lang="en-US" sz="1800" dirty="0" smtClean="0"/>
              <a:t>and Path Forward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2" y="168681"/>
            <a:ext cx="8718060" cy="831850"/>
          </a:xfrm>
        </p:spPr>
        <p:txBody>
          <a:bodyPr/>
          <a:lstStyle/>
          <a:p>
            <a:r>
              <a:rPr lang="en-US" sz="2400" dirty="0" smtClean="0"/>
              <a:t>GPM:  Basic Concept of Operation</a:t>
            </a:r>
            <a:br>
              <a:rPr lang="en-US" sz="2400" dirty="0" smtClean="0"/>
            </a:br>
            <a:r>
              <a:rPr lang="en-US" sz="2400" dirty="0" smtClean="0"/>
              <a:t>   </a:t>
            </a:r>
            <a:r>
              <a:rPr lang="en-US" sz="2000" dirty="0" smtClean="0"/>
              <a:t>DAGs Used To Express Data Level Parallelism (DLP)</a:t>
            </a:r>
            <a:endParaRPr lang="en-US" sz="24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061" y="849191"/>
            <a:ext cx="8931275" cy="4613458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b="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Datasets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Represents multi-dimensional data (</a:t>
            </a:r>
            <a:r>
              <a:rPr lang="en-US" sz="1800" dirty="0" err="1" smtClean="0"/>
              <a:t>eg</a:t>
            </a:r>
            <a:r>
              <a:rPr lang="en-US" sz="1800" dirty="0" smtClean="0"/>
              <a:t> Radar sensor fast time samples across a row, slow time (pulse to pulse samples) down a column)</a:t>
            </a:r>
            <a:br>
              <a:rPr lang="en-US" sz="1800" dirty="0" smtClean="0"/>
            </a:br>
            <a:endParaRPr lang="en-US" sz="1800" dirty="0" smtClean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Typically data dependencies exist in one dimension (or few dimensions) and expose data level parallelism in the other dimensions</a:t>
            </a:r>
            <a:br>
              <a:rPr lang="en-US" sz="1800" dirty="0" smtClean="0"/>
            </a:b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2000" dirty="0" err="1" smtClean="0"/>
              <a:t>JobClasses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SPMD processing model</a:t>
            </a:r>
          </a:p>
          <a:p>
            <a:pPr lvl="1">
              <a:lnSpc>
                <a:spcPct val="80000"/>
              </a:lnSpc>
            </a:pPr>
            <a:r>
              <a:rPr lang="en-US" sz="1800" dirty="0" err="1" smtClean="0"/>
              <a:t>JobClasses</a:t>
            </a:r>
            <a:r>
              <a:rPr lang="en-US" sz="1800" dirty="0" smtClean="0"/>
              <a:t> are designed to consume</a:t>
            </a:r>
            <a:br>
              <a:rPr lang="en-US" sz="1800" dirty="0" smtClean="0"/>
            </a:br>
            <a:r>
              <a:rPr lang="en-US" sz="1800" dirty="0" smtClean="0"/>
              <a:t> data level parallelism</a:t>
            </a:r>
            <a:br>
              <a:rPr lang="en-US" sz="1800" dirty="0" smtClean="0"/>
            </a:b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2200" dirty="0" err="1" smtClean="0"/>
              <a:t>JobClass</a:t>
            </a:r>
            <a:r>
              <a:rPr lang="en-US" sz="2200" dirty="0" smtClean="0"/>
              <a:t> Views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Data parallelism description</a:t>
            </a:r>
            <a:br>
              <a:rPr lang="en-US" sz="1800" dirty="0" smtClean="0"/>
            </a:b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</p:txBody>
      </p:sp>
      <p:sp>
        <p:nvSpPr>
          <p:cNvPr id="16388" name="Rectangle 72"/>
          <p:cNvSpPr>
            <a:spLocks noChangeArrowheads="1"/>
          </p:cNvSpPr>
          <p:nvPr/>
        </p:nvSpPr>
        <p:spPr bwMode="auto">
          <a:xfrm>
            <a:off x="7948246" y="5814646"/>
            <a:ext cx="1148862" cy="688406"/>
          </a:xfrm>
          <a:prstGeom prst="rect">
            <a:avLst/>
          </a:prstGeom>
          <a:solidFill>
            <a:srgbClr val="F2F4A6"/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/>
              <a:t>Single Program </a:t>
            </a:r>
          </a:p>
          <a:p>
            <a:pPr algn="ctr"/>
            <a:r>
              <a:rPr lang="en-US" sz="1100" dirty="0" smtClean="0"/>
              <a:t>Multiple Data </a:t>
            </a:r>
          </a:p>
          <a:p>
            <a:pPr algn="ctr"/>
            <a:r>
              <a:rPr lang="en-US" sz="1100" dirty="0" smtClean="0"/>
              <a:t>SPMD Machine</a:t>
            </a:r>
            <a:endParaRPr lang="en-US" sz="1100" dirty="0"/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5299741" y="3121522"/>
            <a:ext cx="769938" cy="2525713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>
            <a:off x="5299741" y="3466009"/>
            <a:ext cx="769938" cy="1588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5299741" y="3831134"/>
            <a:ext cx="769938" cy="1588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>
            <a:off x="5299741" y="5240834"/>
            <a:ext cx="760413" cy="1588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5387054" y="2881809"/>
            <a:ext cx="718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Arial Narrow" pitchFamily="34" charset="0"/>
                <a:cs typeface="Arial" pitchFamily="34" charset="0"/>
              </a:rPr>
              <a:t>Dataset 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5544216" y="3208834"/>
            <a:ext cx="2921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D1.0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>
            <a:off x="5294979" y="4889997"/>
            <a:ext cx="762000" cy="1588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090" name="Group 42"/>
          <p:cNvGrpSpPr>
            <a:grpSpLocks/>
          </p:cNvGrpSpPr>
          <p:nvPr/>
        </p:nvGrpSpPr>
        <p:grpSpPr bwMode="auto">
          <a:xfrm>
            <a:off x="5668041" y="4161334"/>
            <a:ext cx="79375" cy="79375"/>
            <a:chOff x="1849" y="2944"/>
            <a:chExt cx="50" cy="50"/>
          </a:xfrm>
        </p:grpSpPr>
        <p:sp>
          <p:nvSpPr>
            <p:cNvPr id="2088" name="Oval 40"/>
            <p:cNvSpPr>
              <a:spLocks noChangeArrowheads="1"/>
            </p:cNvSpPr>
            <p:nvPr/>
          </p:nvSpPr>
          <p:spPr bwMode="auto">
            <a:xfrm>
              <a:off x="1849" y="2944"/>
              <a:ext cx="50" cy="50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9" name="Oval 41"/>
            <p:cNvSpPr>
              <a:spLocks noChangeArrowheads="1"/>
            </p:cNvSpPr>
            <p:nvPr/>
          </p:nvSpPr>
          <p:spPr bwMode="auto">
            <a:xfrm>
              <a:off x="1849" y="2944"/>
              <a:ext cx="49" cy="50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93" name="Group 45"/>
          <p:cNvGrpSpPr>
            <a:grpSpLocks/>
          </p:cNvGrpSpPr>
          <p:nvPr/>
        </p:nvGrpSpPr>
        <p:grpSpPr bwMode="auto">
          <a:xfrm>
            <a:off x="5668041" y="4331197"/>
            <a:ext cx="79375" cy="77788"/>
            <a:chOff x="1849" y="3051"/>
            <a:chExt cx="50" cy="49"/>
          </a:xfrm>
        </p:grpSpPr>
        <p:sp>
          <p:nvSpPr>
            <p:cNvPr id="2091" name="Oval 43"/>
            <p:cNvSpPr>
              <a:spLocks noChangeArrowheads="1"/>
            </p:cNvSpPr>
            <p:nvPr/>
          </p:nvSpPr>
          <p:spPr bwMode="auto">
            <a:xfrm>
              <a:off x="1849" y="3051"/>
              <a:ext cx="50" cy="4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2" name="Oval 44"/>
            <p:cNvSpPr>
              <a:spLocks noChangeArrowheads="1"/>
            </p:cNvSpPr>
            <p:nvPr/>
          </p:nvSpPr>
          <p:spPr bwMode="auto">
            <a:xfrm>
              <a:off x="1849" y="3051"/>
              <a:ext cx="49" cy="49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96" name="Group 48"/>
          <p:cNvGrpSpPr>
            <a:grpSpLocks/>
          </p:cNvGrpSpPr>
          <p:nvPr/>
        </p:nvGrpSpPr>
        <p:grpSpPr bwMode="auto">
          <a:xfrm>
            <a:off x="5668041" y="4499472"/>
            <a:ext cx="79375" cy="79375"/>
            <a:chOff x="1849" y="3157"/>
            <a:chExt cx="50" cy="50"/>
          </a:xfrm>
        </p:grpSpPr>
        <p:sp>
          <p:nvSpPr>
            <p:cNvPr id="2094" name="Oval 46"/>
            <p:cNvSpPr>
              <a:spLocks noChangeArrowheads="1"/>
            </p:cNvSpPr>
            <p:nvPr/>
          </p:nvSpPr>
          <p:spPr bwMode="auto">
            <a:xfrm>
              <a:off x="1849" y="3157"/>
              <a:ext cx="50" cy="50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5" name="Oval 47"/>
            <p:cNvSpPr>
              <a:spLocks noChangeArrowheads="1"/>
            </p:cNvSpPr>
            <p:nvPr/>
          </p:nvSpPr>
          <p:spPr bwMode="auto">
            <a:xfrm>
              <a:off x="1849" y="3157"/>
              <a:ext cx="49" cy="50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5548979" y="3567609"/>
            <a:ext cx="2921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D1.1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5533104" y="4985247"/>
            <a:ext cx="2921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D1.n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5766466" y="4985247"/>
            <a:ext cx="889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-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0" name="Rectangle 52"/>
          <p:cNvSpPr>
            <a:spLocks noChangeArrowheads="1"/>
          </p:cNvSpPr>
          <p:nvPr/>
        </p:nvSpPr>
        <p:spPr bwMode="auto">
          <a:xfrm>
            <a:off x="5802979" y="4985247"/>
            <a:ext cx="1143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1" name="Rectangle 53"/>
          <p:cNvSpPr>
            <a:spLocks noChangeArrowheads="1"/>
          </p:cNvSpPr>
          <p:nvPr/>
        </p:nvSpPr>
        <p:spPr bwMode="auto">
          <a:xfrm>
            <a:off x="5590254" y="5358309"/>
            <a:ext cx="2921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D1.n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8076815" y="3138452"/>
            <a:ext cx="769938" cy="2525713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7" name="Line 59"/>
          <p:cNvSpPr>
            <a:spLocks noChangeShapeType="1"/>
          </p:cNvSpPr>
          <p:nvPr/>
        </p:nvSpPr>
        <p:spPr bwMode="auto">
          <a:xfrm>
            <a:off x="8076815" y="3482939"/>
            <a:ext cx="769938" cy="1588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8" name="Line 60"/>
          <p:cNvSpPr>
            <a:spLocks noChangeShapeType="1"/>
          </p:cNvSpPr>
          <p:nvPr/>
        </p:nvSpPr>
        <p:spPr bwMode="auto">
          <a:xfrm>
            <a:off x="8076815" y="3848064"/>
            <a:ext cx="769938" cy="1588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" name="Line 61"/>
          <p:cNvSpPr>
            <a:spLocks noChangeShapeType="1"/>
          </p:cNvSpPr>
          <p:nvPr/>
        </p:nvSpPr>
        <p:spPr bwMode="auto">
          <a:xfrm>
            <a:off x="8076815" y="5257764"/>
            <a:ext cx="762000" cy="1588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8164128" y="2898739"/>
            <a:ext cx="718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Arial Narrow" pitchFamily="34" charset="0"/>
                <a:cs typeface="Arial" pitchFamily="34" charset="0"/>
              </a:rPr>
              <a:t>Dataset 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11" name="Rectangle 63"/>
          <p:cNvSpPr>
            <a:spLocks noChangeArrowheads="1"/>
          </p:cNvSpPr>
          <p:nvPr/>
        </p:nvSpPr>
        <p:spPr bwMode="auto">
          <a:xfrm>
            <a:off x="8321290" y="3225764"/>
            <a:ext cx="2921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D2.0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12" name="Line 64"/>
          <p:cNvSpPr>
            <a:spLocks noChangeShapeType="1"/>
          </p:cNvSpPr>
          <p:nvPr/>
        </p:nvSpPr>
        <p:spPr bwMode="auto">
          <a:xfrm>
            <a:off x="8073640" y="4906927"/>
            <a:ext cx="760413" cy="1588"/>
          </a:xfrm>
          <a:prstGeom prst="line">
            <a:avLst/>
          </a:prstGeom>
          <a:noFill/>
          <a:ln w="11113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115" name="Group 67"/>
          <p:cNvGrpSpPr>
            <a:grpSpLocks/>
          </p:cNvGrpSpPr>
          <p:nvPr/>
        </p:nvGrpSpPr>
        <p:grpSpPr bwMode="auto">
          <a:xfrm>
            <a:off x="8446703" y="4179852"/>
            <a:ext cx="77788" cy="77788"/>
            <a:chOff x="3482" y="3009"/>
            <a:chExt cx="49" cy="49"/>
          </a:xfrm>
        </p:grpSpPr>
        <p:sp>
          <p:nvSpPr>
            <p:cNvPr id="2113" name="Oval 65"/>
            <p:cNvSpPr>
              <a:spLocks noChangeArrowheads="1"/>
            </p:cNvSpPr>
            <p:nvPr/>
          </p:nvSpPr>
          <p:spPr bwMode="auto">
            <a:xfrm>
              <a:off x="3482" y="3009"/>
              <a:ext cx="49" cy="4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4" name="Oval 66"/>
            <p:cNvSpPr>
              <a:spLocks noChangeArrowheads="1"/>
            </p:cNvSpPr>
            <p:nvPr/>
          </p:nvSpPr>
          <p:spPr bwMode="auto">
            <a:xfrm>
              <a:off x="3482" y="3009"/>
              <a:ext cx="49" cy="49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18" name="Group 70"/>
          <p:cNvGrpSpPr>
            <a:grpSpLocks/>
          </p:cNvGrpSpPr>
          <p:nvPr/>
        </p:nvGrpSpPr>
        <p:grpSpPr bwMode="auto">
          <a:xfrm>
            <a:off x="8446703" y="4348127"/>
            <a:ext cx="77788" cy="77788"/>
            <a:chOff x="3482" y="3115"/>
            <a:chExt cx="49" cy="49"/>
          </a:xfrm>
        </p:grpSpPr>
        <p:sp>
          <p:nvSpPr>
            <p:cNvPr id="2116" name="Oval 68"/>
            <p:cNvSpPr>
              <a:spLocks noChangeArrowheads="1"/>
            </p:cNvSpPr>
            <p:nvPr/>
          </p:nvSpPr>
          <p:spPr bwMode="auto">
            <a:xfrm>
              <a:off x="3482" y="3115"/>
              <a:ext cx="49" cy="4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7" name="Oval 69"/>
            <p:cNvSpPr>
              <a:spLocks noChangeArrowheads="1"/>
            </p:cNvSpPr>
            <p:nvPr/>
          </p:nvSpPr>
          <p:spPr bwMode="auto">
            <a:xfrm>
              <a:off x="3482" y="3115"/>
              <a:ext cx="49" cy="49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121" name="Group 73"/>
          <p:cNvGrpSpPr>
            <a:grpSpLocks/>
          </p:cNvGrpSpPr>
          <p:nvPr/>
        </p:nvGrpSpPr>
        <p:grpSpPr bwMode="auto">
          <a:xfrm>
            <a:off x="8446703" y="4517989"/>
            <a:ext cx="77788" cy="77788"/>
            <a:chOff x="3482" y="3222"/>
            <a:chExt cx="49" cy="49"/>
          </a:xfrm>
        </p:grpSpPr>
        <p:sp>
          <p:nvSpPr>
            <p:cNvPr id="2119" name="Oval 71"/>
            <p:cNvSpPr>
              <a:spLocks noChangeArrowheads="1"/>
            </p:cNvSpPr>
            <p:nvPr/>
          </p:nvSpPr>
          <p:spPr bwMode="auto">
            <a:xfrm>
              <a:off x="3482" y="3222"/>
              <a:ext cx="49" cy="4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0" name="Oval 72"/>
            <p:cNvSpPr>
              <a:spLocks noChangeArrowheads="1"/>
            </p:cNvSpPr>
            <p:nvPr/>
          </p:nvSpPr>
          <p:spPr bwMode="auto">
            <a:xfrm>
              <a:off x="3482" y="3222"/>
              <a:ext cx="49" cy="49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22" name="Rectangle 74"/>
          <p:cNvSpPr>
            <a:spLocks noChangeArrowheads="1"/>
          </p:cNvSpPr>
          <p:nvPr/>
        </p:nvSpPr>
        <p:spPr bwMode="auto">
          <a:xfrm>
            <a:off x="8326053" y="3584539"/>
            <a:ext cx="2921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D2.1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8311765" y="5002177"/>
            <a:ext cx="2921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D2.n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4" name="Rectangle 76"/>
          <p:cNvSpPr>
            <a:spLocks noChangeArrowheads="1"/>
          </p:cNvSpPr>
          <p:nvPr/>
        </p:nvSpPr>
        <p:spPr bwMode="auto">
          <a:xfrm>
            <a:off x="8545128" y="5002177"/>
            <a:ext cx="889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-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5" name="Rectangle 77"/>
          <p:cNvSpPr>
            <a:spLocks noChangeArrowheads="1"/>
          </p:cNvSpPr>
          <p:nvPr/>
        </p:nvSpPr>
        <p:spPr bwMode="auto">
          <a:xfrm>
            <a:off x="8581640" y="5002177"/>
            <a:ext cx="1143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26" name="Rectangle 78"/>
          <p:cNvSpPr>
            <a:spLocks noChangeArrowheads="1"/>
          </p:cNvSpPr>
          <p:nvPr/>
        </p:nvSpPr>
        <p:spPr bwMode="auto">
          <a:xfrm>
            <a:off x="8367328" y="5375239"/>
            <a:ext cx="2921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cs typeface="Arial" pitchFamily="34" charset="0"/>
              </a:rPr>
              <a:t>D2.n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5" name="Straight Arrow Connector 104"/>
          <p:cNvCxnSpPr/>
          <p:nvPr/>
        </p:nvCxnSpPr>
        <p:spPr bwMode="auto">
          <a:xfrm flipV="1">
            <a:off x="6068627" y="3254339"/>
            <a:ext cx="675753" cy="9419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>
            <a:off x="6077094" y="3653331"/>
            <a:ext cx="672049" cy="159015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V="1">
            <a:off x="6077094" y="4918039"/>
            <a:ext cx="724436" cy="16615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>
            <a:off x="6102494" y="5456731"/>
            <a:ext cx="640299" cy="4233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2" name="Straight Arrow Connector 111"/>
          <p:cNvCxnSpPr/>
          <p:nvPr/>
        </p:nvCxnSpPr>
        <p:spPr bwMode="auto">
          <a:xfrm>
            <a:off x="7290480" y="3254339"/>
            <a:ext cx="801680" cy="7725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/>
          <p:nvPr/>
        </p:nvCxnSpPr>
        <p:spPr bwMode="auto">
          <a:xfrm flipV="1">
            <a:off x="7287305" y="3721064"/>
            <a:ext cx="796389" cy="13335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Straight Arrow Connector 113"/>
          <p:cNvCxnSpPr/>
          <p:nvPr/>
        </p:nvCxnSpPr>
        <p:spPr bwMode="auto">
          <a:xfrm>
            <a:off x="7339693" y="4876764"/>
            <a:ext cx="760934" cy="19050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 flipV="1">
            <a:off x="7390493" y="5456731"/>
            <a:ext cx="693201" cy="4233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34" name="Group 133"/>
          <p:cNvGrpSpPr/>
          <p:nvPr/>
        </p:nvGrpSpPr>
        <p:grpSpPr>
          <a:xfrm>
            <a:off x="6606268" y="2735027"/>
            <a:ext cx="847725" cy="3279775"/>
            <a:chOff x="3687241" y="3359395"/>
            <a:chExt cx="847725" cy="3279775"/>
          </a:xfrm>
        </p:grpSpPr>
        <p:sp>
          <p:nvSpPr>
            <p:cNvPr id="8" name="TextBox 7"/>
            <p:cNvSpPr txBox="1"/>
            <p:nvPr/>
          </p:nvSpPr>
          <p:spPr>
            <a:xfrm>
              <a:off x="3812719" y="6259287"/>
              <a:ext cx="6703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SPMD</a:t>
              </a:r>
              <a:endParaRPr lang="en-US" sz="1600" dirty="0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3687241" y="3359395"/>
              <a:ext cx="847725" cy="3279775"/>
            </a:xfrm>
            <a:prstGeom prst="rect">
              <a:avLst/>
            </a:prstGeom>
            <a:solidFill>
              <a:srgbClr val="F2F4A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3825353" y="3635375"/>
              <a:ext cx="546100" cy="431800"/>
              <a:chOff x="2303" y="2290"/>
              <a:chExt cx="344" cy="272"/>
            </a:xfrm>
          </p:grpSpPr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2303" y="2290"/>
                <a:ext cx="344" cy="272"/>
              </a:xfrm>
              <a:prstGeom prst="ellipse">
                <a:avLst/>
              </a:prstGeom>
              <a:solidFill>
                <a:srgbClr val="9FE7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303" y="2290"/>
                <a:ext cx="344" cy="272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3944416" y="3705225"/>
              <a:ext cx="419100" cy="374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1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Arial Narrow" pitchFamily="34" charset="0"/>
                  <a:cs typeface="Arial" pitchFamily="34" charset="0"/>
                </a:rPr>
                <a:t>1.0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60" name="Group 12"/>
            <p:cNvGrpSpPr>
              <a:grpSpLocks/>
            </p:cNvGrpSpPr>
            <p:nvPr/>
          </p:nvGrpSpPr>
          <p:grpSpPr bwMode="auto">
            <a:xfrm>
              <a:off x="3830116" y="4192588"/>
              <a:ext cx="544513" cy="433388"/>
              <a:chOff x="2306" y="2641"/>
              <a:chExt cx="343" cy="273"/>
            </a:xfrm>
          </p:grpSpPr>
          <p:sp>
            <p:nvSpPr>
              <p:cNvPr id="2058" name="Oval 10"/>
              <p:cNvSpPr>
                <a:spLocks noChangeArrowheads="1"/>
              </p:cNvSpPr>
              <p:nvPr/>
            </p:nvSpPr>
            <p:spPr bwMode="auto">
              <a:xfrm>
                <a:off x="2306" y="2641"/>
                <a:ext cx="343" cy="273"/>
              </a:xfrm>
              <a:prstGeom prst="ellipse">
                <a:avLst/>
              </a:prstGeom>
              <a:solidFill>
                <a:srgbClr val="9FE7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2306" y="2641"/>
                <a:ext cx="343" cy="273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3949178" y="4264025"/>
              <a:ext cx="419100" cy="374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1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Arial Narrow" pitchFamily="34" charset="0"/>
                  <a:cs typeface="Arial" pitchFamily="34" charset="0"/>
                </a:rPr>
                <a:t>1.1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64" name="Group 16"/>
            <p:cNvGrpSpPr>
              <a:grpSpLocks/>
            </p:cNvGrpSpPr>
            <p:nvPr/>
          </p:nvGrpSpPr>
          <p:grpSpPr bwMode="auto">
            <a:xfrm>
              <a:off x="3842816" y="5235575"/>
              <a:ext cx="577850" cy="476250"/>
              <a:chOff x="2314" y="3298"/>
              <a:chExt cx="364" cy="300"/>
            </a:xfrm>
          </p:grpSpPr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2314" y="3298"/>
                <a:ext cx="364" cy="300"/>
              </a:xfrm>
              <a:prstGeom prst="ellipse">
                <a:avLst/>
              </a:prstGeom>
              <a:solidFill>
                <a:srgbClr val="9FE7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3" name="Oval 15"/>
              <p:cNvSpPr>
                <a:spLocks noChangeArrowheads="1"/>
              </p:cNvSpPr>
              <p:nvPr/>
            </p:nvSpPr>
            <p:spPr bwMode="auto">
              <a:xfrm>
                <a:off x="2314" y="3298"/>
                <a:ext cx="364" cy="300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3882503" y="5327650"/>
              <a:ext cx="419100" cy="374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1" u="none" strike="noStrike" cap="none" normalizeH="0" baseline="0" dirty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Arial Narrow" pitchFamily="34" charset="0"/>
                  <a:cs typeface="Arial" pitchFamily="34" charset="0"/>
                </a:rPr>
                <a:t>1.n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4188891" y="5327650"/>
              <a:ext cx="177800" cy="374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1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Arial Narrow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4261916" y="5327650"/>
              <a:ext cx="228600" cy="374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1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Arial Narrow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70" name="Group 22"/>
            <p:cNvGrpSpPr>
              <a:grpSpLocks/>
            </p:cNvGrpSpPr>
            <p:nvPr/>
          </p:nvGrpSpPr>
          <p:grpSpPr bwMode="auto">
            <a:xfrm>
              <a:off x="3823766" y="5819775"/>
              <a:ext cx="647700" cy="476250"/>
              <a:chOff x="2302" y="3666"/>
              <a:chExt cx="408" cy="300"/>
            </a:xfrm>
          </p:grpSpPr>
          <p:sp>
            <p:nvSpPr>
              <p:cNvPr id="2068" name="Oval 20"/>
              <p:cNvSpPr>
                <a:spLocks noChangeArrowheads="1"/>
              </p:cNvSpPr>
              <p:nvPr/>
            </p:nvSpPr>
            <p:spPr bwMode="auto">
              <a:xfrm>
                <a:off x="2302" y="3666"/>
                <a:ext cx="408" cy="300"/>
              </a:xfrm>
              <a:prstGeom prst="ellipse">
                <a:avLst/>
              </a:prstGeom>
              <a:solidFill>
                <a:srgbClr val="9FE7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9" name="Oval 21"/>
              <p:cNvSpPr>
                <a:spLocks noChangeArrowheads="1"/>
              </p:cNvSpPr>
              <p:nvPr/>
            </p:nvSpPr>
            <p:spPr bwMode="auto">
              <a:xfrm>
                <a:off x="2302" y="3666"/>
                <a:ext cx="408" cy="300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3993628" y="5911850"/>
              <a:ext cx="419100" cy="374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100" b="0" i="1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Arial Narrow" pitchFamily="34" charset="0"/>
                  <a:cs typeface="Arial" pitchFamily="34" charset="0"/>
                </a:rPr>
                <a:t>1.n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074" name="Group 26"/>
            <p:cNvGrpSpPr>
              <a:grpSpLocks/>
            </p:cNvGrpSpPr>
            <p:nvPr/>
          </p:nvGrpSpPr>
          <p:grpSpPr bwMode="auto">
            <a:xfrm>
              <a:off x="4077766" y="4724400"/>
              <a:ext cx="77788" cy="77788"/>
              <a:chOff x="2462" y="2976"/>
              <a:chExt cx="49" cy="49"/>
            </a:xfrm>
          </p:grpSpPr>
          <p:sp>
            <p:nvSpPr>
              <p:cNvPr id="2072" name="Oval 24"/>
              <p:cNvSpPr>
                <a:spLocks noChangeArrowheads="1"/>
              </p:cNvSpPr>
              <p:nvPr/>
            </p:nvSpPr>
            <p:spPr bwMode="auto">
              <a:xfrm>
                <a:off x="2462" y="2976"/>
                <a:ext cx="49" cy="49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3" name="Oval 25"/>
              <p:cNvSpPr>
                <a:spLocks noChangeArrowheads="1"/>
              </p:cNvSpPr>
              <p:nvPr/>
            </p:nvSpPr>
            <p:spPr bwMode="auto">
              <a:xfrm>
                <a:off x="2462" y="2976"/>
                <a:ext cx="49" cy="49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77" name="Group 29"/>
            <p:cNvGrpSpPr>
              <a:grpSpLocks/>
            </p:cNvGrpSpPr>
            <p:nvPr/>
          </p:nvGrpSpPr>
          <p:grpSpPr bwMode="auto">
            <a:xfrm>
              <a:off x="4077766" y="4894263"/>
              <a:ext cx="77788" cy="77788"/>
              <a:chOff x="2462" y="3083"/>
              <a:chExt cx="49" cy="49"/>
            </a:xfrm>
          </p:grpSpPr>
          <p:sp>
            <p:nvSpPr>
              <p:cNvPr id="2075" name="Oval 27"/>
              <p:cNvSpPr>
                <a:spLocks noChangeArrowheads="1"/>
              </p:cNvSpPr>
              <p:nvPr/>
            </p:nvSpPr>
            <p:spPr bwMode="auto">
              <a:xfrm>
                <a:off x="2462" y="3083"/>
                <a:ext cx="49" cy="49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6" name="Oval 28"/>
              <p:cNvSpPr>
                <a:spLocks noChangeArrowheads="1"/>
              </p:cNvSpPr>
              <p:nvPr/>
            </p:nvSpPr>
            <p:spPr bwMode="auto">
              <a:xfrm>
                <a:off x="2462" y="3083"/>
                <a:ext cx="49" cy="49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80" name="Group 32"/>
            <p:cNvGrpSpPr>
              <a:grpSpLocks/>
            </p:cNvGrpSpPr>
            <p:nvPr/>
          </p:nvGrpSpPr>
          <p:grpSpPr bwMode="auto">
            <a:xfrm>
              <a:off x="4077766" y="5062538"/>
              <a:ext cx="77788" cy="77788"/>
              <a:chOff x="2462" y="3189"/>
              <a:chExt cx="49" cy="49"/>
            </a:xfrm>
          </p:grpSpPr>
          <p:sp>
            <p:nvSpPr>
              <p:cNvPr id="2078" name="Oval 30"/>
              <p:cNvSpPr>
                <a:spLocks noChangeArrowheads="1"/>
              </p:cNvSpPr>
              <p:nvPr/>
            </p:nvSpPr>
            <p:spPr bwMode="auto">
              <a:xfrm>
                <a:off x="2462" y="3189"/>
                <a:ext cx="49" cy="49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9" name="Oval 31"/>
              <p:cNvSpPr>
                <a:spLocks noChangeArrowheads="1"/>
              </p:cNvSpPr>
              <p:nvPr/>
            </p:nvSpPr>
            <p:spPr bwMode="auto">
              <a:xfrm>
                <a:off x="2462" y="3189"/>
                <a:ext cx="49" cy="49"/>
              </a:xfrm>
              <a:prstGeom prst="ellips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86" name="TextBox 85"/>
          <p:cNvSpPr txBox="1"/>
          <p:nvPr/>
        </p:nvSpPr>
        <p:spPr>
          <a:xfrm>
            <a:off x="6588351" y="2696311"/>
            <a:ext cx="922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JobClass</a:t>
            </a:r>
            <a:endParaRPr lang="en-US" sz="1400" dirty="0"/>
          </a:p>
        </p:txBody>
      </p:sp>
      <p:sp>
        <p:nvSpPr>
          <p:cNvPr id="87" name="TextBox 86"/>
          <p:cNvSpPr txBox="1"/>
          <p:nvPr/>
        </p:nvSpPr>
        <p:spPr>
          <a:xfrm>
            <a:off x="785442" y="6025663"/>
            <a:ext cx="5697416" cy="38779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GPM Explicitly Exposes Algorithmic DLP 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681376" y="5722461"/>
            <a:ext cx="704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SPMD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>
            <a:spLocks/>
          </p:cNvSpPr>
          <p:nvPr/>
        </p:nvSpPr>
        <p:spPr bwMode="auto">
          <a:xfrm>
            <a:off x="6365630" y="5744310"/>
            <a:ext cx="1414579" cy="738552"/>
          </a:xfrm>
          <a:prstGeom prst="rect">
            <a:avLst/>
          </a:prstGeom>
          <a:solidFill>
            <a:srgbClr val="B9F2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0188" marR="0" indent="-2301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ectangle 66"/>
          <p:cNvSpPr>
            <a:spLocks/>
          </p:cNvSpPr>
          <p:nvPr/>
        </p:nvSpPr>
        <p:spPr bwMode="auto">
          <a:xfrm>
            <a:off x="6377353" y="4841632"/>
            <a:ext cx="1414579" cy="855784"/>
          </a:xfrm>
          <a:prstGeom prst="rect">
            <a:avLst/>
          </a:prstGeom>
          <a:solidFill>
            <a:srgbClr val="B9F2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0188" marR="0" indent="-2301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ectangle 62"/>
          <p:cNvSpPr>
            <a:spLocks/>
          </p:cNvSpPr>
          <p:nvPr/>
        </p:nvSpPr>
        <p:spPr bwMode="auto">
          <a:xfrm>
            <a:off x="6353908" y="1078524"/>
            <a:ext cx="1406770" cy="2590799"/>
          </a:xfrm>
          <a:prstGeom prst="rect">
            <a:avLst/>
          </a:prstGeom>
          <a:solidFill>
            <a:srgbClr val="B9F2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0188" marR="0" indent="-2301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Rectangle 88"/>
          <p:cNvSpPr>
            <a:spLocks/>
          </p:cNvSpPr>
          <p:nvPr/>
        </p:nvSpPr>
        <p:spPr bwMode="auto">
          <a:xfrm>
            <a:off x="6342184" y="3727940"/>
            <a:ext cx="1414579" cy="855784"/>
          </a:xfrm>
          <a:prstGeom prst="rect">
            <a:avLst/>
          </a:prstGeom>
          <a:solidFill>
            <a:srgbClr val="B9F2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230188" marR="0" indent="-2301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3861" y="323077"/>
            <a:ext cx="8301247" cy="674687"/>
          </a:xfrm>
        </p:spPr>
        <p:txBody>
          <a:bodyPr/>
          <a:lstStyle/>
          <a:p>
            <a:r>
              <a:rPr lang="en-US" sz="2400" dirty="0" smtClean="0"/>
              <a:t>GPM:  Basic Concept of Operation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DAGs Used To Express Thread Level Parallelism (TLP)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740" y="1095374"/>
            <a:ext cx="4700952" cy="5070963"/>
          </a:xfrm>
        </p:spPr>
        <p:txBody>
          <a:bodyPr/>
          <a:lstStyle/>
          <a:p>
            <a:r>
              <a:rPr lang="en-US" dirty="0" err="1" smtClean="0"/>
              <a:t>SubGraphs</a:t>
            </a:r>
            <a:endParaRPr lang="en-US" dirty="0" smtClean="0"/>
          </a:p>
          <a:p>
            <a:pPr lvl="1"/>
            <a:r>
              <a:rPr lang="en-US" dirty="0" err="1" smtClean="0"/>
              <a:t>JobClasses</a:t>
            </a:r>
            <a:r>
              <a:rPr lang="en-US" dirty="0" smtClean="0"/>
              <a:t> are grouped into a </a:t>
            </a:r>
            <a:r>
              <a:rPr lang="en-US" dirty="0" err="1" smtClean="0"/>
              <a:t>subGraph</a:t>
            </a:r>
            <a:endParaRPr lang="en-US" dirty="0" smtClean="0"/>
          </a:p>
          <a:p>
            <a:pPr lvl="1"/>
            <a:r>
              <a:rPr lang="en-US" dirty="0" smtClean="0"/>
              <a:t>A set of </a:t>
            </a:r>
            <a:r>
              <a:rPr lang="en-US" dirty="0" err="1" smtClean="0"/>
              <a:t>subGraphs</a:t>
            </a:r>
            <a:r>
              <a:rPr lang="en-US" dirty="0" smtClean="0"/>
              <a:t> forms an MPMD machine</a:t>
            </a:r>
          </a:p>
          <a:p>
            <a:pPr lvl="1"/>
            <a:r>
              <a:rPr lang="en-US" dirty="0" err="1" smtClean="0"/>
              <a:t>Subgraphs</a:t>
            </a:r>
            <a:r>
              <a:rPr lang="en-US" dirty="0" smtClean="0"/>
              <a:t> </a:t>
            </a:r>
            <a:r>
              <a:rPr lang="en-US" dirty="0" smtClean="0"/>
              <a:t>are separately </a:t>
            </a:r>
            <a:r>
              <a:rPr lang="en-US" dirty="0" err="1" smtClean="0"/>
              <a:t>allocatable</a:t>
            </a:r>
            <a:r>
              <a:rPr lang="en-US" dirty="0" smtClean="0"/>
              <a:t> processing threads</a:t>
            </a:r>
          </a:p>
          <a:p>
            <a:pPr lvl="1"/>
            <a:r>
              <a:rPr lang="en-US" dirty="0" smtClean="0"/>
              <a:t>Datasets consumed by a </a:t>
            </a:r>
            <a:r>
              <a:rPr lang="en-US" dirty="0" err="1" smtClean="0"/>
              <a:t>subgraph</a:t>
            </a:r>
            <a:r>
              <a:rPr lang="en-US" dirty="0" smtClean="0"/>
              <a:t> are allocated to memory local to where the </a:t>
            </a:r>
            <a:r>
              <a:rPr lang="en-US" dirty="0" err="1" smtClean="0"/>
              <a:t>subgraph</a:t>
            </a:r>
            <a:r>
              <a:rPr lang="en-US" dirty="0" smtClean="0"/>
              <a:t> executes</a:t>
            </a:r>
          </a:p>
          <a:p>
            <a:pPr lvl="1"/>
            <a:r>
              <a:rPr lang="en-US" dirty="0" err="1" smtClean="0"/>
              <a:t>SubGraphs</a:t>
            </a:r>
            <a:r>
              <a:rPr lang="en-US" dirty="0" smtClean="0"/>
              <a:t> can be allocated to processing resources in real time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663266" y="5852458"/>
            <a:ext cx="874183" cy="581554"/>
          </a:xfrm>
          <a:prstGeom prst="rect">
            <a:avLst/>
          </a:prstGeom>
          <a:solidFill>
            <a:srgbClr val="F2F4A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612468" y="4990775"/>
            <a:ext cx="915988" cy="559329"/>
          </a:xfrm>
          <a:prstGeom prst="rect">
            <a:avLst/>
          </a:prstGeom>
          <a:solidFill>
            <a:srgbClr val="F2F4A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631516" y="3937730"/>
            <a:ext cx="849312" cy="553509"/>
          </a:xfrm>
          <a:prstGeom prst="rect">
            <a:avLst/>
          </a:prstGeom>
          <a:solidFill>
            <a:srgbClr val="F2F4A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6770158" y="3998586"/>
            <a:ext cx="546100" cy="433388"/>
            <a:chOff x="2526" y="2767"/>
            <a:chExt cx="344" cy="273"/>
          </a:xfrm>
        </p:grpSpPr>
        <p:sp>
          <p:nvSpPr>
            <p:cNvPr id="3085" name="Oval 13"/>
            <p:cNvSpPr>
              <a:spLocks noChangeArrowheads="1"/>
            </p:cNvSpPr>
            <p:nvPr/>
          </p:nvSpPr>
          <p:spPr bwMode="auto">
            <a:xfrm>
              <a:off x="2526" y="2767"/>
              <a:ext cx="344" cy="273"/>
            </a:xfrm>
            <a:prstGeom prst="ellipse">
              <a:avLst/>
            </a:prstGeom>
            <a:solidFill>
              <a:srgbClr val="9FE7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6" name="Oval 14"/>
            <p:cNvSpPr>
              <a:spLocks noChangeArrowheads="1"/>
            </p:cNvSpPr>
            <p:nvPr/>
          </p:nvSpPr>
          <p:spPr bwMode="auto">
            <a:xfrm>
              <a:off x="2526" y="2767"/>
              <a:ext cx="344" cy="272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6982883" y="4068436"/>
            <a:ext cx="12343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1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Arial Narrow" pitchFamily="34" charset="0"/>
                <a:cs typeface="Arial" pitchFamily="34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91" name="Group 19"/>
          <p:cNvGrpSpPr>
            <a:grpSpLocks/>
          </p:cNvGrpSpPr>
          <p:nvPr/>
        </p:nvGrpSpPr>
        <p:grpSpPr bwMode="auto">
          <a:xfrm>
            <a:off x="6782858" y="5041573"/>
            <a:ext cx="579437" cy="476250"/>
            <a:chOff x="2534" y="3424"/>
            <a:chExt cx="365" cy="300"/>
          </a:xfrm>
        </p:grpSpPr>
        <p:sp>
          <p:nvSpPr>
            <p:cNvPr id="3089" name="Oval 17"/>
            <p:cNvSpPr>
              <a:spLocks noChangeArrowheads="1"/>
            </p:cNvSpPr>
            <p:nvPr/>
          </p:nvSpPr>
          <p:spPr bwMode="auto">
            <a:xfrm>
              <a:off x="2534" y="3424"/>
              <a:ext cx="365" cy="300"/>
            </a:xfrm>
            <a:prstGeom prst="ellipse">
              <a:avLst/>
            </a:prstGeom>
            <a:solidFill>
              <a:srgbClr val="9FE7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0" name="Oval 18"/>
            <p:cNvSpPr>
              <a:spLocks noChangeArrowheads="1"/>
            </p:cNvSpPr>
            <p:nvPr/>
          </p:nvSpPr>
          <p:spPr bwMode="auto">
            <a:xfrm>
              <a:off x="2534" y="3424"/>
              <a:ext cx="365" cy="300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6916208" y="5133648"/>
            <a:ext cx="2286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1" u="none" strike="noStrike" cap="none" normalizeH="0" baseline="0" smtClean="0">
                <a:ln>
                  <a:noFill/>
                </a:ln>
                <a:solidFill>
                  <a:srgbClr val="FF6600"/>
                </a:solidFill>
                <a:effectLst/>
                <a:latin typeface="Arial Narrow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7036858" y="5133648"/>
            <a:ext cx="1778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1" u="none" strike="noStrike" cap="none" normalizeH="0" baseline="0" smtClean="0">
                <a:ln>
                  <a:noFill/>
                </a:ln>
                <a:solidFill>
                  <a:srgbClr val="FF6600"/>
                </a:solidFill>
                <a:effectLst/>
                <a:latin typeface="Arial Narrow" pitchFamily="34" charset="0"/>
                <a:cs typeface="Arial" pitchFamily="34" charset="0"/>
              </a:rPr>
              <a:t>-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7111471" y="5133648"/>
            <a:ext cx="2286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1" u="none" strike="noStrike" cap="none" normalizeH="0" baseline="0" smtClean="0">
                <a:ln>
                  <a:noFill/>
                </a:ln>
                <a:solidFill>
                  <a:srgbClr val="FF6600"/>
                </a:solidFill>
                <a:effectLst/>
                <a:latin typeface="Arial Narrow" pitchFamily="34" charset="0"/>
                <a:cs typeface="Arial" pitchFamily="34" charset="0"/>
              </a:rPr>
              <a:t>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97" name="Group 25"/>
          <p:cNvGrpSpPr>
            <a:grpSpLocks/>
          </p:cNvGrpSpPr>
          <p:nvPr/>
        </p:nvGrpSpPr>
        <p:grpSpPr bwMode="auto">
          <a:xfrm>
            <a:off x="6763808" y="5883679"/>
            <a:ext cx="649287" cy="477838"/>
            <a:chOff x="2522" y="3792"/>
            <a:chExt cx="409" cy="301"/>
          </a:xfrm>
        </p:grpSpPr>
        <p:sp>
          <p:nvSpPr>
            <p:cNvPr id="3095" name="Oval 23"/>
            <p:cNvSpPr>
              <a:spLocks noChangeArrowheads="1"/>
            </p:cNvSpPr>
            <p:nvPr/>
          </p:nvSpPr>
          <p:spPr bwMode="auto">
            <a:xfrm>
              <a:off x="2522" y="3792"/>
              <a:ext cx="409" cy="301"/>
            </a:xfrm>
            <a:prstGeom prst="ellipse">
              <a:avLst/>
            </a:prstGeom>
            <a:solidFill>
              <a:srgbClr val="9FE799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6" name="Oval 24"/>
            <p:cNvSpPr>
              <a:spLocks noChangeArrowheads="1"/>
            </p:cNvSpPr>
            <p:nvPr/>
          </p:nvSpPr>
          <p:spPr bwMode="auto">
            <a:xfrm>
              <a:off x="2522" y="3792"/>
              <a:ext cx="409" cy="300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7027333" y="5977342"/>
            <a:ext cx="22860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1" u="none" strike="noStrike" cap="none" normalizeH="0" baseline="0" smtClean="0">
                <a:ln>
                  <a:noFill/>
                </a:ln>
                <a:solidFill>
                  <a:srgbClr val="FF6600"/>
                </a:solidFill>
                <a:effectLst/>
                <a:latin typeface="Arial Narrow" pitchFamily="34" charset="0"/>
                <a:cs typeface="Arial" pitchFamily="34" charset="0"/>
              </a:rPr>
              <a:t>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101" name="Group 29"/>
          <p:cNvGrpSpPr>
            <a:grpSpLocks/>
          </p:cNvGrpSpPr>
          <p:nvPr/>
        </p:nvGrpSpPr>
        <p:grpSpPr bwMode="auto">
          <a:xfrm>
            <a:off x="7017808" y="4530398"/>
            <a:ext cx="77787" cy="77788"/>
            <a:chOff x="2682" y="3102"/>
            <a:chExt cx="49" cy="49"/>
          </a:xfrm>
        </p:grpSpPr>
        <p:sp>
          <p:nvSpPr>
            <p:cNvPr id="3099" name="Oval 27"/>
            <p:cNvSpPr>
              <a:spLocks noChangeArrowheads="1"/>
            </p:cNvSpPr>
            <p:nvPr/>
          </p:nvSpPr>
          <p:spPr bwMode="auto">
            <a:xfrm>
              <a:off x="2682" y="3102"/>
              <a:ext cx="49" cy="4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0" name="Oval 28"/>
            <p:cNvSpPr>
              <a:spLocks noChangeArrowheads="1"/>
            </p:cNvSpPr>
            <p:nvPr/>
          </p:nvSpPr>
          <p:spPr bwMode="auto">
            <a:xfrm>
              <a:off x="2682" y="3102"/>
              <a:ext cx="49" cy="49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04" name="Group 32"/>
          <p:cNvGrpSpPr>
            <a:grpSpLocks/>
          </p:cNvGrpSpPr>
          <p:nvPr/>
        </p:nvGrpSpPr>
        <p:grpSpPr bwMode="auto">
          <a:xfrm>
            <a:off x="7017808" y="4700261"/>
            <a:ext cx="77787" cy="77788"/>
            <a:chOff x="2682" y="3209"/>
            <a:chExt cx="49" cy="49"/>
          </a:xfrm>
        </p:grpSpPr>
        <p:sp>
          <p:nvSpPr>
            <p:cNvPr id="3102" name="Oval 30"/>
            <p:cNvSpPr>
              <a:spLocks noChangeArrowheads="1"/>
            </p:cNvSpPr>
            <p:nvPr/>
          </p:nvSpPr>
          <p:spPr bwMode="auto">
            <a:xfrm>
              <a:off x="2682" y="3209"/>
              <a:ext cx="49" cy="4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3" name="Oval 31"/>
            <p:cNvSpPr>
              <a:spLocks noChangeArrowheads="1"/>
            </p:cNvSpPr>
            <p:nvPr/>
          </p:nvSpPr>
          <p:spPr bwMode="auto">
            <a:xfrm>
              <a:off x="2682" y="3209"/>
              <a:ext cx="49" cy="49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07" name="Group 35"/>
          <p:cNvGrpSpPr>
            <a:grpSpLocks/>
          </p:cNvGrpSpPr>
          <p:nvPr/>
        </p:nvGrpSpPr>
        <p:grpSpPr bwMode="auto">
          <a:xfrm>
            <a:off x="7017808" y="4868536"/>
            <a:ext cx="77787" cy="77788"/>
            <a:chOff x="2682" y="3315"/>
            <a:chExt cx="49" cy="49"/>
          </a:xfrm>
        </p:grpSpPr>
        <p:sp>
          <p:nvSpPr>
            <p:cNvPr id="3105" name="Oval 33"/>
            <p:cNvSpPr>
              <a:spLocks noChangeArrowheads="1"/>
            </p:cNvSpPr>
            <p:nvPr/>
          </p:nvSpPr>
          <p:spPr bwMode="auto">
            <a:xfrm>
              <a:off x="2682" y="3315"/>
              <a:ext cx="49" cy="49"/>
            </a:xfrm>
            <a:prstGeom prst="ellipse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06" name="Oval 34"/>
            <p:cNvSpPr>
              <a:spLocks noChangeArrowheads="1"/>
            </p:cNvSpPr>
            <p:nvPr/>
          </p:nvSpPr>
          <p:spPr bwMode="auto">
            <a:xfrm>
              <a:off x="2682" y="3315"/>
              <a:ext cx="49" cy="49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5035021" y="1758018"/>
            <a:ext cx="7318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Arial Narrow" pitchFamily="34" charset="0"/>
                <a:cs typeface="Arial" pitchFamily="34" charset="0"/>
              </a:rPr>
              <a:t>Datasets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8204199" y="1841870"/>
            <a:ext cx="663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Arial Narrow" pitchFamily="34" charset="0"/>
                <a:cs typeface="Arial" pitchFamily="34" charset="0"/>
              </a:rPr>
              <a:t>Datasets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5122333" y="2208216"/>
            <a:ext cx="579437" cy="265113"/>
            <a:chOff x="5071533" y="3359679"/>
            <a:chExt cx="579437" cy="265113"/>
          </a:xfrm>
        </p:grpSpPr>
        <p:sp>
          <p:nvSpPr>
            <p:cNvPr id="3118" name="Rectangle 46"/>
            <p:cNvSpPr>
              <a:spLocks noChangeArrowheads="1"/>
            </p:cNvSpPr>
            <p:nvPr/>
          </p:nvSpPr>
          <p:spPr bwMode="auto">
            <a:xfrm>
              <a:off x="5071533" y="3359679"/>
              <a:ext cx="579437" cy="233363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9" name="Rectangle 47"/>
            <p:cNvSpPr>
              <a:spLocks noChangeArrowheads="1"/>
            </p:cNvSpPr>
            <p:nvPr/>
          </p:nvSpPr>
          <p:spPr bwMode="auto">
            <a:xfrm>
              <a:off x="5268383" y="3378729"/>
              <a:ext cx="2508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Arial Narrow" pitchFamily="34" charset="0"/>
                  <a:cs typeface="Arial" pitchFamily="34" charset="0"/>
                </a:rPr>
                <a:t>D0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20" name="Rectangle 48"/>
          <p:cNvSpPr>
            <a:spLocks noChangeArrowheads="1"/>
          </p:cNvSpPr>
          <p:nvPr/>
        </p:nvSpPr>
        <p:spPr bwMode="auto">
          <a:xfrm>
            <a:off x="5092171" y="3153308"/>
            <a:ext cx="579437" cy="233363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5287433" y="3172358"/>
            <a:ext cx="2508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rgbClr val="FF6600"/>
                </a:solidFill>
                <a:effectLst/>
                <a:latin typeface="Arial Narrow" pitchFamily="34" charset="0"/>
                <a:cs typeface="Arial" pitchFamily="34" charset="0"/>
              </a:rPr>
              <a:t>D1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auto">
          <a:xfrm>
            <a:off x="5087408" y="4542370"/>
            <a:ext cx="581025" cy="233363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3" name="Rectangle 51"/>
          <p:cNvSpPr>
            <a:spLocks noChangeArrowheads="1"/>
          </p:cNvSpPr>
          <p:nvPr/>
        </p:nvSpPr>
        <p:spPr bwMode="auto">
          <a:xfrm>
            <a:off x="5206471" y="4559833"/>
            <a:ext cx="2746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rgbClr val="FF6600"/>
                </a:solidFill>
                <a:effectLst/>
                <a:latin typeface="Arial Narrow" pitchFamily="34" charset="0"/>
                <a:cs typeface="Arial" pitchFamily="34" charset="0"/>
              </a:rPr>
              <a:t>DN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auto">
          <a:xfrm>
            <a:off x="5419196" y="4559833"/>
            <a:ext cx="114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rgbClr val="FF6600"/>
                </a:solidFill>
                <a:effectLst/>
                <a:latin typeface="Arial Narrow" pitchFamily="34" charset="0"/>
                <a:cs typeface="Arial" pitchFamily="34" charset="0"/>
              </a:rPr>
              <a:t>-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25" name="Rectangle 53"/>
          <p:cNvSpPr>
            <a:spLocks noChangeArrowheads="1"/>
          </p:cNvSpPr>
          <p:nvPr/>
        </p:nvSpPr>
        <p:spPr bwMode="auto">
          <a:xfrm>
            <a:off x="5466821" y="4559833"/>
            <a:ext cx="1460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rgbClr val="FF6600"/>
                </a:solidFill>
                <a:effectLst/>
                <a:latin typeface="Arial Narrow" pitchFamily="34" charset="0"/>
                <a:cs typeface="Arial" pitchFamily="34" charset="0"/>
              </a:rPr>
              <a:t>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auto">
          <a:xfrm>
            <a:off x="5108046" y="4996395"/>
            <a:ext cx="581025" cy="233363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7" name="Rectangle 55"/>
          <p:cNvSpPr>
            <a:spLocks noChangeArrowheads="1"/>
          </p:cNvSpPr>
          <p:nvPr/>
        </p:nvSpPr>
        <p:spPr bwMode="auto">
          <a:xfrm>
            <a:off x="5292196" y="5015445"/>
            <a:ext cx="2746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rgbClr val="FF6600"/>
                </a:solidFill>
                <a:effectLst/>
                <a:latin typeface="Arial Narrow" pitchFamily="34" charset="0"/>
                <a:cs typeface="Arial" pitchFamily="34" charset="0"/>
              </a:rPr>
              <a:t>DN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8228542" y="2181595"/>
            <a:ext cx="581025" cy="265113"/>
            <a:chOff x="8313208" y="3407304"/>
            <a:chExt cx="581025" cy="265113"/>
          </a:xfrm>
        </p:grpSpPr>
        <p:sp>
          <p:nvSpPr>
            <p:cNvPr id="3128" name="Rectangle 56"/>
            <p:cNvSpPr>
              <a:spLocks noChangeArrowheads="1"/>
            </p:cNvSpPr>
            <p:nvPr/>
          </p:nvSpPr>
          <p:spPr bwMode="auto">
            <a:xfrm>
              <a:off x="8313208" y="3407304"/>
              <a:ext cx="581025" cy="233363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29" name="Rectangle 57"/>
            <p:cNvSpPr>
              <a:spLocks noChangeArrowheads="1"/>
            </p:cNvSpPr>
            <p:nvPr/>
          </p:nvSpPr>
          <p:spPr bwMode="auto">
            <a:xfrm>
              <a:off x="8427508" y="3426354"/>
              <a:ext cx="417512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dirty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Arial Narrow" pitchFamily="34" charset="0"/>
                  <a:cs typeface="Arial" pitchFamily="34" charset="0"/>
                </a:rPr>
                <a:t>Dn+2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30" name="Rectangle 58"/>
          <p:cNvSpPr>
            <a:spLocks noChangeArrowheads="1"/>
          </p:cNvSpPr>
          <p:nvPr/>
        </p:nvSpPr>
        <p:spPr bwMode="auto">
          <a:xfrm>
            <a:off x="8335433" y="3177487"/>
            <a:ext cx="579437" cy="233363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auto">
          <a:xfrm>
            <a:off x="8449733" y="3194949"/>
            <a:ext cx="4175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rgbClr val="FF6600"/>
                </a:solidFill>
                <a:effectLst/>
                <a:latin typeface="Arial Narrow" pitchFamily="34" charset="0"/>
                <a:cs typeface="Arial" pitchFamily="34" charset="0"/>
              </a:rPr>
              <a:t>Dn+3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auto">
          <a:xfrm>
            <a:off x="8330671" y="4566549"/>
            <a:ext cx="579437" cy="233363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auto">
          <a:xfrm>
            <a:off x="8441796" y="4585599"/>
            <a:ext cx="2921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rgbClr val="FF6600"/>
                </a:solidFill>
                <a:effectLst/>
                <a:latin typeface="Arial Narrow" pitchFamily="34" charset="0"/>
                <a:cs typeface="Arial" pitchFamily="34" charset="0"/>
              </a:rPr>
              <a:t>DM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auto">
          <a:xfrm>
            <a:off x="8668808" y="4585599"/>
            <a:ext cx="114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rgbClr val="FF6600"/>
                </a:solidFill>
                <a:effectLst/>
                <a:latin typeface="Arial Narrow" pitchFamily="34" charset="0"/>
                <a:cs typeface="Arial" pitchFamily="34" charset="0"/>
              </a:rPr>
              <a:t>-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35" name="Rectangle 63"/>
          <p:cNvSpPr>
            <a:spLocks noChangeArrowheads="1"/>
          </p:cNvSpPr>
          <p:nvPr/>
        </p:nvSpPr>
        <p:spPr bwMode="auto">
          <a:xfrm>
            <a:off x="8718021" y="4585599"/>
            <a:ext cx="1460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rgbClr val="FF6600"/>
                </a:solidFill>
                <a:effectLst/>
                <a:latin typeface="Arial Narrow" pitchFamily="34" charset="0"/>
                <a:cs typeface="Arial" pitchFamily="34" charset="0"/>
              </a:rPr>
              <a:t>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36" name="Rectangle 64"/>
          <p:cNvSpPr>
            <a:spLocks noChangeArrowheads="1"/>
          </p:cNvSpPr>
          <p:nvPr/>
        </p:nvSpPr>
        <p:spPr bwMode="auto">
          <a:xfrm>
            <a:off x="8351308" y="5020574"/>
            <a:ext cx="581025" cy="233363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7" name="Rectangle 65"/>
          <p:cNvSpPr>
            <a:spLocks noChangeArrowheads="1"/>
          </p:cNvSpPr>
          <p:nvPr/>
        </p:nvSpPr>
        <p:spPr bwMode="auto">
          <a:xfrm>
            <a:off x="8529108" y="5038037"/>
            <a:ext cx="2921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smtClean="0">
                <a:ln>
                  <a:noFill/>
                </a:ln>
                <a:solidFill>
                  <a:srgbClr val="FF6600"/>
                </a:solidFill>
                <a:effectLst/>
                <a:latin typeface="Arial Narrow" pitchFamily="34" charset="0"/>
                <a:cs typeface="Arial" pitchFamily="34" charset="0"/>
              </a:rPr>
              <a:t>DM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38" name="Picture 6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4067" y="1094033"/>
            <a:ext cx="643466" cy="22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2" name="Straight Arrow Connector 71"/>
          <p:cNvCxnSpPr>
            <a:stCxn id="3118" idx="3"/>
            <a:endCxn id="3138" idx="1"/>
          </p:cNvCxnSpPr>
          <p:nvPr/>
        </p:nvCxnSpPr>
        <p:spPr bwMode="auto">
          <a:xfrm flipV="1">
            <a:off x="5701770" y="2236625"/>
            <a:ext cx="1012297" cy="8827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3138" idx="3"/>
            <a:endCxn id="3128" idx="1"/>
          </p:cNvCxnSpPr>
          <p:nvPr/>
        </p:nvCxnSpPr>
        <p:spPr bwMode="auto">
          <a:xfrm>
            <a:off x="7357533" y="2236625"/>
            <a:ext cx="871009" cy="61652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Rectangle 89"/>
          <p:cNvSpPr/>
          <p:nvPr/>
        </p:nvSpPr>
        <p:spPr bwMode="auto">
          <a:xfrm>
            <a:off x="5003800" y="2024189"/>
            <a:ext cx="787400" cy="3352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30188" marR="0" indent="-2301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8094131" y="2093225"/>
            <a:ext cx="880533" cy="3403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30188" marR="0" indent="-2301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10000"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478740" y="3332984"/>
            <a:ext cx="1119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SubGraph</a:t>
            </a:r>
            <a:endParaRPr lang="en-US" sz="1600" dirty="0"/>
          </a:p>
        </p:txBody>
      </p:sp>
      <p:cxnSp>
        <p:nvCxnSpPr>
          <p:cNvPr id="65" name="Straight Arrow Connector 64"/>
          <p:cNvCxnSpPr>
            <a:endCxn id="3079" idx="1"/>
          </p:cNvCxnSpPr>
          <p:nvPr/>
        </p:nvCxnSpPr>
        <p:spPr bwMode="auto">
          <a:xfrm>
            <a:off x="5690047" y="3286192"/>
            <a:ext cx="941469" cy="92829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endCxn id="3078" idx="1"/>
          </p:cNvCxnSpPr>
          <p:nvPr/>
        </p:nvCxnSpPr>
        <p:spPr bwMode="auto">
          <a:xfrm>
            <a:off x="5701770" y="4599177"/>
            <a:ext cx="910698" cy="67126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endCxn id="3077" idx="1"/>
          </p:cNvCxnSpPr>
          <p:nvPr/>
        </p:nvCxnSpPr>
        <p:spPr bwMode="auto">
          <a:xfrm>
            <a:off x="5701771" y="5091546"/>
            <a:ext cx="961495" cy="1051689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endCxn id="3130" idx="1"/>
          </p:cNvCxnSpPr>
          <p:nvPr/>
        </p:nvCxnSpPr>
        <p:spPr bwMode="auto">
          <a:xfrm flipV="1">
            <a:off x="7486487" y="3294169"/>
            <a:ext cx="848946" cy="90021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endCxn id="3132" idx="1"/>
          </p:cNvCxnSpPr>
          <p:nvPr/>
        </p:nvCxnSpPr>
        <p:spPr bwMode="auto">
          <a:xfrm flipV="1">
            <a:off x="7545103" y="4683231"/>
            <a:ext cx="785568" cy="589671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>
            <a:endCxn id="3136" idx="1"/>
          </p:cNvCxnSpPr>
          <p:nvPr/>
        </p:nvCxnSpPr>
        <p:spPr bwMode="auto">
          <a:xfrm flipV="1">
            <a:off x="7533380" y="5137256"/>
            <a:ext cx="817928" cy="1003154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304798" y="5884985"/>
            <a:ext cx="5697417" cy="38779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/>
              <a:t>GPM Explicitly Exposes Algorithmic TLP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3448" y="171938"/>
            <a:ext cx="9120552" cy="831850"/>
          </a:xfrm>
        </p:spPr>
        <p:txBody>
          <a:bodyPr/>
          <a:lstStyle/>
          <a:p>
            <a:r>
              <a:rPr lang="en-US" sz="2400" dirty="0" smtClean="0"/>
              <a:t>GPM:  Basic Concept of Operation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        </a:t>
            </a:r>
            <a:r>
              <a:rPr lang="en-US" sz="2000" dirty="0" err="1" smtClean="0"/>
              <a:t>JobClass</a:t>
            </a:r>
            <a:r>
              <a:rPr lang="en-US" sz="2000" dirty="0" smtClean="0"/>
              <a:t> Views Express Data Reorganization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933" y="975540"/>
            <a:ext cx="8534400" cy="2306922"/>
          </a:xfrm>
        </p:spPr>
        <p:txBody>
          <a:bodyPr/>
          <a:lstStyle/>
          <a:p>
            <a:r>
              <a:rPr lang="en-US" sz="2000" dirty="0" err="1" smtClean="0"/>
              <a:t>JobClass</a:t>
            </a:r>
            <a:r>
              <a:rPr lang="en-US" sz="2000" dirty="0" smtClean="0"/>
              <a:t> View</a:t>
            </a:r>
          </a:p>
          <a:p>
            <a:pPr lvl="1"/>
            <a:r>
              <a:rPr lang="en-US" sz="1800" dirty="0" smtClean="0"/>
              <a:t>E</a:t>
            </a:r>
            <a:r>
              <a:rPr lang="en-US" sz="1800" dirty="0" smtClean="0"/>
              <a:t>xpresses </a:t>
            </a:r>
            <a:r>
              <a:rPr lang="en-US" sz="1800" dirty="0" smtClean="0"/>
              <a:t>how data is access by each vertex</a:t>
            </a:r>
          </a:p>
          <a:p>
            <a:pPr lvl="1"/>
            <a:r>
              <a:rPr lang="en-US" sz="1800" dirty="0" smtClean="0"/>
              <a:t>The view describes a virtually contiguous subset of the dataset</a:t>
            </a:r>
          </a:p>
          <a:p>
            <a:r>
              <a:rPr lang="en-US" sz="2000" dirty="0" smtClean="0"/>
              <a:t>A </a:t>
            </a:r>
            <a:r>
              <a:rPr lang="en-US" sz="2000" dirty="0" err="1" smtClean="0"/>
              <a:t>JobClass</a:t>
            </a:r>
            <a:r>
              <a:rPr lang="en-US" sz="2000" dirty="0" smtClean="0"/>
              <a:t> view </a:t>
            </a:r>
            <a:r>
              <a:rPr lang="en-US" sz="2000" dirty="0" smtClean="0"/>
              <a:t>can</a:t>
            </a:r>
            <a:r>
              <a:rPr lang="en-US" sz="2000" dirty="0" smtClean="0"/>
              <a:t> </a:t>
            </a:r>
            <a:r>
              <a:rPr lang="en-US" sz="2000" dirty="0" smtClean="0"/>
              <a:t>express any arbitrary reorganization of the data  </a:t>
            </a:r>
          </a:p>
          <a:p>
            <a:pPr lvl="1"/>
            <a:r>
              <a:rPr lang="en-US" sz="1800" dirty="0" smtClean="0"/>
              <a:t>Typically used </a:t>
            </a:r>
            <a:r>
              <a:rPr lang="en-US" sz="1800" dirty="0" smtClean="0"/>
              <a:t>for transposing data </a:t>
            </a:r>
            <a:r>
              <a:rPr lang="en-US" sz="1800" dirty="0" smtClean="0"/>
              <a:t>between sequential processing stages</a:t>
            </a:r>
          </a:p>
        </p:txBody>
      </p:sp>
      <p:grpSp>
        <p:nvGrpSpPr>
          <p:cNvPr id="156" name="Group 155"/>
          <p:cNvGrpSpPr/>
          <p:nvPr/>
        </p:nvGrpSpPr>
        <p:grpSpPr>
          <a:xfrm>
            <a:off x="2082800" y="2787361"/>
            <a:ext cx="4849813" cy="2864146"/>
            <a:chOff x="2082800" y="2787361"/>
            <a:chExt cx="4849813" cy="2864146"/>
          </a:xfrm>
        </p:grpSpPr>
        <p:sp>
          <p:nvSpPr>
            <p:cNvPr id="4099" name="AutoShape 3"/>
            <p:cNvSpPr>
              <a:spLocks noChangeAspect="1" noChangeArrowheads="1" noTextEdit="1"/>
            </p:cNvSpPr>
            <p:nvPr/>
          </p:nvSpPr>
          <p:spPr bwMode="auto">
            <a:xfrm>
              <a:off x="2082800" y="3027369"/>
              <a:ext cx="4849813" cy="2624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5318125" y="2834253"/>
              <a:ext cx="727075" cy="2778369"/>
            </a:xfrm>
            <a:prstGeom prst="rect">
              <a:avLst/>
            </a:prstGeom>
            <a:solidFill>
              <a:srgbClr val="F2F4A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906713" y="2787361"/>
              <a:ext cx="725488" cy="2766645"/>
            </a:xfrm>
            <a:prstGeom prst="rect">
              <a:avLst/>
            </a:prstGeom>
            <a:solidFill>
              <a:srgbClr val="F2F4A6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105" name="Group 9"/>
            <p:cNvGrpSpPr>
              <a:grpSpLocks/>
            </p:cNvGrpSpPr>
            <p:nvPr/>
          </p:nvGrpSpPr>
          <p:grpSpPr bwMode="auto">
            <a:xfrm>
              <a:off x="3024188" y="3162307"/>
              <a:ext cx="466725" cy="371475"/>
              <a:chOff x="1905" y="2421"/>
              <a:chExt cx="294" cy="234"/>
            </a:xfrm>
          </p:grpSpPr>
          <p:sp>
            <p:nvSpPr>
              <p:cNvPr id="4103" name="Oval 7"/>
              <p:cNvSpPr>
                <a:spLocks noChangeArrowheads="1"/>
              </p:cNvSpPr>
              <p:nvPr/>
            </p:nvSpPr>
            <p:spPr bwMode="auto">
              <a:xfrm>
                <a:off x="1905" y="2421"/>
                <a:ext cx="294" cy="234"/>
              </a:xfrm>
              <a:prstGeom prst="ellipse">
                <a:avLst/>
              </a:prstGeom>
              <a:solidFill>
                <a:srgbClr val="9FE7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4" name="Oval 8"/>
              <p:cNvSpPr>
                <a:spLocks noChangeArrowheads="1"/>
              </p:cNvSpPr>
              <p:nvPr/>
            </p:nvSpPr>
            <p:spPr bwMode="auto">
              <a:xfrm>
                <a:off x="1905" y="2421"/>
                <a:ext cx="294" cy="234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3127375" y="3227394"/>
              <a:ext cx="361950" cy="325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Arial Narrow" pitchFamily="34" charset="0"/>
                  <a:cs typeface="Arial" pitchFamily="34" charset="0"/>
                </a:rPr>
                <a:t>1.0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109" name="Group 13"/>
            <p:cNvGrpSpPr>
              <a:grpSpLocks/>
            </p:cNvGrpSpPr>
            <p:nvPr/>
          </p:nvGrpSpPr>
          <p:grpSpPr bwMode="auto">
            <a:xfrm>
              <a:off x="3028950" y="3640144"/>
              <a:ext cx="466725" cy="371475"/>
              <a:chOff x="1908" y="2722"/>
              <a:chExt cx="294" cy="234"/>
            </a:xfrm>
          </p:grpSpPr>
          <p:sp>
            <p:nvSpPr>
              <p:cNvPr id="4107" name="Oval 11"/>
              <p:cNvSpPr>
                <a:spLocks noChangeArrowheads="1"/>
              </p:cNvSpPr>
              <p:nvPr/>
            </p:nvSpPr>
            <p:spPr bwMode="auto">
              <a:xfrm>
                <a:off x="1908" y="2722"/>
                <a:ext cx="294" cy="234"/>
              </a:xfrm>
              <a:prstGeom prst="ellipse">
                <a:avLst/>
              </a:prstGeom>
              <a:solidFill>
                <a:srgbClr val="9FE7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8" name="Oval 12"/>
              <p:cNvSpPr>
                <a:spLocks noChangeArrowheads="1"/>
              </p:cNvSpPr>
              <p:nvPr/>
            </p:nvSpPr>
            <p:spPr bwMode="auto">
              <a:xfrm>
                <a:off x="1908" y="2722"/>
                <a:ext cx="294" cy="233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3130550" y="3705232"/>
              <a:ext cx="361950" cy="325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Arial Narrow" pitchFamily="34" charset="0"/>
                  <a:cs typeface="Arial" pitchFamily="34" charset="0"/>
                </a:rPr>
                <a:t>1.1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113" name="Group 17"/>
            <p:cNvGrpSpPr>
              <a:grpSpLocks/>
            </p:cNvGrpSpPr>
            <p:nvPr/>
          </p:nvGrpSpPr>
          <p:grpSpPr bwMode="auto">
            <a:xfrm>
              <a:off x="3038475" y="4533907"/>
              <a:ext cx="496888" cy="407988"/>
              <a:chOff x="1914" y="3285"/>
              <a:chExt cx="313" cy="257"/>
            </a:xfrm>
          </p:grpSpPr>
          <p:sp>
            <p:nvSpPr>
              <p:cNvPr id="4111" name="Oval 15"/>
              <p:cNvSpPr>
                <a:spLocks noChangeArrowheads="1"/>
              </p:cNvSpPr>
              <p:nvPr/>
            </p:nvSpPr>
            <p:spPr bwMode="auto">
              <a:xfrm>
                <a:off x="1914" y="3285"/>
                <a:ext cx="313" cy="257"/>
              </a:xfrm>
              <a:prstGeom prst="ellipse">
                <a:avLst/>
              </a:prstGeom>
              <a:solidFill>
                <a:srgbClr val="9FE7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2" name="Oval 16"/>
              <p:cNvSpPr>
                <a:spLocks noChangeArrowheads="1"/>
              </p:cNvSpPr>
              <p:nvPr/>
            </p:nvSpPr>
            <p:spPr bwMode="auto">
              <a:xfrm>
                <a:off x="1914" y="3285"/>
                <a:ext cx="313" cy="257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>
              <a:off x="3073400" y="4618044"/>
              <a:ext cx="361950" cy="325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Arial Narrow" pitchFamily="34" charset="0"/>
                  <a:cs typeface="Arial" pitchFamily="34" charset="0"/>
                </a:rPr>
                <a:t>1.n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3335338" y="4618044"/>
              <a:ext cx="152400" cy="325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Arial Narrow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>
              <a:off x="3398838" y="4618044"/>
              <a:ext cx="196850" cy="325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Arial Narrow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119" name="Group 23"/>
            <p:cNvGrpSpPr>
              <a:grpSpLocks/>
            </p:cNvGrpSpPr>
            <p:nvPr/>
          </p:nvGrpSpPr>
          <p:grpSpPr bwMode="auto">
            <a:xfrm>
              <a:off x="3022600" y="5033969"/>
              <a:ext cx="555625" cy="407988"/>
              <a:chOff x="1904" y="3600"/>
              <a:chExt cx="350" cy="257"/>
            </a:xfrm>
          </p:grpSpPr>
          <p:sp>
            <p:nvSpPr>
              <p:cNvPr id="4117" name="Oval 21"/>
              <p:cNvSpPr>
                <a:spLocks noChangeArrowheads="1"/>
              </p:cNvSpPr>
              <p:nvPr/>
            </p:nvSpPr>
            <p:spPr bwMode="auto">
              <a:xfrm>
                <a:off x="1904" y="3600"/>
                <a:ext cx="350" cy="257"/>
              </a:xfrm>
              <a:prstGeom prst="ellipse">
                <a:avLst/>
              </a:prstGeom>
              <a:solidFill>
                <a:srgbClr val="9FE7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8" name="Oval 22"/>
              <p:cNvSpPr>
                <a:spLocks noChangeArrowheads="1"/>
              </p:cNvSpPr>
              <p:nvPr/>
            </p:nvSpPr>
            <p:spPr bwMode="auto">
              <a:xfrm>
                <a:off x="1904" y="3600"/>
                <a:ext cx="350" cy="257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20" name="Rectangle 24"/>
            <p:cNvSpPr>
              <a:spLocks noChangeArrowheads="1"/>
            </p:cNvSpPr>
            <p:nvPr/>
          </p:nvSpPr>
          <p:spPr bwMode="auto">
            <a:xfrm>
              <a:off x="3168650" y="5116519"/>
              <a:ext cx="361950" cy="325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Arial Narrow" pitchFamily="34" charset="0"/>
                  <a:cs typeface="Arial" pitchFamily="34" charset="0"/>
                </a:rPr>
                <a:t>1.n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123" name="Group 27"/>
            <p:cNvGrpSpPr>
              <a:grpSpLocks/>
            </p:cNvGrpSpPr>
            <p:nvPr/>
          </p:nvGrpSpPr>
          <p:grpSpPr bwMode="auto">
            <a:xfrm>
              <a:off x="3240088" y="4095757"/>
              <a:ext cx="66675" cy="66675"/>
              <a:chOff x="2041" y="3009"/>
              <a:chExt cx="42" cy="42"/>
            </a:xfrm>
          </p:grpSpPr>
          <p:sp>
            <p:nvSpPr>
              <p:cNvPr id="4121" name="Oval 25"/>
              <p:cNvSpPr>
                <a:spLocks noChangeArrowheads="1"/>
              </p:cNvSpPr>
              <p:nvPr/>
            </p:nvSpPr>
            <p:spPr bwMode="auto">
              <a:xfrm>
                <a:off x="2041" y="3009"/>
                <a:ext cx="42" cy="4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2" name="Oval 26"/>
              <p:cNvSpPr>
                <a:spLocks noChangeArrowheads="1"/>
              </p:cNvSpPr>
              <p:nvPr/>
            </p:nvSpPr>
            <p:spPr bwMode="auto">
              <a:xfrm>
                <a:off x="2041" y="3009"/>
                <a:ext cx="42" cy="42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126" name="Group 30"/>
            <p:cNvGrpSpPr>
              <a:grpSpLocks/>
            </p:cNvGrpSpPr>
            <p:nvPr/>
          </p:nvGrpSpPr>
          <p:grpSpPr bwMode="auto">
            <a:xfrm>
              <a:off x="3240088" y="4240219"/>
              <a:ext cx="66675" cy="68263"/>
              <a:chOff x="2041" y="3100"/>
              <a:chExt cx="42" cy="43"/>
            </a:xfrm>
          </p:grpSpPr>
          <p:sp>
            <p:nvSpPr>
              <p:cNvPr id="4124" name="Oval 28"/>
              <p:cNvSpPr>
                <a:spLocks noChangeArrowheads="1"/>
              </p:cNvSpPr>
              <p:nvPr/>
            </p:nvSpPr>
            <p:spPr bwMode="auto">
              <a:xfrm>
                <a:off x="2041" y="3100"/>
                <a:ext cx="42" cy="43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5" name="Oval 29"/>
              <p:cNvSpPr>
                <a:spLocks noChangeArrowheads="1"/>
              </p:cNvSpPr>
              <p:nvPr/>
            </p:nvSpPr>
            <p:spPr bwMode="auto">
              <a:xfrm>
                <a:off x="2041" y="3100"/>
                <a:ext cx="42" cy="42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129" name="Group 33"/>
            <p:cNvGrpSpPr>
              <a:grpSpLocks/>
            </p:cNvGrpSpPr>
            <p:nvPr/>
          </p:nvGrpSpPr>
          <p:grpSpPr bwMode="auto">
            <a:xfrm>
              <a:off x="3240088" y="4386269"/>
              <a:ext cx="66675" cy="66675"/>
              <a:chOff x="2041" y="3192"/>
              <a:chExt cx="42" cy="42"/>
            </a:xfrm>
          </p:grpSpPr>
          <p:sp>
            <p:nvSpPr>
              <p:cNvPr id="4127" name="Oval 31"/>
              <p:cNvSpPr>
                <a:spLocks noChangeArrowheads="1"/>
              </p:cNvSpPr>
              <p:nvPr/>
            </p:nvSpPr>
            <p:spPr bwMode="auto">
              <a:xfrm>
                <a:off x="2041" y="3192"/>
                <a:ext cx="42" cy="4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8" name="Oval 32"/>
              <p:cNvSpPr>
                <a:spLocks noChangeArrowheads="1"/>
              </p:cNvSpPr>
              <p:nvPr/>
            </p:nvSpPr>
            <p:spPr bwMode="auto">
              <a:xfrm>
                <a:off x="2041" y="3192"/>
                <a:ext cx="42" cy="42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132" name="Group 36"/>
            <p:cNvGrpSpPr>
              <a:grpSpLocks/>
            </p:cNvGrpSpPr>
            <p:nvPr/>
          </p:nvGrpSpPr>
          <p:grpSpPr bwMode="auto">
            <a:xfrm>
              <a:off x="5472113" y="3165482"/>
              <a:ext cx="466725" cy="371475"/>
              <a:chOff x="3447" y="2423"/>
              <a:chExt cx="294" cy="234"/>
            </a:xfrm>
          </p:grpSpPr>
          <p:sp>
            <p:nvSpPr>
              <p:cNvPr id="4130" name="Oval 34"/>
              <p:cNvSpPr>
                <a:spLocks noChangeArrowheads="1"/>
              </p:cNvSpPr>
              <p:nvPr/>
            </p:nvSpPr>
            <p:spPr bwMode="auto">
              <a:xfrm>
                <a:off x="3447" y="2423"/>
                <a:ext cx="294" cy="234"/>
              </a:xfrm>
              <a:prstGeom prst="ellipse">
                <a:avLst/>
              </a:prstGeom>
              <a:solidFill>
                <a:srgbClr val="9FE7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31" name="Oval 35"/>
              <p:cNvSpPr>
                <a:spLocks noChangeArrowheads="1"/>
              </p:cNvSpPr>
              <p:nvPr/>
            </p:nvSpPr>
            <p:spPr bwMode="auto">
              <a:xfrm>
                <a:off x="3447" y="2423"/>
                <a:ext cx="294" cy="234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33" name="Rectangle 37"/>
            <p:cNvSpPr>
              <a:spLocks noChangeArrowheads="1"/>
            </p:cNvSpPr>
            <p:nvPr/>
          </p:nvSpPr>
          <p:spPr bwMode="auto">
            <a:xfrm>
              <a:off x="5575300" y="3230569"/>
              <a:ext cx="361950" cy="325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Arial Narrow" pitchFamily="34" charset="0"/>
                  <a:cs typeface="Arial" pitchFamily="34" charset="0"/>
                </a:rPr>
                <a:t>2.0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136" name="Group 40"/>
            <p:cNvGrpSpPr>
              <a:grpSpLocks/>
            </p:cNvGrpSpPr>
            <p:nvPr/>
          </p:nvGrpSpPr>
          <p:grpSpPr bwMode="auto">
            <a:xfrm>
              <a:off x="5476875" y="3643319"/>
              <a:ext cx="466725" cy="371475"/>
              <a:chOff x="3450" y="2724"/>
              <a:chExt cx="294" cy="234"/>
            </a:xfrm>
          </p:grpSpPr>
          <p:sp>
            <p:nvSpPr>
              <p:cNvPr id="4134" name="Oval 38"/>
              <p:cNvSpPr>
                <a:spLocks noChangeArrowheads="1"/>
              </p:cNvSpPr>
              <p:nvPr/>
            </p:nvSpPr>
            <p:spPr bwMode="auto">
              <a:xfrm>
                <a:off x="3450" y="2724"/>
                <a:ext cx="294" cy="234"/>
              </a:xfrm>
              <a:prstGeom prst="ellipse">
                <a:avLst/>
              </a:prstGeom>
              <a:solidFill>
                <a:srgbClr val="9FE7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35" name="Oval 39"/>
              <p:cNvSpPr>
                <a:spLocks noChangeArrowheads="1"/>
              </p:cNvSpPr>
              <p:nvPr/>
            </p:nvSpPr>
            <p:spPr bwMode="auto">
              <a:xfrm>
                <a:off x="3450" y="2724"/>
                <a:ext cx="294" cy="234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37" name="Rectangle 41"/>
            <p:cNvSpPr>
              <a:spLocks noChangeArrowheads="1"/>
            </p:cNvSpPr>
            <p:nvPr/>
          </p:nvSpPr>
          <p:spPr bwMode="auto">
            <a:xfrm>
              <a:off x="5578475" y="3708407"/>
              <a:ext cx="361950" cy="325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Arial Narrow" pitchFamily="34" charset="0"/>
                  <a:cs typeface="Arial" pitchFamily="34" charset="0"/>
                </a:rPr>
                <a:t>2.1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140" name="Group 44"/>
            <p:cNvGrpSpPr>
              <a:grpSpLocks/>
            </p:cNvGrpSpPr>
            <p:nvPr/>
          </p:nvGrpSpPr>
          <p:grpSpPr bwMode="auto">
            <a:xfrm>
              <a:off x="5486400" y="4537082"/>
              <a:ext cx="495300" cy="407988"/>
              <a:chOff x="3456" y="3287"/>
              <a:chExt cx="312" cy="257"/>
            </a:xfrm>
          </p:grpSpPr>
          <p:sp>
            <p:nvSpPr>
              <p:cNvPr id="4138" name="Oval 42"/>
              <p:cNvSpPr>
                <a:spLocks noChangeArrowheads="1"/>
              </p:cNvSpPr>
              <p:nvPr/>
            </p:nvSpPr>
            <p:spPr bwMode="auto">
              <a:xfrm>
                <a:off x="3456" y="3287"/>
                <a:ext cx="312" cy="257"/>
              </a:xfrm>
              <a:prstGeom prst="ellipse">
                <a:avLst/>
              </a:prstGeom>
              <a:solidFill>
                <a:srgbClr val="9FE7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39" name="Oval 43"/>
              <p:cNvSpPr>
                <a:spLocks noChangeArrowheads="1"/>
              </p:cNvSpPr>
              <p:nvPr/>
            </p:nvSpPr>
            <p:spPr bwMode="auto">
              <a:xfrm>
                <a:off x="3456" y="3287"/>
                <a:ext cx="312" cy="257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41" name="Rectangle 45"/>
            <p:cNvSpPr>
              <a:spLocks noChangeArrowheads="1"/>
            </p:cNvSpPr>
            <p:nvPr/>
          </p:nvSpPr>
          <p:spPr bwMode="auto">
            <a:xfrm>
              <a:off x="5521325" y="4621219"/>
              <a:ext cx="361950" cy="325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Arial Narrow" pitchFamily="34" charset="0"/>
                  <a:cs typeface="Arial" pitchFamily="34" charset="0"/>
                </a:rPr>
                <a:t>2.n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2" name="Rectangle 46"/>
            <p:cNvSpPr>
              <a:spLocks noChangeArrowheads="1"/>
            </p:cNvSpPr>
            <p:nvPr/>
          </p:nvSpPr>
          <p:spPr bwMode="auto">
            <a:xfrm>
              <a:off x="5783263" y="4621219"/>
              <a:ext cx="152400" cy="325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Arial Narrow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3" name="Rectangle 47"/>
            <p:cNvSpPr>
              <a:spLocks noChangeArrowheads="1"/>
            </p:cNvSpPr>
            <p:nvPr/>
          </p:nvSpPr>
          <p:spPr bwMode="auto">
            <a:xfrm>
              <a:off x="5845175" y="4621219"/>
              <a:ext cx="196850" cy="325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Arial Narrow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146" name="Group 50"/>
            <p:cNvGrpSpPr>
              <a:grpSpLocks/>
            </p:cNvGrpSpPr>
            <p:nvPr/>
          </p:nvGrpSpPr>
          <p:grpSpPr bwMode="auto">
            <a:xfrm>
              <a:off x="5470525" y="5037144"/>
              <a:ext cx="554038" cy="409575"/>
              <a:chOff x="3446" y="3602"/>
              <a:chExt cx="349" cy="258"/>
            </a:xfrm>
          </p:grpSpPr>
          <p:sp>
            <p:nvSpPr>
              <p:cNvPr id="4144" name="Oval 48"/>
              <p:cNvSpPr>
                <a:spLocks noChangeArrowheads="1"/>
              </p:cNvSpPr>
              <p:nvPr/>
            </p:nvSpPr>
            <p:spPr bwMode="auto">
              <a:xfrm>
                <a:off x="3446" y="3602"/>
                <a:ext cx="349" cy="258"/>
              </a:xfrm>
              <a:prstGeom prst="ellipse">
                <a:avLst/>
              </a:prstGeom>
              <a:solidFill>
                <a:srgbClr val="9FE799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45" name="Oval 49"/>
              <p:cNvSpPr>
                <a:spLocks noChangeArrowheads="1"/>
              </p:cNvSpPr>
              <p:nvPr/>
            </p:nvSpPr>
            <p:spPr bwMode="auto">
              <a:xfrm>
                <a:off x="3446" y="3602"/>
                <a:ext cx="349" cy="257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47" name="Rectangle 51"/>
            <p:cNvSpPr>
              <a:spLocks noChangeArrowheads="1"/>
            </p:cNvSpPr>
            <p:nvPr/>
          </p:nvSpPr>
          <p:spPr bwMode="auto">
            <a:xfrm>
              <a:off x="5616575" y="5121282"/>
              <a:ext cx="361950" cy="325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1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Arial Narrow" pitchFamily="34" charset="0"/>
                  <a:cs typeface="Arial" pitchFamily="34" charset="0"/>
                </a:rPr>
                <a:t>2.n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150" name="Group 54"/>
            <p:cNvGrpSpPr>
              <a:grpSpLocks/>
            </p:cNvGrpSpPr>
            <p:nvPr/>
          </p:nvGrpSpPr>
          <p:grpSpPr bwMode="auto">
            <a:xfrm>
              <a:off x="5688013" y="4098932"/>
              <a:ext cx="66675" cy="68263"/>
              <a:chOff x="3583" y="3011"/>
              <a:chExt cx="42" cy="43"/>
            </a:xfrm>
          </p:grpSpPr>
          <p:sp>
            <p:nvSpPr>
              <p:cNvPr id="4148" name="Oval 52"/>
              <p:cNvSpPr>
                <a:spLocks noChangeArrowheads="1"/>
              </p:cNvSpPr>
              <p:nvPr/>
            </p:nvSpPr>
            <p:spPr bwMode="auto">
              <a:xfrm>
                <a:off x="3583" y="3011"/>
                <a:ext cx="42" cy="43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49" name="Oval 53"/>
              <p:cNvSpPr>
                <a:spLocks noChangeArrowheads="1"/>
              </p:cNvSpPr>
              <p:nvPr/>
            </p:nvSpPr>
            <p:spPr bwMode="auto">
              <a:xfrm>
                <a:off x="3583" y="3011"/>
                <a:ext cx="42" cy="43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153" name="Group 57"/>
            <p:cNvGrpSpPr>
              <a:grpSpLocks/>
            </p:cNvGrpSpPr>
            <p:nvPr/>
          </p:nvGrpSpPr>
          <p:grpSpPr bwMode="auto">
            <a:xfrm>
              <a:off x="5688013" y="4244982"/>
              <a:ext cx="66675" cy="66675"/>
              <a:chOff x="3583" y="3103"/>
              <a:chExt cx="42" cy="42"/>
            </a:xfrm>
          </p:grpSpPr>
          <p:sp>
            <p:nvSpPr>
              <p:cNvPr id="4151" name="Oval 55"/>
              <p:cNvSpPr>
                <a:spLocks noChangeArrowheads="1"/>
              </p:cNvSpPr>
              <p:nvPr/>
            </p:nvSpPr>
            <p:spPr bwMode="auto">
              <a:xfrm>
                <a:off x="3583" y="3103"/>
                <a:ext cx="42" cy="4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2" name="Oval 56"/>
              <p:cNvSpPr>
                <a:spLocks noChangeArrowheads="1"/>
              </p:cNvSpPr>
              <p:nvPr/>
            </p:nvSpPr>
            <p:spPr bwMode="auto">
              <a:xfrm>
                <a:off x="3583" y="3103"/>
                <a:ext cx="42" cy="42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156" name="Group 60"/>
            <p:cNvGrpSpPr>
              <a:grpSpLocks/>
            </p:cNvGrpSpPr>
            <p:nvPr/>
          </p:nvGrpSpPr>
          <p:grpSpPr bwMode="auto">
            <a:xfrm>
              <a:off x="5688013" y="4389444"/>
              <a:ext cx="66675" cy="66675"/>
              <a:chOff x="3583" y="3194"/>
              <a:chExt cx="42" cy="42"/>
            </a:xfrm>
          </p:grpSpPr>
          <p:sp>
            <p:nvSpPr>
              <p:cNvPr id="4154" name="Oval 58"/>
              <p:cNvSpPr>
                <a:spLocks noChangeArrowheads="1"/>
              </p:cNvSpPr>
              <p:nvPr/>
            </p:nvSpPr>
            <p:spPr bwMode="auto">
              <a:xfrm>
                <a:off x="3583" y="3194"/>
                <a:ext cx="42" cy="4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5" name="Oval 59"/>
              <p:cNvSpPr>
                <a:spLocks noChangeArrowheads="1"/>
              </p:cNvSpPr>
              <p:nvPr/>
            </p:nvSpPr>
            <p:spPr bwMode="auto">
              <a:xfrm>
                <a:off x="3583" y="3194"/>
                <a:ext cx="42" cy="42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57" name="Rectangle 61"/>
            <p:cNvSpPr>
              <a:spLocks noChangeArrowheads="1"/>
            </p:cNvSpPr>
            <p:nvPr/>
          </p:nvSpPr>
          <p:spPr bwMode="auto">
            <a:xfrm>
              <a:off x="2090738" y="3276607"/>
              <a:ext cx="660400" cy="2163763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8" name="Line 62"/>
            <p:cNvSpPr>
              <a:spLocks noChangeShapeType="1"/>
            </p:cNvSpPr>
            <p:nvPr/>
          </p:nvSpPr>
          <p:spPr bwMode="auto">
            <a:xfrm>
              <a:off x="2090738" y="3571882"/>
              <a:ext cx="660400" cy="158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9" name="Line 63"/>
            <p:cNvSpPr>
              <a:spLocks noChangeShapeType="1"/>
            </p:cNvSpPr>
            <p:nvPr/>
          </p:nvSpPr>
          <p:spPr bwMode="auto">
            <a:xfrm>
              <a:off x="2090738" y="3884619"/>
              <a:ext cx="660400" cy="158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0" name="Line 64"/>
            <p:cNvSpPr>
              <a:spLocks noChangeShapeType="1"/>
            </p:cNvSpPr>
            <p:nvPr/>
          </p:nvSpPr>
          <p:spPr bwMode="auto">
            <a:xfrm>
              <a:off x="2090738" y="5091119"/>
              <a:ext cx="652463" cy="158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1" name="Rectangle 65"/>
            <p:cNvSpPr>
              <a:spLocks noChangeArrowheads="1"/>
            </p:cNvSpPr>
            <p:nvPr/>
          </p:nvSpPr>
          <p:spPr bwMode="auto">
            <a:xfrm>
              <a:off x="2165350" y="3068644"/>
              <a:ext cx="5683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Arial Narrow" pitchFamily="34" charset="0"/>
                  <a:cs typeface="Arial" pitchFamily="34" charset="0"/>
                </a:rPr>
                <a:t>Dataset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62" name="Rectangle 66"/>
            <p:cNvSpPr>
              <a:spLocks noChangeArrowheads="1"/>
            </p:cNvSpPr>
            <p:nvPr/>
          </p:nvSpPr>
          <p:spPr bwMode="auto">
            <a:xfrm>
              <a:off x="2300288" y="3352807"/>
              <a:ext cx="239713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D1.0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63" name="Line 67"/>
            <p:cNvSpPr>
              <a:spLocks noChangeShapeType="1"/>
            </p:cNvSpPr>
            <p:nvPr/>
          </p:nvSpPr>
          <p:spPr bwMode="auto">
            <a:xfrm>
              <a:off x="2087563" y="4791082"/>
              <a:ext cx="652463" cy="158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166" name="Group 70"/>
            <p:cNvGrpSpPr>
              <a:grpSpLocks/>
            </p:cNvGrpSpPr>
            <p:nvPr/>
          </p:nvGrpSpPr>
          <p:grpSpPr bwMode="auto">
            <a:xfrm>
              <a:off x="2406650" y="4167194"/>
              <a:ext cx="68263" cy="68263"/>
              <a:chOff x="1516" y="3054"/>
              <a:chExt cx="43" cy="43"/>
            </a:xfrm>
          </p:grpSpPr>
          <p:sp>
            <p:nvSpPr>
              <p:cNvPr id="4164" name="Oval 68"/>
              <p:cNvSpPr>
                <a:spLocks noChangeArrowheads="1"/>
              </p:cNvSpPr>
              <p:nvPr/>
            </p:nvSpPr>
            <p:spPr bwMode="auto">
              <a:xfrm>
                <a:off x="1516" y="3054"/>
                <a:ext cx="43" cy="43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5" name="Oval 69"/>
              <p:cNvSpPr>
                <a:spLocks noChangeArrowheads="1"/>
              </p:cNvSpPr>
              <p:nvPr/>
            </p:nvSpPr>
            <p:spPr bwMode="auto">
              <a:xfrm>
                <a:off x="1516" y="3054"/>
                <a:ext cx="43" cy="43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169" name="Group 73"/>
            <p:cNvGrpSpPr>
              <a:grpSpLocks/>
            </p:cNvGrpSpPr>
            <p:nvPr/>
          </p:nvGrpSpPr>
          <p:grpSpPr bwMode="auto">
            <a:xfrm>
              <a:off x="2406650" y="4311657"/>
              <a:ext cx="68263" cy="68263"/>
              <a:chOff x="1516" y="3145"/>
              <a:chExt cx="43" cy="43"/>
            </a:xfrm>
          </p:grpSpPr>
          <p:sp>
            <p:nvSpPr>
              <p:cNvPr id="4167" name="Oval 71"/>
              <p:cNvSpPr>
                <a:spLocks noChangeArrowheads="1"/>
              </p:cNvSpPr>
              <p:nvPr/>
            </p:nvSpPr>
            <p:spPr bwMode="auto">
              <a:xfrm>
                <a:off x="1516" y="3146"/>
                <a:ext cx="43" cy="4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8" name="Oval 72"/>
              <p:cNvSpPr>
                <a:spLocks noChangeArrowheads="1"/>
              </p:cNvSpPr>
              <p:nvPr/>
            </p:nvSpPr>
            <p:spPr bwMode="auto">
              <a:xfrm>
                <a:off x="1516" y="3145"/>
                <a:ext cx="43" cy="43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172" name="Group 76"/>
            <p:cNvGrpSpPr>
              <a:grpSpLocks/>
            </p:cNvGrpSpPr>
            <p:nvPr/>
          </p:nvGrpSpPr>
          <p:grpSpPr bwMode="auto">
            <a:xfrm>
              <a:off x="2406650" y="4457707"/>
              <a:ext cx="68263" cy="66675"/>
              <a:chOff x="1516" y="3237"/>
              <a:chExt cx="43" cy="42"/>
            </a:xfrm>
          </p:grpSpPr>
          <p:sp>
            <p:nvSpPr>
              <p:cNvPr id="4170" name="Oval 74"/>
              <p:cNvSpPr>
                <a:spLocks noChangeArrowheads="1"/>
              </p:cNvSpPr>
              <p:nvPr/>
            </p:nvSpPr>
            <p:spPr bwMode="auto">
              <a:xfrm>
                <a:off x="1516" y="3237"/>
                <a:ext cx="43" cy="4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1" name="Oval 75"/>
              <p:cNvSpPr>
                <a:spLocks noChangeArrowheads="1"/>
              </p:cNvSpPr>
              <p:nvPr/>
            </p:nvSpPr>
            <p:spPr bwMode="auto">
              <a:xfrm>
                <a:off x="1516" y="3237"/>
                <a:ext cx="43" cy="42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73" name="Rectangle 77"/>
            <p:cNvSpPr>
              <a:spLocks noChangeArrowheads="1"/>
            </p:cNvSpPr>
            <p:nvPr/>
          </p:nvSpPr>
          <p:spPr bwMode="auto">
            <a:xfrm>
              <a:off x="2305050" y="3660782"/>
              <a:ext cx="239713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D1.1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74" name="Rectangle 78"/>
            <p:cNvSpPr>
              <a:spLocks noChangeArrowheads="1"/>
            </p:cNvSpPr>
            <p:nvPr/>
          </p:nvSpPr>
          <p:spPr bwMode="auto">
            <a:xfrm>
              <a:off x="2292350" y="4875219"/>
              <a:ext cx="239713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D1.n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75" name="Rectangle 79"/>
            <p:cNvSpPr>
              <a:spLocks noChangeArrowheads="1"/>
            </p:cNvSpPr>
            <p:nvPr/>
          </p:nvSpPr>
          <p:spPr bwMode="auto">
            <a:xfrm>
              <a:off x="2492375" y="4875219"/>
              <a:ext cx="73025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76" name="Rectangle 80"/>
            <p:cNvSpPr>
              <a:spLocks noChangeArrowheads="1"/>
            </p:cNvSpPr>
            <p:nvPr/>
          </p:nvSpPr>
          <p:spPr bwMode="auto">
            <a:xfrm>
              <a:off x="2522538" y="4875219"/>
              <a:ext cx="93663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77" name="Rectangle 81"/>
            <p:cNvSpPr>
              <a:spLocks noChangeArrowheads="1"/>
            </p:cNvSpPr>
            <p:nvPr/>
          </p:nvSpPr>
          <p:spPr bwMode="auto">
            <a:xfrm>
              <a:off x="2339975" y="5194307"/>
              <a:ext cx="239713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D1.n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78" name="Freeform 82"/>
            <p:cNvSpPr>
              <a:spLocks noEditPoints="1"/>
            </p:cNvSpPr>
            <p:nvPr/>
          </p:nvSpPr>
          <p:spPr bwMode="auto">
            <a:xfrm>
              <a:off x="2727325" y="3311532"/>
              <a:ext cx="290513" cy="98425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153" y="13"/>
                </a:cxn>
                <a:cxn ang="0">
                  <a:pos x="155" y="19"/>
                </a:cxn>
                <a:cxn ang="0">
                  <a:pos x="2" y="62"/>
                </a:cxn>
                <a:cxn ang="0">
                  <a:pos x="0" y="56"/>
                </a:cxn>
                <a:cxn ang="0">
                  <a:pos x="143" y="0"/>
                </a:cxn>
                <a:cxn ang="0">
                  <a:pos x="183" y="8"/>
                </a:cxn>
                <a:cxn ang="0">
                  <a:pos x="153" y="35"/>
                </a:cxn>
                <a:cxn ang="0">
                  <a:pos x="143" y="0"/>
                </a:cxn>
              </a:cxnLst>
              <a:rect l="0" t="0" r="r" b="b"/>
              <a:pathLst>
                <a:path w="183" h="62">
                  <a:moveTo>
                    <a:pt x="0" y="56"/>
                  </a:moveTo>
                  <a:lnTo>
                    <a:pt x="153" y="13"/>
                  </a:lnTo>
                  <a:lnTo>
                    <a:pt x="155" y="19"/>
                  </a:lnTo>
                  <a:lnTo>
                    <a:pt x="2" y="62"/>
                  </a:lnTo>
                  <a:lnTo>
                    <a:pt x="0" y="56"/>
                  </a:lnTo>
                  <a:close/>
                  <a:moveTo>
                    <a:pt x="143" y="0"/>
                  </a:moveTo>
                  <a:lnTo>
                    <a:pt x="183" y="8"/>
                  </a:lnTo>
                  <a:lnTo>
                    <a:pt x="153" y="35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9" name="Freeform 83"/>
            <p:cNvSpPr>
              <a:spLocks noEditPoints="1"/>
            </p:cNvSpPr>
            <p:nvPr/>
          </p:nvSpPr>
          <p:spPr bwMode="auto">
            <a:xfrm>
              <a:off x="2743200" y="3711582"/>
              <a:ext cx="290513" cy="9207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54" y="39"/>
                </a:cxn>
                <a:cxn ang="0">
                  <a:pos x="153" y="45"/>
                </a:cxn>
                <a:cxn ang="0">
                  <a:pos x="0" y="6"/>
                </a:cxn>
                <a:cxn ang="0">
                  <a:pos x="1" y="0"/>
                </a:cxn>
                <a:cxn ang="0">
                  <a:pos x="152" y="23"/>
                </a:cxn>
                <a:cxn ang="0">
                  <a:pos x="183" y="50"/>
                </a:cxn>
                <a:cxn ang="0">
                  <a:pos x="143" y="58"/>
                </a:cxn>
                <a:cxn ang="0">
                  <a:pos x="152" y="23"/>
                </a:cxn>
              </a:cxnLst>
              <a:rect l="0" t="0" r="r" b="b"/>
              <a:pathLst>
                <a:path w="183" h="58">
                  <a:moveTo>
                    <a:pt x="1" y="0"/>
                  </a:moveTo>
                  <a:lnTo>
                    <a:pt x="154" y="39"/>
                  </a:lnTo>
                  <a:lnTo>
                    <a:pt x="153" y="45"/>
                  </a:lnTo>
                  <a:lnTo>
                    <a:pt x="0" y="6"/>
                  </a:lnTo>
                  <a:lnTo>
                    <a:pt x="1" y="0"/>
                  </a:lnTo>
                  <a:close/>
                  <a:moveTo>
                    <a:pt x="152" y="23"/>
                  </a:moveTo>
                  <a:lnTo>
                    <a:pt x="183" y="50"/>
                  </a:lnTo>
                  <a:lnTo>
                    <a:pt x="143" y="58"/>
                  </a:lnTo>
                  <a:lnTo>
                    <a:pt x="152" y="23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0" name="Freeform 84"/>
            <p:cNvSpPr>
              <a:spLocks noEditPoints="1"/>
            </p:cNvSpPr>
            <p:nvPr/>
          </p:nvSpPr>
          <p:spPr bwMode="auto">
            <a:xfrm>
              <a:off x="2755900" y="4746632"/>
              <a:ext cx="268288" cy="160338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2" y="13"/>
                </a:cxn>
                <a:cxn ang="0">
                  <a:pos x="145" y="18"/>
                </a:cxn>
                <a:cxn ang="0">
                  <a:pos x="3" y="101"/>
                </a:cxn>
                <a:cxn ang="0">
                  <a:pos x="0" y="96"/>
                </a:cxn>
                <a:cxn ang="0">
                  <a:pos x="129" y="3"/>
                </a:cxn>
                <a:cxn ang="0">
                  <a:pos x="169" y="0"/>
                </a:cxn>
                <a:cxn ang="0">
                  <a:pos x="147" y="34"/>
                </a:cxn>
                <a:cxn ang="0">
                  <a:pos x="129" y="3"/>
                </a:cxn>
              </a:cxnLst>
              <a:rect l="0" t="0" r="r" b="b"/>
              <a:pathLst>
                <a:path w="169" h="101">
                  <a:moveTo>
                    <a:pt x="0" y="96"/>
                  </a:moveTo>
                  <a:lnTo>
                    <a:pt x="142" y="13"/>
                  </a:lnTo>
                  <a:lnTo>
                    <a:pt x="145" y="18"/>
                  </a:lnTo>
                  <a:lnTo>
                    <a:pt x="3" y="101"/>
                  </a:lnTo>
                  <a:lnTo>
                    <a:pt x="0" y="96"/>
                  </a:lnTo>
                  <a:close/>
                  <a:moveTo>
                    <a:pt x="129" y="3"/>
                  </a:moveTo>
                  <a:lnTo>
                    <a:pt x="169" y="0"/>
                  </a:lnTo>
                  <a:lnTo>
                    <a:pt x="147" y="34"/>
                  </a:lnTo>
                  <a:lnTo>
                    <a:pt x="129" y="3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1" name="Freeform 85"/>
            <p:cNvSpPr>
              <a:spLocks noEditPoints="1"/>
            </p:cNvSpPr>
            <p:nvPr/>
          </p:nvSpPr>
          <p:spPr bwMode="auto">
            <a:xfrm>
              <a:off x="2749550" y="5178432"/>
              <a:ext cx="268288" cy="63500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139" y="14"/>
                </a:cxn>
                <a:cxn ang="0">
                  <a:pos x="139" y="20"/>
                </a:cxn>
                <a:cxn ang="0">
                  <a:pos x="1" y="40"/>
                </a:cxn>
                <a:cxn ang="0">
                  <a:pos x="0" y="34"/>
                </a:cxn>
                <a:cxn ang="0">
                  <a:pos x="130" y="0"/>
                </a:cxn>
                <a:cxn ang="0">
                  <a:pos x="169" y="13"/>
                </a:cxn>
                <a:cxn ang="0">
                  <a:pos x="135" y="36"/>
                </a:cxn>
                <a:cxn ang="0">
                  <a:pos x="130" y="0"/>
                </a:cxn>
              </a:cxnLst>
              <a:rect l="0" t="0" r="r" b="b"/>
              <a:pathLst>
                <a:path w="169" h="40">
                  <a:moveTo>
                    <a:pt x="0" y="34"/>
                  </a:moveTo>
                  <a:lnTo>
                    <a:pt x="139" y="14"/>
                  </a:lnTo>
                  <a:lnTo>
                    <a:pt x="139" y="20"/>
                  </a:lnTo>
                  <a:lnTo>
                    <a:pt x="1" y="40"/>
                  </a:lnTo>
                  <a:lnTo>
                    <a:pt x="0" y="34"/>
                  </a:lnTo>
                  <a:close/>
                  <a:moveTo>
                    <a:pt x="130" y="0"/>
                  </a:moveTo>
                  <a:lnTo>
                    <a:pt x="169" y="13"/>
                  </a:lnTo>
                  <a:lnTo>
                    <a:pt x="135" y="36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2" name="Rectangle 86"/>
            <p:cNvSpPr>
              <a:spLocks noChangeArrowheads="1"/>
            </p:cNvSpPr>
            <p:nvPr/>
          </p:nvSpPr>
          <p:spPr bwMode="auto">
            <a:xfrm>
              <a:off x="6259513" y="3333757"/>
              <a:ext cx="658813" cy="2163763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3" name="Line 87"/>
            <p:cNvSpPr>
              <a:spLocks noChangeShapeType="1"/>
            </p:cNvSpPr>
            <p:nvPr/>
          </p:nvSpPr>
          <p:spPr bwMode="auto">
            <a:xfrm>
              <a:off x="6259513" y="3629032"/>
              <a:ext cx="658813" cy="158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4" name="Line 88"/>
            <p:cNvSpPr>
              <a:spLocks noChangeShapeType="1"/>
            </p:cNvSpPr>
            <p:nvPr/>
          </p:nvSpPr>
          <p:spPr bwMode="auto">
            <a:xfrm>
              <a:off x="6259513" y="3941769"/>
              <a:ext cx="658813" cy="158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5" name="Line 89"/>
            <p:cNvSpPr>
              <a:spLocks noChangeShapeType="1"/>
            </p:cNvSpPr>
            <p:nvPr/>
          </p:nvSpPr>
          <p:spPr bwMode="auto">
            <a:xfrm>
              <a:off x="6259513" y="5149857"/>
              <a:ext cx="650875" cy="158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6" name="Rectangle 90"/>
            <p:cNvSpPr>
              <a:spLocks noChangeArrowheads="1"/>
            </p:cNvSpPr>
            <p:nvPr/>
          </p:nvSpPr>
          <p:spPr bwMode="auto">
            <a:xfrm>
              <a:off x="6332538" y="3125794"/>
              <a:ext cx="5683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Arial Narrow" pitchFamily="34" charset="0"/>
                  <a:cs typeface="Arial" pitchFamily="34" charset="0"/>
                </a:rPr>
                <a:t>Dataset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87" name="Rectangle 91"/>
            <p:cNvSpPr>
              <a:spLocks noChangeArrowheads="1"/>
            </p:cNvSpPr>
            <p:nvPr/>
          </p:nvSpPr>
          <p:spPr bwMode="auto">
            <a:xfrm>
              <a:off x="6467475" y="3409957"/>
              <a:ext cx="239713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D3.0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88" name="Line 92"/>
            <p:cNvSpPr>
              <a:spLocks noChangeShapeType="1"/>
            </p:cNvSpPr>
            <p:nvPr/>
          </p:nvSpPr>
          <p:spPr bwMode="auto">
            <a:xfrm>
              <a:off x="6254750" y="4848232"/>
              <a:ext cx="652463" cy="158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191" name="Group 95"/>
            <p:cNvGrpSpPr>
              <a:grpSpLocks/>
            </p:cNvGrpSpPr>
            <p:nvPr/>
          </p:nvGrpSpPr>
          <p:grpSpPr bwMode="auto">
            <a:xfrm>
              <a:off x="6575425" y="4224344"/>
              <a:ext cx="66675" cy="68263"/>
              <a:chOff x="4142" y="3090"/>
              <a:chExt cx="42" cy="43"/>
            </a:xfrm>
          </p:grpSpPr>
          <p:sp>
            <p:nvSpPr>
              <p:cNvPr id="4189" name="Oval 93"/>
              <p:cNvSpPr>
                <a:spLocks noChangeArrowheads="1"/>
              </p:cNvSpPr>
              <p:nvPr/>
            </p:nvSpPr>
            <p:spPr bwMode="auto">
              <a:xfrm>
                <a:off x="4142" y="3091"/>
                <a:ext cx="42" cy="4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0" name="Oval 94"/>
              <p:cNvSpPr>
                <a:spLocks noChangeArrowheads="1"/>
              </p:cNvSpPr>
              <p:nvPr/>
            </p:nvSpPr>
            <p:spPr bwMode="auto">
              <a:xfrm>
                <a:off x="4142" y="3090"/>
                <a:ext cx="42" cy="43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194" name="Group 98"/>
            <p:cNvGrpSpPr>
              <a:grpSpLocks/>
            </p:cNvGrpSpPr>
            <p:nvPr/>
          </p:nvGrpSpPr>
          <p:grpSpPr bwMode="auto">
            <a:xfrm>
              <a:off x="6575425" y="4370394"/>
              <a:ext cx="66675" cy="66675"/>
              <a:chOff x="4142" y="3182"/>
              <a:chExt cx="42" cy="42"/>
            </a:xfrm>
          </p:grpSpPr>
          <p:sp>
            <p:nvSpPr>
              <p:cNvPr id="4192" name="Oval 96"/>
              <p:cNvSpPr>
                <a:spLocks noChangeArrowheads="1"/>
              </p:cNvSpPr>
              <p:nvPr/>
            </p:nvSpPr>
            <p:spPr bwMode="auto">
              <a:xfrm>
                <a:off x="4142" y="3182"/>
                <a:ext cx="42" cy="4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3" name="Oval 97"/>
              <p:cNvSpPr>
                <a:spLocks noChangeArrowheads="1"/>
              </p:cNvSpPr>
              <p:nvPr/>
            </p:nvSpPr>
            <p:spPr bwMode="auto">
              <a:xfrm>
                <a:off x="4142" y="3182"/>
                <a:ext cx="42" cy="42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197" name="Group 101"/>
            <p:cNvGrpSpPr>
              <a:grpSpLocks/>
            </p:cNvGrpSpPr>
            <p:nvPr/>
          </p:nvGrpSpPr>
          <p:grpSpPr bwMode="auto">
            <a:xfrm>
              <a:off x="6575425" y="4514857"/>
              <a:ext cx="66675" cy="66675"/>
              <a:chOff x="4142" y="3273"/>
              <a:chExt cx="42" cy="42"/>
            </a:xfrm>
          </p:grpSpPr>
          <p:sp>
            <p:nvSpPr>
              <p:cNvPr id="4195" name="Oval 99"/>
              <p:cNvSpPr>
                <a:spLocks noChangeArrowheads="1"/>
              </p:cNvSpPr>
              <p:nvPr/>
            </p:nvSpPr>
            <p:spPr bwMode="auto">
              <a:xfrm>
                <a:off x="4142" y="3273"/>
                <a:ext cx="42" cy="4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6" name="Oval 100"/>
              <p:cNvSpPr>
                <a:spLocks noChangeArrowheads="1"/>
              </p:cNvSpPr>
              <p:nvPr/>
            </p:nvSpPr>
            <p:spPr bwMode="auto">
              <a:xfrm>
                <a:off x="4142" y="3273"/>
                <a:ext cx="42" cy="42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198" name="Rectangle 102"/>
            <p:cNvSpPr>
              <a:spLocks noChangeArrowheads="1"/>
            </p:cNvSpPr>
            <p:nvPr/>
          </p:nvSpPr>
          <p:spPr bwMode="auto">
            <a:xfrm>
              <a:off x="6472238" y="3717932"/>
              <a:ext cx="239713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D3.1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99" name="Rectangle 103"/>
            <p:cNvSpPr>
              <a:spLocks noChangeArrowheads="1"/>
            </p:cNvSpPr>
            <p:nvPr/>
          </p:nvSpPr>
          <p:spPr bwMode="auto">
            <a:xfrm>
              <a:off x="6459538" y="4932369"/>
              <a:ext cx="239713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D3.n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0" name="Rectangle 104"/>
            <p:cNvSpPr>
              <a:spLocks noChangeArrowheads="1"/>
            </p:cNvSpPr>
            <p:nvPr/>
          </p:nvSpPr>
          <p:spPr bwMode="auto">
            <a:xfrm>
              <a:off x="6659563" y="4932369"/>
              <a:ext cx="73025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1" name="Rectangle 105"/>
            <p:cNvSpPr>
              <a:spLocks noChangeArrowheads="1"/>
            </p:cNvSpPr>
            <p:nvPr/>
          </p:nvSpPr>
          <p:spPr bwMode="auto">
            <a:xfrm>
              <a:off x="6689725" y="4932369"/>
              <a:ext cx="93663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2" name="Rectangle 106"/>
            <p:cNvSpPr>
              <a:spLocks noChangeArrowheads="1"/>
            </p:cNvSpPr>
            <p:nvPr/>
          </p:nvSpPr>
          <p:spPr bwMode="auto">
            <a:xfrm>
              <a:off x="6507163" y="5251457"/>
              <a:ext cx="239713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D3.n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03" name="Freeform 107"/>
            <p:cNvSpPr>
              <a:spLocks noEditPoints="1"/>
            </p:cNvSpPr>
            <p:nvPr/>
          </p:nvSpPr>
          <p:spPr bwMode="auto">
            <a:xfrm>
              <a:off x="5961063" y="3784607"/>
              <a:ext cx="288925" cy="57150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152" y="15"/>
                </a:cxn>
                <a:cxn ang="0">
                  <a:pos x="152" y="21"/>
                </a:cxn>
                <a:cxn ang="0">
                  <a:pos x="1" y="29"/>
                </a:cxn>
                <a:cxn ang="0">
                  <a:pos x="0" y="23"/>
                </a:cxn>
                <a:cxn ang="0">
                  <a:pos x="145" y="0"/>
                </a:cxn>
                <a:cxn ang="0">
                  <a:pos x="182" y="17"/>
                </a:cxn>
                <a:cxn ang="0">
                  <a:pos x="147" y="36"/>
                </a:cxn>
                <a:cxn ang="0">
                  <a:pos x="145" y="0"/>
                </a:cxn>
              </a:cxnLst>
              <a:rect l="0" t="0" r="r" b="b"/>
              <a:pathLst>
                <a:path w="182" h="36">
                  <a:moveTo>
                    <a:pt x="0" y="23"/>
                  </a:moveTo>
                  <a:lnTo>
                    <a:pt x="152" y="15"/>
                  </a:lnTo>
                  <a:lnTo>
                    <a:pt x="152" y="21"/>
                  </a:lnTo>
                  <a:lnTo>
                    <a:pt x="1" y="29"/>
                  </a:lnTo>
                  <a:lnTo>
                    <a:pt x="0" y="23"/>
                  </a:lnTo>
                  <a:close/>
                  <a:moveTo>
                    <a:pt x="145" y="0"/>
                  </a:moveTo>
                  <a:lnTo>
                    <a:pt x="182" y="17"/>
                  </a:lnTo>
                  <a:lnTo>
                    <a:pt x="147" y="36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4" name="Freeform 108"/>
            <p:cNvSpPr>
              <a:spLocks noEditPoints="1"/>
            </p:cNvSpPr>
            <p:nvPr/>
          </p:nvSpPr>
          <p:spPr bwMode="auto">
            <a:xfrm>
              <a:off x="5949950" y="3349632"/>
              <a:ext cx="290513" cy="96838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55" y="43"/>
                </a:cxn>
                <a:cxn ang="0">
                  <a:pos x="153" y="49"/>
                </a:cxn>
                <a:cxn ang="0">
                  <a:pos x="0" y="6"/>
                </a:cxn>
                <a:cxn ang="0">
                  <a:pos x="1" y="0"/>
                </a:cxn>
                <a:cxn ang="0">
                  <a:pos x="153" y="27"/>
                </a:cxn>
                <a:cxn ang="0">
                  <a:pos x="183" y="54"/>
                </a:cxn>
                <a:cxn ang="0">
                  <a:pos x="144" y="61"/>
                </a:cxn>
                <a:cxn ang="0">
                  <a:pos x="153" y="27"/>
                </a:cxn>
              </a:cxnLst>
              <a:rect l="0" t="0" r="r" b="b"/>
              <a:pathLst>
                <a:path w="183" h="61">
                  <a:moveTo>
                    <a:pt x="1" y="0"/>
                  </a:moveTo>
                  <a:lnTo>
                    <a:pt x="155" y="43"/>
                  </a:lnTo>
                  <a:lnTo>
                    <a:pt x="153" y="49"/>
                  </a:lnTo>
                  <a:lnTo>
                    <a:pt x="0" y="6"/>
                  </a:lnTo>
                  <a:lnTo>
                    <a:pt x="1" y="0"/>
                  </a:lnTo>
                  <a:close/>
                  <a:moveTo>
                    <a:pt x="153" y="27"/>
                  </a:moveTo>
                  <a:lnTo>
                    <a:pt x="183" y="54"/>
                  </a:lnTo>
                  <a:lnTo>
                    <a:pt x="144" y="61"/>
                  </a:lnTo>
                  <a:lnTo>
                    <a:pt x="153" y="27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5" name="Freeform 109"/>
            <p:cNvSpPr>
              <a:spLocks noEditPoints="1"/>
            </p:cNvSpPr>
            <p:nvPr/>
          </p:nvSpPr>
          <p:spPr bwMode="auto">
            <a:xfrm>
              <a:off x="5984875" y="4749807"/>
              <a:ext cx="277813" cy="21113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52" y="113"/>
                </a:cxn>
                <a:cxn ang="0">
                  <a:pos x="149" y="117"/>
                </a:cxn>
                <a:cxn ang="0">
                  <a:pos x="0" y="5"/>
                </a:cxn>
                <a:cxn ang="0">
                  <a:pos x="4" y="0"/>
                </a:cxn>
                <a:cxn ang="0">
                  <a:pos x="157" y="97"/>
                </a:cxn>
                <a:cxn ang="0">
                  <a:pos x="175" y="133"/>
                </a:cxn>
                <a:cxn ang="0">
                  <a:pos x="135" y="126"/>
                </a:cxn>
                <a:cxn ang="0">
                  <a:pos x="157" y="97"/>
                </a:cxn>
              </a:cxnLst>
              <a:rect l="0" t="0" r="r" b="b"/>
              <a:pathLst>
                <a:path w="175" h="133">
                  <a:moveTo>
                    <a:pt x="4" y="0"/>
                  </a:moveTo>
                  <a:lnTo>
                    <a:pt x="152" y="113"/>
                  </a:lnTo>
                  <a:lnTo>
                    <a:pt x="149" y="117"/>
                  </a:lnTo>
                  <a:lnTo>
                    <a:pt x="0" y="5"/>
                  </a:lnTo>
                  <a:lnTo>
                    <a:pt x="4" y="0"/>
                  </a:lnTo>
                  <a:close/>
                  <a:moveTo>
                    <a:pt x="157" y="97"/>
                  </a:moveTo>
                  <a:lnTo>
                    <a:pt x="175" y="133"/>
                  </a:lnTo>
                  <a:lnTo>
                    <a:pt x="135" y="126"/>
                  </a:lnTo>
                  <a:lnTo>
                    <a:pt x="157" y="97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6" name="Freeform 110"/>
            <p:cNvSpPr>
              <a:spLocks noEditPoints="1"/>
            </p:cNvSpPr>
            <p:nvPr/>
          </p:nvSpPr>
          <p:spPr bwMode="auto">
            <a:xfrm>
              <a:off x="6030913" y="5246694"/>
              <a:ext cx="223838" cy="82550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13" y="33"/>
                </a:cxn>
                <a:cxn ang="0">
                  <a:pos x="112" y="39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112" y="17"/>
                </a:cxn>
                <a:cxn ang="0">
                  <a:pos x="141" y="45"/>
                </a:cxn>
                <a:cxn ang="0">
                  <a:pos x="101" y="52"/>
                </a:cxn>
                <a:cxn ang="0">
                  <a:pos x="112" y="17"/>
                </a:cxn>
              </a:cxnLst>
              <a:rect l="0" t="0" r="r" b="b"/>
              <a:pathLst>
                <a:path w="141" h="52">
                  <a:moveTo>
                    <a:pt x="2" y="0"/>
                  </a:moveTo>
                  <a:lnTo>
                    <a:pt x="113" y="33"/>
                  </a:lnTo>
                  <a:lnTo>
                    <a:pt x="112" y="39"/>
                  </a:lnTo>
                  <a:lnTo>
                    <a:pt x="0" y="6"/>
                  </a:lnTo>
                  <a:lnTo>
                    <a:pt x="2" y="0"/>
                  </a:lnTo>
                  <a:close/>
                  <a:moveTo>
                    <a:pt x="112" y="17"/>
                  </a:moveTo>
                  <a:lnTo>
                    <a:pt x="141" y="45"/>
                  </a:lnTo>
                  <a:lnTo>
                    <a:pt x="101" y="52"/>
                  </a:lnTo>
                  <a:lnTo>
                    <a:pt x="112" y="17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7" name="Rectangle 111"/>
            <p:cNvSpPr>
              <a:spLocks noChangeArrowheads="1"/>
            </p:cNvSpPr>
            <p:nvPr/>
          </p:nvSpPr>
          <p:spPr bwMode="auto">
            <a:xfrm>
              <a:off x="4148138" y="3335344"/>
              <a:ext cx="658813" cy="2163763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8" name="Line 112"/>
            <p:cNvSpPr>
              <a:spLocks noChangeShapeType="1"/>
            </p:cNvSpPr>
            <p:nvPr/>
          </p:nvSpPr>
          <p:spPr bwMode="auto">
            <a:xfrm>
              <a:off x="4148138" y="3632207"/>
              <a:ext cx="658813" cy="158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9" name="Line 113"/>
            <p:cNvSpPr>
              <a:spLocks noChangeShapeType="1"/>
            </p:cNvSpPr>
            <p:nvPr/>
          </p:nvSpPr>
          <p:spPr bwMode="auto">
            <a:xfrm>
              <a:off x="4148138" y="3943357"/>
              <a:ext cx="658813" cy="158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0" name="Line 114"/>
            <p:cNvSpPr>
              <a:spLocks noChangeShapeType="1"/>
            </p:cNvSpPr>
            <p:nvPr/>
          </p:nvSpPr>
          <p:spPr bwMode="auto">
            <a:xfrm>
              <a:off x="4148138" y="5151444"/>
              <a:ext cx="650875" cy="158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1" name="Rectangle 115"/>
            <p:cNvSpPr>
              <a:spLocks noChangeArrowheads="1"/>
            </p:cNvSpPr>
            <p:nvPr/>
          </p:nvSpPr>
          <p:spPr bwMode="auto">
            <a:xfrm>
              <a:off x="4222750" y="3127382"/>
              <a:ext cx="568325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FF6600"/>
                  </a:solidFill>
                  <a:effectLst/>
                  <a:latin typeface="Arial Narrow" pitchFamily="34" charset="0"/>
                  <a:cs typeface="Arial" pitchFamily="34" charset="0"/>
                </a:rPr>
                <a:t>Dataset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12" name="Rectangle 116"/>
            <p:cNvSpPr>
              <a:spLocks noChangeArrowheads="1"/>
            </p:cNvSpPr>
            <p:nvPr/>
          </p:nvSpPr>
          <p:spPr bwMode="auto">
            <a:xfrm>
              <a:off x="4356100" y="3413132"/>
              <a:ext cx="239713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D2.0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13" name="Line 117"/>
            <p:cNvSpPr>
              <a:spLocks noChangeShapeType="1"/>
            </p:cNvSpPr>
            <p:nvPr/>
          </p:nvSpPr>
          <p:spPr bwMode="auto">
            <a:xfrm>
              <a:off x="4143375" y="4851407"/>
              <a:ext cx="652463" cy="1588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216" name="Group 120"/>
            <p:cNvGrpSpPr>
              <a:grpSpLocks/>
            </p:cNvGrpSpPr>
            <p:nvPr/>
          </p:nvGrpSpPr>
          <p:grpSpPr bwMode="auto">
            <a:xfrm>
              <a:off x="4464050" y="4227519"/>
              <a:ext cx="66675" cy="66675"/>
              <a:chOff x="2812" y="3092"/>
              <a:chExt cx="42" cy="42"/>
            </a:xfrm>
          </p:grpSpPr>
          <p:sp>
            <p:nvSpPr>
              <p:cNvPr id="4214" name="Oval 118"/>
              <p:cNvSpPr>
                <a:spLocks noChangeArrowheads="1"/>
              </p:cNvSpPr>
              <p:nvPr/>
            </p:nvSpPr>
            <p:spPr bwMode="auto">
              <a:xfrm>
                <a:off x="2812" y="3092"/>
                <a:ext cx="42" cy="4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5" name="Oval 119"/>
              <p:cNvSpPr>
                <a:spLocks noChangeArrowheads="1"/>
              </p:cNvSpPr>
              <p:nvPr/>
            </p:nvSpPr>
            <p:spPr bwMode="auto">
              <a:xfrm>
                <a:off x="2812" y="3092"/>
                <a:ext cx="42" cy="42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219" name="Group 123"/>
            <p:cNvGrpSpPr>
              <a:grpSpLocks/>
            </p:cNvGrpSpPr>
            <p:nvPr/>
          </p:nvGrpSpPr>
          <p:grpSpPr bwMode="auto">
            <a:xfrm>
              <a:off x="4464050" y="4371982"/>
              <a:ext cx="66675" cy="66675"/>
              <a:chOff x="2812" y="3183"/>
              <a:chExt cx="42" cy="42"/>
            </a:xfrm>
          </p:grpSpPr>
          <p:sp>
            <p:nvSpPr>
              <p:cNvPr id="4217" name="Oval 121"/>
              <p:cNvSpPr>
                <a:spLocks noChangeArrowheads="1"/>
              </p:cNvSpPr>
              <p:nvPr/>
            </p:nvSpPr>
            <p:spPr bwMode="auto">
              <a:xfrm>
                <a:off x="2812" y="3183"/>
                <a:ext cx="42" cy="42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8" name="Oval 122"/>
              <p:cNvSpPr>
                <a:spLocks noChangeArrowheads="1"/>
              </p:cNvSpPr>
              <p:nvPr/>
            </p:nvSpPr>
            <p:spPr bwMode="auto">
              <a:xfrm>
                <a:off x="2812" y="3183"/>
                <a:ext cx="42" cy="42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222" name="Group 126"/>
            <p:cNvGrpSpPr>
              <a:grpSpLocks/>
            </p:cNvGrpSpPr>
            <p:nvPr/>
          </p:nvGrpSpPr>
          <p:grpSpPr bwMode="auto">
            <a:xfrm>
              <a:off x="4464050" y="4516444"/>
              <a:ext cx="66675" cy="68263"/>
              <a:chOff x="2812" y="3274"/>
              <a:chExt cx="42" cy="43"/>
            </a:xfrm>
          </p:grpSpPr>
          <p:sp>
            <p:nvSpPr>
              <p:cNvPr id="4220" name="Oval 124"/>
              <p:cNvSpPr>
                <a:spLocks noChangeArrowheads="1"/>
              </p:cNvSpPr>
              <p:nvPr/>
            </p:nvSpPr>
            <p:spPr bwMode="auto">
              <a:xfrm>
                <a:off x="2812" y="3274"/>
                <a:ext cx="42" cy="43"/>
              </a:xfrm>
              <a:prstGeom prst="ellipse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1" name="Oval 125"/>
              <p:cNvSpPr>
                <a:spLocks noChangeArrowheads="1"/>
              </p:cNvSpPr>
              <p:nvPr/>
            </p:nvSpPr>
            <p:spPr bwMode="auto">
              <a:xfrm>
                <a:off x="2812" y="3274"/>
                <a:ext cx="42" cy="43"/>
              </a:xfrm>
              <a:prstGeom prst="ellips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223" name="Rectangle 127"/>
            <p:cNvSpPr>
              <a:spLocks noChangeArrowheads="1"/>
            </p:cNvSpPr>
            <p:nvPr/>
          </p:nvSpPr>
          <p:spPr bwMode="auto">
            <a:xfrm>
              <a:off x="4360863" y="3721107"/>
              <a:ext cx="239713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D2.1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24" name="Rectangle 128"/>
            <p:cNvSpPr>
              <a:spLocks noChangeArrowheads="1"/>
            </p:cNvSpPr>
            <p:nvPr/>
          </p:nvSpPr>
          <p:spPr bwMode="auto">
            <a:xfrm>
              <a:off x="4348163" y="4935544"/>
              <a:ext cx="239713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D2.n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25" name="Rectangle 129"/>
            <p:cNvSpPr>
              <a:spLocks noChangeArrowheads="1"/>
            </p:cNvSpPr>
            <p:nvPr/>
          </p:nvSpPr>
          <p:spPr bwMode="auto">
            <a:xfrm>
              <a:off x="4548188" y="4935544"/>
              <a:ext cx="73025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26" name="Rectangle 130"/>
            <p:cNvSpPr>
              <a:spLocks noChangeArrowheads="1"/>
            </p:cNvSpPr>
            <p:nvPr/>
          </p:nvSpPr>
          <p:spPr bwMode="auto">
            <a:xfrm>
              <a:off x="4578350" y="4935544"/>
              <a:ext cx="93663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27" name="Rectangle 131"/>
            <p:cNvSpPr>
              <a:spLocks noChangeArrowheads="1"/>
            </p:cNvSpPr>
            <p:nvPr/>
          </p:nvSpPr>
          <p:spPr bwMode="auto">
            <a:xfrm>
              <a:off x="4397375" y="5254632"/>
              <a:ext cx="239713" cy="15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 pitchFamily="34" charset="0"/>
                  <a:cs typeface="Arial" pitchFamily="34" charset="0"/>
                </a:rPr>
                <a:t>D2.n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28" name="Freeform 132"/>
            <p:cNvSpPr>
              <a:spLocks noEditPoints="1"/>
            </p:cNvSpPr>
            <p:nvPr/>
          </p:nvSpPr>
          <p:spPr bwMode="auto">
            <a:xfrm>
              <a:off x="3478213" y="3297244"/>
              <a:ext cx="669925" cy="114300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392" y="52"/>
                </a:cxn>
                <a:cxn ang="0">
                  <a:pos x="391" y="58"/>
                </a:cxn>
                <a:cxn ang="0">
                  <a:pos x="0" y="6"/>
                </a:cxn>
                <a:cxn ang="0">
                  <a:pos x="1" y="0"/>
                </a:cxn>
                <a:cxn ang="0">
                  <a:pos x="388" y="36"/>
                </a:cxn>
                <a:cxn ang="0">
                  <a:pos x="422" y="59"/>
                </a:cxn>
                <a:cxn ang="0">
                  <a:pos x="383" y="72"/>
                </a:cxn>
                <a:cxn ang="0">
                  <a:pos x="388" y="36"/>
                </a:cxn>
              </a:cxnLst>
              <a:rect l="0" t="0" r="r" b="b"/>
              <a:pathLst>
                <a:path w="422" h="72">
                  <a:moveTo>
                    <a:pt x="1" y="0"/>
                  </a:moveTo>
                  <a:lnTo>
                    <a:pt x="392" y="52"/>
                  </a:lnTo>
                  <a:lnTo>
                    <a:pt x="391" y="58"/>
                  </a:lnTo>
                  <a:lnTo>
                    <a:pt x="0" y="6"/>
                  </a:lnTo>
                  <a:lnTo>
                    <a:pt x="1" y="0"/>
                  </a:lnTo>
                  <a:close/>
                  <a:moveTo>
                    <a:pt x="388" y="36"/>
                  </a:moveTo>
                  <a:lnTo>
                    <a:pt x="422" y="59"/>
                  </a:lnTo>
                  <a:lnTo>
                    <a:pt x="383" y="72"/>
                  </a:lnTo>
                  <a:lnTo>
                    <a:pt x="388" y="36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9" name="Freeform 133"/>
            <p:cNvSpPr>
              <a:spLocks noEditPoints="1"/>
            </p:cNvSpPr>
            <p:nvPr/>
          </p:nvSpPr>
          <p:spPr bwMode="auto">
            <a:xfrm>
              <a:off x="3486150" y="3313119"/>
              <a:ext cx="661988" cy="381000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92" y="223"/>
                </a:cxn>
                <a:cxn ang="0">
                  <a:pos x="389" y="228"/>
                </a:cxn>
                <a:cxn ang="0">
                  <a:pos x="0" y="6"/>
                </a:cxn>
                <a:cxn ang="0">
                  <a:pos x="3" y="0"/>
                </a:cxn>
                <a:cxn ang="0">
                  <a:pos x="394" y="207"/>
                </a:cxn>
                <a:cxn ang="0">
                  <a:pos x="417" y="240"/>
                </a:cxn>
                <a:cxn ang="0">
                  <a:pos x="376" y="238"/>
                </a:cxn>
                <a:cxn ang="0">
                  <a:pos x="394" y="207"/>
                </a:cxn>
              </a:cxnLst>
              <a:rect l="0" t="0" r="r" b="b"/>
              <a:pathLst>
                <a:path w="417" h="240">
                  <a:moveTo>
                    <a:pt x="3" y="0"/>
                  </a:moveTo>
                  <a:lnTo>
                    <a:pt x="392" y="223"/>
                  </a:lnTo>
                  <a:lnTo>
                    <a:pt x="389" y="228"/>
                  </a:lnTo>
                  <a:lnTo>
                    <a:pt x="0" y="6"/>
                  </a:lnTo>
                  <a:lnTo>
                    <a:pt x="3" y="0"/>
                  </a:lnTo>
                  <a:close/>
                  <a:moveTo>
                    <a:pt x="394" y="207"/>
                  </a:moveTo>
                  <a:lnTo>
                    <a:pt x="417" y="240"/>
                  </a:lnTo>
                  <a:lnTo>
                    <a:pt x="376" y="238"/>
                  </a:lnTo>
                  <a:lnTo>
                    <a:pt x="394" y="207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0" name="Freeform 134"/>
            <p:cNvSpPr>
              <a:spLocks noEditPoints="1"/>
            </p:cNvSpPr>
            <p:nvPr/>
          </p:nvSpPr>
          <p:spPr bwMode="auto">
            <a:xfrm>
              <a:off x="3482975" y="3322644"/>
              <a:ext cx="676275" cy="157321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14" y="962"/>
                </a:cxn>
                <a:cxn ang="0">
                  <a:pos x="409" y="965"/>
                </a:cxn>
                <a:cxn ang="0">
                  <a:pos x="0" y="3"/>
                </a:cxn>
                <a:cxn ang="0">
                  <a:pos x="6" y="0"/>
                </a:cxn>
                <a:cxn ang="0">
                  <a:pos x="426" y="951"/>
                </a:cxn>
                <a:cxn ang="0">
                  <a:pos x="423" y="991"/>
                </a:cxn>
                <a:cxn ang="0">
                  <a:pos x="392" y="965"/>
                </a:cxn>
                <a:cxn ang="0">
                  <a:pos x="426" y="951"/>
                </a:cxn>
              </a:cxnLst>
              <a:rect l="0" t="0" r="r" b="b"/>
              <a:pathLst>
                <a:path w="426" h="991">
                  <a:moveTo>
                    <a:pt x="6" y="0"/>
                  </a:moveTo>
                  <a:lnTo>
                    <a:pt x="414" y="962"/>
                  </a:lnTo>
                  <a:lnTo>
                    <a:pt x="409" y="965"/>
                  </a:lnTo>
                  <a:lnTo>
                    <a:pt x="0" y="3"/>
                  </a:lnTo>
                  <a:lnTo>
                    <a:pt x="6" y="0"/>
                  </a:lnTo>
                  <a:close/>
                  <a:moveTo>
                    <a:pt x="426" y="951"/>
                  </a:moveTo>
                  <a:lnTo>
                    <a:pt x="423" y="991"/>
                  </a:lnTo>
                  <a:lnTo>
                    <a:pt x="392" y="965"/>
                  </a:lnTo>
                  <a:lnTo>
                    <a:pt x="426" y="951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1" name="Freeform 135"/>
            <p:cNvSpPr>
              <a:spLocks noEditPoints="1"/>
            </p:cNvSpPr>
            <p:nvPr/>
          </p:nvSpPr>
          <p:spPr bwMode="auto">
            <a:xfrm>
              <a:off x="3482975" y="3324232"/>
              <a:ext cx="665163" cy="186848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07" y="1148"/>
                </a:cxn>
                <a:cxn ang="0">
                  <a:pos x="401" y="1150"/>
                </a:cxn>
                <a:cxn ang="0">
                  <a:pos x="0" y="1"/>
                </a:cxn>
                <a:cxn ang="0">
                  <a:pos x="6" y="0"/>
                </a:cxn>
                <a:cxn ang="0">
                  <a:pos x="419" y="1137"/>
                </a:cxn>
                <a:cxn ang="0">
                  <a:pos x="414" y="1177"/>
                </a:cxn>
                <a:cxn ang="0">
                  <a:pos x="385" y="1149"/>
                </a:cxn>
                <a:cxn ang="0">
                  <a:pos x="419" y="1137"/>
                </a:cxn>
              </a:cxnLst>
              <a:rect l="0" t="0" r="r" b="b"/>
              <a:pathLst>
                <a:path w="419" h="1177">
                  <a:moveTo>
                    <a:pt x="6" y="0"/>
                  </a:moveTo>
                  <a:lnTo>
                    <a:pt x="407" y="1148"/>
                  </a:lnTo>
                  <a:lnTo>
                    <a:pt x="401" y="1150"/>
                  </a:lnTo>
                  <a:lnTo>
                    <a:pt x="0" y="1"/>
                  </a:lnTo>
                  <a:lnTo>
                    <a:pt x="6" y="0"/>
                  </a:lnTo>
                  <a:close/>
                  <a:moveTo>
                    <a:pt x="419" y="1137"/>
                  </a:moveTo>
                  <a:lnTo>
                    <a:pt x="414" y="1177"/>
                  </a:lnTo>
                  <a:lnTo>
                    <a:pt x="385" y="1149"/>
                  </a:lnTo>
                  <a:lnTo>
                    <a:pt x="419" y="1137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2" name="Freeform 136"/>
            <p:cNvSpPr>
              <a:spLocks noEditPoints="1"/>
            </p:cNvSpPr>
            <p:nvPr/>
          </p:nvSpPr>
          <p:spPr bwMode="auto">
            <a:xfrm>
              <a:off x="3470275" y="3421069"/>
              <a:ext cx="677863" cy="344488"/>
            </a:xfrm>
            <a:custGeom>
              <a:avLst/>
              <a:gdLst/>
              <a:ahLst/>
              <a:cxnLst>
                <a:cxn ang="0">
                  <a:pos x="0" y="212"/>
                </a:cxn>
                <a:cxn ang="0">
                  <a:pos x="398" y="11"/>
                </a:cxn>
                <a:cxn ang="0">
                  <a:pos x="401" y="16"/>
                </a:cxn>
                <a:cxn ang="0">
                  <a:pos x="3" y="217"/>
                </a:cxn>
                <a:cxn ang="0">
                  <a:pos x="0" y="212"/>
                </a:cxn>
                <a:cxn ang="0">
                  <a:pos x="386" y="0"/>
                </a:cxn>
                <a:cxn ang="0">
                  <a:pos x="427" y="0"/>
                </a:cxn>
                <a:cxn ang="0">
                  <a:pos x="402" y="32"/>
                </a:cxn>
                <a:cxn ang="0">
                  <a:pos x="386" y="0"/>
                </a:cxn>
              </a:cxnLst>
              <a:rect l="0" t="0" r="r" b="b"/>
              <a:pathLst>
                <a:path w="427" h="217">
                  <a:moveTo>
                    <a:pt x="0" y="212"/>
                  </a:moveTo>
                  <a:lnTo>
                    <a:pt x="398" y="11"/>
                  </a:lnTo>
                  <a:lnTo>
                    <a:pt x="401" y="16"/>
                  </a:lnTo>
                  <a:lnTo>
                    <a:pt x="3" y="217"/>
                  </a:lnTo>
                  <a:lnTo>
                    <a:pt x="0" y="212"/>
                  </a:lnTo>
                  <a:close/>
                  <a:moveTo>
                    <a:pt x="386" y="0"/>
                  </a:moveTo>
                  <a:lnTo>
                    <a:pt x="427" y="0"/>
                  </a:lnTo>
                  <a:lnTo>
                    <a:pt x="402" y="32"/>
                  </a:lnTo>
                  <a:lnTo>
                    <a:pt x="386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3" name="Freeform 137"/>
            <p:cNvSpPr>
              <a:spLocks noEditPoints="1"/>
            </p:cNvSpPr>
            <p:nvPr/>
          </p:nvSpPr>
          <p:spPr bwMode="auto">
            <a:xfrm>
              <a:off x="3479800" y="3716344"/>
              <a:ext cx="652463" cy="80963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380" y="15"/>
                </a:cxn>
                <a:cxn ang="0">
                  <a:pos x="381" y="21"/>
                </a:cxn>
                <a:cxn ang="0">
                  <a:pos x="0" y="51"/>
                </a:cxn>
                <a:cxn ang="0">
                  <a:pos x="0" y="45"/>
                </a:cxn>
                <a:cxn ang="0">
                  <a:pos x="373" y="0"/>
                </a:cxn>
                <a:cxn ang="0">
                  <a:pos x="411" y="15"/>
                </a:cxn>
                <a:cxn ang="0">
                  <a:pos x="376" y="36"/>
                </a:cxn>
                <a:cxn ang="0">
                  <a:pos x="373" y="0"/>
                </a:cxn>
              </a:cxnLst>
              <a:rect l="0" t="0" r="r" b="b"/>
              <a:pathLst>
                <a:path w="411" h="51">
                  <a:moveTo>
                    <a:pt x="0" y="45"/>
                  </a:moveTo>
                  <a:lnTo>
                    <a:pt x="380" y="15"/>
                  </a:lnTo>
                  <a:lnTo>
                    <a:pt x="381" y="21"/>
                  </a:lnTo>
                  <a:lnTo>
                    <a:pt x="0" y="51"/>
                  </a:lnTo>
                  <a:lnTo>
                    <a:pt x="0" y="45"/>
                  </a:lnTo>
                  <a:close/>
                  <a:moveTo>
                    <a:pt x="373" y="0"/>
                  </a:moveTo>
                  <a:lnTo>
                    <a:pt x="411" y="15"/>
                  </a:lnTo>
                  <a:lnTo>
                    <a:pt x="376" y="36"/>
                  </a:lnTo>
                  <a:lnTo>
                    <a:pt x="373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4" name="Freeform 138"/>
            <p:cNvSpPr>
              <a:spLocks noEditPoints="1"/>
            </p:cNvSpPr>
            <p:nvPr/>
          </p:nvSpPr>
          <p:spPr bwMode="auto">
            <a:xfrm>
              <a:off x="3460750" y="3789369"/>
              <a:ext cx="693738" cy="1189038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425" y="721"/>
                </a:cxn>
                <a:cxn ang="0">
                  <a:pos x="419" y="724"/>
                </a:cxn>
                <a:cxn ang="0">
                  <a:pos x="0" y="3"/>
                </a:cxn>
                <a:cxn ang="0">
                  <a:pos x="5" y="0"/>
                </a:cxn>
                <a:cxn ang="0">
                  <a:pos x="435" y="708"/>
                </a:cxn>
                <a:cxn ang="0">
                  <a:pos x="437" y="749"/>
                </a:cxn>
                <a:cxn ang="0">
                  <a:pos x="403" y="726"/>
                </a:cxn>
                <a:cxn ang="0">
                  <a:pos x="435" y="708"/>
                </a:cxn>
              </a:cxnLst>
              <a:rect l="0" t="0" r="r" b="b"/>
              <a:pathLst>
                <a:path w="437" h="749">
                  <a:moveTo>
                    <a:pt x="5" y="0"/>
                  </a:moveTo>
                  <a:lnTo>
                    <a:pt x="425" y="721"/>
                  </a:lnTo>
                  <a:lnTo>
                    <a:pt x="419" y="724"/>
                  </a:lnTo>
                  <a:lnTo>
                    <a:pt x="0" y="3"/>
                  </a:lnTo>
                  <a:lnTo>
                    <a:pt x="5" y="0"/>
                  </a:lnTo>
                  <a:close/>
                  <a:moveTo>
                    <a:pt x="435" y="708"/>
                  </a:moveTo>
                  <a:lnTo>
                    <a:pt x="437" y="749"/>
                  </a:lnTo>
                  <a:lnTo>
                    <a:pt x="403" y="726"/>
                  </a:lnTo>
                  <a:lnTo>
                    <a:pt x="435" y="708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5" name="Freeform 139"/>
            <p:cNvSpPr>
              <a:spLocks noEditPoints="1"/>
            </p:cNvSpPr>
            <p:nvPr/>
          </p:nvSpPr>
          <p:spPr bwMode="auto">
            <a:xfrm>
              <a:off x="3475038" y="3813182"/>
              <a:ext cx="688975" cy="146843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423" y="897"/>
                </a:cxn>
                <a:cxn ang="0">
                  <a:pos x="417" y="899"/>
                </a:cxn>
                <a:cxn ang="0">
                  <a:pos x="0" y="2"/>
                </a:cxn>
                <a:cxn ang="0">
                  <a:pos x="6" y="0"/>
                </a:cxn>
                <a:cxn ang="0">
                  <a:pos x="434" y="885"/>
                </a:cxn>
                <a:cxn ang="0">
                  <a:pos x="433" y="925"/>
                </a:cxn>
                <a:cxn ang="0">
                  <a:pos x="401" y="900"/>
                </a:cxn>
                <a:cxn ang="0">
                  <a:pos x="434" y="885"/>
                </a:cxn>
              </a:cxnLst>
              <a:rect l="0" t="0" r="r" b="b"/>
              <a:pathLst>
                <a:path w="434" h="925">
                  <a:moveTo>
                    <a:pt x="6" y="0"/>
                  </a:moveTo>
                  <a:lnTo>
                    <a:pt x="423" y="897"/>
                  </a:lnTo>
                  <a:lnTo>
                    <a:pt x="417" y="899"/>
                  </a:lnTo>
                  <a:lnTo>
                    <a:pt x="0" y="2"/>
                  </a:lnTo>
                  <a:lnTo>
                    <a:pt x="6" y="0"/>
                  </a:lnTo>
                  <a:close/>
                  <a:moveTo>
                    <a:pt x="434" y="885"/>
                  </a:moveTo>
                  <a:lnTo>
                    <a:pt x="433" y="925"/>
                  </a:lnTo>
                  <a:lnTo>
                    <a:pt x="401" y="900"/>
                  </a:lnTo>
                  <a:lnTo>
                    <a:pt x="434" y="885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6" name="Freeform 140"/>
            <p:cNvSpPr>
              <a:spLocks noEditPoints="1"/>
            </p:cNvSpPr>
            <p:nvPr/>
          </p:nvSpPr>
          <p:spPr bwMode="auto">
            <a:xfrm>
              <a:off x="3506788" y="3479807"/>
              <a:ext cx="641350" cy="1182688"/>
            </a:xfrm>
            <a:custGeom>
              <a:avLst/>
              <a:gdLst/>
              <a:ahLst/>
              <a:cxnLst>
                <a:cxn ang="0">
                  <a:pos x="0" y="742"/>
                </a:cxn>
                <a:cxn ang="0">
                  <a:pos x="387" y="25"/>
                </a:cxn>
                <a:cxn ang="0">
                  <a:pos x="393" y="28"/>
                </a:cxn>
                <a:cxn ang="0">
                  <a:pos x="5" y="745"/>
                </a:cxn>
                <a:cxn ang="0">
                  <a:pos x="0" y="742"/>
                </a:cxn>
                <a:cxn ang="0">
                  <a:pos x="371" y="23"/>
                </a:cxn>
                <a:cxn ang="0">
                  <a:pos x="404" y="0"/>
                </a:cxn>
                <a:cxn ang="0">
                  <a:pos x="403" y="40"/>
                </a:cxn>
                <a:cxn ang="0">
                  <a:pos x="371" y="23"/>
                </a:cxn>
              </a:cxnLst>
              <a:rect l="0" t="0" r="r" b="b"/>
              <a:pathLst>
                <a:path w="404" h="745">
                  <a:moveTo>
                    <a:pt x="0" y="742"/>
                  </a:moveTo>
                  <a:lnTo>
                    <a:pt x="387" y="25"/>
                  </a:lnTo>
                  <a:lnTo>
                    <a:pt x="393" y="28"/>
                  </a:lnTo>
                  <a:lnTo>
                    <a:pt x="5" y="745"/>
                  </a:lnTo>
                  <a:lnTo>
                    <a:pt x="0" y="742"/>
                  </a:lnTo>
                  <a:close/>
                  <a:moveTo>
                    <a:pt x="371" y="23"/>
                  </a:moveTo>
                  <a:lnTo>
                    <a:pt x="404" y="0"/>
                  </a:lnTo>
                  <a:lnTo>
                    <a:pt x="403" y="40"/>
                  </a:lnTo>
                  <a:lnTo>
                    <a:pt x="371" y="23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7" name="Freeform 141"/>
            <p:cNvSpPr>
              <a:spLocks noEditPoints="1"/>
            </p:cNvSpPr>
            <p:nvPr/>
          </p:nvSpPr>
          <p:spPr bwMode="auto">
            <a:xfrm>
              <a:off x="3579813" y="3562357"/>
              <a:ext cx="576263" cy="1668463"/>
            </a:xfrm>
            <a:custGeom>
              <a:avLst/>
              <a:gdLst/>
              <a:ahLst/>
              <a:cxnLst>
                <a:cxn ang="0">
                  <a:pos x="0" y="1049"/>
                </a:cxn>
                <a:cxn ang="0">
                  <a:pos x="345" y="27"/>
                </a:cxn>
                <a:cxn ang="0">
                  <a:pos x="351" y="29"/>
                </a:cxn>
                <a:cxn ang="0">
                  <a:pos x="5" y="1051"/>
                </a:cxn>
                <a:cxn ang="0">
                  <a:pos x="0" y="1049"/>
                </a:cxn>
                <a:cxn ang="0">
                  <a:pos x="329" y="28"/>
                </a:cxn>
                <a:cxn ang="0">
                  <a:pos x="358" y="0"/>
                </a:cxn>
                <a:cxn ang="0">
                  <a:pos x="363" y="40"/>
                </a:cxn>
                <a:cxn ang="0">
                  <a:pos x="329" y="28"/>
                </a:cxn>
              </a:cxnLst>
              <a:rect l="0" t="0" r="r" b="b"/>
              <a:pathLst>
                <a:path w="363" h="1051">
                  <a:moveTo>
                    <a:pt x="0" y="1049"/>
                  </a:moveTo>
                  <a:lnTo>
                    <a:pt x="345" y="27"/>
                  </a:lnTo>
                  <a:lnTo>
                    <a:pt x="351" y="29"/>
                  </a:lnTo>
                  <a:lnTo>
                    <a:pt x="5" y="1051"/>
                  </a:lnTo>
                  <a:lnTo>
                    <a:pt x="0" y="1049"/>
                  </a:lnTo>
                  <a:close/>
                  <a:moveTo>
                    <a:pt x="329" y="28"/>
                  </a:moveTo>
                  <a:lnTo>
                    <a:pt x="358" y="0"/>
                  </a:lnTo>
                  <a:lnTo>
                    <a:pt x="363" y="40"/>
                  </a:lnTo>
                  <a:lnTo>
                    <a:pt x="329" y="28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8" name="Freeform 142"/>
            <p:cNvSpPr>
              <a:spLocks noEditPoints="1"/>
            </p:cNvSpPr>
            <p:nvPr/>
          </p:nvSpPr>
          <p:spPr bwMode="auto">
            <a:xfrm>
              <a:off x="3521075" y="3814769"/>
              <a:ext cx="619125" cy="882650"/>
            </a:xfrm>
            <a:custGeom>
              <a:avLst/>
              <a:gdLst/>
              <a:ahLst/>
              <a:cxnLst>
                <a:cxn ang="0">
                  <a:pos x="0" y="553"/>
                </a:cxn>
                <a:cxn ang="0">
                  <a:pos x="370" y="23"/>
                </a:cxn>
                <a:cxn ang="0">
                  <a:pos x="375" y="26"/>
                </a:cxn>
                <a:cxn ang="0">
                  <a:pos x="5" y="556"/>
                </a:cxn>
                <a:cxn ang="0">
                  <a:pos x="0" y="553"/>
                </a:cxn>
                <a:cxn ang="0">
                  <a:pos x="354" y="19"/>
                </a:cxn>
                <a:cxn ang="0">
                  <a:pos x="390" y="0"/>
                </a:cxn>
                <a:cxn ang="0">
                  <a:pos x="384" y="40"/>
                </a:cxn>
                <a:cxn ang="0">
                  <a:pos x="354" y="19"/>
                </a:cxn>
              </a:cxnLst>
              <a:rect l="0" t="0" r="r" b="b"/>
              <a:pathLst>
                <a:path w="390" h="556">
                  <a:moveTo>
                    <a:pt x="0" y="553"/>
                  </a:moveTo>
                  <a:lnTo>
                    <a:pt x="370" y="23"/>
                  </a:lnTo>
                  <a:lnTo>
                    <a:pt x="375" y="26"/>
                  </a:lnTo>
                  <a:lnTo>
                    <a:pt x="5" y="556"/>
                  </a:lnTo>
                  <a:lnTo>
                    <a:pt x="0" y="553"/>
                  </a:lnTo>
                  <a:close/>
                  <a:moveTo>
                    <a:pt x="354" y="19"/>
                  </a:moveTo>
                  <a:lnTo>
                    <a:pt x="390" y="0"/>
                  </a:lnTo>
                  <a:lnTo>
                    <a:pt x="384" y="40"/>
                  </a:lnTo>
                  <a:lnTo>
                    <a:pt x="354" y="19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9" name="Freeform 143"/>
            <p:cNvSpPr>
              <a:spLocks noEditPoints="1"/>
            </p:cNvSpPr>
            <p:nvPr/>
          </p:nvSpPr>
          <p:spPr bwMode="auto">
            <a:xfrm>
              <a:off x="3571875" y="3887794"/>
              <a:ext cx="565150" cy="1358900"/>
            </a:xfrm>
            <a:custGeom>
              <a:avLst/>
              <a:gdLst/>
              <a:ahLst/>
              <a:cxnLst>
                <a:cxn ang="0">
                  <a:pos x="0" y="854"/>
                </a:cxn>
                <a:cxn ang="0">
                  <a:pos x="339" y="27"/>
                </a:cxn>
                <a:cxn ang="0">
                  <a:pos x="344" y="29"/>
                </a:cxn>
                <a:cxn ang="0">
                  <a:pos x="6" y="856"/>
                </a:cxn>
                <a:cxn ang="0">
                  <a:pos x="0" y="854"/>
                </a:cxn>
                <a:cxn ang="0">
                  <a:pos x="322" y="27"/>
                </a:cxn>
                <a:cxn ang="0">
                  <a:pos x="353" y="0"/>
                </a:cxn>
                <a:cxn ang="0">
                  <a:pos x="356" y="40"/>
                </a:cxn>
                <a:cxn ang="0">
                  <a:pos x="322" y="27"/>
                </a:cxn>
              </a:cxnLst>
              <a:rect l="0" t="0" r="r" b="b"/>
              <a:pathLst>
                <a:path w="356" h="856">
                  <a:moveTo>
                    <a:pt x="0" y="854"/>
                  </a:moveTo>
                  <a:lnTo>
                    <a:pt x="339" y="27"/>
                  </a:lnTo>
                  <a:lnTo>
                    <a:pt x="344" y="29"/>
                  </a:lnTo>
                  <a:lnTo>
                    <a:pt x="6" y="856"/>
                  </a:lnTo>
                  <a:lnTo>
                    <a:pt x="0" y="854"/>
                  </a:lnTo>
                  <a:close/>
                  <a:moveTo>
                    <a:pt x="322" y="27"/>
                  </a:moveTo>
                  <a:lnTo>
                    <a:pt x="353" y="0"/>
                  </a:lnTo>
                  <a:lnTo>
                    <a:pt x="356" y="40"/>
                  </a:lnTo>
                  <a:lnTo>
                    <a:pt x="322" y="27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0" name="Freeform 144"/>
            <p:cNvSpPr>
              <a:spLocks noEditPoints="1"/>
            </p:cNvSpPr>
            <p:nvPr/>
          </p:nvSpPr>
          <p:spPr bwMode="auto">
            <a:xfrm>
              <a:off x="3522663" y="4721232"/>
              <a:ext cx="617538" cy="29527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63" y="170"/>
                </a:cxn>
                <a:cxn ang="0">
                  <a:pos x="360" y="175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364" y="153"/>
                </a:cxn>
                <a:cxn ang="0">
                  <a:pos x="389" y="185"/>
                </a:cxn>
                <a:cxn ang="0">
                  <a:pos x="349" y="186"/>
                </a:cxn>
                <a:cxn ang="0">
                  <a:pos x="364" y="153"/>
                </a:cxn>
              </a:cxnLst>
              <a:rect l="0" t="0" r="r" b="b"/>
              <a:pathLst>
                <a:path w="389" h="186">
                  <a:moveTo>
                    <a:pt x="3" y="0"/>
                  </a:moveTo>
                  <a:lnTo>
                    <a:pt x="363" y="170"/>
                  </a:lnTo>
                  <a:lnTo>
                    <a:pt x="360" y="175"/>
                  </a:lnTo>
                  <a:lnTo>
                    <a:pt x="0" y="5"/>
                  </a:lnTo>
                  <a:lnTo>
                    <a:pt x="3" y="0"/>
                  </a:lnTo>
                  <a:close/>
                  <a:moveTo>
                    <a:pt x="364" y="153"/>
                  </a:moveTo>
                  <a:lnTo>
                    <a:pt x="389" y="185"/>
                  </a:lnTo>
                  <a:lnTo>
                    <a:pt x="349" y="186"/>
                  </a:lnTo>
                  <a:lnTo>
                    <a:pt x="364" y="153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1" name="Freeform 145"/>
            <p:cNvSpPr>
              <a:spLocks noEditPoints="1"/>
            </p:cNvSpPr>
            <p:nvPr/>
          </p:nvSpPr>
          <p:spPr bwMode="auto">
            <a:xfrm>
              <a:off x="3529013" y="4775207"/>
              <a:ext cx="619125" cy="5873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370" y="347"/>
                </a:cxn>
                <a:cxn ang="0">
                  <a:pos x="366" y="352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376" y="332"/>
                </a:cxn>
                <a:cxn ang="0">
                  <a:pos x="390" y="370"/>
                </a:cxn>
                <a:cxn ang="0">
                  <a:pos x="351" y="359"/>
                </a:cxn>
                <a:cxn ang="0">
                  <a:pos x="376" y="332"/>
                </a:cxn>
              </a:cxnLst>
              <a:rect l="0" t="0" r="r" b="b"/>
              <a:pathLst>
                <a:path w="390" h="370">
                  <a:moveTo>
                    <a:pt x="4" y="0"/>
                  </a:moveTo>
                  <a:lnTo>
                    <a:pt x="370" y="347"/>
                  </a:lnTo>
                  <a:lnTo>
                    <a:pt x="366" y="352"/>
                  </a:lnTo>
                  <a:lnTo>
                    <a:pt x="0" y="4"/>
                  </a:lnTo>
                  <a:lnTo>
                    <a:pt x="4" y="0"/>
                  </a:lnTo>
                  <a:close/>
                  <a:moveTo>
                    <a:pt x="376" y="332"/>
                  </a:moveTo>
                  <a:lnTo>
                    <a:pt x="390" y="370"/>
                  </a:lnTo>
                  <a:lnTo>
                    <a:pt x="351" y="359"/>
                  </a:lnTo>
                  <a:lnTo>
                    <a:pt x="376" y="332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2" name="Freeform 146"/>
            <p:cNvSpPr>
              <a:spLocks noEditPoints="1"/>
            </p:cNvSpPr>
            <p:nvPr/>
          </p:nvSpPr>
          <p:spPr bwMode="auto">
            <a:xfrm>
              <a:off x="3575050" y="5035557"/>
              <a:ext cx="579438" cy="198438"/>
            </a:xfrm>
            <a:custGeom>
              <a:avLst/>
              <a:gdLst/>
              <a:ahLst/>
              <a:cxnLst>
                <a:cxn ang="0">
                  <a:pos x="0" y="119"/>
                </a:cxn>
                <a:cxn ang="0">
                  <a:pos x="335" y="12"/>
                </a:cxn>
                <a:cxn ang="0">
                  <a:pos x="337" y="18"/>
                </a:cxn>
                <a:cxn ang="0">
                  <a:pos x="2" y="125"/>
                </a:cxn>
                <a:cxn ang="0">
                  <a:pos x="0" y="119"/>
                </a:cxn>
                <a:cxn ang="0">
                  <a:pos x="325" y="0"/>
                </a:cxn>
                <a:cxn ang="0">
                  <a:pos x="365" y="6"/>
                </a:cxn>
                <a:cxn ang="0">
                  <a:pos x="336" y="34"/>
                </a:cxn>
                <a:cxn ang="0">
                  <a:pos x="325" y="0"/>
                </a:cxn>
              </a:cxnLst>
              <a:rect l="0" t="0" r="r" b="b"/>
              <a:pathLst>
                <a:path w="365" h="125">
                  <a:moveTo>
                    <a:pt x="0" y="119"/>
                  </a:moveTo>
                  <a:lnTo>
                    <a:pt x="335" y="12"/>
                  </a:lnTo>
                  <a:lnTo>
                    <a:pt x="337" y="18"/>
                  </a:lnTo>
                  <a:lnTo>
                    <a:pt x="2" y="125"/>
                  </a:lnTo>
                  <a:lnTo>
                    <a:pt x="0" y="119"/>
                  </a:lnTo>
                  <a:close/>
                  <a:moveTo>
                    <a:pt x="325" y="0"/>
                  </a:moveTo>
                  <a:lnTo>
                    <a:pt x="365" y="6"/>
                  </a:lnTo>
                  <a:lnTo>
                    <a:pt x="336" y="34"/>
                  </a:lnTo>
                  <a:lnTo>
                    <a:pt x="325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3" name="Freeform 147"/>
            <p:cNvSpPr>
              <a:spLocks noEditPoints="1"/>
            </p:cNvSpPr>
            <p:nvPr/>
          </p:nvSpPr>
          <p:spPr bwMode="auto">
            <a:xfrm>
              <a:off x="3567113" y="5224469"/>
              <a:ext cx="581025" cy="21431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338" y="117"/>
                </a:cxn>
                <a:cxn ang="0">
                  <a:pos x="336" y="123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337" y="101"/>
                </a:cxn>
                <a:cxn ang="0">
                  <a:pos x="366" y="130"/>
                </a:cxn>
                <a:cxn ang="0">
                  <a:pos x="325" y="135"/>
                </a:cxn>
                <a:cxn ang="0">
                  <a:pos x="337" y="101"/>
                </a:cxn>
              </a:cxnLst>
              <a:rect l="0" t="0" r="r" b="b"/>
              <a:pathLst>
                <a:path w="366" h="135">
                  <a:moveTo>
                    <a:pt x="2" y="0"/>
                  </a:moveTo>
                  <a:lnTo>
                    <a:pt x="338" y="117"/>
                  </a:lnTo>
                  <a:lnTo>
                    <a:pt x="336" y="123"/>
                  </a:lnTo>
                  <a:lnTo>
                    <a:pt x="0" y="6"/>
                  </a:lnTo>
                  <a:lnTo>
                    <a:pt x="2" y="0"/>
                  </a:lnTo>
                  <a:close/>
                  <a:moveTo>
                    <a:pt x="337" y="101"/>
                  </a:moveTo>
                  <a:lnTo>
                    <a:pt x="366" y="130"/>
                  </a:lnTo>
                  <a:lnTo>
                    <a:pt x="325" y="135"/>
                  </a:lnTo>
                  <a:lnTo>
                    <a:pt x="337" y="101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4" name="Freeform 148"/>
            <p:cNvSpPr>
              <a:spLocks noEditPoints="1"/>
            </p:cNvSpPr>
            <p:nvPr/>
          </p:nvSpPr>
          <p:spPr bwMode="auto">
            <a:xfrm>
              <a:off x="4791075" y="3343282"/>
              <a:ext cx="682625" cy="142875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400" y="14"/>
                </a:cxn>
                <a:cxn ang="0">
                  <a:pos x="401" y="20"/>
                </a:cxn>
                <a:cxn ang="0">
                  <a:pos x="1" y="90"/>
                </a:cxn>
                <a:cxn ang="0">
                  <a:pos x="0" y="84"/>
                </a:cxn>
                <a:cxn ang="0">
                  <a:pos x="391" y="0"/>
                </a:cxn>
                <a:cxn ang="0">
                  <a:pos x="430" y="12"/>
                </a:cxn>
                <a:cxn ang="0">
                  <a:pos x="397" y="36"/>
                </a:cxn>
                <a:cxn ang="0">
                  <a:pos x="391" y="0"/>
                </a:cxn>
              </a:cxnLst>
              <a:rect l="0" t="0" r="r" b="b"/>
              <a:pathLst>
                <a:path w="430" h="90">
                  <a:moveTo>
                    <a:pt x="0" y="84"/>
                  </a:moveTo>
                  <a:lnTo>
                    <a:pt x="400" y="14"/>
                  </a:lnTo>
                  <a:lnTo>
                    <a:pt x="401" y="20"/>
                  </a:lnTo>
                  <a:lnTo>
                    <a:pt x="1" y="90"/>
                  </a:lnTo>
                  <a:lnTo>
                    <a:pt x="0" y="84"/>
                  </a:lnTo>
                  <a:close/>
                  <a:moveTo>
                    <a:pt x="391" y="0"/>
                  </a:moveTo>
                  <a:lnTo>
                    <a:pt x="430" y="12"/>
                  </a:lnTo>
                  <a:lnTo>
                    <a:pt x="397" y="36"/>
                  </a:lnTo>
                  <a:lnTo>
                    <a:pt x="391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5" name="Freeform 149"/>
            <p:cNvSpPr>
              <a:spLocks noEditPoints="1"/>
            </p:cNvSpPr>
            <p:nvPr/>
          </p:nvSpPr>
          <p:spPr bwMode="auto">
            <a:xfrm>
              <a:off x="4783138" y="3787782"/>
              <a:ext cx="698500" cy="7302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410" y="26"/>
                </a:cxn>
                <a:cxn ang="0">
                  <a:pos x="410" y="32"/>
                </a:cxn>
                <a:cxn ang="0">
                  <a:pos x="0" y="6"/>
                </a:cxn>
                <a:cxn ang="0">
                  <a:pos x="1" y="0"/>
                </a:cxn>
                <a:cxn ang="0">
                  <a:pos x="405" y="10"/>
                </a:cxn>
                <a:cxn ang="0">
                  <a:pos x="440" y="30"/>
                </a:cxn>
                <a:cxn ang="0">
                  <a:pos x="403" y="46"/>
                </a:cxn>
                <a:cxn ang="0">
                  <a:pos x="405" y="10"/>
                </a:cxn>
              </a:cxnLst>
              <a:rect l="0" t="0" r="r" b="b"/>
              <a:pathLst>
                <a:path w="440" h="46">
                  <a:moveTo>
                    <a:pt x="1" y="0"/>
                  </a:moveTo>
                  <a:lnTo>
                    <a:pt x="410" y="26"/>
                  </a:lnTo>
                  <a:lnTo>
                    <a:pt x="410" y="32"/>
                  </a:lnTo>
                  <a:lnTo>
                    <a:pt x="0" y="6"/>
                  </a:lnTo>
                  <a:lnTo>
                    <a:pt x="1" y="0"/>
                  </a:lnTo>
                  <a:close/>
                  <a:moveTo>
                    <a:pt x="405" y="10"/>
                  </a:moveTo>
                  <a:lnTo>
                    <a:pt x="440" y="30"/>
                  </a:lnTo>
                  <a:lnTo>
                    <a:pt x="403" y="46"/>
                  </a:lnTo>
                  <a:lnTo>
                    <a:pt x="405" y="1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6" name="Freeform 150"/>
            <p:cNvSpPr>
              <a:spLocks noEditPoints="1"/>
            </p:cNvSpPr>
            <p:nvPr/>
          </p:nvSpPr>
          <p:spPr bwMode="auto">
            <a:xfrm>
              <a:off x="4797425" y="4762507"/>
              <a:ext cx="684213" cy="257175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2" y="12"/>
                </a:cxn>
                <a:cxn ang="0">
                  <a:pos x="404" y="18"/>
                </a:cxn>
                <a:cxn ang="0">
                  <a:pos x="2" y="162"/>
                </a:cxn>
                <a:cxn ang="0">
                  <a:pos x="0" y="156"/>
                </a:cxn>
                <a:cxn ang="0">
                  <a:pos x="391" y="0"/>
                </a:cxn>
                <a:cxn ang="0">
                  <a:pos x="431" y="5"/>
                </a:cxn>
                <a:cxn ang="0">
                  <a:pos x="403" y="34"/>
                </a:cxn>
                <a:cxn ang="0">
                  <a:pos x="391" y="0"/>
                </a:cxn>
              </a:cxnLst>
              <a:rect l="0" t="0" r="r" b="b"/>
              <a:pathLst>
                <a:path w="431" h="162">
                  <a:moveTo>
                    <a:pt x="0" y="156"/>
                  </a:moveTo>
                  <a:lnTo>
                    <a:pt x="402" y="12"/>
                  </a:lnTo>
                  <a:lnTo>
                    <a:pt x="404" y="18"/>
                  </a:lnTo>
                  <a:lnTo>
                    <a:pt x="2" y="162"/>
                  </a:lnTo>
                  <a:lnTo>
                    <a:pt x="0" y="156"/>
                  </a:lnTo>
                  <a:close/>
                  <a:moveTo>
                    <a:pt x="391" y="0"/>
                  </a:moveTo>
                  <a:lnTo>
                    <a:pt x="431" y="5"/>
                  </a:lnTo>
                  <a:lnTo>
                    <a:pt x="403" y="34"/>
                  </a:lnTo>
                  <a:lnTo>
                    <a:pt x="391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7" name="Freeform 151"/>
            <p:cNvSpPr>
              <a:spLocks noEditPoints="1"/>
            </p:cNvSpPr>
            <p:nvPr/>
          </p:nvSpPr>
          <p:spPr bwMode="auto">
            <a:xfrm>
              <a:off x="4806950" y="5264157"/>
              <a:ext cx="658813" cy="80963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385" y="15"/>
                </a:cxn>
                <a:cxn ang="0">
                  <a:pos x="385" y="21"/>
                </a:cxn>
                <a:cxn ang="0">
                  <a:pos x="0" y="51"/>
                </a:cxn>
                <a:cxn ang="0">
                  <a:pos x="0" y="45"/>
                </a:cxn>
                <a:cxn ang="0">
                  <a:pos x="378" y="0"/>
                </a:cxn>
                <a:cxn ang="0">
                  <a:pos x="415" y="16"/>
                </a:cxn>
                <a:cxn ang="0">
                  <a:pos x="381" y="37"/>
                </a:cxn>
                <a:cxn ang="0">
                  <a:pos x="378" y="0"/>
                </a:cxn>
              </a:cxnLst>
              <a:rect l="0" t="0" r="r" b="b"/>
              <a:pathLst>
                <a:path w="415" h="51">
                  <a:moveTo>
                    <a:pt x="0" y="45"/>
                  </a:moveTo>
                  <a:lnTo>
                    <a:pt x="385" y="15"/>
                  </a:lnTo>
                  <a:lnTo>
                    <a:pt x="385" y="21"/>
                  </a:lnTo>
                  <a:lnTo>
                    <a:pt x="0" y="51"/>
                  </a:lnTo>
                  <a:lnTo>
                    <a:pt x="0" y="45"/>
                  </a:lnTo>
                  <a:close/>
                  <a:moveTo>
                    <a:pt x="378" y="0"/>
                  </a:moveTo>
                  <a:lnTo>
                    <a:pt x="415" y="16"/>
                  </a:lnTo>
                  <a:lnTo>
                    <a:pt x="381" y="37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2863035" y="2835240"/>
              <a:ext cx="8146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JobClass</a:t>
              </a:r>
              <a:endParaRPr lang="en-US" sz="1200" dirty="0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5266266" y="2882132"/>
              <a:ext cx="8146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/>
                <a:t>JobClass</a:t>
              </a:r>
              <a:endParaRPr lang="en-US" sz="1200" dirty="0"/>
            </a:p>
          </p:txBody>
        </p:sp>
      </p:grpSp>
      <p:sp>
        <p:nvSpPr>
          <p:cNvPr id="157" name="TextBox 156"/>
          <p:cNvSpPr txBox="1"/>
          <p:nvPr/>
        </p:nvSpPr>
        <p:spPr>
          <a:xfrm>
            <a:off x="1641229" y="5694834"/>
            <a:ext cx="5697417" cy="6832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 smtClean="0"/>
              <a:t>Data Reorganization is Systematically Handled in GPM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C19943A-ED1C-4F0A-ABD4-A05E5A39DB68}" type="datetime1">
              <a:rPr lang="en-US"/>
              <a:pPr/>
              <a:t>9/6/2012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" y="1113663"/>
            <a:ext cx="8534400" cy="4787900"/>
          </a:xfrm>
        </p:spPr>
        <p:txBody>
          <a:bodyPr/>
          <a:lstStyle/>
          <a:p>
            <a:r>
              <a:rPr lang="en-US" sz="1800" dirty="0" smtClean="0"/>
              <a:t>Graph Programming Model (GPM) goals </a:t>
            </a:r>
          </a:p>
          <a:p>
            <a:r>
              <a:rPr lang="en-US" sz="1800" dirty="0" smtClean="0"/>
              <a:t>Overview of GPM basics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GPM hierarchical program structure</a:t>
            </a:r>
          </a:p>
          <a:p>
            <a:r>
              <a:rPr lang="en-US" sz="1800" dirty="0" smtClean="0"/>
              <a:t>A brief look at how GPM achieves efficiency</a:t>
            </a:r>
          </a:p>
          <a:p>
            <a:r>
              <a:rPr lang="en-US" sz="1800" dirty="0" smtClean="0"/>
              <a:t>Conclusion </a:t>
            </a:r>
            <a:r>
              <a:rPr lang="en-US" sz="1800" dirty="0" smtClean="0"/>
              <a:t>and Path Forward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S-Template-external_2010">
  <a:themeElements>
    <a:clrScheme name="rayppt03 1">
      <a:dk1>
        <a:srgbClr val="000000"/>
      </a:dk1>
      <a:lt1>
        <a:srgbClr val="FFFFFF"/>
      </a:lt1>
      <a:dk2>
        <a:srgbClr val="000000"/>
      </a:dk2>
      <a:lt2>
        <a:srgbClr val="AC9F89"/>
      </a:lt2>
      <a:accent1>
        <a:srgbClr val="95A289"/>
      </a:accent1>
      <a:accent2>
        <a:srgbClr val="DAD9AD"/>
      </a:accent2>
      <a:accent3>
        <a:srgbClr val="FFFFFF"/>
      </a:accent3>
      <a:accent4>
        <a:srgbClr val="000000"/>
      </a:accent4>
      <a:accent5>
        <a:srgbClr val="C8CEC4"/>
      </a:accent5>
      <a:accent6>
        <a:srgbClr val="C5C49C"/>
      </a:accent6>
      <a:hlink>
        <a:srgbClr val="7C96A1"/>
      </a:hlink>
      <a:folHlink>
        <a:srgbClr val="CE1126"/>
      </a:folHlink>
    </a:clrScheme>
    <a:fontScheme name="rayppt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t" anchorCtr="0" compatLnSpc="1">
        <a:prstTxWarp prst="textNoShape">
          <a:avLst/>
        </a:prstTxWarp>
        <a:noAutofit/>
      </a:bodyPr>
      <a:lstStyle>
        <a:defPPr marL="230188" marR="0" indent="-230188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10000"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rayppt03 1">
        <a:dk1>
          <a:srgbClr val="000000"/>
        </a:dk1>
        <a:lt1>
          <a:srgbClr val="FFFFFF"/>
        </a:lt1>
        <a:dk2>
          <a:srgbClr val="000000"/>
        </a:dk2>
        <a:lt2>
          <a:srgbClr val="AC9F89"/>
        </a:lt2>
        <a:accent1>
          <a:srgbClr val="95A289"/>
        </a:accent1>
        <a:accent2>
          <a:srgbClr val="DAD9AD"/>
        </a:accent2>
        <a:accent3>
          <a:srgbClr val="FFFFFF"/>
        </a:accent3>
        <a:accent4>
          <a:srgbClr val="000000"/>
        </a:accent4>
        <a:accent5>
          <a:srgbClr val="C8CEC4"/>
        </a:accent5>
        <a:accent6>
          <a:srgbClr val="C5C49C"/>
        </a:accent6>
        <a:hlink>
          <a:srgbClr val="7C96A1"/>
        </a:hlink>
        <a:folHlink>
          <a:srgbClr val="CE11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SAS-Template-external_2010</Template>
  <TotalTime>1172</TotalTime>
  <Pages>28</Pages>
  <Words>1334</Words>
  <Application>Microsoft Office PowerPoint</Application>
  <PresentationFormat>On-screen Show (4:3)</PresentationFormat>
  <Paragraphs>327</Paragraphs>
  <Slides>20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SAS-Template-external_2010</vt:lpstr>
      <vt:lpstr>Graph Programming Model Efficient Approach For Sensor Signal Processing </vt:lpstr>
      <vt:lpstr>Agenda</vt:lpstr>
      <vt:lpstr>Key Goals Of The Graph Programming Model (GPM)</vt:lpstr>
      <vt:lpstr>GPM:  Basic Concept of Operation</vt:lpstr>
      <vt:lpstr>Agenda</vt:lpstr>
      <vt:lpstr>GPM:  Basic Concept of Operation    DAGs Used To Express Data Level Parallelism (DLP)</vt:lpstr>
      <vt:lpstr>GPM:  Basic Concept of Operation      DAGs Used To Express Thread Level Parallelism (TLP)</vt:lpstr>
      <vt:lpstr>GPM:  Basic Concept of Operation            JobClass Views Express Data Reorganization</vt:lpstr>
      <vt:lpstr>Agenda</vt:lpstr>
      <vt:lpstr>GPM:  Hierarchical Program Structure    Graphs are the fundamental building blocks</vt:lpstr>
      <vt:lpstr>GPM: Hierarchical Program Structure    Graphs are decomposed into Subgraphs</vt:lpstr>
      <vt:lpstr>GPM: Hierarchical Program Structure    Subgraphs are decomposed Into Jobclasses</vt:lpstr>
      <vt:lpstr>GPM: Hierarchical Program Structure    Dataset are decomposed into Tiles</vt:lpstr>
      <vt:lpstr>Agenda</vt:lpstr>
      <vt:lpstr>GPM Achieves Efficiency:      By Using Data tiling</vt:lpstr>
      <vt:lpstr>GPM Achieves Efficiency:      Utilizing Heterogeneous Processing</vt:lpstr>
      <vt:lpstr>GPM Achieves Efficiency:      Utilizing The Optimal Transport</vt:lpstr>
      <vt:lpstr>GPM Achieves Efficiency:    By Variety Of Other Mechanisms</vt:lpstr>
      <vt:lpstr>GPM Efficiency Measured Results</vt:lpstr>
      <vt:lpstr>Conclusions and Path Forward</vt:lpstr>
    </vt:vector>
  </TitlesOfParts>
  <Company>Raytheon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Programming Model Efficient Approach For Sensor Signal Processing </dc:title>
  <dc:creator>0052179</dc:creator>
  <cp:lastModifiedBy>0052179</cp:lastModifiedBy>
  <cp:revision>204</cp:revision>
  <cp:lastPrinted>2009-04-22T19:24:48Z</cp:lastPrinted>
  <dcterms:created xsi:type="dcterms:W3CDTF">2012-08-10T20:38:06Z</dcterms:created>
  <dcterms:modified xsi:type="dcterms:W3CDTF">2012-09-06T23:28:55Z</dcterms:modified>
</cp:coreProperties>
</file>