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
    <p:sldMasterId id="2147483660" r:id="rId3"/>
  </p:sldMasterIdLst>
  <p:notesMasterIdLst>
    <p:notesMasterId r:id="rId24"/>
  </p:notesMasterIdLst>
  <p:handoutMasterIdLst>
    <p:handoutMasterId r:id="rId25"/>
  </p:handoutMasterIdLst>
  <p:sldIdLst>
    <p:sldId id="256" r:id="rId4"/>
    <p:sldId id="277" r:id="rId5"/>
    <p:sldId id="258" r:id="rId6"/>
    <p:sldId id="259" r:id="rId7"/>
    <p:sldId id="281" r:id="rId8"/>
    <p:sldId id="282" r:id="rId9"/>
    <p:sldId id="264" r:id="rId10"/>
    <p:sldId id="271" r:id="rId11"/>
    <p:sldId id="272" r:id="rId12"/>
    <p:sldId id="283" r:id="rId13"/>
    <p:sldId id="285" r:id="rId14"/>
    <p:sldId id="260" r:id="rId15"/>
    <p:sldId id="286" r:id="rId16"/>
    <p:sldId id="265" r:id="rId17"/>
    <p:sldId id="266" r:id="rId18"/>
    <p:sldId id="267" r:id="rId19"/>
    <p:sldId id="275" r:id="rId20"/>
    <p:sldId id="276" r:id="rId21"/>
    <p:sldId id="284" r:id="rId22"/>
    <p:sldId id="28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97F39"/>
    <a:srgbClr val="306A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5" autoAdjust="0"/>
    <p:restoredTop sz="94660"/>
  </p:normalViewPr>
  <p:slideViewPr>
    <p:cSldViewPr>
      <p:cViewPr>
        <p:scale>
          <a:sx n="75" d="100"/>
          <a:sy n="75" d="100"/>
        </p:scale>
        <p:origin x="-384" y="-690"/>
      </p:cViewPr>
      <p:guideLst>
        <p:guide orient="horz" pos="2160"/>
        <p:guide pos="2880"/>
      </p:guideLst>
    </p:cSldViewPr>
  </p:slideViewPr>
  <p:notesTextViewPr>
    <p:cViewPr>
      <p:scale>
        <a:sx n="100" d="100"/>
        <a:sy n="100" d="100"/>
      </p:scale>
      <p:origin x="0" y="0"/>
    </p:cViewPr>
  </p:notesTextViewPr>
  <p:notesViewPr>
    <p:cSldViewPr>
      <p:cViewPr varScale="1">
        <p:scale>
          <a:sx n="78" d="100"/>
          <a:sy n="78" d="100"/>
        </p:scale>
        <p:origin x="-20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E4FF8FC-8473-4DFD-87CC-D576DA80B410}" type="datetimeFigureOut">
              <a:rPr lang="en-US" smtClean="0"/>
              <a:pPr/>
              <a:t>9/6/2012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422161-F0FA-48FB-AB7F-FA9B9B1E1F93}" type="slidenum">
              <a:rPr lang="en-US" smtClean="0"/>
              <a:pPr/>
              <a:t>‹#›</a:t>
            </a:fld>
            <a:endParaRPr lang="en-US"/>
          </a:p>
        </p:txBody>
      </p:sp>
    </p:spTree>
    <p:extLst>
      <p:ext uri="{BB962C8B-B14F-4D97-AF65-F5344CB8AC3E}">
        <p14:creationId xmlns:p14="http://schemas.microsoft.com/office/powerpoint/2010/main" val="29223164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F2F55F-5F01-4CD2-9C5C-08AFF9107059}" type="datetimeFigureOut">
              <a:rPr lang="en-US" smtClean="0"/>
              <a:pPr/>
              <a:t>9/6/2012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65479C-A4F7-4336-A6F2-251F62627009}" type="slidenum">
              <a:rPr lang="en-US" smtClean="0"/>
              <a:pPr/>
              <a:t>‹#›</a:t>
            </a:fld>
            <a:endParaRPr lang="en-US"/>
          </a:p>
        </p:txBody>
      </p:sp>
    </p:spTree>
    <p:extLst>
      <p:ext uri="{BB962C8B-B14F-4D97-AF65-F5344CB8AC3E}">
        <p14:creationId xmlns:p14="http://schemas.microsoft.com/office/powerpoint/2010/main" val="4178231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5" name="Rectangle 10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a:spLocks/>
          </p:cNvSpPr>
          <p:nvPr userDrawn="1"/>
        </p:nvSpPr>
        <p:spPr bwMode="auto">
          <a:xfrm>
            <a:off x="8054975" y="0"/>
            <a:ext cx="1089025" cy="2663164"/>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6" name="Freeform 105"/>
          <p:cNvSpPr>
            <a:spLocks/>
          </p:cNvSpPr>
          <p:nvPr userDrawn="1"/>
        </p:nvSpPr>
        <p:spPr bwMode="auto">
          <a:xfrm>
            <a:off x="1295400" y="5715000"/>
            <a:ext cx="6858000" cy="9144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30000"/>
                </a:schemeClr>
              </a:gs>
              <a:gs pos="50000">
                <a:schemeClr val="accent2"/>
              </a:gs>
              <a:gs pos="100000">
                <a:schemeClr val="bg1">
                  <a:alpha val="3000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32" name="Group 31"/>
          <p:cNvGrpSpPr/>
          <p:nvPr userDrawn="1"/>
        </p:nvGrpSpPr>
        <p:grpSpPr>
          <a:xfrm rot="10800000">
            <a:off x="0" y="4520045"/>
            <a:ext cx="2057400" cy="2337955"/>
            <a:chOff x="7467600" y="0"/>
            <a:chExt cx="1676400" cy="1905000"/>
          </a:xfrm>
        </p:grpSpPr>
        <p:sp>
          <p:nvSpPr>
            <p:cNvPr id="16" name="Teardrop 15"/>
            <p:cNvSpPr/>
            <p:nvPr userDrawn="1"/>
          </p:nvSpPr>
          <p:spPr>
            <a:xfrm>
              <a:off x="7620000" y="381000"/>
              <a:ext cx="1524000" cy="1524000"/>
            </a:xfrm>
            <a:prstGeom prst="teardrop">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ardrop 14"/>
            <p:cNvSpPr/>
            <p:nvPr userDrawn="1"/>
          </p:nvSpPr>
          <p:spPr>
            <a:xfrm>
              <a:off x="7467600" y="0"/>
              <a:ext cx="1143000" cy="1143000"/>
            </a:xfrm>
            <a:prstGeom prst="teardrop">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ardrop 13"/>
            <p:cNvSpPr/>
            <p:nvPr userDrawn="1"/>
          </p:nvSpPr>
          <p:spPr>
            <a:xfrm>
              <a:off x="7772400" y="0"/>
              <a:ext cx="1371600" cy="1371600"/>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p:cNvGrpSpPr/>
          <p:nvPr userDrawn="1"/>
        </p:nvGrpSpPr>
        <p:grpSpPr>
          <a:xfrm>
            <a:off x="6781801" y="3975905"/>
            <a:ext cx="2033178" cy="2590798"/>
            <a:chOff x="5123427" y="2586247"/>
            <a:chExt cx="3113140" cy="3966952"/>
          </a:xfrm>
        </p:grpSpPr>
        <p:sp>
          <p:nvSpPr>
            <p:cNvPr id="1034" name="Freeform 10"/>
            <p:cNvSpPr>
              <a:spLocks/>
            </p:cNvSpPr>
            <p:nvPr userDrawn="1"/>
          </p:nvSpPr>
          <p:spPr bwMode="auto">
            <a:xfrm>
              <a:off x="5123427" y="2633869"/>
              <a:ext cx="1201172" cy="3890755"/>
            </a:xfrm>
            <a:custGeom>
              <a:avLst/>
              <a:gdLst/>
              <a:ahLst/>
              <a:cxnLst>
                <a:cxn ang="0">
                  <a:pos x="272" y="264"/>
                </a:cxn>
                <a:cxn ang="0">
                  <a:pos x="256" y="324"/>
                </a:cxn>
                <a:cxn ang="0">
                  <a:pos x="252" y="382"/>
                </a:cxn>
                <a:cxn ang="0">
                  <a:pos x="248" y="446"/>
                </a:cxn>
                <a:cxn ang="0">
                  <a:pos x="254" y="478"/>
                </a:cxn>
                <a:cxn ang="0">
                  <a:pos x="254" y="530"/>
                </a:cxn>
                <a:cxn ang="0">
                  <a:pos x="234" y="606"/>
                </a:cxn>
                <a:cxn ang="0">
                  <a:pos x="208" y="746"/>
                </a:cxn>
                <a:cxn ang="0">
                  <a:pos x="206" y="814"/>
                </a:cxn>
                <a:cxn ang="0">
                  <a:pos x="198" y="830"/>
                </a:cxn>
                <a:cxn ang="0">
                  <a:pos x="208" y="844"/>
                </a:cxn>
                <a:cxn ang="0">
                  <a:pos x="240" y="860"/>
                </a:cxn>
                <a:cxn ang="0">
                  <a:pos x="240" y="876"/>
                </a:cxn>
                <a:cxn ang="0">
                  <a:pos x="234" y="882"/>
                </a:cxn>
                <a:cxn ang="0">
                  <a:pos x="212" y="888"/>
                </a:cxn>
                <a:cxn ang="0">
                  <a:pos x="194" y="882"/>
                </a:cxn>
                <a:cxn ang="0">
                  <a:pos x="164" y="872"/>
                </a:cxn>
                <a:cxn ang="0">
                  <a:pos x="152" y="884"/>
                </a:cxn>
                <a:cxn ang="0">
                  <a:pos x="120" y="894"/>
                </a:cxn>
                <a:cxn ang="0">
                  <a:pos x="92" y="886"/>
                </a:cxn>
                <a:cxn ang="0">
                  <a:pos x="86" y="880"/>
                </a:cxn>
                <a:cxn ang="0">
                  <a:pos x="84" y="852"/>
                </a:cxn>
                <a:cxn ang="0">
                  <a:pos x="70" y="842"/>
                </a:cxn>
                <a:cxn ang="0">
                  <a:pos x="72" y="814"/>
                </a:cxn>
                <a:cxn ang="0">
                  <a:pos x="60" y="766"/>
                </a:cxn>
                <a:cxn ang="0">
                  <a:pos x="52" y="694"/>
                </a:cxn>
                <a:cxn ang="0">
                  <a:pos x="50" y="626"/>
                </a:cxn>
                <a:cxn ang="0">
                  <a:pos x="50" y="500"/>
                </a:cxn>
                <a:cxn ang="0">
                  <a:pos x="42" y="432"/>
                </a:cxn>
                <a:cxn ang="0">
                  <a:pos x="36" y="422"/>
                </a:cxn>
                <a:cxn ang="0">
                  <a:pos x="42" y="414"/>
                </a:cxn>
                <a:cxn ang="0">
                  <a:pos x="36" y="406"/>
                </a:cxn>
                <a:cxn ang="0">
                  <a:pos x="24" y="392"/>
                </a:cxn>
                <a:cxn ang="0">
                  <a:pos x="12" y="366"/>
                </a:cxn>
                <a:cxn ang="0">
                  <a:pos x="4" y="338"/>
                </a:cxn>
                <a:cxn ang="0">
                  <a:pos x="4" y="272"/>
                </a:cxn>
                <a:cxn ang="0">
                  <a:pos x="30" y="186"/>
                </a:cxn>
                <a:cxn ang="0">
                  <a:pos x="66" y="142"/>
                </a:cxn>
                <a:cxn ang="0">
                  <a:pos x="114" y="128"/>
                </a:cxn>
                <a:cxn ang="0">
                  <a:pos x="128" y="126"/>
                </a:cxn>
                <a:cxn ang="0">
                  <a:pos x="142" y="128"/>
                </a:cxn>
                <a:cxn ang="0">
                  <a:pos x="152" y="100"/>
                </a:cxn>
                <a:cxn ang="0">
                  <a:pos x="146" y="88"/>
                </a:cxn>
                <a:cxn ang="0">
                  <a:pos x="146" y="72"/>
                </a:cxn>
                <a:cxn ang="0">
                  <a:pos x="152" y="60"/>
                </a:cxn>
                <a:cxn ang="0">
                  <a:pos x="144" y="42"/>
                </a:cxn>
                <a:cxn ang="0">
                  <a:pos x="146" y="34"/>
                </a:cxn>
                <a:cxn ang="0">
                  <a:pos x="168" y="8"/>
                </a:cxn>
                <a:cxn ang="0">
                  <a:pos x="186" y="4"/>
                </a:cxn>
                <a:cxn ang="0">
                  <a:pos x="192" y="2"/>
                </a:cxn>
                <a:cxn ang="0">
                  <a:pos x="220" y="6"/>
                </a:cxn>
                <a:cxn ang="0">
                  <a:pos x="232" y="16"/>
                </a:cxn>
                <a:cxn ang="0">
                  <a:pos x="248" y="38"/>
                </a:cxn>
                <a:cxn ang="0">
                  <a:pos x="250" y="64"/>
                </a:cxn>
                <a:cxn ang="0">
                  <a:pos x="240" y="70"/>
                </a:cxn>
                <a:cxn ang="0">
                  <a:pos x="232" y="88"/>
                </a:cxn>
                <a:cxn ang="0">
                  <a:pos x="214" y="128"/>
                </a:cxn>
                <a:cxn ang="0">
                  <a:pos x="220" y="150"/>
                </a:cxn>
                <a:cxn ang="0">
                  <a:pos x="256" y="172"/>
                </a:cxn>
                <a:cxn ang="0">
                  <a:pos x="276" y="216"/>
                </a:cxn>
              </a:cxnLst>
              <a:rect l="0" t="0" r="r" b="b"/>
              <a:pathLst>
                <a:path w="276" h="894">
                  <a:moveTo>
                    <a:pt x="276" y="216"/>
                  </a:moveTo>
                  <a:lnTo>
                    <a:pt x="276" y="216"/>
                  </a:lnTo>
                  <a:lnTo>
                    <a:pt x="272" y="264"/>
                  </a:lnTo>
                  <a:lnTo>
                    <a:pt x="272" y="264"/>
                  </a:lnTo>
                  <a:lnTo>
                    <a:pt x="256" y="324"/>
                  </a:lnTo>
                  <a:lnTo>
                    <a:pt x="256" y="324"/>
                  </a:lnTo>
                  <a:lnTo>
                    <a:pt x="252" y="346"/>
                  </a:lnTo>
                  <a:lnTo>
                    <a:pt x="252" y="382"/>
                  </a:lnTo>
                  <a:lnTo>
                    <a:pt x="252" y="382"/>
                  </a:lnTo>
                  <a:lnTo>
                    <a:pt x="252" y="406"/>
                  </a:lnTo>
                  <a:lnTo>
                    <a:pt x="252" y="426"/>
                  </a:lnTo>
                  <a:lnTo>
                    <a:pt x="248" y="446"/>
                  </a:lnTo>
                  <a:lnTo>
                    <a:pt x="248" y="446"/>
                  </a:lnTo>
                  <a:lnTo>
                    <a:pt x="254" y="478"/>
                  </a:lnTo>
                  <a:lnTo>
                    <a:pt x="254" y="478"/>
                  </a:lnTo>
                  <a:lnTo>
                    <a:pt x="256" y="506"/>
                  </a:lnTo>
                  <a:lnTo>
                    <a:pt x="254" y="530"/>
                  </a:lnTo>
                  <a:lnTo>
                    <a:pt x="254" y="530"/>
                  </a:lnTo>
                  <a:lnTo>
                    <a:pt x="240" y="584"/>
                  </a:lnTo>
                  <a:lnTo>
                    <a:pt x="240" y="584"/>
                  </a:lnTo>
                  <a:lnTo>
                    <a:pt x="234" y="606"/>
                  </a:lnTo>
                  <a:lnTo>
                    <a:pt x="224" y="658"/>
                  </a:lnTo>
                  <a:lnTo>
                    <a:pt x="224" y="658"/>
                  </a:lnTo>
                  <a:lnTo>
                    <a:pt x="208" y="746"/>
                  </a:lnTo>
                  <a:lnTo>
                    <a:pt x="208" y="746"/>
                  </a:lnTo>
                  <a:lnTo>
                    <a:pt x="206" y="772"/>
                  </a:lnTo>
                  <a:lnTo>
                    <a:pt x="206" y="814"/>
                  </a:lnTo>
                  <a:lnTo>
                    <a:pt x="196" y="822"/>
                  </a:lnTo>
                  <a:lnTo>
                    <a:pt x="196" y="822"/>
                  </a:lnTo>
                  <a:lnTo>
                    <a:pt x="198" y="830"/>
                  </a:lnTo>
                  <a:lnTo>
                    <a:pt x="200" y="836"/>
                  </a:lnTo>
                  <a:lnTo>
                    <a:pt x="200" y="836"/>
                  </a:lnTo>
                  <a:lnTo>
                    <a:pt x="208" y="844"/>
                  </a:lnTo>
                  <a:lnTo>
                    <a:pt x="218" y="852"/>
                  </a:lnTo>
                  <a:lnTo>
                    <a:pt x="218" y="852"/>
                  </a:lnTo>
                  <a:lnTo>
                    <a:pt x="240" y="860"/>
                  </a:lnTo>
                  <a:lnTo>
                    <a:pt x="240" y="860"/>
                  </a:lnTo>
                  <a:lnTo>
                    <a:pt x="242" y="868"/>
                  </a:lnTo>
                  <a:lnTo>
                    <a:pt x="240" y="876"/>
                  </a:lnTo>
                  <a:lnTo>
                    <a:pt x="240" y="876"/>
                  </a:lnTo>
                  <a:lnTo>
                    <a:pt x="238" y="880"/>
                  </a:lnTo>
                  <a:lnTo>
                    <a:pt x="234" y="882"/>
                  </a:lnTo>
                  <a:lnTo>
                    <a:pt x="220" y="886"/>
                  </a:lnTo>
                  <a:lnTo>
                    <a:pt x="220" y="886"/>
                  </a:lnTo>
                  <a:lnTo>
                    <a:pt x="212" y="888"/>
                  </a:lnTo>
                  <a:lnTo>
                    <a:pt x="204" y="886"/>
                  </a:lnTo>
                  <a:lnTo>
                    <a:pt x="204" y="886"/>
                  </a:lnTo>
                  <a:lnTo>
                    <a:pt x="194" y="882"/>
                  </a:lnTo>
                  <a:lnTo>
                    <a:pt x="184" y="880"/>
                  </a:lnTo>
                  <a:lnTo>
                    <a:pt x="184" y="880"/>
                  </a:lnTo>
                  <a:lnTo>
                    <a:pt x="164" y="872"/>
                  </a:lnTo>
                  <a:lnTo>
                    <a:pt x="164" y="872"/>
                  </a:lnTo>
                  <a:lnTo>
                    <a:pt x="152" y="870"/>
                  </a:lnTo>
                  <a:lnTo>
                    <a:pt x="152" y="884"/>
                  </a:lnTo>
                  <a:lnTo>
                    <a:pt x="148" y="894"/>
                  </a:lnTo>
                  <a:lnTo>
                    <a:pt x="148" y="894"/>
                  </a:lnTo>
                  <a:lnTo>
                    <a:pt x="120" y="894"/>
                  </a:lnTo>
                  <a:lnTo>
                    <a:pt x="120" y="894"/>
                  </a:lnTo>
                  <a:lnTo>
                    <a:pt x="108" y="892"/>
                  </a:lnTo>
                  <a:lnTo>
                    <a:pt x="92" y="886"/>
                  </a:lnTo>
                  <a:lnTo>
                    <a:pt x="92" y="886"/>
                  </a:lnTo>
                  <a:lnTo>
                    <a:pt x="88" y="884"/>
                  </a:lnTo>
                  <a:lnTo>
                    <a:pt x="86" y="880"/>
                  </a:lnTo>
                  <a:lnTo>
                    <a:pt x="84" y="874"/>
                  </a:lnTo>
                  <a:lnTo>
                    <a:pt x="84" y="866"/>
                  </a:lnTo>
                  <a:lnTo>
                    <a:pt x="84" y="852"/>
                  </a:lnTo>
                  <a:lnTo>
                    <a:pt x="84" y="852"/>
                  </a:lnTo>
                  <a:lnTo>
                    <a:pt x="74" y="848"/>
                  </a:lnTo>
                  <a:lnTo>
                    <a:pt x="70" y="842"/>
                  </a:lnTo>
                  <a:lnTo>
                    <a:pt x="70" y="842"/>
                  </a:lnTo>
                  <a:lnTo>
                    <a:pt x="72" y="838"/>
                  </a:lnTo>
                  <a:lnTo>
                    <a:pt x="72" y="814"/>
                  </a:lnTo>
                  <a:lnTo>
                    <a:pt x="72" y="814"/>
                  </a:lnTo>
                  <a:lnTo>
                    <a:pt x="60" y="766"/>
                  </a:lnTo>
                  <a:lnTo>
                    <a:pt x="60" y="766"/>
                  </a:lnTo>
                  <a:lnTo>
                    <a:pt x="56" y="754"/>
                  </a:lnTo>
                  <a:lnTo>
                    <a:pt x="54" y="738"/>
                  </a:lnTo>
                  <a:lnTo>
                    <a:pt x="52" y="694"/>
                  </a:lnTo>
                  <a:lnTo>
                    <a:pt x="52" y="694"/>
                  </a:lnTo>
                  <a:lnTo>
                    <a:pt x="50" y="626"/>
                  </a:lnTo>
                  <a:lnTo>
                    <a:pt x="50" y="626"/>
                  </a:lnTo>
                  <a:lnTo>
                    <a:pt x="50" y="538"/>
                  </a:lnTo>
                  <a:lnTo>
                    <a:pt x="50" y="538"/>
                  </a:lnTo>
                  <a:lnTo>
                    <a:pt x="50" y="500"/>
                  </a:lnTo>
                  <a:lnTo>
                    <a:pt x="56" y="448"/>
                  </a:lnTo>
                  <a:lnTo>
                    <a:pt x="56" y="448"/>
                  </a:lnTo>
                  <a:lnTo>
                    <a:pt x="42" y="432"/>
                  </a:lnTo>
                  <a:lnTo>
                    <a:pt x="42" y="432"/>
                  </a:lnTo>
                  <a:lnTo>
                    <a:pt x="38" y="424"/>
                  </a:lnTo>
                  <a:lnTo>
                    <a:pt x="36" y="422"/>
                  </a:lnTo>
                  <a:lnTo>
                    <a:pt x="38" y="418"/>
                  </a:lnTo>
                  <a:lnTo>
                    <a:pt x="38" y="418"/>
                  </a:lnTo>
                  <a:lnTo>
                    <a:pt x="42" y="414"/>
                  </a:lnTo>
                  <a:lnTo>
                    <a:pt x="42" y="414"/>
                  </a:lnTo>
                  <a:lnTo>
                    <a:pt x="40" y="410"/>
                  </a:lnTo>
                  <a:lnTo>
                    <a:pt x="36" y="406"/>
                  </a:lnTo>
                  <a:lnTo>
                    <a:pt x="36" y="406"/>
                  </a:lnTo>
                  <a:lnTo>
                    <a:pt x="24" y="392"/>
                  </a:lnTo>
                  <a:lnTo>
                    <a:pt x="24" y="392"/>
                  </a:lnTo>
                  <a:lnTo>
                    <a:pt x="18" y="382"/>
                  </a:lnTo>
                  <a:lnTo>
                    <a:pt x="12" y="366"/>
                  </a:lnTo>
                  <a:lnTo>
                    <a:pt x="12" y="366"/>
                  </a:lnTo>
                  <a:lnTo>
                    <a:pt x="12" y="350"/>
                  </a:lnTo>
                  <a:lnTo>
                    <a:pt x="12" y="350"/>
                  </a:lnTo>
                  <a:lnTo>
                    <a:pt x="4" y="338"/>
                  </a:lnTo>
                  <a:lnTo>
                    <a:pt x="0" y="322"/>
                  </a:lnTo>
                  <a:lnTo>
                    <a:pt x="4" y="272"/>
                  </a:lnTo>
                  <a:lnTo>
                    <a:pt x="4" y="272"/>
                  </a:lnTo>
                  <a:lnTo>
                    <a:pt x="22" y="208"/>
                  </a:lnTo>
                  <a:lnTo>
                    <a:pt x="22" y="208"/>
                  </a:lnTo>
                  <a:lnTo>
                    <a:pt x="30" y="186"/>
                  </a:lnTo>
                  <a:lnTo>
                    <a:pt x="40" y="168"/>
                  </a:lnTo>
                  <a:lnTo>
                    <a:pt x="52" y="154"/>
                  </a:lnTo>
                  <a:lnTo>
                    <a:pt x="66" y="142"/>
                  </a:lnTo>
                  <a:lnTo>
                    <a:pt x="66" y="142"/>
                  </a:lnTo>
                  <a:lnTo>
                    <a:pt x="86" y="138"/>
                  </a:lnTo>
                  <a:lnTo>
                    <a:pt x="114" y="128"/>
                  </a:lnTo>
                  <a:lnTo>
                    <a:pt x="114" y="128"/>
                  </a:lnTo>
                  <a:lnTo>
                    <a:pt x="120" y="126"/>
                  </a:lnTo>
                  <a:lnTo>
                    <a:pt x="128" y="126"/>
                  </a:lnTo>
                  <a:lnTo>
                    <a:pt x="134" y="126"/>
                  </a:lnTo>
                  <a:lnTo>
                    <a:pt x="142" y="128"/>
                  </a:lnTo>
                  <a:lnTo>
                    <a:pt x="142" y="128"/>
                  </a:lnTo>
                  <a:lnTo>
                    <a:pt x="150" y="108"/>
                  </a:lnTo>
                  <a:lnTo>
                    <a:pt x="150" y="108"/>
                  </a:lnTo>
                  <a:lnTo>
                    <a:pt x="152" y="100"/>
                  </a:lnTo>
                  <a:lnTo>
                    <a:pt x="150" y="92"/>
                  </a:lnTo>
                  <a:lnTo>
                    <a:pt x="150" y="92"/>
                  </a:lnTo>
                  <a:lnTo>
                    <a:pt x="146" y="88"/>
                  </a:lnTo>
                  <a:lnTo>
                    <a:pt x="146" y="82"/>
                  </a:lnTo>
                  <a:lnTo>
                    <a:pt x="146" y="82"/>
                  </a:lnTo>
                  <a:lnTo>
                    <a:pt x="146" y="72"/>
                  </a:lnTo>
                  <a:lnTo>
                    <a:pt x="148" y="64"/>
                  </a:lnTo>
                  <a:lnTo>
                    <a:pt x="148" y="64"/>
                  </a:lnTo>
                  <a:lnTo>
                    <a:pt x="152" y="60"/>
                  </a:lnTo>
                  <a:lnTo>
                    <a:pt x="152" y="60"/>
                  </a:lnTo>
                  <a:lnTo>
                    <a:pt x="146" y="50"/>
                  </a:lnTo>
                  <a:lnTo>
                    <a:pt x="144" y="42"/>
                  </a:lnTo>
                  <a:lnTo>
                    <a:pt x="144" y="42"/>
                  </a:lnTo>
                  <a:lnTo>
                    <a:pt x="144" y="38"/>
                  </a:lnTo>
                  <a:lnTo>
                    <a:pt x="146" y="34"/>
                  </a:lnTo>
                  <a:lnTo>
                    <a:pt x="152" y="26"/>
                  </a:lnTo>
                  <a:lnTo>
                    <a:pt x="152" y="26"/>
                  </a:lnTo>
                  <a:lnTo>
                    <a:pt x="168" y="8"/>
                  </a:lnTo>
                  <a:lnTo>
                    <a:pt x="168" y="8"/>
                  </a:lnTo>
                  <a:lnTo>
                    <a:pt x="178" y="4"/>
                  </a:lnTo>
                  <a:lnTo>
                    <a:pt x="186" y="4"/>
                  </a:lnTo>
                  <a:lnTo>
                    <a:pt x="186" y="4"/>
                  </a:lnTo>
                  <a:lnTo>
                    <a:pt x="190" y="4"/>
                  </a:lnTo>
                  <a:lnTo>
                    <a:pt x="192" y="2"/>
                  </a:lnTo>
                  <a:lnTo>
                    <a:pt x="200" y="0"/>
                  </a:lnTo>
                  <a:lnTo>
                    <a:pt x="200" y="0"/>
                  </a:lnTo>
                  <a:lnTo>
                    <a:pt x="220" y="6"/>
                  </a:lnTo>
                  <a:lnTo>
                    <a:pt x="220" y="6"/>
                  </a:lnTo>
                  <a:lnTo>
                    <a:pt x="226" y="8"/>
                  </a:lnTo>
                  <a:lnTo>
                    <a:pt x="232" y="16"/>
                  </a:lnTo>
                  <a:lnTo>
                    <a:pt x="240" y="26"/>
                  </a:lnTo>
                  <a:lnTo>
                    <a:pt x="248" y="38"/>
                  </a:lnTo>
                  <a:lnTo>
                    <a:pt x="248" y="38"/>
                  </a:lnTo>
                  <a:lnTo>
                    <a:pt x="250" y="48"/>
                  </a:lnTo>
                  <a:lnTo>
                    <a:pt x="252" y="56"/>
                  </a:lnTo>
                  <a:lnTo>
                    <a:pt x="250" y="64"/>
                  </a:lnTo>
                  <a:lnTo>
                    <a:pt x="244" y="68"/>
                  </a:lnTo>
                  <a:lnTo>
                    <a:pt x="244" y="68"/>
                  </a:lnTo>
                  <a:lnTo>
                    <a:pt x="240" y="70"/>
                  </a:lnTo>
                  <a:lnTo>
                    <a:pt x="238" y="72"/>
                  </a:lnTo>
                  <a:lnTo>
                    <a:pt x="232" y="88"/>
                  </a:lnTo>
                  <a:lnTo>
                    <a:pt x="232" y="88"/>
                  </a:lnTo>
                  <a:lnTo>
                    <a:pt x="232" y="98"/>
                  </a:lnTo>
                  <a:lnTo>
                    <a:pt x="230" y="110"/>
                  </a:lnTo>
                  <a:lnTo>
                    <a:pt x="214" y="128"/>
                  </a:lnTo>
                  <a:lnTo>
                    <a:pt x="214" y="128"/>
                  </a:lnTo>
                  <a:lnTo>
                    <a:pt x="208" y="140"/>
                  </a:lnTo>
                  <a:lnTo>
                    <a:pt x="220" y="150"/>
                  </a:lnTo>
                  <a:lnTo>
                    <a:pt x="220" y="150"/>
                  </a:lnTo>
                  <a:lnTo>
                    <a:pt x="256" y="172"/>
                  </a:lnTo>
                  <a:lnTo>
                    <a:pt x="256" y="172"/>
                  </a:lnTo>
                  <a:lnTo>
                    <a:pt x="272" y="192"/>
                  </a:lnTo>
                  <a:lnTo>
                    <a:pt x="272" y="192"/>
                  </a:lnTo>
                  <a:lnTo>
                    <a:pt x="276" y="216"/>
                  </a:lnTo>
                  <a:lnTo>
                    <a:pt x="276" y="216"/>
                  </a:lnTo>
                  <a:close/>
                </a:path>
              </a:pathLst>
            </a:custGeom>
            <a:solidFill>
              <a:schemeClr val="accent1">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9" name="Freeform 15"/>
            <p:cNvSpPr>
              <a:spLocks/>
            </p:cNvSpPr>
            <p:nvPr userDrawn="1"/>
          </p:nvSpPr>
          <p:spPr bwMode="auto">
            <a:xfrm>
              <a:off x="6705599" y="2586247"/>
              <a:ext cx="1096722" cy="3890753"/>
            </a:xfrm>
            <a:custGeom>
              <a:avLst/>
              <a:gdLst/>
              <a:ahLst/>
              <a:cxnLst>
                <a:cxn ang="0">
                  <a:pos x="252" y="290"/>
                </a:cxn>
                <a:cxn ang="0">
                  <a:pos x="236" y="342"/>
                </a:cxn>
                <a:cxn ang="0">
                  <a:pos x="230" y="392"/>
                </a:cxn>
                <a:cxn ang="0">
                  <a:pos x="232" y="444"/>
                </a:cxn>
                <a:cxn ang="0">
                  <a:pos x="232" y="484"/>
                </a:cxn>
                <a:cxn ang="0">
                  <a:pos x="216" y="588"/>
                </a:cxn>
                <a:cxn ang="0">
                  <a:pos x="212" y="646"/>
                </a:cxn>
                <a:cxn ang="0">
                  <a:pos x="220" y="722"/>
                </a:cxn>
                <a:cxn ang="0">
                  <a:pos x="222" y="794"/>
                </a:cxn>
                <a:cxn ang="0">
                  <a:pos x="212" y="836"/>
                </a:cxn>
                <a:cxn ang="0">
                  <a:pos x="222" y="866"/>
                </a:cxn>
                <a:cxn ang="0">
                  <a:pos x="220" y="888"/>
                </a:cxn>
                <a:cxn ang="0">
                  <a:pos x="208" y="894"/>
                </a:cxn>
                <a:cxn ang="0">
                  <a:pos x="182" y="890"/>
                </a:cxn>
                <a:cxn ang="0">
                  <a:pos x="176" y="850"/>
                </a:cxn>
                <a:cxn ang="0">
                  <a:pos x="158" y="828"/>
                </a:cxn>
                <a:cxn ang="0">
                  <a:pos x="154" y="728"/>
                </a:cxn>
                <a:cxn ang="0">
                  <a:pos x="150" y="706"/>
                </a:cxn>
                <a:cxn ang="0">
                  <a:pos x="120" y="540"/>
                </a:cxn>
                <a:cxn ang="0">
                  <a:pos x="108" y="686"/>
                </a:cxn>
                <a:cxn ang="0">
                  <a:pos x="108" y="820"/>
                </a:cxn>
                <a:cxn ang="0">
                  <a:pos x="80" y="866"/>
                </a:cxn>
                <a:cxn ang="0">
                  <a:pos x="66" y="882"/>
                </a:cxn>
                <a:cxn ang="0">
                  <a:pos x="22" y="884"/>
                </a:cxn>
                <a:cxn ang="0">
                  <a:pos x="12" y="878"/>
                </a:cxn>
                <a:cxn ang="0">
                  <a:pos x="26" y="862"/>
                </a:cxn>
                <a:cxn ang="0">
                  <a:pos x="50" y="810"/>
                </a:cxn>
                <a:cxn ang="0">
                  <a:pos x="48" y="778"/>
                </a:cxn>
                <a:cxn ang="0">
                  <a:pos x="52" y="734"/>
                </a:cxn>
                <a:cxn ang="0">
                  <a:pos x="48" y="712"/>
                </a:cxn>
                <a:cxn ang="0">
                  <a:pos x="52" y="628"/>
                </a:cxn>
                <a:cxn ang="0">
                  <a:pos x="46" y="598"/>
                </a:cxn>
                <a:cxn ang="0">
                  <a:pos x="22" y="478"/>
                </a:cxn>
                <a:cxn ang="0">
                  <a:pos x="22" y="358"/>
                </a:cxn>
                <a:cxn ang="0">
                  <a:pos x="0" y="276"/>
                </a:cxn>
                <a:cxn ang="0">
                  <a:pos x="4" y="244"/>
                </a:cxn>
                <a:cxn ang="0">
                  <a:pos x="18" y="198"/>
                </a:cxn>
                <a:cxn ang="0">
                  <a:pos x="22" y="166"/>
                </a:cxn>
                <a:cxn ang="0">
                  <a:pos x="34" y="152"/>
                </a:cxn>
                <a:cxn ang="0">
                  <a:pos x="68" y="142"/>
                </a:cxn>
                <a:cxn ang="0">
                  <a:pos x="100" y="124"/>
                </a:cxn>
                <a:cxn ang="0">
                  <a:pos x="104" y="92"/>
                </a:cxn>
                <a:cxn ang="0">
                  <a:pos x="100" y="78"/>
                </a:cxn>
                <a:cxn ang="0">
                  <a:pos x="94" y="48"/>
                </a:cxn>
                <a:cxn ang="0">
                  <a:pos x="106" y="12"/>
                </a:cxn>
                <a:cxn ang="0">
                  <a:pos x="134" y="0"/>
                </a:cxn>
                <a:cxn ang="0">
                  <a:pos x="156" y="4"/>
                </a:cxn>
                <a:cxn ang="0">
                  <a:pos x="172" y="14"/>
                </a:cxn>
                <a:cxn ang="0">
                  <a:pos x="178" y="26"/>
                </a:cxn>
                <a:cxn ang="0">
                  <a:pos x="174" y="48"/>
                </a:cxn>
                <a:cxn ang="0">
                  <a:pos x="172" y="76"/>
                </a:cxn>
                <a:cxn ang="0">
                  <a:pos x="166" y="110"/>
                </a:cxn>
                <a:cxn ang="0">
                  <a:pos x="182" y="128"/>
                </a:cxn>
                <a:cxn ang="0">
                  <a:pos x="216" y="148"/>
                </a:cxn>
                <a:cxn ang="0">
                  <a:pos x="244" y="166"/>
                </a:cxn>
              </a:cxnLst>
              <a:rect l="0" t="0" r="r" b="b"/>
              <a:pathLst>
                <a:path w="252" h="894">
                  <a:moveTo>
                    <a:pt x="252" y="262"/>
                  </a:moveTo>
                  <a:lnTo>
                    <a:pt x="252" y="262"/>
                  </a:lnTo>
                  <a:lnTo>
                    <a:pt x="252" y="290"/>
                  </a:lnTo>
                  <a:lnTo>
                    <a:pt x="250" y="310"/>
                  </a:lnTo>
                  <a:lnTo>
                    <a:pt x="250" y="310"/>
                  </a:lnTo>
                  <a:lnTo>
                    <a:pt x="236" y="342"/>
                  </a:lnTo>
                  <a:lnTo>
                    <a:pt x="236" y="342"/>
                  </a:lnTo>
                  <a:lnTo>
                    <a:pt x="228" y="360"/>
                  </a:lnTo>
                  <a:lnTo>
                    <a:pt x="230" y="392"/>
                  </a:lnTo>
                  <a:lnTo>
                    <a:pt x="230" y="392"/>
                  </a:lnTo>
                  <a:lnTo>
                    <a:pt x="232" y="444"/>
                  </a:lnTo>
                  <a:lnTo>
                    <a:pt x="232" y="444"/>
                  </a:lnTo>
                  <a:lnTo>
                    <a:pt x="234" y="456"/>
                  </a:lnTo>
                  <a:lnTo>
                    <a:pt x="238" y="478"/>
                  </a:lnTo>
                  <a:lnTo>
                    <a:pt x="232" y="484"/>
                  </a:lnTo>
                  <a:lnTo>
                    <a:pt x="222" y="490"/>
                  </a:lnTo>
                  <a:lnTo>
                    <a:pt x="222" y="490"/>
                  </a:lnTo>
                  <a:lnTo>
                    <a:pt x="216" y="588"/>
                  </a:lnTo>
                  <a:lnTo>
                    <a:pt x="216" y="588"/>
                  </a:lnTo>
                  <a:lnTo>
                    <a:pt x="212" y="646"/>
                  </a:lnTo>
                  <a:lnTo>
                    <a:pt x="212" y="646"/>
                  </a:lnTo>
                  <a:lnTo>
                    <a:pt x="218" y="694"/>
                  </a:lnTo>
                  <a:lnTo>
                    <a:pt x="220" y="722"/>
                  </a:lnTo>
                  <a:lnTo>
                    <a:pt x="220" y="722"/>
                  </a:lnTo>
                  <a:lnTo>
                    <a:pt x="222" y="770"/>
                  </a:lnTo>
                  <a:lnTo>
                    <a:pt x="222" y="794"/>
                  </a:lnTo>
                  <a:lnTo>
                    <a:pt x="222" y="794"/>
                  </a:lnTo>
                  <a:lnTo>
                    <a:pt x="224" y="828"/>
                  </a:lnTo>
                  <a:lnTo>
                    <a:pt x="212" y="836"/>
                  </a:lnTo>
                  <a:lnTo>
                    <a:pt x="212" y="836"/>
                  </a:lnTo>
                  <a:lnTo>
                    <a:pt x="220" y="856"/>
                  </a:lnTo>
                  <a:lnTo>
                    <a:pt x="220" y="856"/>
                  </a:lnTo>
                  <a:lnTo>
                    <a:pt x="222" y="866"/>
                  </a:lnTo>
                  <a:lnTo>
                    <a:pt x="222" y="884"/>
                  </a:lnTo>
                  <a:lnTo>
                    <a:pt x="222" y="884"/>
                  </a:lnTo>
                  <a:lnTo>
                    <a:pt x="220" y="888"/>
                  </a:lnTo>
                  <a:lnTo>
                    <a:pt x="218" y="892"/>
                  </a:lnTo>
                  <a:lnTo>
                    <a:pt x="214" y="892"/>
                  </a:lnTo>
                  <a:lnTo>
                    <a:pt x="208" y="894"/>
                  </a:lnTo>
                  <a:lnTo>
                    <a:pt x="208" y="894"/>
                  </a:lnTo>
                  <a:lnTo>
                    <a:pt x="196" y="892"/>
                  </a:lnTo>
                  <a:lnTo>
                    <a:pt x="182" y="890"/>
                  </a:lnTo>
                  <a:lnTo>
                    <a:pt x="182" y="890"/>
                  </a:lnTo>
                  <a:lnTo>
                    <a:pt x="176" y="876"/>
                  </a:lnTo>
                  <a:lnTo>
                    <a:pt x="176" y="850"/>
                  </a:lnTo>
                  <a:lnTo>
                    <a:pt x="176" y="850"/>
                  </a:lnTo>
                  <a:lnTo>
                    <a:pt x="174" y="836"/>
                  </a:lnTo>
                  <a:lnTo>
                    <a:pt x="158" y="828"/>
                  </a:lnTo>
                  <a:lnTo>
                    <a:pt x="158" y="746"/>
                  </a:lnTo>
                  <a:lnTo>
                    <a:pt x="158" y="746"/>
                  </a:lnTo>
                  <a:lnTo>
                    <a:pt x="154" y="728"/>
                  </a:lnTo>
                  <a:lnTo>
                    <a:pt x="154" y="728"/>
                  </a:lnTo>
                  <a:lnTo>
                    <a:pt x="150" y="706"/>
                  </a:lnTo>
                  <a:lnTo>
                    <a:pt x="150" y="706"/>
                  </a:lnTo>
                  <a:lnTo>
                    <a:pt x="146" y="648"/>
                  </a:lnTo>
                  <a:lnTo>
                    <a:pt x="134" y="586"/>
                  </a:lnTo>
                  <a:lnTo>
                    <a:pt x="120" y="540"/>
                  </a:lnTo>
                  <a:lnTo>
                    <a:pt x="108" y="652"/>
                  </a:lnTo>
                  <a:lnTo>
                    <a:pt x="108" y="652"/>
                  </a:lnTo>
                  <a:lnTo>
                    <a:pt x="108" y="686"/>
                  </a:lnTo>
                  <a:lnTo>
                    <a:pt x="108" y="686"/>
                  </a:lnTo>
                  <a:lnTo>
                    <a:pt x="106" y="768"/>
                  </a:lnTo>
                  <a:lnTo>
                    <a:pt x="108" y="820"/>
                  </a:lnTo>
                  <a:lnTo>
                    <a:pt x="100" y="830"/>
                  </a:lnTo>
                  <a:lnTo>
                    <a:pt x="100" y="860"/>
                  </a:lnTo>
                  <a:lnTo>
                    <a:pt x="80" y="866"/>
                  </a:lnTo>
                  <a:lnTo>
                    <a:pt x="70" y="868"/>
                  </a:lnTo>
                  <a:lnTo>
                    <a:pt x="66" y="882"/>
                  </a:lnTo>
                  <a:lnTo>
                    <a:pt x="66" y="882"/>
                  </a:lnTo>
                  <a:lnTo>
                    <a:pt x="42" y="884"/>
                  </a:lnTo>
                  <a:lnTo>
                    <a:pt x="42" y="884"/>
                  </a:lnTo>
                  <a:lnTo>
                    <a:pt x="22" y="884"/>
                  </a:lnTo>
                  <a:lnTo>
                    <a:pt x="16" y="882"/>
                  </a:lnTo>
                  <a:lnTo>
                    <a:pt x="12" y="878"/>
                  </a:lnTo>
                  <a:lnTo>
                    <a:pt x="12" y="878"/>
                  </a:lnTo>
                  <a:lnTo>
                    <a:pt x="10" y="874"/>
                  </a:lnTo>
                  <a:lnTo>
                    <a:pt x="12" y="868"/>
                  </a:lnTo>
                  <a:lnTo>
                    <a:pt x="26" y="862"/>
                  </a:lnTo>
                  <a:lnTo>
                    <a:pt x="52" y="824"/>
                  </a:lnTo>
                  <a:lnTo>
                    <a:pt x="50" y="810"/>
                  </a:lnTo>
                  <a:lnTo>
                    <a:pt x="50" y="810"/>
                  </a:lnTo>
                  <a:lnTo>
                    <a:pt x="48" y="792"/>
                  </a:lnTo>
                  <a:lnTo>
                    <a:pt x="48" y="778"/>
                  </a:lnTo>
                  <a:lnTo>
                    <a:pt x="48" y="778"/>
                  </a:lnTo>
                  <a:lnTo>
                    <a:pt x="48" y="754"/>
                  </a:lnTo>
                  <a:lnTo>
                    <a:pt x="48" y="754"/>
                  </a:lnTo>
                  <a:lnTo>
                    <a:pt x="52" y="734"/>
                  </a:lnTo>
                  <a:lnTo>
                    <a:pt x="52" y="734"/>
                  </a:lnTo>
                  <a:lnTo>
                    <a:pt x="48" y="712"/>
                  </a:lnTo>
                  <a:lnTo>
                    <a:pt x="48" y="712"/>
                  </a:lnTo>
                  <a:lnTo>
                    <a:pt x="48" y="684"/>
                  </a:lnTo>
                  <a:lnTo>
                    <a:pt x="48" y="684"/>
                  </a:lnTo>
                  <a:lnTo>
                    <a:pt x="52" y="628"/>
                  </a:lnTo>
                  <a:lnTo>
                    <a:pt x="52" y="628"/>
                  </a:lnTo>
                  <a:lnTo>
                    <a:pt x="48" y="614"/>
                  </a:lnTo>
                  <a:lnTo>
                    <a:pt x="46" y="598"/>
                  </a:lnTo>
                  <a:lnTo>
                    <a:pt x="46" y="598"/>
                  </a:lnTo>
                  <a:lnTo>
                    <a:pt x="40" y="484"/>
                  </a:lnTo>
                  <a:lnTo>
                    <a:pt x="22" y="478"/>
                  </a:lnTo>
                  <a:lnTo>
                    <a:pt x="28" y="372"/>
                  </a:lnTo>
                  <a:lnTo>
                    <a:pt x="22" y="358"/>
                  </a:lnTo>
                  <a:lnTo>
                    <a:pt x="22" y="358"/>
                  </a:lnTo>
                  <a:lnTo>
                    <a:pt x="8" y="312"/>
                  </a:lnTo>
                  <a:lnTo>
                    <a:pt x="8" y="312"/>
                  </a:lnTo>
                  <a:lnTo>
                    <a:pt x="0" y="276"/>
                  </a:lnTo>
                  <a:lnTo>
                    <a:pt x="0" y="276"/>
                  </a:lnTo>
                  <a:lnTo>
                    <a:pt x="2" y="254"/>
                  </a:lnTo>
                  <a:lnTo>
                    <a:pt x="4" y="244"/>
                  </a:lnTo>
                  <a:lnTo>
                    <a:pt x="8" y="236"/>
                  </a:lnTo>
                  <a:lnTo>
                    <a:pt x="8" y="236"/>
                  </a:lnTo>
                  <a:lnTo>
                    <a:pt x="18" y="198"/>
                  </a:lnTo>
                  <a:lnTo>
                    <a:pt x="18" y="198"/>
                  </a:lnTo>
                  <a:lnTo>
                    <a:pt x="22" y="166"/>
                  </a:lnTo>
                  <a:lnTo>
                    <a:pt x="22" y="166"/>
                  </a:lnTo>
                  <a:lnTo>
                    <a:pt x="26" y="162"/>
                  </a:lnTo>
                  <a:lnTo>
                    <a:pt x="34" y="152"/>
                  </a:lnTo>
                  <a:lnTo>
                    <a:pt x="34" y="152"/>
                  </a:lnTo>
                  <a:lnTo>
                    <a:pt x="40" y="148"/>
                  </a:lnTo>
                  <a:lnTo>
                    <a:pt x="46" y="146"/>
                  </a:lnTo>
                  <a:lnTo>
                    <a:pt x="68" y="142"/>
                  </a:lnTo>
                  <a:lnTo>
                    <a:pt x="68" y="142"/>
                  </a:lnTo>
                  <a:lnTo>
                    <a:pt x="80" y="138"/>
                  </a:lnTo>
                  <a:lnTo>
                    <a:pt x="100" y="124"/>
                  </a:lnTo>
                  <a:lnTo>
                    <a:pt x="104" y="110"/>
                  </a:lnTo>
                  <a:lnTo>
                    <a:pt x="104" y="110"/>
                  </a:lnTo>
                  <a:lnTo>
                    <a:pt x="104" y="92"/>
                  </a:lnTo>
                  <a:lnTo>
                    <a:pt x="104" y="92"/>
                  </a:lnTo>
                  <a:lnTo>
                    <a:pt x="100" y="78"/>
                  </a:lnTo>
                  <a:lnTo>
                    <a:pt x="100" y="78"/>
                  </a:lnTo>
                  <a:lnTo>
                    <a:pt x="94" y="54"/>
                  </a:lnTo>
                  <a:lnTo>
                    <a:pt x="94" y="54"/>
                  </a:lnTo>
                  <a:lnTo>
                    <a:pt x="94" y="48"/>
                  </a:lnTo>
                  <a:lnTo>
                    <a:pt x="94" y="42"/>
                  </a:lnTo>
                  <a:lnTo>
                    <a:pt x="100" y="24"/>
                  </a:lnTo>
                  <a:lnTo>
                    <a:pt x="106" y="12"/>
                  </a:lnTo>
                  <a:lnTo>
                    <a:pt x="106" y="12"/>
                  </a:lnTo>
                  <a:lnTo>
                    <a:pt x="122" y="4"/>
                  </a:lnTo>
                  <a:lnTo>
                    <a:pt x="134" y="0"/>
                  </a:lnTo>
                  <a:lnTo>
                    <a:pt x="134" y="0"/>
                  </a:lnTo>
                  <a:lnTo>
                    <a:pt x="146" y="0"/>
                  </a:lnTo>
                  <a:lnTo>
                    <a:pt x="156" y="4"/>
                  </a:lnTo>
                  <a:lnTo>
                    <a:pt x="164" y="8"/>
                  </a:lnTo>
                  <a:lnTo>
                    <a:pt x="172" y="14"/>
                  </a:lnTo>
                  <a:lnTo>
                    <a:pt x="172" y="14"/>
                  </a:lnTo>
                  <a:lnTo>
                    <a:pt x="176" y="18"/>
                  </a:lnTo>
                  <a:lnTo>
                    <a:pt x="178" y="22"/>
                  </a:lnTo>
                  <a:lnTo>
                    <a:pt x="178" y="26"/>
                  </a:lnTo>
                  <a:lnTo>
                    <a:pt x="178" y="30"/>
                  </a:lnTo>
                  <a:lnTo>
                    <a:pt x="178" y="30"/>
                  </a:lnTo>
                  <a:lnTo>
                    <a:pt x="174" y="48"/>
                  </a:lnTo>
                  <a:lnTo>
                    <a:pt x="174" y="48"/>
                  </a:lnTo>
                  <a:lnTo>
                    <a:pt x="172" y="76"/>
                  </a:lnTo>
                  <a:lnTo>
                    <a:pt x="172" y="76"/>
                  </a:lnTo>
                  <a:lnTo>
                    <a:pt x="168" y="98"/>
                  </a:lnTo>
                  <a:lnTo>
                    <a:pt x="166" y="110"/>
                  </a:lnTo>
                  <a:lnTo>
                    <a:pt x="166" y="110"/>
                  </a:lnTo>
                  <a:lnTo>
                    <a:pt x="174" y="122"/>
                  </a:lnTo>
                  <a:lnTo>
                    <a:pt x="178" y="126"/>
                  </a:lnTo>
                  <a:lnTo>
                    <a:pt x="182" y="128"/>
                  </a:lnTo>
                  <a:lnTo>
                    <a:pt x="182" y="128"/>
                  </a:lnTo>
                  <a:lnTo>
                    <a:pt x="196" y="138"/>
                  </a:lnTo>
                  <a:lnTo>
                    <a:pt x="216" y="148"/>
                  </a:lnTo>
                  <a:lnTo>
                    <a:pt x="216" y="148"/>
                  </a:lnTo>
                  <a:lnTo>
                    <a:pt x="224" y="154"/>
                  </a:lnTo>
                  <a:lnTo>
                    <a:pt x="244" y="166"/>
                  </a:lnTo>
                  <a:lnTo>
                    <a:pt x="252" y="216"/>
                  </a:lnTo>
                  <a:lnTo>
                    <a:pt x="252" y="262"/>
                  </a:lnTo>
                  <a:close/>
                </a:path>
              </a:pathLst>
            </a:custGeom>
            <a:solidFill>
              <a:schemeClr val="accent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5" name="Freeform 11"/>
            <p:cNvSpPr>
              <a:spLocks noEditPoints="1"/>
            </p:cNvSpPr>
            <p:nvPr userDrawn="1"/>
          </p:nvSpPr>
          <p:spPr bwMode="auto">
            <a:xfrm>
              <a:off x="5966634" y="2908500"/>
              <a:ext cx="1541046" cy="3644699"/>
            </a:xfrm>
            <a:custGeom>
              <a:avLst/>
              <a:gdLst/>
              <a:ahLst/>
              <a:cxnLst>
                <a:cxn ang="0">
                  <a:pos x="60" y="20"/>
                </a:cxn>
                <a:cxn ang="0">
                  <a:pos x="86" y="0"/>
                </a:cxn>
                <a:cxn ang="0">
                  <a:pos x="126" y="10"/>
                </a:cxn>
                <a:cxn ang="0">
                  <a:pos x="152" y="46"/>
                </a:cxn>
                <a:cxn ang="0">
                  <a:pos x="150" y="72"/>
                </a:cxn>
                <a:cxn ang="0">
                  <a:pos x="132" y="88"/>
                </a:cxn>
                <a:cxn ang="0">
                  <a:pos x="130" y="100"/>
                </a:cxn>
                <a:cxn ang="0">
                  <a:pos x="100" y="136"/>
                </a:cxn>
                <a:cxn ang="0">
                  <a:pos x="106" y="146"/>
                </a:cxn>
                <a:cxn ang="0">
                  <a:pos x="120" y="150"/>
                </a:cxn>
                <a:cxn ang="0">
                  <a:pos x="146" y="194"/>
                </a:cxn>
                <a:cxn ang="0">
                  <a:pos x="170" y="264"/>
                </a:cxn>
                <a:cxn ang="0">
                  <a:pos x="196" y="354"/>
                </a:cxn>
                <a:cxn ang="0">
                  <a:pos x="304" y="556"/>
                </a:cxn>
                <a:cxn ang="0">
                  <a:pos x="320" y="618"/>
                </a:cxn>
                <a:cxn ang="0">
                  <a:pos x="314" y="696"/>
                </a:cxn>
                <a:cxn ang="0">
                  <a:pos x="314" y="784"/>
                </a:cxn>
                <a:cxn ang="0">
                  <a:pos x="318" y="806"/>
                </a:cxn>
                <a:cxn ang="0">
                  <a:pos x="372" y="850"/>
                </a:cxn>
                <a:cxn ang="0">
                  <a:pos x="378" y="856"/>
                </a:cxn>
                <a:cxn ang="0">
                  <a:pos x="344" y="876"/>
                </a:cxn>
                <a:cxn ang="0">
                  <a:pos x="280" y="870"/>
                </a:cxn>
                <a:cxn ang="0">
                  <a:pos x="254" y="864"/>
                </a:cxn>
                <a:cxn ang="0">
                  <a:pos x="248" y="838"/>
                </a:cxn>
                <a:cxn ang="0">
                  <a:pos x="254" y="818"/>
                </a:cxn>
                <a:cxn ang="0">
                  <a:pos x="260" y="766"/>
                </a:cxn>
                <a:cxn ang="0">
                  <a:pos x="264" y="640"/>
                </a:cxn>
                <a:cxn ang="0">
                  <a:pos x="254" y="606"/>
                </a:cxn>
                <a:cxn ang="0">
                  <a:pos x="232" y="608"/>
                </a:cxn>
                <a:cxn ang="0">
                  <a:pos x="126" y="672"/>
                </a:cxn>
                <a:cxn ang="0">
                  <a:pos x="124" y="790"/>
                </a:cxn>
                <a:cxn ang="0">
                  <a:pos x="134" y="830"/>
                </a:cxn>
                <a:cxn ang="0">
                  <a:pos x="162" y="880"/>
                </a:cxn>
                <a:cxn ang="0">
                  <a:pos x="144" y="894"/>
                </a:cxn>
                <a:cxn ang="0">
                  <a:pos x="102" y="892"/>
                </a:cxn>
                <a:cxn ang="0">
                  <a:pos x="76" y="880"/>
                </a:cxn>
                <a:cxn ang="0">
                  <a:pos x="70" y="868"/>
                </a:cxn>
                <a:cxn ang="0">
                  <a:pos x="76" y="830"/>
                </a:cxn>
                <a:cxn ang="0">
                  <a:pos x="68" y="722"/>
                </a:cxn>
                <a:cxn ang="0">
                  <a:pos x="66" y="632"/>
                </a:cxn>
                <a:cxn ang="0">
                  <a:pos x="56" y="614"/>
                </a:cxn>
                <a:cxn ang="0">
                  <a:pos x="60" y="572"/>
                </a:cxn>
                <a:cxn ang="0">
                  <a:pos x="58" y="484"/>
                </a:cxn>
                <a:cxn ang="0">
                  <a:pos x="6" y="374"/>
                </a:cxn>
                <a:cxn ang="0">
                  <a:pos x="4" y="178"/>
                </a:cxn>
                <a:cxn ang="0">
                  <a:pos x="10" y="150"/>
                </a:cxn>
                <a:cxn ang="0">
                  <a:pos x="18" y="114"/>
                </a:cxn>
                <a:cxn ang="0">
                  <a:pos x="28" y="94"/>
                </a:cxn>
                <a:cxn ang="0">
                  <a:pos x="38" y="80"/>
                </a:cxn>
                <a:cxn ang="0">
                  <a:pos x="44" y="50"/>
                </a:cxn>
                <a:cxn ang="0">
                  <a:pos x="38" y="284"/>
                </a:cxn>
                <a:cxn ang="0">
                  <a:pos x="42" y="370"/>
                </a:cxn>
                <a:cxn ang="0">
                  <a:pos x="54" y="422"/>
                </a:cxn>
                <a:cxn ang="0">
                  <a:pos x="70" y="390"/>
                </a:cxn>
                <a:cxn ang="0">
                  <a:pos x="74" y="340"/>
                </a:cxn>
                <a:cxn ang="0">
                  <a:pos x="50" y="262"/>
                </a:cxn>
                <a:cxn ang="0">
                  <a:pos x="44" y="242"/>
                </a:cxn>
                <a:cxn ang="0">
                  <a:pos x="38" y="266"/>
                </a:cxn>
              </a:cxnLst>
              <a:rect l="0" t="0" r="r" b="b"/>
              <a:pathLst>
                <a:path w="378" h="894">
                  <a:moveTo>
                    <a:pt x="46" y="44"/>
                  </a:moveTo>
                  <a:lnTo>
                    <a:pt x="46" y="44"/>
                  </a:lnTo>
                  <a:lnTo>
                    <a:pt x="60" y="20"/>
                  </a:lnTo>
                  <a:lnTo>
                    <a:pt x="60" y="20"/>
                  </a:lnTo>
                  <a:lnTo>
                    <a:pt x="64" y="14"/>
                  </a:lnTo>
                  <a:lnTo>
                    <a:pt x="70" y="8"/>
                  </a:lnTo>
                  <a:lnTo>
                    <a:pt x="78" y="4"/>
                  </a:lnTo>
                  <a:lnTo>
                    <a:pt x="86" y="0"/>
                  </a:lnTo>
                  <a:lnTo>
                    <a:pt x="86" y="0"/>
                  </a:lnTo>
                  <a:lnTo>
                    <a:pt x="102" y="2"/>
                  </a:lnTo>
                  <a:lnTo>
                    <a:pt x="116" y="6"/>
                  </a:lnTo>
                  <a:lnTo>
                    <a:pt x="126" y="10"/>
                  </a:lnTo>
                  <a:lnTo>
                    <a:pt x="136" y="18"/>
                  </a:lnTo>
                  <a:lnTo>
                    <a:pt x="144" y="26"/>
                  </a:lnTo>
                  <a:lnTo>
                    <a:pt x="148" y="34"/>
                  </a:lnTo>
                  <a:lnTo>
                    <a:pt x="152" y="46"/>
                  </a:lnTo>
                  <a:lnTo>
                    <a:pt x="152" y="58"/>
                  </a:lnTo>
                  <a:lnTo>
                    <a:pt x="152" y="58"/>
                  </a:lnTo>
                  <a:lnTo>
                    <a:pt x="152" y="66"/>
                  </a:lnTo>
                  <a:lnTo>
                    <a:pt x="150" y="72"/>
                  </a:lnTo>
                  <a:lnTo>
                    <a:pt x="146" y="76"/>
                  </a:lnTo>
                  <a:lnTo>
                    <a:pt x="142" y="80"/>
                  </a:lnTo>
                  <a:lnTo>
                    <a:pt x="142" y="80"/>
                  </a:lnTo>
                  <a:lnTo>
                    <a:pt x="132" y="88"/>
                  </a:lnTo>
                  <a:lnTo>
                    <a:pt x="132" y="88"/>
                  </a:lnTo>
                  <a:lnTo>
                    <a:pt x="134" y="92"/>
                  </a:lnTo>
                  <a:lnTo>
                    <a:pt x="134" y="92"/>
                  </a:lnTo>
                  <a:lnTo>
                    <a:pt x="130" y="100"/>
                  </a:lnTo>
                  <a:lnTo>
                    <a:pt x="124" y="108"/>
                  </a:lnTo>
                  <a:lnTo>
                    <a:pt x="114" y="120"/>
                  </a:lnTo>
                  <a:lnTo>
                    <a:pt x="100" y="130"/>
                  </a:lnTo>
                  <a:lnTo>
                    <a:pt x="100" y="136"/>
                  </a:lnTo>
                  <a:lnTo>
                    <a:pt x="100" y="136"/>
                  </a:lnTo>
                  <a:lnTo>
                    <a:pt x="100" y="140"/>
                  </a:lnTo>
                  <a:lnTo>
                    <a:pt x="102" y="144"/>
                  </a:lnTo>
                  <a:lnTo>
                    <a:pt x="106" y="146"/>
                  </a:lnTo>
                  <a:lnTo>
                    <a:pt x="110" y="148"/>
                  </a:lnTo>
                  <a:lnTo>
                    <a:pt x="110" y="148"/>
                  </a:lnTo>
                  <a:lnTo>
                    <a:pt x="116" y="148"/>
                  </a:lnTo>
                  <a:lnTo>
                    <a:pt x="120" y="150"/>
                  </a:lnTo>
                  <a:lnTo>
                    <a:pt x="124" y="154"/>
                  </a:lnTo>
                  <a:lnTo>
                    <a:pt x="126" y="158"/>
                  </a:lnTo>
                  <a:lnTo>
                    <a:pt x="126" y="158"/>
                  </a:lnTo>
                  <a:lnTo>
                    <a:pt x="146" y="194"/>
                  </a:lnTo>
                  <a:lnTo>
                    <a:pt x="154" y="204"/>
                  </a:lnTo>
                  <a:lnTo>
                    <a:pt x="162" y="210"/>
                  </a:lnTo>
                  <a:lnTo>
                    <a:pt x="162" y="210"/>
                  </a:lnTo>
                  <a:lnTo>
                    <a:pt x="170" y="264"/>
                  </a:lnTo>
                  <a:lnTo>
                    <a:pt x="174" y="302"/>
                  </a:lnTo>
                  <a:lnTo>
                    <a:pt x="174" y="302"/>
                  </a:lnTo>
                  <a:lnTo>
                    <a:pt x="182" y="324"/>
                  </a:lnTo>
                  <a:lnTo>
                    <a:pt x="196" y="354"/>
                  </a:lnTo>
                  <a:lnTo>
                    <a:pt x="240" y="442"/>
                  </a:lnTo>
                  <a:lnTo>
                    <a:pt x="240" y="442"/>
                  </a:lnTo>
                  <a:lnTo>
                    <a:pt x="286" y="528"/>
                  </a:lnTo>
                  <a:lnTo>
                    <a:pt x="304" y="556"/>
                  </a:lnTo>
                  <a:lnTo>
                    <a:pt x="316" y="578"/>
                  </a:lnTo>
                  <a:lnTo>
                    <a:pt x="316" y="578"/>
                  </a:lnTo>
                  <a:lnTo>
                    <a:pt x="320" y="596"/>
                  </a:lnTo>
                  <a:lnTo>
                    <a:pt x="320" y="618"/>
                  </a:lnTo>
                  <a:lnTo>
                    <a:pt x="320" y="618"/>
                  </a:lnTo>
                  <a:lnTo>
                    <a:pt x="318" y="648"/>
                  </a:lnTo>
                  <a:lnTo>
                    <a:pt x="314" y="696"/>
                  </a:lnTo>
                  <a:lnTo>
                    <a:pt x="314" y="696"/>
                  </a:lnTo>
                  <a:lnTo>
                    <a:pt x="312" y="740"/>
                  </a:lnTo>
                  <a:lnTo>
                    <a:pt x="312" y="772"/>
                  </a:lnTo>
                  <a:lnTo>
                    <a:pt x="312" y="784"/>
                  </a:lnTo>
                  <a:lnTo>
                    <a:pt x="314" y="784"/>
                  </a:lnTo>
                  <a:lnTo>
                    <a:pt x="314" y="784"/>
                  </a:lnTo>
                  <a:lnTo>
                    <a:pt x="316" y="796"/>
                  </a:lnTo>
                  <a:lnTo>
                    <a:pt x="318" y="806"/>
                  </a:lnTo>
                  <a:lnTo>
                    <a:pt x="318" y="806"/>
                  </a:lnTo>
                  <a:lnTo>
                    <a:pt x="326" y="822"/>
                  </a:lnTo>
                  <a:lnTo>
                    <a:pt x="338" y="836"/>
                  </a:lnTo>
                  <a:lnTo>
                    <a:pt x="354" y="844"/>
                  </a:lnTo>
                  <a:lnTo>
                    <a:pt x="372" y="850"/>
                  </a:lnTo>
                  <a:lnTo>
                    <a:pt x="372" y="850"/>
                  </a:lnTo>
                  <a:lnTo>
                    <a:pt x="376" y="852"/>
                  </a:lnTo>
                  <a:lnTo>
                    <a:pt x="378" y="856"/>
                  </a:lnTo>
                  <a:lnTo>
                    <a:pt x="378" y="856"/>
                  </a:lnTo>
                  <a:lnTo>
                    <a:pt x="376" y="866"/>
                  </a:lnTo>
                  <a:lnTo>
                    <a:pt x="370" y="872"/>
                  </a:lnTo>
                  <a:lnTo>
                    <a:pt x="358" y="874"/>
                  </a:lnTo>
                  <a:lnTo>
                    <a:pt x="344" y="876"/>
                  </a:lnTo>
                  <a:lnTo>
                    <a:pt x="344" y="876"/>
                  </a:lnTo>
                  <a:lnTo>
                    <a:pt x="312" y="872"/>
                  </a:lnTo>
                  <a:lnTo>
                    <a:pt x="312" y="872"/>
                  </a:lnTo>
                  <a:lnTo>
                    <a:pt x="280" y="870"/>
                  </a:lnTo>
                  <a:lnTo>
                    <a:pt x="280" y="870"/>
                  </a:lnTo>
                  <a:lnTo>
                    <a:pt x="268" y="870"/>
                  </a:lnTo>
                  <a:lnTo>
                    <a:pt x="260" y="868"/>
                  </a:lnTo>
                  <a:lnTo>
                    <a:pt x="254" y="864"/>
                  </a:lnTo>
                  <a:lnTo>
                    <a:pt x="252" y="858"/>
                  </a:lnTo>
                  <a:lnTo>
                    <a:pt x="252" y="858"/>
                  </a:lnTo>
                  <a:lnTo>
                    <a:pt x="250" y="852"/>
                  </a:lnTo>
                  <a:lnTo>
                    <a:pt x="248" y="838"/>
                  </a:lnTo>
                  <a:lnTo>
                    <a:pt x="248" y="838"/>
                  </a:lnTo>
                  <a:lnTo>
                    <a:pt x="250" y="828"/>
                  </a:lnTo>
                  <a:lnTo>
                    <a:pt x="254" y="818"/>
                  </a:lnTo>
                  <a:lnTo>
                    <a:pt x="254" y="818"/>
                  </a:lnTo>
                  <a:lnTo>
                    <a:pt x="260" y="804"/>
                  </a:lnTo>
                  <a:lnTo>
                    <a:pt x="260" y="804"/>
                  </a:lnTo>
                  <a:lnTo>
                    <a:pt x="260" y="766"/>
                  </a:lnTo>
                  <a:lnTo>
                    <a:pt x="260" y="766"/>
                  </a:lnTo>
                  <a:lnTo>
                    <a:pt x="262" y="702"/>
                  </a:lnTo>
                  <a:lnTo>
                    <a:pt x="262" y="702"/>
                  </a:lnTo>
                  <a:lnTo>
                    <a:pt x="264" y="640"/>
                  </a:lnTo>
                  <a:lnTo>
                    <a:pt x="264" y="640"/>
                  </a:lnTo>
                  <a:lnTo>
                    <a:pt x="262" y="624"/>
                  </a:lnTo>
                  <a:lnTo>
                    <a:pt x="258" y="610"/>
                  </a:lnTo>
                  <a:lnTo>
                    <a:pt x="258" y="610"/>
                  </a:lnTo>
                  <a:lnTo>
                    <a:pt x="254" y="606"/>
                  </a:lnTo>
                  <a:lnTo>
                    <a:pt x="246" y="606"/>
                  </a:lnTo>
                  <a:lnTo>
                    <a:pt x="246" y="606"/>
                  </a:lnTo>
                  <a:lnTo>
                    <a:pt x="232" y="608"/>
                  </a:lnTo>
                  <a:lnTo>
                    <a:pt x="232" y="608"/>
                  </a:lnTo>
                  <a:lnTo>
                    <a:pt x="136" y="628"/>
                  </a:lnTo>
                  <a:lnTo>
                    <a:pt x="136" y="628"/>
                  </a:lnTo>
                  <a:lnTo>
                    <a:pt x="130" y="648"/>
                  </a:lnTo>
                  <a:lnTo>
                    <a:pt x="126" y="672"/>
                  </a:lnTo>
                  <a:lnTo>
                    <a:pt x="124" y="702"/>
                  </a:lnTo>
                  <a:lnTo>
                    <a:pt x="124" y="736"/>
                  </a:lnTo>
                  <a:lnTo>
                    <a:pt x="124" y="736"/>
                  </a:lnTo>
                  <a:lnTo>
                    <a:pt x="124" y="790"/>
                  </a:lnTo>
                  <a:lnTo>
                    <a:pt x="124" y="790"/>
                  </a:lnTo>
                  <a:lnTo>
                    <a:pt x="126" y="806"/>
                  </a:lnTo>
                  <a:lnTo>
                    <a:pt x="130" y="818"/>
                  </a:lnTo>
                  <a:lnTo>
                    <a:pt x="134" y="830"/>
                  </a:lnTo>
                  <a:lnTo>
                    <a:pt x="140" y="840"/>
                  </a:lnTo>
                  <a:lnTo>
                    <a:pt x="140" y="840"/>
                  </a:lnTo>
                  <a:lnTo>
                    <a:pt x="152" y="860"/>
                  </a:lnTo>
                  <a:lnTo>
                    <a:pt x="162" y="880"/>
                  </a:lnTo>
                  <a:lnTo>
                    <a:pt x="162" y="880"/>
                  </a:lnTo>
                  <a:lnTo>
                    <a:pt x="160" y="886"/>
                  </a:lnTo>
                  <a:lnTo>
                    <a:pt x="154" y="892"/>
                  </a:lnTo>
                  <a:lnTo>
                    <a:pt x="144" y="894"/>
                  </a:lnTo>
                  <a:lnTo>
                    <a:pt x="132" y="894"/>
                  </a:lnTo>
                  <a:lnTo>
                    <a:pt x="132" y="894"/>
                  </a:lnTo>
                  <a:lnTo>
                    <a:pt x="116" y="894"/>
                  </a:lnTo>
                  <a:lnTo>
                    <a:pt x="102" y="892"/>
                  </a:lnTo>
                  <a:lnTo>
                    <a:pt x="90" y="888"/>
                  </a:lnTo>
                  <a:lnTo>
                    <a:pt x="80" y="882"/>
                  </a:lnTo>
                  <a:lnTo>
                    <a:pt x="80" y="882"/>
                  </a:lnTo>
                  <a:lnTo>
                    <a:pt x="76" y="880"/>
                  </a:lnTo>
                  <a:lnTo>
                    <a:pt x="74" y="876"/>
                  </a:lnTo>
                  <a:lnTo>
                    <a:pt x="72" y="872"/>
                  </a:lnTo>
                  <a:lnTo>
                    <a:pt x="70" y="868"/>
                  </a:lnTo>
                  <a:lnTo>
                    <a:pt x="70" y="868"/>
                  </a:lnTo>
                  <a:lnTo>
                    <a:pt x="74" y="848"/>
                  </a:lnTo>
                  <a:lnTo>
                    <a:pt x="74" y="848"/>
                  </a:lnTo>
                  <a:lnTo>
                    <a:pt x="76" y="830"/>
                  </a:lnTo>
                  <a:lnTo>
                    <a:pt x="76" y="830"/>
                  </a:lnTo>
                  <a:lnTo>
                    <a:pt x="72" y="776"/>
                  </a:lnTo>
                  <a:lnTo>
                    <a:pt x="72" y="776"/>
                  </a:lnTo>
                  <a:lnTo>
                    <a:pt x="68" y="722"/>
                  </a:lnTo>
                  <a:lnTo>
                    <a:pt x="68" y="722"/>
                  </a:lnTo>
                  <a:lnTo>
                    <a:pt x="70" y="676"/>
                  </a:lnTo>
                  <a:lnTo>
                    <a:pt x="74" y="632"/>
                  </a:lnTo>
                  <a:lnTo>
                    <a:pt x="74" y="632"/>
                  </a:lnTo>
                  <a:lnTo>
                    <a:pt x="66" y="632"/>
                  </a:lnTo>
                  <a:lnTo>
                    <a:pt x="60" y="628"/>
                  </a:lnTo>
                  <a:lnTo>
                    <a:pt x="56" y="622"/>
                  </a:lnTo>
                  <a:lnTo>
                    <a:pt x="56" y="614"/>
                  </a:lnTo>
                  <a:lnTo>
                    <a:pt x="56" y="614"/>
                  </a:lnTo>
                  <a:lnTo>
                    <a:pt x="58" y="594"/>
                  </a:lnTo>
                  <a:lnTo>
                    <a:pt x="58" y="594"/>
                  </a:lnTo>
                  <a:lnTo>
                    <a:pt x="60" y="572"/>
                  </a:lnTo>
                  <a:lnTo>
                    <a:pt x="60" y="572"/>
                  </a:lnTo>
                  <a:lnTo>
                    <a:pt x="58" y="528"/>
                  </a:lnTo>
                  <a:lnTo>
                    <a:pt x="58" y="528"/>
                  </a:lnTo>
                  <a:lnTo>
                    <a:pt x="58" y="484"/>
                  </a:lnTo>
                  <a:lnTo>
                    <a:pt x="58" y="484"/>
                  </a:lnTo>
                  <a:lnTo>
                    <a:pt x="46" y="462"/>
                  </a:lnTo>
                  <a:lnTo>
                    <a:pt x="24" y="418"/>
                  </a:lnTo>
                  <a:lnTo>
                    <a:pt x="24" y="418"/>
                  </a:lnTo>
                  <a:lnTo>
                    <a:pt x="6" y="374"/>
                  </a:lnTo>
                  <a:lnTo>
                    <a:pt x="0" y="356"/>
                  </a:lnTo>
                  <a:lnTo>
                    <a:pt x="0" y="184"/>
                  </a:lnTo>
                  <a:lnTo>
                    <a:pt x="0" y="184"/>
                  </a:lnTo>
                  <a:lnTo>
                    <a:pt x="4" y="178"/>
                  </a:lnTo>
                  <a:lnTo>
                    <a:pt x="6" y="170"/>
                  </a:lnTo>
                  <a:lnTo>
                    <a:pt x="8" y="160"/>
                  </a:lnTo>
                  <a:lnTo>
                    <a:pt x="10" y="150"/>
                  </a:lnTo>
                  <a:lnTo>
                    <a:pt x="10" y="150"/>
                  </a:lnTo>
                  <a:lnTo>
                    <a:pt x="10" y="140"/>
                  </a:lnTo>
                  <a:lnTo>
                    <a:pt x="12" y="130"/>
                  </a:lnTo>
                  <a:lnTo>
                    <a:pt x="14" y="120"/>
                  </a:lnTo>
                  <a:lnTo>
                    <a:pt x="18" y="114"/>
                  </a:lnTo>
                  <a:lnTo>
                    <a:pt x="18" y="114"/>
                  </a:lnTo>
                  <a:lnTo>
                    <a:pt x="24" y="102"/>
                  </a:lnTo>
                  <a:lnTo>
                    <a:pt x="28" y="94"/>
                  </a:lnTo>
                  <a:lnTo>
                    <a:pt x="28" y="94"/>
                  </a:lnTo>
                  <a:lnTo>
                    <a:pt x="28" y="88"/>
                  </a:lnTo>
                  <a:lnTo>
                    <a:pt x="30" y="84"/>
                  </a:lnTo>
                  <a:lnTo>
                    <a:pt x="34" y="80"/>
                  </a:lnTo>
                  <a:lnTo>
                    <a:pt x="38" y="80"/>
                  </a:lnTo>
                  <a:lnTo>
                    <a:pt x="40" y="78"/>
                  </a:lnTo>
                  <a:lnTo>
                    <a:pt x="40" y="78"/>
                  </a:lnTo>
                  <a:lnTo>
                    <a:pt x="42" y="58"/>
                  </a:lnTo>
                  <a:lnTo>
                    <a:pt x="44" y="50"/>
                  </a:lnTo>
                  <a:lnTo>
                    <a:pt x="46" y="44"/>
                  </a:lnTo>
                  <a:lnTo>
                    <a:pt x="46" y="44"/>
                  </a:lnTo>
                  <a:close/>
                  <a:moveTo>
                    <a:pt x="38" y="284"/>
                  </a:moveTo>
                  <a:lnTo>
                    <a:pt x="38" y="284"/>
                  </a:lnTo>
                  <a:lnTo>
                    <a:pt x="36" y="302"/>
                  </a:lnTo>
                  <a:lnTo>
                    <a:pt x="36" y="302"/>
                  </a:lnTo>
                  <a:lnTo>
                    <a:pt x="38" y="332"/>
                  </a:lnTo>
                  <a:lnTo>
                    <a:pt x="42" y="370"/>
                  </a:lnTo>
                  <a:lnTo>
                    <a:pt x="42" y="370"/>
                  </a:lnTo>
                  <a:lnTo>
                    <a:pt x="46" y="392"/>
                  </a:lnTo>
                  <a:lnTo>
                    <a:pt x="48" y="410"/>
                  </a:lnTo>
                  <a:lnTo>
                    <a:pt x="54" y="422"/>
                  </a:lnTo>
                  <a:lnTo>
                    <a:pt x="58" y="428"/>
                  </a:lnTo>
                  <a:lnTo>
                    <a:pt x="58" y="428"/>
                  </a:lnTo>
                  <a:lnTo>
                    <a:pt x="64" y="410"/>
                  </a:lnTo>
                  <a:lnTo>
                    <a:pt x="70" y="390"/>
                  </a:lnTo>
                  <a:lnTo>
                    <a:pt x="74" y="368"/>
                  </a:lnTo>
                  <a:lnTo>
                    <a:pt x="74" y="346"/>
                  </a:lnTo>
                  <a:lnTo>
                    <a:pt x="74" y="340"/>
                  </a:lnTo>
                  <a:lnTo>
                    <a:pt x="74" y="340"/>
                  </a:lnTo>
                  <a:lnTo>
                    <a:pt x="66" y="328"/>
                  </a:lnTo>
                  <a:lnTo>
                    <a:pt x="60" y="312"/>
                  </a:lnTo>
                  <a:lnTo>
                    <a:pt x="54" y="290"/>
                  </a:lnTo>
                  <a:lnTo>
                    <a:pt x="50" y="262"/>
                  </a:lnTo>
                  <a:lnTo>
                    <a:pt x="50" y="262"/>
                  </a:lnTo>
                  <a:lnTo>
                    <a:pt x="48" y="248"/>
                  </a:lnTo>
                  <a:lnTo>
                    <a:pt x="46" y="244"/>
                  </a:lnTo>
                  <a:lnTo>
                    <a:pt x="44" y="242"/>
                  </a:lnTo>
                  <a:lnTo>
                    <a:pt x="44" y="242"/>
                  </a:lnTo>
                  <a:lnTo>
                    <a:pt x="42" y="258"/>
                  </a:lnTo>
                  <a:lnTo>
                    <a:pt x="38" y="266"/>
                  </a:lnTo>
                  <a:lnTo>
                    <a:pt x="38" y="266"/>
                  </a:lnTo>
                  <a:lnTo>
                    <a:pt x="38" y="284"/>
                  </a:lnTo>
                  <a:lnTo>
                    <a:pt x="38" y="284"/>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8" name="Freeform 14"/>
            <p:cNvSpPr>
              <a:spLocks noEditPoints="1"/>
            </p:cNvSpPr>
            <p:nvPr userDrawn="1"/>
          </p:nvSpPr>
          <p:spPr bwMode="auto">
            <a:xfrm>
              <a:off x="7364125" y="2879927"/>
              <a:ext cx="872442" cy="3644697"/>
            </a:xfrm>
            <a:custGeom>
              <a:avLst/>
              <a:gdLst/>
              <a:ahLst/>
              <a:cxnLst>
                <a:cxn ang="0">
                  <a:pos x="210" y="154"/>
                </a:cxn>
                <a:cxn ang="0">
                  <a:pos x="200" y="164"/>
                </a:cxn>
                <a:cxn ang="0">
                  <a:pos x="210" y="168"/>
                </a:cxn>
                <a:cxn ang="0">
                  <a:pos x="204" y="210"/>
                </a:cxn>
                <a:cxn ang="0">
                  <a:pos x="210" y="310"/>
                </a:cxn>
                <a:cxn ang="0">
                  <a:pos x="204" y="322"/>
                </a:cxn>
                <a:cxn ang="0">
                  <a:pos x="200" y="394"/>
                </a:cxn>
                <a:cxn ang="0">
                  <a:pos x="192" y="422"/>
                </a:cxn>
                <a:cxn ang="0">
                  <a:pos x="200" y="470"/>
                </a:cxn>
                <a:cxn ang="0">
                  <a:pos x="180" y="492"/>
                </a:cxn>
                <a:cxn ang="0">
                  <a:pos x="168" y="554"/>
                </a:cxn>
                <a:cxn ang="0">
                  <a:pos x="166" y="650"/>
                </a:cxn>
                <a:cxn ang="0">
                  <a:pos x="170" y="798"/>
                </a:cxn>
                <a:cxn ang="0">
                  <a:pos x="182" y="834"/>
                </a:cxn>
                <a:cxn ang="0">
                  <a:pos x="170" y="874"/>
                </a:cxn>
                <a:cxn ang="0">
                  <a:pos x="164" y="872"/>
                </a:cxn>
                <a:cxn ang="0">
                  <a:pos x="160" y="862"/>
                </a:cxn>
                <a:cxn ang="0">
                  <a:pos x="146" y="894"/>
                </a:cxn>
                <a:cxn ang="0">
                  <a:pos x="138" y="876"/>
                </a:cxn>
                <a:cxn ang="0">
                  <a:pos x="130" y="864"/>
                </a:cxn>
                <a:cxn ang="0">
                  <a:pos x="106" y="892"/>
                </a:cxn>
                <a:cxn ang="0">
                  <a:pos x="78" y="894"/>
                </a:cxn>
                <a:cxn ang="0">
                  <a:pos x="66" y="878"/>
                </a:cxn>
                <a:cxn ang="0">
                  <a:pos x="82" y="872"/>
                </a:cxn>
                <a:cxn ang="0">
                  <a:pos x="94" y="850"/>
                </a:cxn>
                <a:cxn ang="0">
                  <a:pos x="98" y="820"/>
                </a:cxn>
                <a:cxn ang="0">
                  <a:pos x="82" y="738"/>
                </a:cxn>
                <a:cxn ang="0">
                  <a:pos x="72" y="666"/>
                </a:cxn>
                <a:cxn ang="0">
                  <a:pos x="42" y="526"/>
                </a:cxn>
                <a:cxn ang="0">
                  <a:pos x="28" y="486"/>
                </a:cxn>
                <a:cxn ang="0">
                  <a:pos x="4" y="456"/>
                </a:cxn>
                <a:cxn ang="0">
                  <a:pos x="0" y="404"/>
                </a:cxn>
                <a:cxn ang="0">
                  <a:pos x="30" y="310"/>
                </a:cxn>
                <a:cxn ang="0">
                  <a:pos x="32" y="278"/>
                </a:cxn>
                <a:cxn ang="0">
                  <a:pos x="40" y="248"/>
                </a:cxn>
                <a:cxn ang="0">
                  <a:pos x="32" y="226"/>
                </a:cxn>
                <a:cxn ang="0">
                  <a:pos x="50" y="198"/>
                </a:cxn>
                <a:cxn ang="0">
                  <a:pos x="54" y="180"/>
                </a:cxn>
                <a:cxn ang="0">
                  <a:pos x="44" y="146"/>
                </a:cxn>
                <a:cxn ang="0">
                  <a:pos x="34" y="96"/>
                </a:cxn>
                <a:cxn ang="0">
                  <a:pos x="24" y="50"/>
                </a:cxn>
                <a:cxn ang="0">
                  <a:pos x="54" y="16"/>
                </a:cxn>
                <a:cxn ang="0">
                  <a:pos x="74" y="6"/>
                </a:cxn>
                <a:cxn ang="0">
                  <a:pos x="102" y="0"/>
                </a:cxn>
                <a:cxn ang="0">
                  <a:pos x="124" y="12"/>
                </a:cxn>
                <a:cxn ang="0">
                  <a:pos x="156" y="52"/>
                </a:cxn>
                <a:cxn ang="0">
                  <a:pos x="166" y="84"/>
                </a:cxn>
                <a:cxn ang="0">
                  <a:pos x="178" y="118"/>
                </a:cxn>
                <a:cxn ang="0">
                  <a:pos x="192" y="140"/>
                </a:cxn>
                <a:cxn ang="0">
                  <a:pos x="206" y="146"/>
                </a:cxn>
                <a:cxn ang="0">
                  <a:pos x="146" y="770"/>
                </a:cxn>
                <a:cxn ang="0">
                  <a:pos x="132" y="710"/>
                </a:cxn>
                <a:cxn ang="0">
                  <a:pos x="126" y="734"/>
                </a:cxn>
                <a:cxn ang="0">
                  <a:pos x="128" y="788"/>
                </a:cxn>
                <a:cxn ang="0">
                  <a:pos x="140" y="810"/>
                </a:cxn>
                <a:cxn ang="0">
                  <a:pos x="146" y="780"/>
                </a:cxn>
                <a:cxn ang="0">
                  <a:pos x="176" y="324"/>
                </a:cxn>
                <a:cxn ang="0">
                  <a:pos x="166" y="262"/>
                </a:cxn>
                <a:cxn ang="0">
                  <a:pos x="142" y="304"/>
                </a:cxn>
                <a:cxn ang="0">
                  <a:pos x="138" y="318"/>
                </a:cxn>
                <a:cxn ang="0">
                  <a:pos x="140" y="338"/>
                </a:cxn>
                <a:cxn ang="0">
                  <a:pos x="172" y="380"/>
                </a:cxn>
                <a:cxn ang="0">
                  <a:pos x="176" y="324"/>
                </a:cxn>
              </a:cxnLst>
              <a:rect l="0" t="0" r="r" b="b"/>
              <a:pathLst>
                <a:path w="214" h="894">
                  <a:moveTo>
                    <a:pt x="214" y="148"/>
                  </a:moveTo>
                  <a:lnTo>
                    <a:pt x="214" y="148"/>
                  </a:lnTo>
                  <a:lnTo>
                    <a:pt x="210" y="154"/>
                  </a:lnTo>
                  <a:lnTo>
                    <a:pt x="210" y="154"/>
                  </a:lnTo>
                  <a:lnTo>
                    <a:pt x="204" y="158"/>
                  </a:lnTo>
                  <a:lnTo>
                    <a:pt x="204" y="158"/>
                  </a:lnTo>
                  <a:lnTo>
                    <a:pt x="200" y="162"/>
                  </a:lnTo>
                  <a:lnTo>
                    <a:pt x="200" y="164"/>
                  </a:lnTo>
                  <a:lnTo>
                    <a:pt x="200" y="164"/>
                  </a:lnTo>
                  <a:lnTo>
                    <a:pt x="202" y="166"/>
                  </a:lnTo>
                  <a:lnTo>
                    <a:pt x="210" y="168"/>
                  </a:lnTo>
                  <a:lnTo>
                    <a:pt x="210" y="168"/>
                  </a:lnTo>
                  <a:lnTo>
                    <a:pt x="200" y="180"/>
                  </a:lnTo>
                  <a:lnTo>
                    <a:pt x="200" y="180"/>
                  </a:lnTo>
                  <a:lnTo>
                    <a:pt x="202" y="194"/>
                  </a:lnTo>
                  <a:lnTo>
                    <a:pt x="204" y="210"/>
                  </a:lnTo>
                  <a:lnTo>
                    <a:pt x="204" y="210"/>
                  </a:lnTo>
                  <a:lnTo>
                    <a:pt x="208" y="260"/>
                  </a:lnTo>
                  <a:lnTo>
                    <a:pt x="208" y="260"/>
                  </a:lnTo>
                  <a:lnTo>
                    <a:pt x="210" y="310"/>
                  </a:lnTo>
                  <a:lnTo>
                    <a:pt x="210" y="310"/>
                  </a:lnTo>
                  <a:lnTo>
                    <a:pt x="208" y="316"/>
                  </a:lnTo>
                  <a:lnTo>
                    <a:pt x="204" y="322"/>
                  </a:lnTo>
                  <a:lnTo>
                    <a:pt x="204" y="322"/>
                  </a:lnTo>
                  <a:lnTo>
                    <a:pt x="204" y="366"/>
                  </a:lnTo>
                  <a:lnTo>
                    <a:pt x="204" y="366"/>
                  </a:lnTo>
                  <a:lnTo>
                    <a:pt x="202" y="382"/>
                  </a:lnTo>
                  <a:lnTo>
                    <a:pt x="200" y="394"/>
                  </a:lnTo>
                  <a:lnTo>
                    <a:pt x="196" y="404"/>
                  </a:lnTo>
                  <a:lnTo>
                    <a:pt x="192" y="410"/>
                  </a:lnTo>
                  <a:lnTo>
                    <a:pt x="192" y="410"/>
                  </a:lnTo>
                  <a:lnTo>
                    <a:pt x="192" y="422"/>
                  </a:lnTo>
                  <a:lnTo>
                    <a:pt x="192" y="422"/>
                  </a:lnTo>
                  <a:lnTo>
                    <a:pt x="198" y="446"/>
                  </a:lnTo>
                  <a:lnTo>
                    <a:pt x="200" y="448"/>
                  </a:lnTo>
                  <a:lnTo>
                    <a:pt x="200" y="470"/>
                  </a:lnTo>
                  <a:lnTo>
                    <a:pt x="200" y="470"/>
                  </a:lnTo>
                  <a:lnTo>
                    <a:pt x="194" y="480"/>
                  </a:lnTo>
                  <a:lnTo>
                    <a:pt x="188" y="486"/>
                  </a:lnTo>
                  <a:lnTo>
                    <a:pt x="180" y="492"/>
                  </a:lnTo>
                  <a:lnTo>
                    <a:pt x="170" y="496"/>
                  </a:lnTo>
                  <a:lnTo>
                    <a:pt x="170" y="496"/>
                  </a:lnTo>
                  <a:lnTo>
                    <a:pt x="168" y="554"/>
                  </a:lnTo>
                  <a:lnTo>
                    <a:pt x="168" y="554"/>
                  </a:lnTo>
                  <a:lnTo>
                    <a:pt x="164" y="612"/>
                  </a:lnTo>
                  <a:lnTo>
                    <a:pt x="164" y="612"/>
                  </a:lnTo>
                  <a:lnTo>
                    <a:pt x="166" y="650"/>
                  </a:lnTo>
                  <a:lnTo>
                    <a:pt x="166" y="650"/>
                  </a:lnTo>
                  <a:lnTo>
                    <a:pt x="168" y="688"/>
                  </a:lnTo>
                  <a:lnTo>
                    <a:pt x="168" y="688"/>
                  </a:lnTo>
                  <a:lnTo>
                    <a:pt x="168" y="734"/>
                  </a:lnTo>
                  <a:lnTo>
                    <a:pt x="170" y="798"/>
                  </a:lnTo>
                  <a:lnTo>
                    <a:pt x="172" y="800"/>
                  </a:lnTo>
                  <a:lnTo>
                    <a:pt x="172" y="800"/>
                  </a:lnTo>
                  <a:lnTo>
                    <a:pt x="182" y="834"/>
                  </a:lnTo>
                  <a:lnTo>
                    <a:pt x="182" y="834"/>
                  </a:lnTo>
                  <a:lnTo>
                    <a:pt x="174" y="852"/>
                  </a:lnTo>
                  <a:lnTo>
                    <a:pt x="170" y="868"/>
                  </a:lnTo>
                  <a:lnTo>
                    <a:pt x="170" y="868"/>
                  </a:lnTo>
                  <a:lnTo>
                    <a:pt x="170" y="874"/>
                  </a:lnTo>
                  <a:lnTo>
                    <a:pt x="168" y="876"/>
                  </a:lnTo>
                  <a:lnTo>
                    <a:pt x="168" y="876"/>
                  </a:lnTo>
                  <a:lnTo>
                    <a:pt x="166" y="874"/>
                  </a:lnTo>
                  <a:lnTo>
                    <a:pt x="164" y="872"/>
                  </a:lnTo>
                  <a:lnTo>
                    <a:pt x="164" y="872"/>
                  </a:lnTo>
                  <a:lnTo>
                    <a:pt x="164" y="866"/>
                  </a:lnTo>
                  <a:lnTo>
                    <a:pt x="160" y="862"/>
                  </a:lnTo>
                  <a:lnTo>
                    <a:pt x="160" y="862"/>
                  </a:lnTo>
                  <a:lnTo>
                    <a:pt x="146" y="870"/>
                  </a:lnTo>
                  <a:lnTo>
                    <a:pt x="146" y="872"/>
                  </a:lnTo>
                  <a:lnTo>
                    <a:pt x="146" y="894"/>
                  </a:lnTo>
                  <a:lnTo>
                    <a:pt x="146" y="894"/>
                  </a:lnTo>
                  <a:lnTo>
                    <a:pt x="140" y="894"/>
                  </a:lnTo>
                  <a:lnTo>
                    <a:pt x="138" y="890"/>
                  </a:lnTo>
                  <a:lnTo>
                    <a:pt x="138" y="890"/>
                  </a:lnTo>
                  <a:lnTo>
                    <a:pt x="138" y="876"/>
                  </a:lnTo>
                  <a:lnTo>
                    <a:pt x="138" y="876"/>
                  </a:lnTo>
                  <a:lnTo>
                    <a:pt x="136" y="868"/>
                  </a:lnTo>
                  <a:lnTo>
                    <a:pt x="130" y="864"/>
                  </a:lnTo>
                  <a:lnTo>
                    <a:pt x="130" y="864"/>
                  </a:lnTo>
                  <a:lnTo>
                    <a:pt x="118" y="880"/>
                  </a:lnTo>
                  <a:lnTo>
                    <a:pt x="118" y="880"/>
                  </a:lnTo>
                  <a:lnTo>
                    <a:pt x="112" y="886"/>
                  </a:lnTo>
                  <a:lnTo>
                    <a:pt x="106" y="892"/>
                  </a:lnTo>
                  <a:lnTo>
                    <a:pt x="98" y="894"/>
                  </a:lnTo>
                  <a:lnTo>
                    <a:pt x="90" y="894"/>
                  </a:lnTo>
                  <a:lnTo>
                    <a:pt x="90" y="894"/>
                  </a:lnTo>
                  <a:lnTo>
                    <a:pt x="78" y="894"/>
                  </a:lnTo>
                  <a:lnTo>
                    <a:pt x="70" y="888"/>
                  </a:lnTo>
                  <a:lnTo>
                    <a:pt x="66" y="882"/>
                  </a:lnTo>
                  <a:lnTo>
                    <a:pt x="66" y="882"/>
                  </a:lnTo>
                  <a:lnTo>
                    <a:pt x="66" y="878"/>
                  </a:lnTo>
                  <a:lnTo>
                    <a:pt x="66" y="878"/>
                  </a:lnTo>
                  <a:lnTo>
                    <a:pt x="70" y="874"/>
                  </a:lnTo>
                  <a:lnTo>
                    <a:pt x="70" y="874"/>
                  </a:lnTo>
                  <a:lnTo>
                    <a:pt x="82" y="872"/>
                  </a:lnTo>
                  <a:lnTo>
                    <a:pt x="82" y="872"/>
                  </a:lnTo>
                  <a:lnTo>
                    <a:pt x="86" y="870"/>
                  </a:lnTo>
                  <a:lnTo>
                    <a:pt x="88" y="866"/>
                  </a:lnTo>
                  <a:lnTo>
                    <a:pt x="94" y="850"/>
                  </a:lnTo>
                  <a:lnTo>
                    <a:pt x="94" y="850"/>
                  </a:lnTo>
                  <a:lnTo>
                    <a:pt x="98" y="834"/>
                  </a:lnTo>
                  <a:lnTo>
                    <a:pt x="98" y="820"/>
                  </a:lnTo>
                  <a:lnTo>
                    <a:pt x="98" y="820"/>
                  </a:lnTo>
                  <a:lnTo>
                    <a:pt x="98" y="802"/>
                  </a:lnTo>
                  <a:lnTo>
                    <a:pt x="94" y="782"/>
                  </a:lnTo>
                  <a:lnTo>
                    <a:pt x="90" y="762"/>
                  </a:lnTo>
                  <a:lnTo>
                    <a:pt x="82" y="738"/>
                  </a:lnTo>
                  <a:lnTo>
                    <a:pt x="82" y="738"/>
                  </a:lnTo>
                  <a:lnTo>
                    <a:pt x="78" y="708"/>
                  </a:lnTo>
                  <a:lnTo>
                    <a:pt x="72" y="666"/>
                  </a:lnTo>
                  <a:lnTo>
                    <a:pt x="72" y="666"/>
                  </a:lnTo>
                  <a:lnTo>
                    <a:pt x="50" y="588"/>
                  </a:lnTo>
                  <a:lnTo>
                    <a:pt x="50" y="588"/>
                  </a:lnTo>
                  <a:lnTo>
                    <a:pt x="46" y="562"/>
                  </a:lnTo>
                  <a:lnTo>
                    <a:pt x="42" y="526"/>
                  </a:lnTo>
                  <a:lnTo>
                    <a:pt x="42" y="526"/>
                  </a:lnTo>
                  <a:lnTo>
                    <a:pt x="30" y="488"/>
                  </a:lnTo>
                  <a:lnTo>
                    <a:pt x="28" y="486"/>
                  </a:lnTo>
                  <a:lnTo>
                    <a:pt x="28" y="486"/>
                  </a:lnTo>
                  <a:lnTo>
                    <a:pt x="14" y="484"/>
                  </a:lnTo>
                  <a:lnTo>
                    <a:pt x="14" y="484"/>
                  </a:lnTo>
                  <a:lnTo>
                    <a:pt x="8" y="472"/>
                  </a:lnTo>
                  <a:lnTo>
                    <a:pt x="4" y="456"/>
                  </a:lnTo>
                  <a:lnTo>
                    <a:pt x="2" y="438"/>
                  </a:lnTo>
                  <a:lnTo>
                    <a:pt x="0" y="418"/>
                  </a:lnTo>
                  <a:lnTo>
                    <a:pt x="0" y="404"/>
                  </a:lnTo>
                  <a:lnTo>
                    <a:pt x="0" y="404"/>
                  </a:lnTo>
                  <a:lnTo>
                    <a:pt x="16" y="358"/>
                  </a:lnTo>
                  <a:lnTo>
                    <a:pt x="16" y="358"/>
                  </a:lnTo>
                  <a:lnTo>
                    <a:pt x="30" y="310"/>
                  </a:lnTo>
                  <a:lnTo>
                    <a:pt x="30" y="310"/>
                  </a:lnTo>
                  <a:lnTo>
                    <a:pt x="32" y="300"/>
                  </a:lnTo>
                  <a:lnTo>
                    <a:pt x="32" y="300"/>
                  </a:lnTo>
                  <a:lnTo>
                    <a:pt x="32" y="278"/>
                  </a:lnTo>
                  <a:lnTo>
                    <a:pt x="32" y="278"/>
                  </a:lnTo>
                  <a:lnTo>
                    <a:pt x="32" y="270"/>
                  </a:lnTo>
                  <a:lnTo>
                    <a:pt x="36" y="262"/>
                  </a:lnTo>
                  <a:lnTo>
                    <a:pt x="36" y="262"/>
                  </a:lnTo>
                  <a:lnTo>
                    <a:pt x="40" y="248"/>
                  </a:lnTo>
                  <a:lnTo>
                    <a:pt x="40" y="248"/>
                  </a:lnTo>
                  <a:lnTo>
                    <a:pt x="32" y="232"/>
                  </a:lnTo>
                  <a:lnTo>
                    <a:pt x="32" y="226"/>
                  </a:lnTo>
                  <a:lnTo>
                    <a:pt x="32" y="226"/>
                  </a:lnTo>
                  <a:lnTo>
                    <a:pt x="32" y="216"/>
                  </a:lnTo>
                  <a:lnTo>
                    <a:pt x="36" y="208"/>
                  </a:lnTo>
                  <a:lnTo>
                    <a:pt x="42" y="202"/>
                  </a:lnTo>
                  <a:lnTo>
                    <a:pt x="50" y="198"/>
                  </a:lnTo>
                  <a:lnTo>
                    <a:pt x="50" y="198"/>
                  </a:lnTo>
                  <a:lnTo>
                    <a:pt x="52" y="190"/>
                  </a:lnTo>
                  <a:lnTo>
                    <a:pt x="54" y="180"/>
                  </a:lnTo>
                  <a:lnTo>
                    <a:pt x="54" y="180"/>
                  </a:lnTo>
                  <a:lnTo>
                    <a:pt x="52" y="170"/>
                  </a:lnTo>
                  <a:lnTo>
                    <a:pt x="48" y="158"/>
                  </a:lnTo>
                  <a:lnTo>
                    <a:pt x="48" y="158"/>
                  </a:lnTo>
                  <a:lnTo>
                    <a:pt x="44" y="146"/>
                  </a:lnTo>
                  <a:lnTo>
                    <a:pt x="42" y="136"/>
                  </a:lnTo>
                  <a:lnTo>
                    <a:pt x="42" y="136"/>
                  </a:lnTo>
                  <a:lnTo>
                    <a:pt x="40" y="118"/>
                  </a:lnTo>
                  <a:lnTo>
                    <a:pt x="34" y="96"/>
                  </a:lnTo>
                  <a:lnTo>
                    <a:pt x="34" y="96"/>
                  </a:lnTo>
                  <a:lnTo>
                    <a:pt x="26" y="76"/>
                  </a:lnTo>
                  <a:lnTo>
                    <a:pt x="24" y="54"/>
                  </a:lnTo>
                  <a:lnTo>
                    <a:pt x="24" y="50"/>
                  </a:lnTo>
                  <a:lnTo>
                    <a:pt x="24" y="50"/>
                  </a:lnTo>
                  <a:lnTo>
                    <a:pt x="32" y="38"/>
                  </a:lnTo>
                  <a:lnTo>
                    <a:pt x="42" y="26"/>
                  </a:lnTo>
                  <a:lnTo>
                    <a:pt x="54" y="16"/>
                  </a:lnTo>
                  <a:lnTo>
                    <a:pt x="66" y="8"/>
                  </a:lnTo>
                  <a:lnTo>
                    <a:pt x="66" y="6"/>
                  </a:lnTo>
                  <a:lnTo>
                    <a:pt x="66" y="6"/>
                  </a:lnTo>
                  <a:lnTo>
                    <a:pt x="74" y="6"/>
                  </a:lnTo>
                  <a:lnTo>
                    <a:pt x="84" y="4"/>
                  </a:lnTo>
                  <a:lnTo>
                    <a:pt x="84" y="4"/>
                  </a:lnTo>
                  <a:lnTo>
                    <a:pt x="94" y="0"/>
                  </a:lnTo>
                  <a:lnTo>
                    <a:pt x="102" y="0"/>
                  </a:lnTo>
                  <a:lnTo>
                    <a:pt x="108" y="0"/>
                  </a:lnTo>
                  <a:lnTo>
                    <a:pt x="108" y="0"/>
                  </a:lnTo>
                  <a:lnTo>
                    <a:pt x="116" y="6"/>
                  </a:lnTo>
                  <a:lnTo>
                    <a:pt x="124" y="12"/>
                  </a:lnTo>
                  <a:lnTo>
                    <a:pt x="134" y="22"/>
                  </a:lnTo>
                  <a:lnTo>
                    <a:pt x="142" y="34"/>
                  </a:lnTo>
                  <a:lnTo>
                    <a:pt x="142" y="34"/>
                  </a:lnTo>
                  <a:lnTo>
                    <a:pt x="156" y="52"/>
                  </a:lnTo>
                  <a:lnTo>
                    <a:pt x="156" y="52"/>
                  </a:lnTo>
                  <a:lnTo>
                    <a:pt x="162" y="64"/>
                  </a:lnTo>
                  <a:lnTo>
                    <a:pt x="166" y="84"/>
                  </a:lnTo>
                  <a:lnTo>
                    <a:pt x="166" y="84"/>
                  </a:lnTo>
                  <a:lnTo>
                    <a:pt x="170" y="104"/>
                  </a:lnTo>
                  <a:lnTo>
                    <a:pt x="174" y="112"/>
                  </a:lnTo>
                  <a:lnTo>
                    <a:pt x="178" y="118"/>
                  </a:lnTo>
                  <a:lnTo>
                    <a:pt x="178" y="118"/>
                  </a:lnTo>
                  <a:lnTo>
                    <a:pt x="196" y="132"/>
                  </a:lnTo>
                  <a:lnTo>
                    <a:pt x="196" y="132"/>
                  </a:lnTo>
                  <a:lnTo>
                    <a:pt x="192" y="138"/>
                  </a:lnTo>
                  <a:lnTo>
                    <a:pt x="192" y="140"/>
                  </a:lnTo>
                  <a:lnTo>
                    <a:pt x="192" y="140"/>
                  </a:lnTo>
                  <a:lnTo>
                    <a:pt x="198" y="144"/>
                  </a:lnTo>
                  <a:lnTo>
                    <a:pt x="206" y="146"/>
                  </a:lnTo>
                  <a:lnTo>
                    <a:pt x="206" y="146"/>
                  </a:lnTo>
                  <a:lnTo>
                    <a:pt x="214" y="148"/>
                  </a:lnTo>
                  <a:lnTo>
                    <a:pt x="214" y="148"/>
                  </a:lnTo>
                  <a:close/>
                  <a:moveTo>
                    <a:pt x="146" y="770"/>
                  </a:moveTo>
                  <a:lnTo>
                    <a:pt x="146" y="770"/>
                  </a:lnTo>
                  <a:lnTo>
                    <a:pt x="146" y="754"/>
                  </a:lnTo>
                  <a:lnTo>
                    <a:pt x="142" y="738"/>
                  </a:lnTo>
                  <a:lnTo>
                    <a:pt x="138" y="722"/>
                  </a:lnTo>
                  <a:lnTo>
                    <a:pt x="132" y="710"/>
                  </a:lnTo>
                  <a:lnTo>
                    <a:pt x="132" y="710"/>
                  </a:lnTo>
                  <a:lnTo>
                    <a:pt x="128" y="720"/>
                  </a:lnTo>
                  <a:lnTo>
                    <a:pt x="128" y="734"/>
                  </a:lnTo>
                  <a:lnTo>
                    <a:pt x="126" y="734"/>
                  </a:lnTo>
                  <a:lnTo>
                    <a:pt x="126" y="734"/>
                  </a:lnTo>
                  <a:lnTo>
                    <a:pt x="126" y="774"/>
                  </a:lnTo>
                  <a:lnTo>
                    <a:pt x="126" y="774"/>
                  </a:lnTo>
                  <a:lnTo>
                    <a:pt x="128" y="788"/>
                  </a:lnTo>
                  <a:lnTo>
                    <a:pt x="130" y="798"/>
                  </a:lnTo>
                  <a:lnTo>
                    <a:pt x="134" y="806"/>
                  </a:lnTo>
                  <a:lnTo>
                    <a:pt x="138" y="810"/>
                  </a:lnTo>
                  <a:lnTo>
                    <a:pt x="140" y="810"/>
                  </a:lnTo>
                  <a:lnTo>
                    <a:pt x="140" y="810"/>
                  </a:lnTo>
                  <a:lnTo>
                    <a:pt x="142" y="788"/>
                  </a:lnTo>
                  <a:lnTo>
                    <a:pt x="142" y="788"/>
                  </a:lnTo>
                  <a:lnTo>
                    <a:pt x="146" y="780"/>
                  </a:lnTo>
                  <a:lnTo>
                    <a:pt x="146" y="770"/>
                  </a:lnTo>
                  <a:lnTo>
                    <a:pt x="146" y="770"/>
                  </a:lnTo>
                  <a:close/>
                  <a:moveTo>
                    <a:pt x="176" y="324"/>
                  </a:moveTo>
                  <a:lnTo>
                    <a:pt x="176" y="324"/>
                  </a:lnTo>
                  <a:lnTo>
                    <a:pt x="174" y="302"/>
                  </a:lnTo>
                  <a:lnTo>
                    <a:pt x="174" y="284"/>
                  </a:lnTo>
                  <a:lnTo>
                    <a:pt x="170" y="270"/>
                  </a:lnTo>
                  <a:lnTo>
                    <a:pt x="166" y="262"/>
                  </a:lnTo>
                  <a:lnTo>
                    <a:pt x="164" y="264"/>
                  </a:lnTo>
                  <a:lnTo>
                    <a:pt x="164" y="264"/>
                  </a:lnTo>
                  <a:lnTo>
                    <a:pt x="156" y="282"/>
                  </a:lnTo>
                  <a:lnTo>
                    <a:pt x="142" y="304"/>
                  </a:lnTo>
                  <a:lnTo>
                    <a:pt x="140" y="306"/>
                  </a:lnTo>
                  <a:lnTo>
                    <a:pt x="140" y="306"/>
                  </a:lnTo>
                  <a:lnTo>
                    <a:pt x="140" y="314"/>
                  </a:lnTo>
                  <a:lnTo>
                    <a:pt x="138" y="318"/>
                  </a:lnTo>
                  <a:lnTo>
                    <a:pt x="138" y="326"/>
                  </a:lnTo>
                  <a:lnTo>
                    <a:pt x="138" y="326"/>
                  </a:lnTo>
                  <a:lnTo>
                    <a:pt x="138" y="330"/>
                  </a:lnTo>
                  <a:lnTo>
                    <a:pt x="140" y="338"/>
                  </a:lnTo>
                  <a:lnTo>
                    <a:pt x="150" y="354"/>
                  </a:lnTo>
                  <a:lnTo>
                    <a:pt x="150" y="354"/>
                  </a:lnTo>
                  <a:lnTo>
                    <a:pt x="170" y="382"/>
                  </a:lnTo>
                  <a:lnTo>
                    <a:pt x="172" y="380"/>
                  </a:lnTo>
                  <a:lnTo>
                    <a:pt x="172" y="380"/>
                  </a:lnTo>
                  <a:lnTo>
                    <a:pt x="174" y="350"/>
                  </a:lnTo>
                  <a:lnTo>
                    <a:pt x="176" y="324"/>
                  </a:lnTo>
                  <a:lnTo>
                    <a:pt x="176" y="324"/>
                  </a:lnTo>
                  <a:close/>
                </a:path>
              </a:pathLst>
            </a:custGeom>
            <a:solidFill>
              <a:schemeClr val="accent1">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1091" name="Group 67"/>
          <p:cNvGrpSpPr>
            <a:grpSpLocks noChangeAspect="1"/>
          </p:cNvGrpSpPr>
          <p:nvPr userDrawn="1"/>
        </p:nvGrpSpPr>
        <p:grpSpPr bwMode="auto">
          <a:xfrm flipH="1" flipV="1">
            <a:off x="152398" y="152400"/>
            <a:ext cx="1600202" cy="1033671"/>
            <a:chOff x="2497" y="1995"/>
            <a:chExt cx="805" cy="520"/>
          </a:xfrm>
          <a:solidFill>
            <a:schemeClr val="accent2">
              <a:lumMod val="20000"/>
              <a:lumOff val="80000"/>
            </a:schemeClr>
          </a:solidFill>
        </p:grpSpPr>
        <p:sp>
          <p:nvSpPr>
            <p:cNvPr id="1093" name="Rectangle 69"/>
            <p:cNvSpPr>
              <a:spLocks noChangeArrowheads="1"/>
            </p:cNvSpPr>
            <p:nvPr userDrawn="1"/>
          </p:nvSpPr>
          <p:spPr bwMode="auto">
            <a:xfrm>
              <a:off x="3043" y="2467"/>
              <a:ext cx="46"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4" name="Rectangle 70"/>
            <p:cNvSpPr>
              <a:spLocks noChangeArrowheads="1"/>
            </p:cNvSpPr>
            <p:nvPr userDrawn="1"/>
          </p:nvSpPr>
          <p:spPr bwMode="auto">
            <a:xfrm>
              <a:off x="2699" y="2467"/>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5" name="Rectangle 71"/>
            <p:cNvSpPr>
              <a:spLocks noChangeArrowheads="1"/>
            </p:cNvSpPr>
            <p:nvPr userDrawn="1"/>
          </p:nvSpPr>
          <p:spPr bwMode="auto">
            <a:xfrm>
              <a:off x="2598" y="2467"/>
              <a:ext cx="47"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6" name="Rectangle 72"/>
            <p:cNvSpPr>
              <a:spLocks noChangeArrowheads="1"/>
            </p:cNvSpPr>
            <p:nvPr userDrawn="1"/>
          </p:nvSpPr>
          <p:spPr bwMode="auto">
            <a:xfrm>
              <a:off x="2497" y="2467"/>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7" name="Rectangle 73"/>
            <p:cNvSpPr>
              <a:spLocks noChangeArrowheads="1"/>
            </p:cNvSpPr>
            <p:nvPr userDrawn="1"/>
          </p:nvSpPr>
          <p:spPr bwMode="auto">
            <a:xfrm>
              <a:off x="3148" y="2467"/>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8" name="Rectangle 74"/>
            <p:cNvSpPr>
              <a:spLocks noChangeArrowheads="1"/>
            </p:cNvSpPr>
            <p:nvPr userDrawn="1"/>
          </p:nvSpPr>
          <p:spPr bwMode="auto">
            <a:xfrm>
              <a:off x="3254" y="2467"/>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99" name="Rectangle 75"/>
            <p:cNvSpPr>
              <a:spLocks noChangeArrowheads="1"/>
            </p:cNvSpPr>
            <p:nvPr userDrawn="1"/>
          </p:nvSpPr>
          <p:spPr bwMode="auto">
            <a:xfrm>
              <a:off x="3148" y="2206"/>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0" name="Rectangle 76"/>
            <p:cNvSpPr>
              <a:spLocks noChangeArrowheads="1"/>
            </p:cNvSpPr>
            <p:nvPr userDrawn="1"/>
          </p:nvSpPr>
          <p:spPr bwMode="auto">
            <a:xfrm>
              <a:off x="3254" y="2206"/>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1" name="Rectangle 77"/>
            <p:cNvSpPr>
              <a:spLocks noChangeArrowheads="1"/>
            </p:cNvSpPr>
            <p:nvPr userDrawn="1"/>
          </p:nvSpPr>
          <p:spPr bwMode="auto">
            <a:xfrm>
              <a:off x="3148" y="2100"/>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2" name="Rectangle 78"/>
            <p:cNvSpPr>
              <a:spLocks noChangeArrowheads="1"/>
            </p:cNvSpPr>
            <p:nvPr userDrawn="1"/>
          </p:nvSpPr>
          <p:spPr bwMode="auto">
            <a:xfrm>
              <a:off x="3254" y="2100"/>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3" name="Rectangle 79"/>
            <p:cNvSpPr>
              <a:spLocks noChangeArrowheads="1"/>
            </p:cNvSpPr>
            <p:nvPr userDrawn="1"/>
          </p:nvSpPr>
          <p:spPr bwMode="auto">
            <a:xfrm>
              <a:off x="2940" y="2206"/>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4" name="Rectangle 80"/>
            <p:cNvSpPr>
              <a:spLocks noChangeArrowheads="1"/>
            </p:cNvSpPr>
            <p:nvPr userDrawn="1"/>
          </p:nvSpPr>
          <p:spPr bwMode="auto">
            <a:xfrm>
              <a:off x="3046" y="2206"/>
              <a:ext cx="47"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5" name="Rectangle 81"/>
            <p:cNvSpPr>
              <a:spLocks noChangeArrowheads="1"/>
            </p:cNvSpPr>
            <p:nvPr userDrawn="1"/>
          </p:nvSpPr>
          <p:spPr bwMode="auto">
            <a:xfrm>
              <a:off x="2839" y="2206"/>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6" name="Rectangle 82"/>
            <p:cNvSpPr>
              <a:spLocks noChangeArrowheads="1"/>
            </p:cNvSpPr>
            <p:nvPr userDrawn="1"/>
          </p:nvSpPr>
          <p:spPr bwMode="auto">
            <a:xfrm>
              <a:off x="3148" y="2305"/>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7" name="Rectangle 83"/>
            <p:cNvSpPr>
              <a:spLocks noChangeArrowheads="1"/>
            </p:cNvSpPr>
            <p:nvPr userDrawn="1"/>
          </p:nvSpPr>
          <p:spPr bwMode="auto">
            <a:xfrm>
              <a:off x="3254" y="2305"/>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8" name="Rectangle 84"/>
            <p:cNvSpPr>
              <a:spLocks noChangeArrowheads="1"/>
            </p:cNvSpPr>
            <p:nvPr userDrawn="1"/>
          </p:nvSpPr>
          <p:spPr bwMode="auto">
            <a:xfrm>
              <a:off x="2940" y="2305"/>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09" name="Rectangle 85"/>
            <p:cNvSpPr>
              <a:spLocks noChangeArrowheads="1"/>
            </p:cNvSpPr>
            <p:nvPr userDrawn="1"/>
          </p:nvSpPr>
          <p:spPr bwMode="auto">
            <a:xfrm>
              <a:off x="3046" y="2305"/>
              <a:ext cx="47"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10" name="Rectangle 86"/>
            <p:cNvSpPr>
              <a:spLocks noChangeArrowheads="1"/>
            </p:cNvSpPr>
            <p:nvPr userDrawn="1"/>
          </p:nvSpPr>
          <p:spPr bwMode="auto">
            <a:xfrm>
              <a:off x="2839" y="2305"/>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11" name="Rectangle 87"/>
            <p:cNvSpPr>
              <a:spLocks noChangeArrowheads="1"/>
            </p:cNvSpPr>
            <p:nvPr userDrawn="1"/>
          </p:nvSpPr>
          <p:spPr bwMode="auto">
            <a:xfrm>
              <a:off x="3148" y="1995"/>
              <a:ext cx="48" cy="47"/>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12" name="Rectangle 88"/>
            <p:cNvSpPr>
              <a:spLocks noChangeArrowheads="1"/>
            </p:cNvSpPr>
            <p:nvPr userDrawn="1"/>
          </p:nvSpPr>
          <p:spPr bwMode="auto">
            <a:xfrm>
              <a:off x="3254" y="1995"/>
              <a:ext cx="48" cy="47"/>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userDrawn="1">
            <p:ph type="ctrTitle"/>
          </p:nvPr>
        </p:nvSpPr>
        <p:spPr>
          <a:xfrm>
            <a:off x="685800" y="1143000"/>
            <a:ext cx="7772400" cy="646331"/>
          </a:xfrm>
        </p:spPr>
        <p:txBody>
          <a:bodyPr>
            <a:normAutofit/>
          </a:bodyPr>
          <a:lstStyle>
            <a:lvl1pPr algn="ctr">
              <a:defRPr sz="3600">
                <a:solidFill>
                  <a:schemeClr val="accent2">
                    <a:lumMod val="75000"/>
                  </a:schemeClr>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685800" y="1828800"/>
            <a:ext cx="7772400" cy="461665"/>
          </a:xfrm>
        </p:spPr>
        <p:txBody>
          <a:bodyPr>
            <a:normAutofit/>
          </a:bodyPr>
          <a:lstStyle>
            <a:lvl1pPr marL="0" indent="0" algn="ct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userDrawn="1">
            <p:ph type="dt" sz="half" idx="10"/>
          </p:nvPr>
        </p:nvSpPr>
        <p:spPr/>
        <p:txBody>
          <a:bodyPr/>
          <a:lstStyle/>
          <a:p>
            <a:r>
              <a:rPr lang="en-US" smtClean="0"/>
              <a:t>10-12 September 2012</a:t>
            </a:r>
            <a:endParaRPr lang="en-US"/>
          </a:p>
        </p:txBody>
      </p:sp>
      <p:sp>
        <p:nvSpPr>
          <p:cNvPr id="5" name="Footer Placeholder 4"/>
          <p:cNvSpPr>
            <a:spLocks noGrp="1"/>
          </p:cNvSpPr>
          <p:nvPr userDrawn="1">
            <p:ph type="ftr" sz="quarter" idx="11"/>
          </p:nvPr>
        </p:nvSpPr>
        <p:spPr/>
        <p:txBody>
          <a:bodyPr/>
          <a:lstStyle/>
          <a:p>
            <a:r>
              <a:rPr lang="en-US" smtClean="0"/>
              <a:t>IEEE HPEC'12</a:t>
            </a:r>
            <a:endParaRPr lang="en-US"/>
          </a:p>
        </p:txBody>
      </p:sp>
      <p:sp>
        <p:nvSpPr>
          <p:cNvPr id="6" name="Slide Number Placeholder 5"/>
          <p:cNvSpPr>
            <a:spLocks noGrp="1"/>
          </p:cNvSpPr>
          <p:nvPr userDrawn="1">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10-12 September 2012</a:t>
            </a:r>
            <a:endParaRPr lang="en-US"/>
          </a:p>
        </p:txBody>
      </p:sp>
      <p:sp>
        <p:nvSpPr>
          <p:cNvPr id="5" name="Footer Placeholder 4"/>
          <p:cNvSpPr>
            <a:spLocks noGrp="1"/>
          </p:cNvSpPr>
          <p:nvPr>
            <p:ph type="ftr" sz="quarter" idx="11"/>
          </p:nvPr>
        </p:nvSpPr>
        <p:spPr/>
        <p:txBody>
          <a:bodyPr/>
          <a:lstStyle/>
          <a:p>
            <a:r>
              <a:rPr lang="en-US" smtClean="0"/>
              <a:t>IEEE HPEC'12</a:t>
            </a:r>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10-12 September 2012</a:t>
            </a:r>
            <a:endParaRPr lang="en-US"/>
          </a:p>
        </p:txBody>
      </p:sp>
      <p:sp>
        <p:nvSpPr>
          <p:cNvPr id="5" name="Footer Placeholder 4"/>
          <p:cNvSpPr>
            <a:spLocks noGrp="1"/>
          </p:cNvSpPr>
          <p:nvPr>
            <p:ph type="ftr" sz="quarter" idx="11"/>
          </p:nvPr>
        </p:nvSpPr>
        <p:spPr/>
        <p:txBody>
          <a:bodyPr/>
          <a:lstStyle/>
          <a:p>
            <a:r>
              <a:rPr lang="en-US" smtClean="0"/>
              <a:t>IEEE HPEC'12</a:t>
            </a:r>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10-12 September 2012</a:t>
            </a:r>
            <a:endParaRPr lang="en-US"/>
          </a:p>
        </p:txBody>
      </p:sp>
      <p:sp>
        <p:nvSpPr>
          <p:cNvPr id="5" name="Footer Placeholder 4"/>
          <p:cNvSpPr>
            <a:spLocks noGrp="1"/>
          </p:cNvSpPr>
          <p:nvPr>
            <p:ph type="ftr" sz="quarter" idx="11"/>
          </p:nvPr>
        </p:nvSpPr>
        <p:spPr/>
        <p:txBody>
          <a:bodyPr/>
          <a:lstStyle/>
          <a:p>
            <a:r>
              <a:rPr lang="en-US" smtClean="0"/>
              <a:t>IEEE HPEC'12</a:t>
            </a:r>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10-12 September 2012</a:t>
            </a:r>
            <a:endParaRPr lang="en-US"/>
          </a:p>
        </p:txBody>
      </p:sp>
      <p:sp>
        <p:nvSpPr>
          <p:cNvPr id="5" name="Footer Placeholder 4"/>
          <p:cNvSpPr>
            <a:spLocks noGrp="1"/>
          </p:cNvSpPr>
          <p:nvPr>
            <p:ph type="ftr" sz="quarter" idx="11"/>
          </p:nvPr>
        </p:nvSpPr>
        <p:spPr/>
        <p:txBody>
          <a:bodyPr/>
          <a:lstStyle/>
          <a:p>
            <a:r>
              <a:rPr lang="en-US" smtClean="0"/>
              <a:t>IEEE HPEC'12</a:t>
            </a:r>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10-12 September 2012</a:t>
            </a:r>
            <a:endParaRPr lang="en-US"/>
          </a:p>
        </p:txBody>
      </p:sp>
      <p:sp>
        <p:nvSpPr>
          <p:cNvPr id="5" name="Footer Placeholder 4"/>
          <p:cNvSpPr>
            <a:spLocks noGrp="1"/>
          </p:cNvSpPr>
          <p:nvPr>
            <p:ph type="ftr" sz="quarter" idx="11"/>
          </p:nvPr>
        </p:nvSpPr>
        <p:spPr/>
        <p:txBody>
          <a:bodyPr/>
          <a:lstStyle/>
          <a:p>
            <a:r>
              <a:rPr lang="en-US" smtClean="0"/>
              <a:t>IEEE HPEC'12</a:t>
            </a:r>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10-12 September 2012</a:t>
            </a:r>
            <a:endParaRPr lang="en-US"/>
          </a:p>
        </p:txBody>
      </p:sp>
      <p:sp>
        <p:nvSpPr>
          <p:cNvPr id="6" name="Footer Placeholder 5"/>
          <p:cNvSpPr>
            <a:spLocks noGrp="1"/>
          </p:cNvSpPr>
          <p:nvPr>
            <p:ph type="ftr" sz="quarter" idx="11"/>
          </p:nvPr>
        </p:nvSpPr>
        <p:spPr/>
        <p:txBody>
          <a:bodyPr/>
          <a:lstStyle/>
          <a:p>
            <a:r>
              <a:rPr lang="en-US" smtClean="0"/>
              <a:t>IEEE HPEC'12</a:t>
            </a:r>
            <a:endParaRPr lang="en-US"/>
          </a:p>
        </p:txBody>
      </p:sp>
      <p:sp>
        <p:nvSpPr>
          <p:cNvPr id="7" name="Slide Number Placeholder 6"/>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10-12 September 2012</a:t>
            </a:r>
            <a:endParaRPr lang="en-US"/>
          </a:p>
        </p:txBody>
      </p:sp>
      <p:sp>
        <p:nvSpPr>
          <p:cNvPr id="8" name="Footer Placeholder 7"/>
          <p:cNvSpPr>
            <a:spLocks noGrp="1"/>
          </p:cNvSpPr>
          <p:nvPr>
            <p:ph type="ftr" sz="quarter" idx="11"/>
          </p:nvPr>
        </p:nvSpPr>
        <p:spPr/>
        <p:txBody>
          <a:bodyPr/>
          <a:lstStyle/>
          <a:p>
            <a:r>
              <a:rPr lang="en-US" smtClean="0"/>
              <a:t>IEEE HPEC'12</a:t>
            </a:r>
            <a:endParaRPr lang="en-US"/>
          </a:p>
        </p:txBody>
      </p:sp>
      <p:sp>
        <p:nvSpPr>
          <p:cNvPr id="9" name="Slide Number Placeholder 8"/>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10-12 September 2012</a:t>
            </a:r>
            <a:endParaRPr lang="en-US"/>
          </a:p>
        </p:txBody>
      </p:sp>
      <p:sp>
        <p:nvSpPr>
          <p:cNvPr id="4" name="Footer Placeholder 3"/>
          <p:cNvSpPr>
            <a:spLocks noGrp="1"/>
          </p:cNvSpPr>
          <p:nvPr>
            <p:ph type="ftr" sz="quarter" idx="11"/>
          </p:nvPr>
        </p:nvSpPr>
        <p:spPr/>
        <p:txBody>
          <a:bodyPr/>
          <a:lstStyle/>
          <a:p>
            <a:r>
              <a:rPr lang="en-US" smtClean="0"/>
              <a:t>IEEE HPEC'12</a:t>
            </a:r>
            <a:endParaRPr lang="en-US"/>
          </a:p>
        </p:txBody>
      </p:sp>
      <p:sp>
        <p:nvSpPr>
          <p:cNvPr id="5" name="Slide Number Placeholder 4"/>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10-12 September 2012</a:t>
            </a:r>
            <a:endParaRPr lang="en-US"/>
          </a:p>
        </p:txBody>
      </p:sp>
      <p:sp>
        <p:nvSpPr>
          <p:cNvPr id="3" name="Footer Placeholder 2"/>
          <p:cNvSpPr>
            <a:spLocks noGrp="1"/>
          </p:cNvSpPr>
          <p:nvPr>
            <p:ph type="ftr" sz="quarter" idx="11"/>
          </p:nvPr>
        </p:nvSpPr>
        <p:spPr/>
        <p:txBody>
          <a:bodyPr/>
          <a:lstStyle/>
          <a:p>
            <a:r>
              <a:rPr lang="en-US" smtClean="0"/>
              <a:t>IEEE HPEC'12</a:t>
            </a:r>
            <a:endParaRPr lang="en-US"/>
          </a:p>
        </p:txBody>
      </p:sp>
      <p:sp>
        <p:nvSpPr>
          <p:cNvPr id="4" name="Slide Number Placeholder 3"/>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10-12 September 2012</a:t>
            </a:r>
            <a:endParaRPr lang="en-US"/>
          </a:p>
        </p:txBody>
      </p:sp>
      <p:sp>
        <p:nvSpPr>
          <p:cNvPr id="6" name="Footer Placeholder 5"/>
          <p:cNvSpPr>
            <a:spLocks noGrp="1"/>
          </p:cNvSpPr>
          <p:nvPr>
            <p:ph type="ftr" sz="quarter" idx="11"/>
          </p:nvPr>
        </p:nvSpPr>
        <p:spPr/>
        <p:txBody>
          <a:bodyPr/>
          <a:lstStyle/>
          <a:p>
            <a:r>
              <a:rPr lang="en-US" smtClean="0"/>
              <a:t>IEEE HPEC'12</a:t>
            </a:r>
            <a:endParaRPr lang="en-US"/>
          </a:p>
        </p:txBody>
      </p:sp>
      <p:sp>
        <p:nvSpPr>
          <p:cNvPr id="7" name="Slide Number Placeholder 6"/>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10-12 September 2012</a:t>
            </a:r>
            <a:endParaRPr lang="en-US"/>
          </a:p>
        </p:txBody>
      </p:sp>
      <p:sp>
        <p:nvSpPr>
          <p:cNvPr id="5" name="Footer Placeholder 4"/>
          <p:cNvSpPr>
            <a:spLocks noGrp="1"/>
          </p:cNvSpPr>
          <p:nvPr>
            <p:ph type="ftr" sz="quarter" idx="11"/>
          </p:nvPr>
        </p:nvSpPr>
        <p:spPr/>
        <p:txBody>
          <a:bodyPr/>
          <a:lstStyle/>
          <a:p>
            <a:r>
              <a:rPr lang="en-US" smtClean="0"/>
              <a:t>IEEE HPEC'12</a:t>
            </a:r>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10-12 September 2012</a:t>
            </a:r>
            <a:endParaRPr lang="en-US"/>
          </a:p>
        </p:txBody>
      </p:sp>
      <p:sp>
        <p:nvSpPr>
          <p:cNvPr id="6" name="Footer Placeholder 5"/>
          <p:cNvSpPr>
            <a:spLocks noGrp="1"/>
          </p:cNvSpPr>
          <p:nvPr>
            <p:ph type="ftr" sz="quarter" idx="11"/>
          </p:nvPr>
        </p:nvSpPr>
        <p:spPr/>
        <p:txBody>
          <a:bodyPr/>
          <a:lstStyle/>
          <a:p>
            <a:r>
              <a:rPr lang="en-US" smtClean="0"/>
              <a:t>IEEE HPEC'12</a:t>
            </a:r>
            <a:endParaRPr lang="en-US"/>
          </a:p>
        </p:txBody>
      </p:sp>
      <p:sp>
        <p:nvSpPr>
          <p:cNvPr id="7" name="Slide Number Placeholder 6"/>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10-12 September 2012</a:t>
            </a:r>
            <a:endParaRPr lang="en-US"/>
          </a:p>
        </p:txBody>
      </p:sp>
      <p:sp>
        <p:nvSpPr>
          <p:cNvPr id="5" name="Footer Placeholder 4"/>
          <p:cNvSpPr>
            <a:spLocks noGrp="1"/>
          </p:cNvSpPr>
          <p:nvPr>
            <p:ph type="ftr" sz="quarter" idx="11"/>
          </p:nvPr>
        </p:nvSpPr>
        <p:spPr/>
        <p:txBody>
          <a:bodyPr/>
          <a:lstStyle/>
          <a:p>
            <a:r>
              <a:rPr lang="en-US" smtClean="0"/>
              <a:t>IEEE HPEC'12</a:t>
            </a:r>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10-12 September 2012</a:t>
            </a:r>
            <a:endParaRPr lang="en-US"/>
          </a:p>
        </p:txBody>
      </p:sp>
      <p:sp>
        <p:nvSpPr>
          <p:cNvPr id="5" name="Footer Placeholder 4"/>
          <p:cNvSpPr>
            <a:spLocks noGrp="1"/>
          </p:cNvSpPr>
          <p:nvPr>
            <p:ph type="ftr" sz="quarter" idx="11"/>
          </p:nvPr>
        </p:nvSpPr>
        <p:spPr/>
        <p:txBody>
          <a:bodyPr/>
          <a:lstStyle/>
          <a:p>
            <a:r>
              <a:rPr lang="en-US" smtClean="0"/>
              <a:t>IEEE HPEC'12</a:t>
            </a:r>
            <a:endParaRPr lang="en-US"/>
          </a:p>
        </p:txBody>
      </p:sp>
      <p:sp>
        <p:nvSpPr>
          <p:cNvPr id="6" name="Slide Number Placeholder 5"/>
          <p:cNvSpPr>
            <a:spLocks noGrp="1"/>
          </p:cNvSpPr>
          <p:nvPr>
            <p:ph type="sldNum" sz="quarter" idx="12"/>
          </p:nvPr>
        </p:nvSpPr>
        <p:spPr/>
        <p:txBody>
          <a:bodyPr/>
          <a:lstStyle/>
          <a:p>
            <a:fld id="{56969FB6-8607-469E-84BB-4E9214D062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397F39"/>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304800" y="6324600"/>
            <a:ext cx="2133600" cy="365125"/>
          </a:xfrm>
        </p:spPr>
        <p:txBody>
          <a:bodyPr/>
          <a:lstStyle/>
          <a:p>
            <a:r>
              <a:rPr lang="en-US" smtClean="0"/>
              <a:t>10-12 September 2012</a:t>
            </a:r>
            <a:endParaRPr lang="en-US"/>
          </a:p>
        </p:txBody>
      </p:sp>
      <p:sp>
        <p:nvSpPr>
          <p:cNvPr id="5" name="Footer Placeholder 4"/>
          <p:cNvSpPr>
            <a:spLocks noGrp="1"/>
          </p:cNvSpPr>
          <p:nvPr>
            <p:ph type="ftr" sz="quarter" idx="11"/>
          </p:nvPr>
        </p:nvSpPr>
        <p:spPr>
          <a:xfrm>
            <a:off x="2971800" y="6324600"/>
            <a:ext cx="2895600" cy="365125"/>
          </a:xfrm>
        </p:spPr>
        <p:txBody>
          <a:bodyPr/>
          <a:lstStyle/>
          <a:p>
            <a:r>
              <a:rPr lang="en-US" smtClean="0"/>
              <a:t>IEEE HPEC'12</a:t>
            </a:r>
            <a:endParaRPr lang="en-US"/>
          </a:p>
        </p:txBody>
      </p:sp>
      <p:sp>
        <p:nvSpPr>
          <p:cNvPr id="6" name="Slide Number Placeholder 5"/>
          <p:cNvSpPr>
            <a:spLocks noGrp="1"/>
          </p:cNvSpPr>
          <p:nvPr>
            <p:ph type="sldNum" sz="quarter" idx="12"/>
          </p:nvPr>
        </p:nvSpPr>
        <p:spPr>
          <a:xfrm>
            <a:off x="6705600" y="6324600"/>
            <a:ext cx="2133600" cy="365125"/>
          </a:xfrm>
        </p:spPr>
        <p:txBody>
          <a:bodyPr/>
          <a:lstStyle/>
          <a:p>
            <a:fld id="{6ECF81E8-6DE5-4C92-89BE-5D6CD56A8BF1}"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10-12 September 2012</a:t>
            </a:r>
            <a:endParaRPr lang="en-US"/>
          </a:p>
        </p:txBody>
      </p:sp>
      <p:sp>
        <p:nvSpPr>
          <p:cNvPr id="6" name="Footer Placeholder 5"/>
          <p:cNvSpPr>
            <a:spLocks noGrp="1"/>
          </p:cNvSpPr>
          <p:nvPr>
            <p:ph type="ftr" sz="quarter" idx="11"/>
          </p:nvPr>
        </p:nvSpPr>
        <p:spPr/>
        <p:txBody>
          <a:bodyPr/>
          <a:lstStyle/>
          <a:p>
            <a:r>
              <a:rPr lang="en-US" smtClean="0"/>
              <a:t>IEEE HPEC'12</a:t>
            </a:r>
            <a:endParaRPr lang="en-US"/>
          </a:p>
        </p:txBody>
      </p:sp>
      <p:sp>
        <p:nvSpPr>
          <p:cNvPr id="7" name="Slide Number Placeholder 6"/>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10-12 September 2012</a:t>
            </a:r>
            <a:endParaRPr lang="en-US"/>
          </a:p>
        </p:txBody>
      </p:sp>
      <p:sp>
        <p:nvSpPr>
          <p:cNvPr id="8" name="Footer Placeholder 7"/>
          <p:cNvSpPr>
            <a:spLocks noGrp="1"/>
          </p:cNvSpPr>
          <p:nvPr>
            <p:ph type="ftr" sz="quarter" idx="11"/>
          </p:nvPr>
        </p:nvSpPr>
        <p:spPr/>
        <p:txBody>
          <a:bodyPr/>
          <a:lstStyle/>
          <a:p>
            <a:r>
              <a:rPr lang="en-US" smtClean="0"/>
              <a:t>IEEE HPEC'12</a:t>
            </a:r>
            <a:endParaRPr lang="en-US"/>
          </a:p>
        </p:txBody>
      </p:sp>
      <p:sp>
        <p:nvSpPr>
          <p:cNvPr id="9" name="Slide Number Placeholder 8"/>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10-12 September 2012</a:t>
            </a:r>
            <a:endParaRPr lang="en-US"/>
          </a:p>
        </p:txBody>
      </p:sp>
      <p:sp>
        <p:nvSpPr>
          <p:cNvPr id="4" name="Footer Placeholder 3"/>
          <p:cNvSpPr>
            <a:spLocks noGrp="1"/>
          </p:cNvSpPr>
          <p:nvPr>
            <p:ph type="ftr" sz="quarter" idx="11"/>
          </p:nvPr>
        </p:nvSpPr>
        <p:spPr/>
        <p:txBody>
          <a:bodyPr/>
          <a:lstStyle/>
          <a:p>
            <a:r>
              <a:rPr lang="en-US" smtClean="0"/>
              <a:t>IEEE HPEC'12</a:t>
            </a:r>
            <a:endParaRPr lang="en-US"/>
          </a:p>
        </p:txBody>
      </p:sp>
      <p:sp>
        <p:nvSpPr>
          <p:cNvPr id="5" name="Slide Number Placeholder 4"/>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10-12 September 2012</a:t>
            </a:r>
            <a:endParaRPr lang="en-US"/>
          </a:p>
        </p:txBody>
      </p:sp>
      <p:sp>
        <p:nvSpPr>
          <p:cNvPr id="3" name="Footer Placeholder 2"/>
          <p:cNvSpPr>
            <a:spLocks noGrp="1"/>
          </p:cNvSpPr>
          <p:nvPr>
            <p:ph type="ftr" sz="quarter" idx="11"/>
          </p:nvPr>
        </p:nvSpPr>
        <p:spPr/>
        <p:txBody>
          <a:bodyPr/>
          <a:lstStyle/>
          <a:p>
            <a:r>
              <a:rPr lang="en-US" smtClean="0"/>
              <a:t>IEEE HPEC'12</a:t>
            </a:r>
            <a:endParaRPr lang="en-US"/>
          </a:p>
        </p:txBody>
      </p:sp>
      <p:sp>
        <p:nvSpPr>
          <p:cNvPr id="4" name="Slide Number Placeholder 3"/>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10-12 September 2012</a:t>
            </a:r>
            <a:endParaRPr lang="en-US"/>
          </a:p>
        </p:txBody>
      </p:sp>
      <p:sp>
        <p:nvSpPr>
          <p:cNvPr id="6" name="Footer Placeholder 5"/>
          <p:cNvSpPr>
            <a:spLocks noGrp="1"/>
          </p:cNvSpPr>
          <p:nvPr>
            <p:ph type="ftr" sz="quarter" idx="11"/>
          </p:nvPr>
        </p:nvSpPr>
        <p:spPr/>
        <p:txBody>
          <a:bodyPr/>
          <a:lstStyle/>
          <a:p>
            <a:r>
              <a:rPr lang="en-US" smtClean="0"/>
              <a:t>IEEE HPEC'12</a:t>
            </a:r>
            <a:endParaRPr lang="en-US"/>
          </a:p>
        </p:txBody>
      </p:sp>
      <p:sp>
        <p:nvSpPr>
          <p:cNvPr id="7" name="Slide Number Placeholder 6"/>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10-12 September 2012</a:t>
            </a:r>
            <a:endParaRPr lang="en-US"/>
          </a:p>
        </p:txBody>
      </p:sp>
      <p:sp>
        <p:nvSpPr>
          <p:cNvPr id="6" name="Footer Placeholder 5"/>
          <p:cNvSpPr>
            <a:spLocks noGrp="1"/>
          </p:cNvSpPr>
          <p:nvPr>
            <p:ph type="ftr" sz="quarter" idx="11"/>
          </p:nvPr>
        </p:nvSpPr>
        <p:spPr/>
        <p:txBody>
          <a:bodyPr/>
          <a:lstStyle/>
          <a:p>
            <a:r>
              <a:rPr lang="en-US" smtClean="0"/>
              <a:t>IEEE HPEC'12</a:t>
            </a:r>
            <a:endParaRPr lang="en-US"/>
          </a:p>
        </p:txBody>
      </p:sp>
      <p:sp>
        <p:nvSpPr>
          <p:cNvPr id="7" name="Slide Number Placeholder 6"/>
          <p:cNvSpPr>
            <a:spLocks noGrp="1"/>
          </p:cNvSpPr>
          <p:nvPr>
            <p:ph type="sldNum" sz="quarter" idx="12"/>
          </p:nvPr>
        </p:nvSpPr>
        <p:spPr/>
        <p:txBody>
          <a:bodyPr/>
          <a:lstStyle/>
          <a:p>
            <a:fld id="{6ECF81E8-6DE5-4C92-89BE-5D6CD56A8B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2" name="Group 31"/>
          <p:cNvGrpSpPr/>
          <p:nvPr/>
        </p:nvGrpSpPr>
        <p:grpSpPr>
          <a:xfrm>
            <a:off x="0" y="0"/>
            <a:ext cx="9144000" cy="6858000"/>
            <a:chOff x="0" y="0"/>
            <a:chExt cx="9144000" cy="6858000"/>
          </a:xfrm>
        </p:grpSpPr>
        <p:sp>
          <p:nvSpPr>
            <p:cNvPr id="33" name="Rectangle 32"/>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7"/>
            <p:cNvGrpSpPr>
              <a:grpSpLocks noChangeAspect="1"/>
            </p:cNvGrpSpPr>
            <p:nvPr userDrawn="1"/>
          </p:nvGrpSpPr>
          <p:grpSpPr bwMode="auto">
            <a:xfrm flipH="1" flipV="1">
              <a:off x="152398" y="152400"/>
              <a:ext cx="1066802" cy="689114"/>
              <a:chOff x="2497" y="1995"/>
              <a:chExt cx="805" cy="520"/>
            </a:xfrm>
            <a:solidFill>
              <a:schemeClr val="accent2">
                <a:lumMod val="20000"/>
                <a:lumOff val="80000"/>
              </a:schemeClr>
            </a:solidFill>
          </p:grpSpPr>
          <p:sp>
            <p:nvSpPr>
              <p:cNvPr id="8" name="Rectangle 69"/>
              <p:cNvSpPr>
                <a:spLocks noChangeArrowheads="1"/>
              </p:cNvSpPr>
              <p:nvPr userDrawn="1"/>
            </p:nvSpPr>
            <p:spPr bwMode="auto">
              <a:xfrm>
                <a:off x="3043" y="2467"/>
                <a:ext cx="46"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 name="Rectangle 70"/>
              <p:cNvSpPr>
                <a:spLocks noChangeArrowheads="1"/>
              </p:cNvSpPr>
              <p:nvPr userDrawn="1"/>
            </p:nvSpPr>
            <p:spPr bwMode="auto">
              <a:xfrm>
                <a:off x="2699" y="2467"/>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Rectangle 71"/>
              <p:cNvSpPr>
                <a:spLocks noChangeArrowheads="1"/>
              </p:cNvSpPr>
              <p:nvPr userDrawn="1"/>
            </p:nvSpPr>
            <p:spPr bwMode="auto">
              <a:xfrm>
                <a:off x="2598" y="2467"/>
                <a:ext cx="47"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 name="Rectangle 72"/>
              <p:cNvSpPr>
                <a:spLocks noChangeArrowheads="1"/>
              </p:cNvSpPr>
              <p:nvPr userDrawn="1"/>
            </p:nvSpPr>
            <p:spPr bwMode="auto">
              <a:xfrm>
                <a:off x="2497" y="2467"/>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 name="Rectangle 73"/>
              <p:cNvSpPr>
                <a:spLocks noChangeArrowheads="1"/>
              </p:cNvSpPr>
              <p:nvPr userDrawn="1"/>
            </p:nvSpPr>
            <p:spPr bwMode="auto">
              <a:xfrm>
                <a:off x="3148" y="2467"/>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 name="Rectangle 74"/>
              <p:cNvSpPr>
                <a:spLocks noChangeArrowheads="1"/>
              </p:cNvSpPr>
              <p:nvPr userDrawn="1"/>
            </p:nvSpPr>
            <p:spPr bwMode="auto">
              <a:xfrm>
                <a:off x="3254" y="2467"/>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4" name="Rectangle 75"/>
              <p:cNvSpPr>
                <a:spLocks noChangeArrowheads="1"/>
              </p:cNvSpPr>
              <p:nvPr userDrawn="1"/>
            </p:nvSpPr>
            <p:spPr bwMode="auto">
              <a:xfrm>
                <a:off x="3148" y="2206"/>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5" name="Rectangle 76"/>
              <p:cNvSpPr>
                <a:spLocks noChangeArrowheads="1"/>
              </p:cNvSpPr>
              <p:nvPr userDrawn="1"/>
            </p:nvSpPr>
            <p:spPr bwMode="auto">
              <a:xfrm>
                <a:off x="3254" y="2206"/>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 name="Rectangle 77"/>
              <p:cNvSpPr>
                <a:spLocks noChangeArrowheads="1"/>
              </p:cNvSpPr>
              <p:nvPr userDrawn="1"/>
            </p:nvSpPr>
            <p:spPr bwMode="auto">
              <a:xfrm>
                <a:off x="3148" y="2100"/>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7" name="Rectangle 78"/>
              <p:cNvSpPr>
                <a:spLocks noChangeArrowheads="1"/>
              </p:cNvSpPr>
              <p:nvPr userDrawn="1"/>
            </p:nvSpPr>
            <p:spPr bwMode="auto">
              <a:xfrm>
                <a:off x="3254" y="2100"/>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 name="Rectangle 79"/>
              <p:cNvSpPr>
                <a:spLocks noChangeArrowheads="1"/>
              </p:cNvSpPr>
              <p:nvPr userDrawn="1"/>
            </p:nvSpPr>
            <p:spPr bwMode="auto">
              <a:xfrm>
                <a:off x="2940" y="2206"/>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9" name="Rectangle 80"/>
              <p:cNvSpPr>
                <a:spLocks noChangeArrowheads="1"/>
              </p:cNvSpPr>
              <p:nvPr userDrawn="1"/>
            </p:nvSpPr>
            <p:spPr bwMode="auto">
              <a:xfrm>
                <a:off x="3046" y="2206"/>
                <a:ext cx="47"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 name="Rectangle 81"/>
              <p:cNvSpPr>
                <a:spLocks noChangeArrowheads="1"/>
              </p:cNvSpPr>
              <p:nvPr userDrawn="1"/>
            </p:nvSpPr>
            <p:spPr bwMode="auto">
              <a:xfrm>
                <a:off x="2839" y="2206"/>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1" name="Rectangle 82"/>
              <p:cNvSpPr>
                <a:spLocks noChangeArrowheads="1"/>
              </p:cNvSpPr>
              <p:nvPr userDrawn="1"/>
            </p:nvSpPr>
            <p:spPr bwMode="auto">
              <a:xfrm>
                <a:off x="3148" y="2305"/>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2" name="Rectangle 83"/>
              <p:cNvSpPr>
                <a:spLocks noChangeArrowheads="1"/>
              </p:cNvSpPr>
              <p:nvPr userDrawn="1"/>
            </p:nvSpPr>
            <p:spPr bwMode="auto">
              <a:xfrm>
                <a:off x="3254" y="2305"/>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3" name="Rectangle 84"/>
              <p:cNvSpPr>
                <a:spLocks noChangeArrowheads="1"/>
              </p:cNvSpPr>
              <p:nvPr userDrawn="1"/>
            </p:nvSpPr>
            <p:spPr bwMode="auto">
              <a:xfrm>
                <a:off x="2940" y="2305"/>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4" name="Rectangle 85"/>
              <p:cNvSpPr>
                <a:spLocks noChangeArrowheads="1"/>
              </p:cNvSpPr>
              <p:nvPr userDrawn="1"/>
            </p:nvSpPr>
            <p:spPr bwMode="auto">
              <a:xfrm>
                <a:off x="3046" y="2305"/>
                <a:ext cx="47"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5" name="Rectangle 86"/>
              <p:cNvSpPr>
                <a:spLocks noChangeArrowheads="1"/>
              </p:cNvSpPr>
              <p:nvPr userDrawn="1"/>
            </p:nvSpPr>
            <p:spPr bwMode="auto">
              <a:xfrm>
                <a:off x="2839" y="2305"/>
                <a:ext cx="48" cy="48"/>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 name="Rectangle 87"/>
              <p:cNvSpPr>
                <a:spLocks noChangeArrowheads="1"/>
              </p:cNvSpPr>
              <p:nvPr userDrawn="1"/>
            </p:nvSpPr>
            <p:spPr bwMode="auto">
              <a:xfrm>
                <a:off x="3148" y="1995"/>
                <a:ext cx="48" cy="47"/>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7" name="Rectangle 88"/>
              <p:cNvSpPr>
                <a:spLocks noChangeArrowheads="1"/>
              </p:cNvSpPr>
              <p:nvPr userDrawn="1"/>
            </p:nvSpPr>
            <p:spPr bwMode="auto">
              <a:xfrm>
                <a:off x="3254" y="1995"/>
                <a:ext cx="48" cy="47"/>
              </a:xfrm>
              <a:prstGeom prst="rect">
                <a:avLst/>
              </a:prstGeom>
              <a:grp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30" name="Freeform 29"/>
            <p:cNvSpPr>
              <a:spLocks/>
            </p:cNvSpPr>
            <p:nvPr userDrawn="1"/>
          </p:nvSpPr>
          <p:spPr bwMode="auto">
            <a:xfrm>
              <a:off x="8054975" y="0"/>
              <a:ext cx="1089025" cy="2663164"/>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52" name="Freeform 51"/>
            <p:cNvSpPr>
              <a:spLocks/>
            </p:cNvSpPr>
            <p:nvPr userDrawn="1"/>
          </p:nvSpPr>
          <p:spPr bwMode="auto">
            <a:xfrm>
              <a:off x="1295400" y="5715000"/>
              <a:ext cx="6858000" cy="9144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30000"/>
                  </a:schemeClr>
                </a:gs>
                <a:gs pos="50000">
                  <a:schemeClr val="accent2"/>
                </a:gs>
                <a:gs pos="100000">
                  <a:schemeClr val="bg1">
                    <a:alpha val="3000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10-12 September 2012</a:t>
            </a:r>
            <a:endParaRPr lang="en-US"/>
          </a:p>
        </p:txBody>
      </p:sp>
      <p:sp>
        <p:nvSpPr>
          <p:cNvPr id="5" name="Footer Placeholder 4"/>
          <p:cNvSpPr>
            <a:spLocks noGrp="1"/>
          </p:cNvSpPr>
          <p:nvPr>
            <p:ph type="ftr" sz="quarter" idx="3"/>
          </p:nvPr>
        </p:nvSpPr>
        <p:spPr>
          <a:xfrm>
            <a:off x="2819400" y="632460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IEEE HPEC'12</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F81E8-6DE5-4C92-89BE-5D6CD56A8B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spcBef>
          <a:spcPct val="0"/>
        </a:spcBef>
        <a:buNone/>
        <a:defRPr sz="3600" kern="1200">
          <a:solidFill>
            <a:srgbClr val="397F39"/>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95000"/>
              <a:lumOff val="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lumMod val="95000"/>
              <a:lumOff val="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lumMod val="95000"/>
              <a:lumOff val="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lumMod val="95000"/>
              <a:lumOff val="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95000"/>
              <a:lumOff val="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10-12 September 2012</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IEEE HPEC'12</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969FB6-8607-469E-84BB-4E9214D062C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jpeg"/><Relationship Id="rId4" Type="http://schemas.openxmlformats.org/officeDocument/2006/relationships/image" Target="../media/image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7772400" cy="1752600"/>
          </a:xfrm>
        </p:spPr>
        <p:txBody>
          <a:bodyPr>
            <a:noAutofit/>
          </a:bodyPr>
          <a:lstStyle/>
          <a:p>
            <a:pPr algn="ctr"/>
            <a:r>
              <a:rPr lang="en-US" sz="3200" dirty="0" smtClean="0"/>
              <a:t>AN INGENIOUS APPROACH FOR IMPROVING TURNAROUND </a:t>
            </a:r>
            <a:r>
              <a:rPr lang="en-US" sz="3200" dirty="0" smtClean="0"/>
              <a:t>TIME OF </a:t>
            </a:r>
            <a:r>
              <a:rPr lang="en-US" sz="3200" dirty="0" smtClean="0"/>
              <a:t>GRID JOBS WITH</a:t>
            </a:r>
            <a:br>
              <a:rPr lang="en-US" sz="3200" dirty="0" smtClean="0"/>
            </a:br>
            <a:r>
              <a:rPr lang="en-US" sz="3200" dirty="0" smtClean="0"/>
              <a:t>RESOURCE ASSURANCE AND ALLOCATION MECHANISM</a:t>
            </a:r>
            <a:endParaRPr lang="en-US" sz="3200" dirty="0"/>
          </a:p>
        </p:txBody>
      </p:sp>
      <p:sp>
        <p:nvSpPr>
          <p:cNvPr id="3" name="Subtitle 2"/>
          <p:cNvSpPr>
            <a:spLocks noGrp="1"/>
          </p:cNvSpPr>
          <p:nvPr>
            <p:ph type="body" idx="1"/>
          </p:nvPr>
        </p:nvSpPr>
        <p:spPr>
          <a:xfrm>
            <a:off x="571500" y="4069023"/>
            <a:ext cx="7772400" cy="1143000"/>
          </a:xfrm>
        </p:spPr>
        <p:txBody>
          <a:bodyPr>
            <a:noAutofit/>
          </a:bodyPr>
          <a:lstStyle/>
          <a:p>
            <a:pPr algn="ctr"/>
            <a:r>
              <a:rPr lang="en-US" sz="2400" b="1" dirty="0" err="1" smtClean="0"/>
              <a:t>Shikha</a:t>
            </a:r>
            <a:r>
              <a:rPr lang="en-US" sz="2400" b="1" dirty="0" smtClean="0"/>
              <a:t> </a:t>
            </a:r>
            <a:r>
              <a:rPr lang="en-US" sz="2400" b="1" dirty="0" err="1" smtClean="0"/>
              <a:t>Mehrotra</a:t>
            </a:r>
            <a:endParaRPr lang="en-US" sz="2400" b="1" dirty="0" smtClean="0"/>
          </a:p>
          <a:p>
            <a:pPr algn="ctr"/>
            <a:r>
              <a:rPr lang="en-US" dirty="0" smtClean="0"/>
              <a:t> </a:t>
            </a:r>
            <a:r>
              <a:rPr lang="en-US" dirty="0" smtClean="0"/>
              <a:t>Centre for Development of Advanced Computing</a:t>
            </a:r>
          </a:p>
          <a:p>
            <a:pPr algn="ctr"/>
            <a:r>
              <a:rPr lang="en-US" dirty="0" smtClean="0"/>
              <a:t>CDAC, Bangalore, India</a:t>
            </a:r>
          </a:p>
          <a:p>
            <a:pPr algn="ctr"/>
            <a:r>
              <a:rPr lang="en-US" dirty="0" smtClean="0"/>
              <a:t>{shikham@cdac.in}</a:t>
            </a:r>
          </a:p>
        </p:txBody>
      </p:sp>
      <p:pic>
        <p:nvPicPr>
          <p:cNvPr id="1026" name="Picture 2"/>
          <p:cNvPicPr>
            <a:picLocks noChangeAspect="1" noChangeArrowheads="1"/>
          </p:cNvPicPr>
          <p:nvPr/>
        </p:nvPicPr>
        <p:blipFill>
          <a:blip r:embed="rId2" cstate="print"/>
          <a:srcRect/>
          <a:stretch>
            <a:fillRect/>
          </a:stretch>
        </p:blipFill>
        <p:spPr bwMode="auto">
          <a:xfrm>
            <a:off x="4114800" y="5196954"/>
            <a:ext cx="685800" cy="670446"/>
          </a:xfrm>
          <a:prstGeom prst="rect">
            <a:avLst/>
          </a:prstGeom>
          <a:noFill/>
          <a:ln w="9525">
            <a:noFill/>
            <a:miter lim="800000"/>
            <a:headEnd/>
            <a:tailEnd/>
          </a:ln>
          <a:effectLst/>
        </p:spPr>
      </p:pic>
      <p:sp>
        <p:nvSpPr>
          <p:cNvPr id="6" name="Date Placeholder 5"/>
          <p:cNvSpPr>
            <a:spLocks noGrp="1"/>
          </p:cNvSpPr>
          <p:nvPr>
            <p:ph type="dt" sz="half" idx="10"/>
          </p:nvPr>
        </p:nvSpPr>
        <p:spPr/>
        <p:txBody>
          <a:bodyPr/>
          <a:lstStyle/>
          <a:p>
            <a:r>
              <a:rPr lang="en-US" smtClean="0"/>
              <a:t>10-12 September 2012</a:t>
            </a:r>
            <a:endParaRPr lang="en-US"/>
          </a:p>
        </p:txBody>
      </p:sp>
      <p:sp>
        <p:nvSpPr>
          <p:cNvPr id="7" name="Slide Number Placeholder 6"/>
          <p:cNvSpPr>
            <a:spLocks noGrp="1"/>
          </p:cNvSpPr>
          <p:nvPr>
            <p:ph type="sldNum" sz="quarter" idx="12"/>
          </p:nvPr>
        </p:nvSpPr>
        <p:spPr/>
        <p:txBody>
          <a:bodyPr/>
          <a:lstStyle/>
          <a:p>
            <a:fld id="{6ECF81E8-6DE5-4C92-89BE-5D6CD56A8BF1}" type="slidenum">
              <a:rPr lang="en-US" smtClean="0"/>
              <a:pPr/>
              <a:t>1</a:t>
            </a:fld>
            <a:endParaRPr lang="en-US"/>
          </a:p>
        </p:txBody>
      </p:sp>
      <p:sp>
        <p:nvSpPr>
          <p:cNvPr id="8" name="Footer Placeholder 7"/>
          <p:cNvSpPr>
            <a:spLocks noGrp="1"/>
          </p:cNvSpPr>
          <p:nvPr>
            <p:ph type="ftr" sz="quarter" idx="11"/>
          </p:nvPr>
        </p:nvSpPr>
        <p:spPr>
          <a:xfrm>
            <a:off x="2895600" y="6324600"/>
            <a:ext cx="2895600" cy="365125"/>
          </a:xfrm>
        </p:spPr>
        <p:txBody>
          <a:bodyPr/>
          <a:lstStyle/>
          <a:p>
            <a:r>
              <a:rPr lang="en-US" dirty="0" smtClean="0"/>
              <a:t>IEEE HPEC'12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667000"/>
            <a:ext cx="8229600" cy="1143000"/>
          </a:xfrm>
        </p:spPr>
        <p:txBody>
          <a:bodyPr>
            <a:normAutofit/>
          </a:bodyPr>
          <a:lstStyle/>
          <a:p>
            <a:pPr algn="ctr"/>
            <a:r>
              <a:rPr lang="en-US" sz="4400" dirty="0" smtClean="0"/>
              <a:t>Performance Analysis</a:t>
            </a:r>
            <a:endParaRPr lang="en-US" sz="4400" dirty="0"/>
          </a:p>
        </p:txBody>
      </p:sp>
      <p:sp>
        <p:nvSpPr>
          <p:cNvPr id="4" name="Date Placeholder 3"/>
          <p:cNvSpPr>
            <a:spLocks noGrp="1"/>
          </p:cNvSpPr>
          <p:nvPr>
            <p:ph type="dt" sz="half" idx="10"/>
          </p:nvPr>
        </p:nvSpPr>
        <p:spPr/>
        <p:txBody>
          <a:bodyPr/>
          <a:lstStyle/>
          <a:p>
            <a:r>
              <a:rPr lang="en-US" smtClean="0"/>
              <a:t>10-12 September 2012</a:t>
            </a:r>
            <a:endParaRPr lang="en-US"/>
          </a:p>
        </p:txBody>
      </p:sp>
      <p:sp>
        <p:nvSpPr>
          <p:cNvPr id="5" name="Footer Placeholder 4"/>
          <p:cNvSpPr>
            <a:spLocks noGrp="1"/>
          </p:cNvSpPr>
          <p:nvPr>
            <p:ph type="ftr" sz="quarter" idx="11"/>
          </p:nvPr>
        </p:nvSpPr>
        <p:spPr/>
        <p:txBody>
          <a:bodyPr/>
          <a:lstStyle/>
          <a:p>
            <a:r>
              <a:rPr lang="en-US" smtClean="0"/>
              <a:t>IEEE HPEC'12</a:t>
            </a:r>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10</a:t>
            </a:fld>
            <a:endParaRPr lang="en-US"/>
          </a:p>
        </p:txBody>
      </p:sp>
    </p:spTree>
    <p:extLst>
      <p:ext uri="{BB962C8B-B14F-4D97-AF65-F5344CB8AC3E}">
        <p14:creationId xmlns:p14="http://schemas.microsoft.com/office/powerpoint/2010/main" val="28943639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Metrics</a:t>
            </a:r>
            <a:endParaRPr lang="en-US" dirty="0"/>
          </a:p>
        </p:txBody>
      </p:sp>
      <p:sp>
        <p:nvSpPr>
          <p:cNvPr id="3" name="Content Placeholder 2"/>
          <p:cNvSpPr>
            <a:spLocks noGrp="1"/>
          </p:cNvSpPr>
          <p:nvPr>
            <p:ph idx="1"/>
          </p:nvPr>
        </p:nvSpPr>
        <p:spPr/>
        <p:txBody>
          <a:bodyPr/>
          <a:lstStyle/>
          <a:p>
            <a:r>
              <a:rPr lang="en-US" b="1" dirty="0" smtClean="0"/>
              <a:t>Mean waiting </a:t>
            </a:r>
            <a:r>
              <a:rPr lang="en-US" b="1" dirty="0" smtClean="0"/>
              <a:t>time</a:t>
            </a:r>
          </a:p>
          <a:p>
            <a:endParaRPr lang="en-US" dirty="0" smtClean="0"/>
          </a:p>
          <a:p>
            <a:r>
              <a:rPr lang="en-US" b="1" dirty="0" smtClean="0"/>
              <a:t>Execution </a:t>
            </a:r>
            <a:r>
              <a:rPr lang="en-US" b="1" dirty="0" smtClean="0"/>
              <a:t>time</a:t>
            </a:r>
          </a:p>
          <a:p>
            <a:endParaRPr lang="en-US" dirty="0" smtClean="0"/>
          </a:p>
          <a:p>
            <a:r>
              <a:rPr lang="en-US" b="1" dirty="0" smtClean="0"/>
              <a:t>Turnaround </a:t>
            </a:r>
            <a:r>
              <a:rPr lang="en-US" b="1" dirty="0" smtClean="0"/>
              <a:t>time</a:t>
            </a:r>
            <a:endParaRPr lang="en-US" dirty="0"/>
          </a:p>
        </p:txBody>
      </p:sp>
      <p:sp>
        <p:nvSpPr>
          <p:cNvPr id="4" name="Date Placeholder 3"/>
          <p:cNvSpPr>
            <a:spLocks noGrp="1"/>
          </p:cNvSpPr>
          <p:nvPr>
            <p:ph type="dt" sz="half" idx="10"/>
          </p:nvPr>
        </p:nvSpPr>
        <p:spPr/>
        <p:txBody>
          <a:bodyPr/>
          <a:lstStyle/>
          <a:p>
            <a:r>
              <a:rPr lang="en-US" smtClean="0"/>
              <a:t>10-12 September 2012</a:t>
            </a:r>
            <a:endParaRPr lang="en-US"/>
          </a:p>
        </p:txBody>
      </p:sp>
      <p:sp>
        <p:nvSpPr>
          <p:cNvPr id="5" name="Slide Number Placeholder 4"/>
          <p:cNvSpPr>
            <a:spLocks noGrp="1"/>
          </p:cNvSpPr>
          <p:nvPr>
            <p:ph type="sldNum" sz="quarter" idx="12"/>
          </p:nvPr>
        </p:nvSpPr>
        <p:spPr/>
        <p:txBody>
          <a:bodyPr/>
          <a:lstStyle/>
          <a:p>
            <a:fld id="{6ECF81E8-6DE5-4C92-89BE-5D6CD56A8BF1}"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IEEE HPEC'12</a:t>
            </a:r>
            <a:endParaRPr lang="en-US"/>
          </a:p>
        </p:txBody>
      </p:sp>
    </p:spTree>
    <p:extLst>
      <p:ext uri="{BB962C8B-B14F-4D97-AF65-F5344CB8AC3E}">
        <p14:creationId xmlns:p14="http://schemas.microsoft.com/office/powerpoint/2010/main" val="1783889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Turnaround Time</a:t>
            </a:r>
            <a:endParaRPr lang="en-US" dirty="0"/>
          </a:p>
        </p:txBody>
      </p:sp>
      <p:sp>
        <p:nvSpPr>
          <p:cNvPr id="3" name="Content Placeholder 2"/>
          <p:cNvSpPr>
            <a:spLocks noGrp="1"/>
          </p:cNvSpPr>
          <p:nvPr>
            <p:ph idx="1"/>
          </p:nvPr>
        </p:nvSpPr>
        <p:spPr/>
        <p:txBody>
          <a:bodyPr/>
          <a:lstStyle/>
          <a:p>
            <a:r>
              <a:rPr lang="en-US" dirty="0" smtClean="0"/>
              <a:t>Turnaround time (total time taken between the submission of a program/process/thread/task (Linux) for execution and the return of the complete output to the customer/user)</a:t>
            </a:r>
            <a:br>
              <a:rPr lang="en-US" dirty="0" smtClean="0"/>
            </a:br>
            <a:endParaRPr lang="en-US" dirty="0"/>
          </a:p>
        </p:txBody>
      </p:sp>
      <p:sp>
        <p:nvSpPr>
          <p:cNvPr id="4" name="Date Placeholder 3"/>
          <p:cNvSpPr>
            <a:spLocks noGrp="1"/>
          </p:cNvSpPr>
          <p:nvPr>
            <p:ph type="dt" sz="half" idx="10"/>
          </p:nvPr>
        </p:nvSpPr>
        <p:spPr/>
        <p:txBody>
          <a:bodyPr/>
          <a:lstStyle/>
          <a:p>
            <a:r>
              <a:rPr lang="en-US" smtClean="0"/>
              <a:t>10-12 September 2012</a:t>
            </a:r>
            <a:endParaRPr lang="en-US"/>
          </a:p>
        </p:txBody>
      </p:sp>
      <p:sp>
        <p:nvSpPr>
          <p:cNvPr id="5" name="Slide Number Placeholder 4"/>
          <p:cNvSpPr>
            <a:spLocks noGrp="1"/>
          </p:cNvSpPr>
          <p:nvPr>
            <p:ph type="sldNum" sz="quarter" idx="12"/>
          </p:nvPr>
        </p:nvSpPr>
        <p:spPr/>
        <p:txBody>
          <a:bodyPr/>
          <a:lstStyle/>
          <a:p>
            <a:fld id="{6ECF81E8-6DE5-4C92-89BE-5D6CD56A8BF1}" type="slidenum">
              <a:rPr lang="en-US" smtClean="0"/>
              <a:pPr/>
              <a:t>12</a:t>
            </a:fld>
            <a:endParaRPr lang="en-US"/>
          </a:p>
        </p:txBody>
      </p:sp>
      <p:sp>
        <p:nvSpPr>
          <p:cNvPr id="6" name="Footer Placeholder 5"/>
          <p:cNvSpPr>
            <a:spLocks noGrp="1"/>
          </p:cNvSpPr>
          <p:nvPr>
            <p:ph type="ftr" sz="quarter" idx="11"/>
          </p:nvPr>
        </p:nvSpPr>
        <p:spPr/>
        <p:txBody>
          <a:bodyPr/>
          <a:lstStyle/>
          <a:p>
            <a:r>
              <a:rPr lang="en-US" dirty="0" smtClean="0"/>
              <a:t>IEEE HPEC'12</a:t>
            </a:r>
            <a:endParaRPr lang="en-US" dirty="0"/>
          </a:p>
        </p:txBody>
      </p:sp>
      <p:pic>
        <p:nvPicPr>
          <p:cNvPr id="2051" name="Picture 3"/>
          <p:cNvPicPr>
            <a:picLocks noChangeAspect="1" noChangeArrowheads="1"/>
          </p:cNvPicPr>
          <p:nvPr/>
        </p:nvPicPr>
        <p:blipFill>
          <a:blip r:embed="rId2" cstate="print"/>
          <a:srcRect/>
          <a:stretch>
            <a:fillRect/>
          </a:stretch>
        </p:blipFill>
        <p:spPr bwMode="auto">
          <a:xfrm>
            <a:off x="5457825" y="3733800"/>
            <a:ext cx="2466975" cy="1847850"/>
          </a:xfrm>
          <a:prstGeom prst="rect">
            <a:avLst/>
          </a:prstGeom>
          <a:noFill/>
          <a:ln w="9525">
            <a:noFill/>
            <a:miter lim="800000"/>
            <a:headEnd/>
            <a:tailEnd/>
          </a:ln>
          <a:effectLst/>
        </p:spPr>
      </p:pic>
      <p:grpSp>
        <p:nvGrpSpPr>
          <p:cNvPr id="15" name="Group 14"/>
          <p:cNvGrpSpPr/>
          <p:nvPr/>
        </p:nvGrpSpPr>
        <p:grpSpPr>
          <a:xfrm>
            <a:off x="3324225" y="3810000"/>
            <a:ext cx="2106706" cy="1066800"/>
            <a:chOff x="2514600" y="3429000"/>
            <a:chExt cx="2106706" cy="1066800"/>
          </a:xfrm>
        </p:grpSpPr>
        <p:pic>
          <p:nvPicPr>
            <p:cNvPr id="11" name="Picture 4"/>
            <p:cNvPicPr>
              <a:picLocks noChangeAspect="1" noChangeArrowheads="1"/>
            </p:cNvPicPr>
            <p:nvPr/>
          </p:nvPicPr>
          <p:blipFill>
            <a:blip r:embed="rId3" cstate="print"/>
            <a:srcRect/>
            <a:stretch>
              <a:fillRect/>
            </a:stretch>
          </p:blipFill>
          <p:spPr bwMode="auto">
            <a:xfrm flipH="1">
              <a:off x="2514600" y="3429000"/>
              <a:ext cx="2106706" cy="1066800"/>
            </a:xfrm>
            <a:prstGeom prst="rect">
              <a:avLst/>
            </a:prstGeom>
            <a:noFill/>
            <a:ln w="9525">
              <a:noFill/>
              <a:miter lim="800000"/>
              <a:headEnd/>
              <a:tailEnd/>
            </a:ln>
            <a:effectLst/>
          </p:spPr>
        </p:pic>
        <p:sp>
          <p:nvSpPr>
            <p:cNvPr id="12" name="TextBox 11"/>
            <p:cNvSpPr txBox="1"/>
            <p:nvPr/>
          </p:nvSpPr>
          <p:spPr>
            <a:xfrm>
              <a:off x="2590800" y="3733800"/>
              <a:ext cx="1617751" cy="369332"/>
            </a:xfrm>
            <a:prstGeom prst="rect">
              <a:avLst/>
            </a:prstGeom>
            <a:noFill/>
          </p:spPr>
          <p:txBody>
            <a:bodyPr wrap="none" rtlCol="0">
              <a:spAutoFit/>
            </a:bodyPr>
            <a:lstStyle/>
            <a:p>
              <a:r>
                <a:rPr lang="en-US" dirty="0" smtClean="0"/>
                <a:t>Job Submission</a:t>
              </a:r>
              <a:endParaRPr lang="en-US" dirty="0"/>
            </a:p>
          </p:txBody>
        </p:sp>
      </p:grpSp>
      <p:grpSp>
        <p:nvGrpSpPr>
          <p:cNvPr id="14" name="Group 13"/>
          <p:cNvGrpSpPr/>
          <p:nvPr/>
        </p:nvGrpSpPr>
        <p:grpSpPr>
          <a:xfrm>
            <a:off x="4543425" y="4495800"/>
            <a:ext cx="2008094" cy="1143000"/>
            <a:chOff x="2590800" y="4648200"/>
            <a:chExt cx="2008094" cy="1143000"/>
          </a:xfrm>
        </p:grpSpPr>
        <p:pic>
          <p:nvPicPr>
            <p:cNvPr id="2052" name="Picture 4"/>
            <p:cNvPicPr>
              <a:picLocks noChangeAspect="1" noChangeArrowheads="1"/>
            </p:cNvPicPr>
            <p:nvPr/>
          </p:nvPicPr>
          <p:blipFill>
            <a:blip r:embed="rId3" cstate="print"/>
            <a:srcRect/>
            <a:stretch>
              <a:fillRect/>
            </a:stretch>
          </p:blipFill>
          <p:spPr bwMode="auto">
            <a:xfrm>
              <a:off x="2590800" y="4648200"/>
              <a:ext cx="2008094" cy="1143000"/>
            </a:xfrm>
            <a:prstGeom prst="rect">
              <a:avLst/>
            </a:prstGeom>
            <a:noFill/>
            <a:ln w="9525">
              <a:noFill/>
              <a:miter lim="800000"/>
              <a:headEnd/>
              <a:tailEnd/>
            </a:ln>
            <a:effectLst/>
          </p:spPr>
        </p:pic>
        <p:sp>
          <p:nvSpPr>
            <p:cNvPr id="13" name="TextBox 12"/>
            <p:cNvSpPr txBox="1"/>
            <p:nvPr/>
          </p:nvSpPr>
          <p:spPr>
            <a:xfrm>
              <a:off x="3276600" y="5029200"/>
              <a:ext cx="1226618" cy="369332"/>
            </a:xfrm>
            <a:prstGeom prst="rect">
              <a:avLst/>
            </a:prstGeom>
            <a:noFill/>
          </p:spPr>
          <p:txBody>
            <a:bodyPr wrap="none" rtlCol="0">
              <a:spAutoFit/>
            </a:bodyPr>
            <a:lstStyle/>
            <a:p>
              <a:r>
                <a:rPr lang="en-US" dirty="0" smtClean="0"/>
                <a:t>Job Output</a:t>
              </a:r>
              <a:endParaRPr lang="en-US" dirty="0"/>
            </a:p>
          </p:txBody>
        </p:sp>
      </p:grpSp>
      <p:grpSp>
        <p:nvGrpSpPr>
          <p:cNvPr id="17" name="Group 16"/>
          <p:cNvGrpSpPr/>
          <p:nvPr/>
        </p:nvGrpSpPr>
        <p:grpSpPr>
          <a:xfrm>
            <a:off x="1819275" y="3733800"/>
            <a:ext cx="1457325" cy="1817132"/>
            <a:chOff x="990600" y="3733800"/>
            <a:chExt cx="1457325" cy="1817132"/>
          </a:xfrm>
        </p:grpSpPr>
        <p:pic>
          <p:nvPicPr>
            <p:cNvPr id="2050" name="Picture 2"/>
            <p:cNvPicPr>
              <a:picLocks noChangeAspect="1" noChangeArrowheads="1"/>
            </p:cNvPicPr>
            <p:nvPr/>
          </p:nvPicPr>
          <p:blipFill>
            <a:blip r:embed="rId4" cstate="print"/>
            <a:srcRect/>
            <a:stretch>
              <a:fillRect/>
            </a:stretch>
          </p:blipFill>
          <p:spPr bwMode="auto">
            <a:xfrm>
              <a:off x="990600" y="3733800"/>
              <a:ext cx="1457325" cy="1457325"/>
            </a:xfrm>
            <a:prstGeom prst="rect">
              <a:avLst/>
            </a:prstGeom>
            <a:noFill/>
            <a:ln w="9525">
              <a:noFill/>
              <a:miter lim="800000"/>
              <a:headEnd/>
              <a:tailEnd/>
            </a:ln>
            <a:effectLst/>
          </p:spPr>
        </p:pic>
        <p:sp>
          <p:nvSpPr>
            <p:cNvPr id="16" name="TextBox 15"/>
            <p:cNvSpPr txBox="1"/>
            <p:nvPr/>
          </p:nvSpPr>
          <p:spPr>
            <a:xfrm>
              <a:off x="1447800" y="5181600"/>
              <a:ext cx="617477" cy="369332"/>
            </a:xfrm>
            <a:prstGeom prst="rect">
              <a:avLst/>
            </a:prstGeom>
            <a:noFill/>
          </p:spPr>
          <p:txBody>
            <a:bodyPr wrap="none" rtlCol="0">
              <a:spAutoFit/>
            </a:bodyPr>
            <a:lstStyle/>
            <a:p>
              <a:r>
                <a:rPr lang="en-US" dirty="0" smtClean="0"/>
                <a:t>User</a:t>
              </a:r>
              <a:endParaRPr lang="en-US" dirty="0"/>
            </a:p>
          </p:txBody>
        </p:sp>
      </p:grpSp>
      <p:pic>
        <p:nvPicPr>
          <p:cNvPr id="2055" name="Picture 7"/>
          <p:cNvPicPr>
            <a:picLocks noChangeAspect="1" noChangeArrowheads="1"/>
          </p:cNvPicPr>
          <p:nvPr/>
        </p:nvPicPr>
        <p:blipFill>
          <a:blip r:embed="rId5" cstate="print"/>
          <a:srcRect/>
          <a:stretch>
            <a:fillRect/>
          </a:stretch>
        </p:blipFill>
        <p:spPr bwMode="auto">
          <a:xfrm>
            <a:off x="0" y="3810000"/>
            <a:ext cx="1409700" cy="1467370"/>
          </a:xfrm>
          <a:prstGeom prst="rect">
            <a:avLst/>
          </a:prstGeom>
          <a:noFill/>
          <a:ln w="9525">
            <a:noFill/>
            <a:miter lim="800000"/>
            <a:headEnd/>
            <a:tailEnd/>
          </a:ln>
          <a:effectLst/>
        </p:spPr>
      </p:pic>
      <p:pic>
        <p:nvPicPr>
          <p:cNvPr id="2057" name="Picture 9"/>
          <p:cNvPicPr>
            <a:picLocks noChangeAspect="1" noChangeArrowheads="1"/>
          </p:cNvPicPr>
          <p:nvPr/>
        </p:nvPicPr>
        <p:blipFill>
          <a:blip r:embed="rId6" cstate="print"/>
          <a:srcRect/>
          <a:stretch>
            <a:fillRect/>
          </a:stretch>
        </p:blipFill>
        <p:spPr bwMode="auto">
          <a:xfrm>
            <a:off x="152400" y="3733800"/>
            <a:ext cx="1371600" cy="1854832"/>
          </a:xfrm>
          <a:prstGeom prst="rect">
            <a:avLst/>
          </a:prstGeom>
          <a:noFill/>
          <a:ln w="9525">
            <a:noFill/>
            <a:miter lim="800000"/>
            <a:headEnd/>
            <a:tailEnd/>
          </a:ln>
          <a:effectLst/>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box(in)">
                                      <p:cBhvr>
                                        <p:cTn id="7" dur="500"/>
                                        <p:tgtEl>
                                          <p:spTgt spid="2051"/>
                                        </p:tgtEl>
                                      </p:cBhvr>
                                    </p:animEffect>
                                  </p:childTnLst>
                                </p:cTn>
                              </p:par>
                              <p:par>
                                <p:cTn id="8" presetID="4" presetClass="entr" presetSubtype="16"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box(in)">
                                      <p:cBhvr>
                                        <p:cTn id="10" dur="500"/>
                                        <p:tgtEl>
                                          <p:spTgt spid="17"/>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ppt_x"/>
                                          </p:val>
                                        </p:tav>
                                        <p:tav tm="100000">
                                          <p:val>
                                            <p:strVal val="#ppt_x"/>
                                          </p:val>
                                        </p:tav>
                                      </p:tavLst>
                                    </p:anim>
                                    <p:anim calcmode="lin" valueType="num">
                                      <p:cBhvr additive="base">
                                        <p:cTn id="16" dur="500" fill="hold"/>
                                        <p:tgtEl>
                                          <p:spTgt spid="15"/>
                                        </p:tgtEl>
                                        <p:attrNameLst>
                                          <p:attrName>ppt_y</p:attrName>
                                        </p:attrNameLst>
                                      </p:cBhvr>
                                      <p:tavLst>
                                        <p:tav tm="0">
                                          <p:val>
                                            <p:strVal val="1+#ppt_h/2"/>
                                          </p:val>
                                        </p:tav>
                                        <p:tav tm="100000">
                                          <p:val>
                                            <p:strVal val="#ppt_y"/>
                                          </p:val>
                                        </p:tav>
                                      </p:tavLst>
                                    </p:anim>
                                  </p:childTnLst>
                                </p:cTn>
                              </p:par>
                              <p:par>
                                <p:cTn id="17" presetID="63" presetClass="path" presetSubtype="0" accel="50000" decel="50000" fill="hold" nodeType="withEffect">
                                  <p:stCondLst>
                                    <p:cond delay="0"/>
                                  </p:stCondLst>
                                  <p:childTnLst>
                                    <p:animMotion origin="layout" path="M -0.19532 2.54394E-6 L 4.16667E-6 2.54394E-6 " pathEditMode="relative" rAng="0" ptsTypes="AA">
                                      <p:cBhvr>
                                        <p:cTn id="18" dur="2000" fill="hold"/>
                                        <p:tgtEl>
                                          <p:spTgt spid="15"/>
                                        </p:tgtEl>
                                        <p:attrNameLst>
                                          <p:attrName>ppt_x</p:attrName>
                                          <p:attrName>ppt_y</p:attrName>
                                        </p:attrNameLst>
                                      </p:cBhvr>
                                      <p:rCtr x="98" y="0"/>
                                    </p:animMotion>
                                  </p:childTnLst>
                                </p:cTn>
                              </p:par>
                            </p:childTnLst>
                          </p:cTn>
                        </p:par>
                        <p:par>
                          <p:cTn id="19" fill="hold">
                            <p:stCondLst>
                              <p:cond delay="2000"/>
                            </p:stCondLst>
                            <p:childTnLst>
                              <p:par>
                                <p:cTn id="20" presetID="4" presetClass="entr" presetSubtype="16" fill="hold" nodeType="afterEffect">
                                  <p:stCondLst>
                                    <p:cond delay="0"/>
                                  </p:stCondLst>
                                  <p:childTnLst>
                                    <p:set>
                                      <p:cBhvr>
                                        <p:cTn id="21" dur="1" fill="hold">
                                          <p:stCondLst>
                                            <p:cond delay="0"/>
                                          </p:stCondLst>
                                        </p:cTn>
                                        <p:tgtEl>
                                          <p:spTgt spid="2055"/>
                                        </p:tgtEl>
                                        <p:attrNameLst>
                                          <p:attrName>style.visibility</p:attrName>
                                        </p:attrNameLst>
                                      </p:cBhvr>
                                      <p:to>
                                        <p:strVal val="visible"/>
                                      </p:to>
                                    </p:set>
                                    <p:animEffect transition="in" filter="box(in)">
                                      <p:cBhvr>
                                        <p:cTn id="22" dur="500"/>
                                        <p:tgtEl>
                                          <p:spTgt spid="2055"/>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ox(in)">
                                      <p:cBhvr>
                                        <p:cTn id="27" dur="500"/>
                                        <p:tgtEl>
                                          <p:spTgt spid="14"/>
                                        </p:tgtEl>
                                      </p:cBhvr>
                                    </p:animEffect>
                                  </p:childTnLst>
                                </p:cTn>
                              </p:par>
                              <p:par>
                                <p:cTn id="28" presetID="35" presetClass="path" presetSubtype="0" accel="50000" decel="50000" fill="hold" nodeType="withEffect">
                                  <p:stCondLst>
                                    <p:cond delay="0"/>
                                  </p:stCondLst>
                                  <p:childTnLst>
                                    <p:animMotion origin="layout" path="M 2.77778E-6 4.6346E-6 L -0.13993 0.00555 " pathEditMode="relative" rAng="0" ptsTypes="AA">
                                      <p:cBhvr>
                                        <p:cTn id="29" dur="2000" fill="hold"/>
                                        <p:tgtEl>
                                          <p:spTgt spid="14"/>
                                        </p:tgtEl>
                                        <p:attrNameLst>
                                          <p:attrName>ppt_x</p:attrName>
                                          <p:attrName>ppt_y</p:attrName>
                                        </p:attrNameLst>
                                      </p:cBhvr>
                                      <p:rCtr x="-70" y="3"/>
                                    </p:animMotion>
                                  </p:childTnLst>
                                </p:cTn>
                              </p:par>
                            </p:childTnLst>
                          </p:cTn>
                        </p:par>
                        <p:par>
                          <p:cTn id="30" fill="hold">
                            <p:stCondLst>
                              <p:cond delay="2000"/>
                            </p:stCondLst>
                            <p:childTnLst>
                              <p:par>
                                <p:cTn id="31" presetID="2" presetClass="entr" presetSubtype="4" fill="hold" nodeType="afterEffect">
                                  <p:stCondLst>
                                    <p:cond delay="0"/>
                                  </p:stCondLst>
                                  <p:childTnLst>
                                    <p:set>
                                      <p:cBhvr>
                                        <p:cTn id="32" dur="1" fill="hold">
                                          <p:stCondLst>
                                            <p:cond delay="0"/>
                                          </p:stCondLst>
                                        </p:cTn>
                                        <p:tgtEl>
                                          <p:spTgt spid="2057"/>
                                        </p:tgtEl>
                                        <p:attrNameLst>
                                          <p:attrName>style.visibility</p:attrName>
                                        </p:attrNameLst>
                                      </p:cBhvr>
                                      <p:to>
                                        <p:strVal val="visible"/>
                                      </p:to>
                                    </p:set>
                                    <p:anim calcmode="lin" valueType="num">
                                      <p:cBhvr additive="base">
                                        <p:cTn id="33" dur="500" fill="hold"/>
                                        <p:tgtEl>
                                          <p:spTgt spid="2057"/>
                                        </p:tgtEl>
                                        <p:attrNameLst>
                                          <p:attrName>ppt_x</p:attrName>
                                        </p:attrNameLst>
                                      </p:cBhvr>
                                      <p:tavLst>
                                        <p:tav tm="0">
                                          <p:val>
                                            <p:strVal val="#ppt_x"/>
                                          </p:val>
                                        </p:tav>
                                        <p:tav tm="100000">
                                          <p:val>
                                            <p:strVal val="#ppt_x"/>
                                          </p:val>
                                        </p:tav>
                                      </p:tavLst>
                                    </p:anim>
                                    <p:anim calcmode="lin" valueType="num">
                                      <p:cBhvr additive="base">
                                        <p:cTn id="34" dur="500" fill="hold"/>
                                        <p:tgtEl>
                                          <p:spTgt spid="20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67000"/>
            <a:ext cx="8229600" cy="1143000"/>
          </a:xfrm>
        </p:spPr>
        <p:txBody>
          <a:bodyPr>
            <a:normAutofit/>
          </a:bodyPr>
          <a:lstStyle/>
          <a:p>
            <a:pPr algn="ctr"/>
            <a:r>
              <a:rPr lang="en-US" sz="4400" dirty="0" smtClean="0"/>
              <a:t>Performance Analysis</a:t>
            </a:r>
            <a:endParaRPr lang="en-US" sz="4400" dirty="0"/>
          </a:p>
        </p:txBody>
      </p:sp>
      <p:sp>
        <p:nvSpPr>
          <p:cNvPr id="4" name="Date Placeholder 3"/>
          <p:cNvSpPr>
            <a:spLocks noGrp="1"/>
          </p:cNvSpPr>
          <p:nvPr>
            <p:ph type="dt" sz="half" idx="10"/>
          </p:nvPr>
        </p:nvSpPr>
        <p:spPr/>
        <p:txBody>
          <a:bodyPr/>
          <a:lstStyle/>
          <a:p>
            <a:r>
              <a:rPr lang="en-US" smtClean="0"/>
              <a:t>10-12 September 2012</a:t>
            </a:r>
            <a:endParaRPr lang="en-US"/>
          </a:p>
        </p:txBody>
      </p:sp>
      <p:sp>
        <p:nvSpPr>
          <p:cNvPr id="5" name="Footer Placeholder 4"/>
          <p:cNvSpPr>
            <a:spLocks noGrp="1"/>
          </p:cNvSpPr>
          <p:nvPr>
            <p:ph type="ftr" sz="quarter" idx="11"/>
          </p:nvPr>
        </p:nvSpPr>
        <p:spPr/>
        <p:txBody>
          <a:bodyPr/>
          <a:lstStyle/>
          <a:p>
            <a:r>
              <a:rPr lang="en-US" smtClean="0"/>
              <a:t>IEEE HPEC'12</a:t>
            </a:r>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13</a:t>
            </a:fld>
            <a:endParaRPr lang="en-US"/>
          </a:p>
        </p:txBody>
      </p:sp>
    </p:spTree>
    <p:extLst>
      <p:ext uri="{BB962C8B-B14F-4D97-AF65-F5344CB8AC3E}">
        <p14:creationId xmlns:p14="http://schemas.microsoft.com/office/powerpoint/2010/main" val="1992407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Turn-around time without </a:t>
            </a:r>
            <a:r>
              <a:rPr lang="en-US" dirty="0" smtClean="0"/>
              <a:t>reservation</a:t>
            </a:r>
            <a:endParaRPr lang="en-US" dirty="0"/>
          </a:p>
        </p:txBody>
      </p:sp>
      <p:sp>
        <p:nvSpPr>
          <p:cNvPr id="4" name="Date Placeholder 3"/>
          <p:cNvSpPr>
            <a:spLocks noGrp="1"/>
          </p:cNvSpPr>
          <p:nvPr>
            <p:ph type="dt" sz="half" idx="10"/>
          </p:nvPr>
        </p:nvSpPr>
        <p:spPr/>
        <p:txBody>
          <a:bodyPr/>
          <a:lstStyle/>
          <a:p>
            <a:r>
              <a:rPr lang="en-US" smtClean="0"/>
              <a:t>10-12 September 2012</a:t>
            </a:r>
            <a:endParaRPr lang="en-US"/>
          </a:p>
        </p:txBody>
      </p:sp>
      <p:sp>
        <p:nvSpPr>
          <p:cNvPr id="5" name="Slide Number Placeholder 4"/>
          <p:cNvSpPr>
            <a:spLocks noGrp="1"/>
          </p:cNvSpPr>
          <p:nvPr>
            <p:ph type="sldNum" sz="quarter" idx="12"/>
          </p:nvPr>
        </p:nvSpPr>
        <p:spPr/>
        <p:txBody>
          <a:bodyPr/>
          <a:lstStyle/>
          <a:p>
            <a:fld id="{6ECF81E8-6DE5-4C92-89BE-5D6CD56A8BF1}" type="slidenum">
              <a:rPr lang="en-US" smtClean="0"/>
              <a:pPr/>
              <a:t>14</a:t>
            </a:fld>
            <a:endParaRPr lang="en-US"/>
          </a:p>
        </p:txBody>
      </p:sp>
      <p:sp>
        <p:nvSpPr>
          <p:cNvPr id="6" name="Footer Placeholder 5"/>
          <p:cNvSpPr>
            <a:spLocks noGrp="1"/>
          </p:cNvSpPr>
          <p:nvPr>
            <p:ph type="ftr" sz="quarter" idx="11"/>
          </p:nvPr>
        </p:nvSpPr>
        <p:spPr/>
        <p:txBody>
          <a:bodyPr/>
          <a:lstStyle/>
          <a:p>
            <a:r>
              <a:rPr lang="en-US" smtClean="0"/>
              <a:t>IEEE HPEC'12</a:t>
            </a:r>
            <a:endParaRPr lang="en-US"/>
          </a:p>
        </p:txBody>
      </p:sp>
      <p:pic>
        <p:nvPicPr>
          <p:cNvPr id="7" name="Picture 2" descr="graph1"/>
          <p:cNvPicPr>
            <a:picLocks noChangeAspect="1" noChangeArrowheads="1"/>
          </p:cNvPicPr>
          <p:nvPr/>
        </p:nvPicPr>
        <p:blipFill>
          <a:blip r:embed="rId2" cstate="print"/>
          <a:srcRect/>
          <a:stretch>
            <a:fillRect/>
          </a:stretch>
        </p:blipFill>
        <p:spPr bwMode="auto">
          <a:xfrm>
            <a:off x="3962400" y="1600200"/>
            <a:ext cx="4530322" cy="4344144"/>
          </a:xfrm>
          <a:prstGeom prst="rect">
            <a:avLst/>
          </a:prstGeom>
          <a:noFill/>
          <a:ln w="9525">
            <a:noFill/>
            <a:miter lim="800000"/>
            <a:headEnd/>
            <a:tailEnd/>
          </a:ln>
        </p:spPr>
      </p:pic>
      <p:graphicFrame>
        <p:nvGraphicFramePr>
          <p:cNvPr id="8" name="Table 7"/>
          <p:cNvGraphicFramePr>
            <a:graphicFrameLocks noGrp="1"/>
          </p:cNvGraphicFramePr>
          <p:nvPr/>
        </p:nvGraphicFramePr>
        <p:xfrm>
          <a:off x="609600" y="1905000"/>
          <a:ext cx="2750820" cy="1143000"/>
        </p:xfrm>
        <a:graphic>
          <a:graphicData uri="http://schemas.openxmlformats.org/drawingml/2006/table">
            <a:tbl>
              <a:tblPr/>
              <a:tblGrid>
                <a:gridCol w="624840"/>
                <a:gridCol w="619760"/>
                <a:gridCol w="695960"/>
                <a:gridCol w="810260"/>
              </a:tblGrid>
              <a:tr h="190500">
                <a:tc>
                  <a:txBody>
                    <a:bodyPr/>
                    <a:lstStyle/>
                    <a:p>
                      <a:pPr algn="ctr">
                        <a:spcAft>
                          <a:spcPts val="0"/>
                        </a:spcAft>
                      </a:pPr>
                      <a:r>
                        <a:rPr lang="en-US" sz="1000" b="1" dirty="0">
                          <a:latin typeface="Times New Roman"/>
                          <a:ea typeface="SimSun"/>
                          <a:cs typeface="Times New Roman"/>
                        </a:rPr>
                        <a:t>Job Set</a:t>
                      </a:r>
                      <a:endParaRPr lang="en-IN" sz="1000" dirty="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000" b="1">
                          <a:latin typeface="Times New Roman"/>
                          <a:ea typeface="SimSun"/>
                          <a:cs typeface="Times New Roman"/>
                        </a:rPr>
                        <a:t>Waiting</a:t>
                      </a:r>
                      <a:endParaRPr lang="en-IN" sz="100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000" b="1">
                          <a:latin typeface="Times New Roman"/>
                          <a:ea typeface="SimSun"/>
                          <a:cs typeface="Times New Roman"/>
                        </a:rPr>
                        <a:t>Execution</a:t>
                      </a:r>
                      <a:endParaRPr lang="en-IN" sz="100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000" b="1">
                          <a:latin typeface="Times New Roman"/>
                          <a:ea typeface="SimSun"/>
                          <a:cs typeface="Times New Roman"/>
                        </a:rPr>
                        <a:t>Turnaround</a:t>
                      </a:r>
                      <a:endParaRPr lang="en-IN" sz="100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0500">
                <a:tc>
                  <a:txBody>
                    <a:bodyPr/>
                    <a:lstStyle/>
                    <a:p>
                      <a:pPr algn="ctr">
                        <a:spcAft>
                          <a:spcPts val="0"/>
                        </a:spcAft>
                      </a:pPr>
                      <a:r>
                        <a:rPr lang="en-US" sz="1000" b="0">
                          <a:latin typeface="Times New Roman"/>
                          <a:ea typeface="SimSun"/>
                          <a:cs typeface="Times New Roman"/>
                        </a:rPr>
                        <a:t>Job Set 1</a:t>
                      </a:r>
                      <a:endParaRPr lang="en-IN" sz="1100" b="1">
                        <a:latin typeface="Calibri"/>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en-US" sz="1000">
                          <a:latin typeface="Times New Roman"/>
                          <a:ea typeface="SimSun"/>
                          <a:cs typeface="Times New Roman"/>
                        </a:rPr>
                        <a:t>0:04:00</a:t>
                      </a:r>
                      <a:endParaRPr lang="en-IN" sz="100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en-US" sz="1000">
                          <a:latin typeface="Times New Roman"/>
                          <a:ea typeface="SimSun"/>
                          <a:cs typeface="Times New Roman"/>
                        </a:rPr>
                        <a:t>0:17:16</a:t>
                      </a:r>
                      <a:endParaRPr lang="en-IN" sz="100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en-US" sz="1000">
                          <a:latin typeface="Times New Roman"/>
                          <a:ea typeface="SimSun"/>
                          <a:cs typeface="Times New Roman"/>
                        </a:rPr>
                        <a:t>0:22:02</a:t>
                      </a:r>
                      <a:endParaRPr lang="en-IN" sz="100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0500">
                <a:tc>
                  <a:txBody>
                    <a:bodyPr/>
                    <a:lstStyle/>
                    <a:p>
                      <a:pPr algn="ctr">
                        <a:spcAft>
                          <a:spcPts val="0"/>
                        </a:spcAft>
                      </a:pPr>
                      <a:r>
                        <a:rPr lang="en-US" sz="1000">
                          <a:latin typeface="Times New Roman"/>
                          <a:ea typeface="SimSun"/>
                          <a:cs typeface="Times New Roman"/>
                        </a:rPr>
                        <a:t>Job Set 2</a:t>
                      </a:r>
                      <a:endParaRPr lang="en-IN" sz="100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en-US" sz="1000">
                          <a:latin typeface="Times New Roman"/>
                          <a:ea typeface="SimSun"/>
                          <a:cs typeface="Times New Roman"/>
                        </a:rPr>
                        <a:t>0:06:00</a:t>
                      </a:r>
                      <a:endParaRPr lang="en-IN" sz="100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en-US" sz="1000">
                          <a:latin typeface="Times New Roman"/>
                          <a:ea typeface="SimSun"/>
                          <a:cs typeface="Times New Roman"/>
                        </a:rPr>
                        <a:t>0:17:27</a:t>
                      </a:r>
                      <a:endParaRPr lang="en-IN" sz="100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en-US" sz="1000">
                          <a:latin typeface="Times New Roman"/>
                          <a:ea typeface="SimSun"/>
                          <a:cs typeface="Times New Roman"/>
                        </a:rPr>
                        <a:t>0:24:14</a:t>
                      </a:r>
                      <a:endParaRPr lang="en-IN" sz="100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0500">
                <a:tc>
                  <a:txBody>
                    <a:bodyPr/>
                    <a:lstStyle/>
                    <a:p>
                      <a:pPr algn="ctr">
                        <a:spcAft>
                          <a:spcPts val="0"/>
                        </a:spcAft>
                      </a:pPr>
                      <a:r>
                        <a:rPr lang="en-US" sz="1000">
                          <a:latin typeface="Times New Roman"/>
                          <a:ea typeface="SimSun"/>
                          <a:cs typeface="Times New Roman"/>
                        </a:rPr>
                        <a:t>Job Set 3</a:t>
                      </a:r>
                      <a:endParaRPr lang="en-IN" sz="100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en-US" sz="1000">
                          <a:latin typeface="Times New Roman"/>
                          <a:ea typeface="SimSun"/>
                          <a:cs typeface="Times New Roman"/>
                        </a:rPr>
                        <a:t>0:44:00</a:t>
                      </a:r>
                      <a:endParaRPr lang="en-IN" sz="100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en-US" sz="1000">
                          <a:latin typeface="Times New Roman"/>
                          <a:ea typeface="SimSun"/>
                          <a:cs typeface="Times New Roman"/>
                        </a:rPr>
                        <a:t>0:18:31</a:t>
                      </a:r>
                      <a:endParaRPr lang="en-IN" sz="100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en-US" sz="1000">
                          <a:latin typeface="Times New Roman"/>
                          <a:ea typeface="SimSun"/>
                          <a:cs typeface="Times New Roman"/>
                        </a:rPr>
                        <a:t>1:02:49</a:t>
                      </a:r>
                      <a:endParaRPr lang="en-IN" sz="100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0500">
                <a:tc>
                  <a:txBody>
                    <a:bodyPr/>
                    <a:lstStyle/>
                    <a:p>
                      <a:pPr algn="ctr">
                        <a:spcAft>
                          <a:spcPts val="0"/>
                        </a:spcAft>
                      </a:pPr>
                      <a:r>
                        <a:rPr lang="en-US" sz="1000">
                          <a:latin typeface="Times New Roman"/>
                          <a:ea typeface="SimSun"/>
                          <a:cs typeface="Times New Roman"/>
                        </a:rPr>
                        <a:t>Job Set 4</a:t>
                      </a:r>
                      <a:endParaRPr lang="en-IN" sz="100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en-US" sz="1000" dirty="0">
                          <a:latin typeface="Times New Roman"/>
                          <a:ea typeface="SimSun"/>
                          <a:cs typeface="Times New Roman"/>
                        </a:rPr>
                        <a:t>1:11:00</a:t>
                      </a:r>
                      <a:endParaRPr lang="en-IN" sz="1000" dirty="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en-US" sz="1000">
                          <a:latin typeface="Times New Roman"/>
                          <a:ea typeface="SimSun"/>
                          <a:cs typeface="Times New Roman"/>
                        </a:rPr>
                        <a:t>0:17:27</a:t>
                      </a:r>
                      <a:endParaRPr lang="en-IN" sz="100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en-US" sz="1000">
                          <a:latin typeface="Times New Roman"/>
                          <a:ea typeface="SimSun"/>
                          <a:cs typeface="Times New Roman"/>
                        </a:rPr>
                        <a:t>1:38:42</a:t>
                      </a:r>
                      <a:endParaRPr lang="en-IN" sz="100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0500">
                <a:tc>
                  <a:txBody>
                    <a:bodyPr/>
                    <a:lstStyle/>
                    <a:p>
                      <a:pPr algn="ctr">
                        <a:spcAft>
                          <a:spcPts val="0"/>
                        </a:spcAft>
                      </a:pPr>
                      <a:r>
                        <a:rPr lang="en-US" sz="1000">
                          <a:latin typeface="Times New Roman"/>
                          <a:ea typeface="SimSun"/>
                          <a:cs typeface="Times New Roman"/>
                        </a:rPr>
                        <a:t>Job Set 5</a:t>
                      </a:r>
                      <a:endParaRPr lang="en-IN" sz="100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en-US" sz="1000">
                          <a:latin typeface="Times New Roman"/>
                          <a:ea typeface="SimSun"/>
                          <a:cs typeface="Times New Roman"/>
                        </a:rPr>
                        <a:t>1:20:00</a:t>
                      </a:r>
                      <a:endParaRPr lang="en-IN" sz="100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en-US" sz="1000">
                          <a:latin typeface="Times New Roman"/>
                          <a:ea typeface="SimSun"/>
                          <a:cs typeface="Times New Roman"/>
                        </a:rPr>
                        <a:t>0:18:26</a:t>
                      </a:r>
                      <a:endParaRPr lang="en-IN" sz="100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en-US" sz="1000" dirty="0">
                          <a:latin typeface="Times New Roman"/>
                          <a:ea typeface="SimSun"/>
                          <a:cs typeface="Times New Roman"/>
                        </a:rPr>
                        <a:t>1:37:41</a:t>
                      </a:r>
                      <a:endParaRPr lang="en-IN" sz="1000" dirty="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Turn-around time without </a:t>
            </a:r>
            <a:r>
              <a:rPr lang="en-US" dirty="0" smtClean="0"/>
              <a:t>reservation</a:t>
            </a:r>
            <a:endParaRPr lang="en-US" dirty="0"/>
          </a:p>
        </p:txBody>
      </p:sp>
      <p:sp>
        <p:nvSpPr>
          <p:cNvPr id="4" name="Date Placeholder 3"/>
          <p:cNvSpPr>
            <a:spLocks noGrp="1"/>
          </p:cNvSpPr>
          <p:nvPr>
            <p:ph type="dt" sz="half" idx="10"/>
          </p:nvPr>
        </p:nvSpPr>
        <p:spPr/>
        <p:txBody>
          <a:bodyPr/>
          <a:lstStyle/>
          <a:p>
            <a:r>
              <a:rPr lang="en-US" smtClean="0"/>
              <a:t>10-12 September 2012</a:t>
            </a:r>
            <a:endParaRPr lang="en-US"/>
          </a:p>
        </p:txBody>
      </p:sp>
      <p:sp>
        <p:nvSpPr>
          <p:cNvPr id="5" name="Slide Number Placeholder 4"/>
          <p:cNvSpPr>
            <a:spLocks noGrp="1"/>
          </p:cNvSpPr>
          <p:nvPr>
            <p:ph type="sldNum" sz="quarter" idx="12"/>
          </p:nvPr>
        </p:nvSpPr>
        <p:spPr>
          <a:xfrm>
            <a:off x="7319066" y="7494196"/>
            <a:ext cx="1824934" cy="278204"/>
          </a:xfrm>
        </p:spPr>
        <p:txBody>
          <a:bodyPr/>
          <a:lstStyle/>
          <a:p>
            <a:fld id="{6ECF81E8-6DE5-4C92-89BE-5D6CD56A8BF1}" type="slidenum">
              <a:rPr lang="en-US" smtClean="0"/>
              <a:pPr/>
              <a:t>15</a:t>
            </a:fld>
            <a:endParaRPr lang="en-US"/>
          </a:p>
        </p:txBody>
      </p:sp>
      <p:sp>
        <p:nvSpPr>
          <p:cNvPr id="6" name="Footer Placeholder 5"/>
          <p:cNvSpPr>
            <a:spLocks noGrp="1"/>
          </p:cNvSpPr>
          <p:nvPr>
            <p:ph type="ftr" sz="quarter" idx="11"/>
          </p:nvPr>
        </p:nvSpPr>
        <p:spPr>
          <a:xfrm>
            <a:off x="3695504" y="7462446"/>
            <a:ext cx="2476696" cy="278204"/>
          </a:xfrm>
        </p:spPr>
        <p:txBody>
          <a:bodyPr/>
          <a:lstStyle/>
          <a:p>
            <a:r>
              <a:rPr lang="en-US" smtClean="0"/>
              <a:t>IEEE HPEC'12</a:t>
            </a:r>
            <a:endParaRPr lang="en-US"/>
          </a:p>
        </p:txBody>
      </p:sp>
      <p:pic>
        <p:nvPicPr>
          <p:cNvPr id="7" name="Picture 2" descr="graph2"/>
          <p:cNvPicPr>
            <a:picLocks noChangeAspect="1" noChangeArrowheads="1"/>
          </p:cNvPicPr>
          <p:nvPr/>
        </p:nvPicPr>
        <p:blipFill>
          <a:blip r:embed="rId2" cstate="print"/>
          <a:srcRect/>
          <a:stretch>
            <a:fillRect/>
          </a:stretch>
        </p:blipFill>
        <p:spPr bwMode="auto">
          <a:xfrm>
            <a:off x="1752600" y="1524000"/>
            <a:ext cx="5867400" cy="462539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Turn-around time </a:t>
            </a:r>
            <a:r>
              <a:rPr lang="en-US" dirty="0" smtClean="0"/>
              <a:t>with reservation</a:t>
            </a:r>
            <a:endParaRPr lang="en-US" dirty="0"/>
          </a:p>
        </p:txBody>
      </p:sp>
      <p:sp>
        <p:nvSpPr>
          <p:cNvPr id="4" name="Date Placeholder 3"/>
          <p:cNvSpPr>
            <a:spLocks noGrp="1"/>
          </p:cNvSpPr>
          <p:nvPr>
            <p:ph type="dt" sz="half" idx="10"/>
          </p:nvPr>
        </p:nvSpPr>
        <p:spPr/>
        <p:txBody>
          <a:bodyPr/>
          <a:lstStyle/>
          <a:p>
            <a:r>
              <a:rPr lang="en-US" smtClean="0"/>
              <a:t>10-12 September 2012</a:t>
            </a:r>
            <a:endParaRPr lang="en-US"/>
          </a:p>
        </p:txBody>
      </p:sp>
      <p:sp>
        <p:nvSpPr>
          <p:cNvPr id="5" name="Slide Number Placeholder 4"/>
          <p:cNvSpPr>
            <a:spLocks noGrp="1"/>
          </p:cNvSpPr>
          <p:nvPr>
            <p:ph type="sldNum" sz="quarter" idx="12"/>
          </p:nvPr>
        </p:nvSpPr>
        <p:spPr/>
        <p:txBody>
          <a:bodyPr/>
          <a:lstStyle/>
          <a:p>
            <a:fld id="{6ECF81E8-6DE5-4C92-89BE-5D6CD56A8BF1}" type="slidenum">
              <a:rPr lang="en-US" smtClean="0"/>
              <a:pPr/>
              <a:t>16</a:t>
            </a:fld>
            <a:endParaRPr lang="en-US"/>
          </a:p>
        </p:txBody>
      </p:sp>
      <p:sp>
        <p:nvSpPr>
          <p:cNvPr id="6" name="Footer Placeholder 5"/>
          <p:cNvSpPr>
            <a:spLocks noGrp="1"/>
          </p:cNvSpPr>
          <p:nvPr>
            <p:ph type="ftr" sz="quarter" idx="11"/>
          </p:nvPr>
        </p:nvSpPr>
        <p:spPr/>
        <p:txBody>
          <a:bodyPr/>
          <a:lstStyle/>
          <a:p>
            <a:r>
              <a:rPr lang="en-US" smtClean="0"/>
              <a:t>IEEE HPEC'12</a:t>
            </a:r>
            <a:endParaRPr lang="en-US"/>
          </a:p>
        </p:txBody>
      </p:sp>
      <p:graphicFrame>
        <p:nvGraphicFramePr>
          <p:cNvPr id="7" name="Table 6"/>
          <p:cNvGraphicFramePr>
            <a:graphicFrameLocks noGrp="1"/>
          </p:cNvGraphicFramePr>
          <p:nvPr/>
        </p:nvGraphicFramePr>
        <p:xfrm>
          <a:off x="838200" y="1981200"/>
          <a:ext cx="2443480" cy="1257300"/>
        </p:xfrm>
        <a:graphic>
          <a:graphicData uri="http://schemas.openxmlformats.org/drawingml/2006/table">
            <a:tbl>
              <a:tblPr/>
              <a:tblGrid>
                <a:gridCol w="614680"/>
                <a:gridCol w="609456"/>
                <a:gridCol w="609744"/>
                <a:gridCol w="609600"/>
              </a:tblGrid>
              <a:tr h="190500">
                <a:tc>
                  <a:txBody>
                    <a:bodyPr/>
                    <a:lstStyle/>
                    <a:p>
                      <a:pPr algn="ctr">
                        <a:spcAft>
                          <a:spcPts val="0"/>
                        </a:spcAft>
                      </a:pPr>
                      <a:r>
                        <a:rPr lang="en-US" sz="1000" b="1" dirty="0">
                          <a:solidFill>
                            <a:srgbClr val="000000"/>
                          </a:solidFill>
                          <a:latin typeface="Times New Roman"/>
                          <a:ea typeface="SimSun"/>
                          <a:cs typeface="Times New Roman"/>
                        </a:rPr>
                        <a:t>Job Set</a:t>
                      </a:r>
                      <a:endParaRPr lang="en-IN" sz="1000" dirty="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000" b="1">
                          <a:solidFill>
                            <a:srgbClr val="000000"/>
                          </a:solidFill>
                          <a:latin typeface="Times New Roman"/>
                          <a:ea typeface="SimSun"/>
                          <a:cs typeface="Times New Roman"/>
                        </a:rPr>
                        <a:t>Waiting</a:t>
                      </a:r>
                      <a:endParaRPr lang="en-IN" sz="100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000" b="1" dirty="0">
                          <a:solidFill>
                            <a:srgbClr val="000000"/>
                          </a:solidFill>
                          <a:latin typeface="Times New Roman"/>
                          <a:ea typeface="SimSun"/>
                          <a:cs typeface="Times New Roman"/>
                        </a:rPr>
                        <a:t>Execution</a:t>
                      </a:r>
                      <a:endParaRPr lang="en-IN" sz="1000" dirty="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spcAft>
                          <a:spcPts val="0"/>
                        </a:spcAft>
                      </a:pPr>
                      <a:r>
                        <a:rPr lang="en-US" sz="1000" b="1">
                          <a:solidFill>
                            <a:srgbClr val="000000"/>
                          </a:solidFill>
                          <a:latin typeface="Times New Roman"/>
                          <a:ea typeface="SimSun"/>
                          <a:cs typeface="Times New Roman"/>
                        </a:rPr>
                        <a:t>Turnaround</a:t>
                      </a:r>
                      <a:endParaRPr lang="en-IN" sz="100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0500">
                <a:tc>
                  <a:txBody>
                    <a:bodyPr/>
                    <a:lstStyle/>
                    <a:p>
                      <a:pPr algn="ctr">
                        <a:spcAft>
                          <a:spcPts val="0"/>
                        </a:spcAft>
                      </a:pPr>
                      <a:r>
                        <a:rPr lang="en-US" sz="1000">
                          <a:solidFill>
                            <a:srgbClr val="000000"/>
                          </a:solidFill>
                          <a:latin typeface="Times New Roman"/>
                          <a:ea typeface="SimSun"/>
                          <a:cs typeface="Times New Roman"/>
                        </a:rPr>
                        <a:t>Job Set 1</a:t>
                      </a:r>
                      <a:endParaRPr lang="en-IN" sz="100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en-US" sz="1000" dirty="0">
                          <a:solidFill>
                            <a:srgbClr val="000000"/>
                          </a:solidFill>
                          <a:latin typeface="Times New Roman"/>
                          <a:ea typeface="SimSun"/>
                          <a:cs typeface="Times New Roman"/>
                        </a:rPr>
                        <a:t>0:00:09</a:t>
                      </a:r>
                      <a:endParaRPr lang="en-IN" sz="1000" dirty="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en-US" sz="1000" dirty="0">
                          <a:solidFill>
                            <a:srgbClr val="000000"/>
                          </a:solidFill>
                          <a:latin typeface="Times New Roman"/>
                          <a:ea typeface="SimSun"/>
                          <a:cs typeface="Times New Roman"/>
                        </a:rPr>
                        <a:t>0:08:03</a:t>
                      </a:r>
                      <a:endParaRPr lang="en-IN" sz="1000" dirty="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en-US" sz="1000">
                          <a:solidFill>
                            <a:srgbClr val="000000"/>
                          </a:solidFill>
                          <a:latin typeface="Times New Roman"/>
                          <a:ea typeface="SimSun"/>
                          <a:cs typeface="Times New Roman"/>
                        </a:rPr>
                        <a:t>0:08:32</a:t>
                      </a:r>
                      <a:endParaRPr lang="en-IN" sz="100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0500">
                <a:tc>
                  <a:txBody>
                    <a:bodyPr/>
                    <a:lstStyle/>
                    <a:p>
                      <a:pPr algn="ctr">
                        <a:spcAft>
                          <a:spcPts val="0"/>
                        </a:spcAft>
                      </a:pPr>
                      <a:r>
                        <a:rPr lang="en-US" sz="1000">
                          <a:solidFill>
                            <a:srgbClr val="000000"/>
                          </a:solidFill>
                          <a:latin typeface="Times New Roman"/>
                          <a:ea typeface="SimSun"/>
                          <a:cs typeface="Times New Roman"/>
                        </a:rPr>
                        <a:t>Job Set 2</a:t>
                      </a:r>
                      <a:endParaRPr lang="en-IN" sz="100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en-US" sz="1000">
                          <a:solidFill>
                            <a:srgbClr val="000000"/>
                          </a:solidFill>
                          <a:latin typeface="Times New Roman"/>
                          <a:ea typeface="SimSun"/>
                          <a:cs typeface="Times New Roman"/>
                        </a:rPr>
                        <a:t>0:00:09</a:t>
                      </a:r>
                      <a:endParaRPr lang="en-IN" sz="100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en-US" sz="1000" dirty="0">
                          <a:solidFill>
                            <a:srgbClr val="000000"/>
                          </a:solidFill>
                          <a:latin typeface="Times New Roman"/>
                          <a:ea typeface="SimSun"/>
                          <a:cs typeface="Times New Roman"/>
                        </a:rPr>
                        <a:t>0:08:05</a:t>
                      </a:r>
                      <a:endParaRPr lang="en-IN" sz="1000" dirty="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en-US" sz="1000" dirty="0">
                          <a:solidFill>
                            <a:srgbClr val="000000"/>
                          </a:solidFill>
                          <a:latin typeface="Times New Roman"/>
                          <a:ea typeface="SimSun"/>
                          <a:cs typeface="Times New Roman"/>
                        </a:rPr>
                        <a:t>0:08:35</a:t>
                      </a:r>
                      <a:endParaRPr lang="en-IN" sz="1000" dirty="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0500">
                <a:tc>
                  <a:txBody>
                    <a:bodyPr/>
                    <a:lstStyle/>
                    <a:p>
                      <a:pPr algn="ctr">
                        <a:spcAft>
                          <a:spcPts val="0"/>
                        </a:spcAft>
                      </a:pPr>
                      <a:r>
                        <a:rPr lang="en-US" sz="1000">
                          <a:solidFill>
                            <a:srgbClr val="000000"/>
                          </a:solidFill>
                          <a:latin typeface="Times New Roman"/>
                          <a:ea typeface="SimSun"/>
                          <a:cs typeface="Times New Roman"/>
                        </a:rPr>
                        <a:t>Job Set 3</a:t>
                      </a:r>
                      <a:endParaRPr lang="en-IN" sz="100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en-US" sz="1000" dirty="0">
                          <a:solidFill>
                            <a:srgbClr val="000000"/>
                          </a:solidFill>
                          <a:latin typeface="Times New Roman"/>
                          <a:ea typeface="SimSun"/>
                          <a:cs typeface="Times New Roman"/>
                        </a:rPr>
                        <a:t>0:00:09</a:t>
                      </a:r>
                      <a:endParaRPr lang="en-IN" sz="1000" dirty="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en-US" sz="1000" dirty="0">
                          <a:solidFill>
                            <a:srgbClr val="000000"/>
                          </a:solidFill>
                          <a:latin typeface="Times New Roman"/>
                          <a:ea typeface="SimSun"/>
                          <a:cs typeface="Times New Roman"/>
                        </a:rPr>
                        <a:t>0:08:07</a:t>
                      </a:r>
                      <a:endParaRPr lang="en-IN" sz="1000" dirty="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en-US" sz="1000">
                          <a:solidFill>
                            <a:srgbClr val="000000"/>
                          </a:solidFill>
                          <a:latin typeface="Times New Roman"/>
                          <a:ea typeface="SimSun"/>
                          <a:cs typeface="Times New Roman"/>
                        </a:rPr>
                        <a:t>0:08:37</a:t>
                      </a:r>
                      <a:endParaRPr lang="en-IN" sz="100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0500">
                <a:tc>
                  <a:txBody>
                    <a:bodyPr/>
                    <a:lstStyle/>
                    <a:p>
                      <a:pPr algn="ctr">
                        <a:spcAft>
                          <a:spcPts val="0"/>
                        </a:spcAft>
                      </a:pPr>
                      <a:r>
                        <a:rPr lang="en-US" sz="1000">
                          <a:solidFill>
                            <a:srgbClr val="000000"/>
                          </a:solidFill>
                          <a:latin typeface="Times New Roman"/>
                          <a:ea typeface="SimSun"/>
                          <a:cs typeface="Times New Roman"/>
                        </a:rPr>
                        <a:t>Job Set 4</a:t>
                      </a:r>
                      <a:endParaRPr lang="en-IN" sz="100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en-US" sz="1000">
                          <a:solidFill>
                            <a:srgbClr val="000000"/>
                          </a:solidFill>
                          <a:latin typeface="Times New Roman"/>
                          <a:ea typeface="SimSun"/>
                          <a:cs typeface="Times New Roman"/>
                        </a:rPr>
                        <a:t>0:00:09</a:t>
                      </a:r>
                      <a:endParaRPr lang="en-IN" sz="100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en-US" sz="1000" dirty="0">
                          <a:solidFill>
                            <a:srgbClr val="000000"/>
                          </a:solidFill>
                          <a:latin typeface="Times New Roman"/>
                          <a:ea typeface="SimSun"/>
                          <a:cs typeface="Times New Roman"/>
                        </a:rPr>
                        <a:t>0:08:05</a:t>
                      </a:r>
                      <a:endParaRPr lang="en-IN" sz="1000" dirty="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en-US" sz="1000">
                          <a:solidFill>
                            <a:srgbClr val="000000"/>
                          </a:solidFill>
                          <a:latin typeface="Times New Roman"/>
                          <a:ea typeface="SimSun"/>
                          <a:cs typeface="Times New Roman"/>
                        </a:rPr>
                        <a:t>0:08:37</a:t>
                      </a:r>
                      <a:endParaRPr lang="en-IN" sz="100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90500">
                <a:tc>
                  <a:txBody>
                    <a:bodyPr/>
                    <a:lstStyle/>
                    <a:p>
                      <a:pPr algn="ctr">
                        <a:spcAft>
                          <a:spcPts val="0"/>
                        </a:spcAft>
                      </a:pPr>
                      <a:r>
                        <a:rPr lang="en-US" sz="1000">
                          <a:solidFill>
                            <a:srgbClr val="000000"/>
                          </a:solidFill>
                          <a:latin typeface="Times New Roman"/>
                          <a:ea typeface="SimSun"/>
                          <a:cs typeface="Times New Roman"/>
                        </a:rPr>
                        <a:t>Job Set 5</a:t>
                      </a:r>
                      <a:endParaRPr lang="en-IN" sz="100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en-US" sz="1000">
                          <a:solidFill>
                            <a:srgbClr val="000000"/>
                          </a:solidFill>
                          <a:latin typeface="Times New Roman"/>
                          <a:ea typeface="SimSun"/>
                          <a:cs typeface="Times New Roman"/>
                        </a:rPr>
                        <a:t>0:00:08</a:t>
                      </a:r>
                      <a:endParaRPr lang="en-IN" sz="100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en-US" sz="1000" dirty="0">
                          <a:solidFill>
                            <a:srgbClr val="000000"/>
                          </a:solidFill>
                          <a:latin typeface="Times New Roman"/>
                          <a:ea typeface="SimSun"/>
                          <a:cs typeface="Times New Roman"/>
                        </a:rPr>
                        <a:t>0:07:15</a:t>
                      </a:r>
                      <a:endParaRPr lang="en-IN" sz="1000" dirty="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r">
                        <a:spcAft>
                          <a:spcPts val="0"/>
                        </a:spcAft>
                      </a:pPr>
                      <a:r>
                        <a:rPr lang="en-US" sz="1000" dirty="0">
                          <a:solidFill>
                            <a:srgbClr val="000000"/>
                          </a:solidFill>
                          <a:latin typeface="Times New Roman"/>
                          <a:ea typeface="SimSun"/>
                          <a:cs typeface="Times New Roman"/>
                        </a:rPr>
                        <a:t>0:07:45</a:t>
                      </a:r>
                      <a:endParaRPr lang="en-IN" sz="1000" dirty="0">
                        <a:latin typeface="Times New Roman"/>
                        <a:ea typeface="SimSun"/>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pic>
        <p:nvPicPr>
          <p:cNvPr id="8" name="Picture 1" descr="graph3"/>
          <p:cNvPicPr>
            <a:picLocks noChangeAspect="1" noChangeArrowheads="1"/>
          </p:cNvPicPr>
          <p:nvPr/>
        </p:nvPicPr>
        <p:blipFill>
          <a:blip r:embed="rId2" cstate="print"/>
          <a:srcRect/>
          <a:stretch>
            <a:fillRect/>
          </a:stretch>
        </p:blipFill>
        <p:spPr bwMode="auto">
          <a:xfrm>
            <a:off x="3505200" y="1600200"/>
            <a:ext cx="5328271"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10-12 September 2012</a:t>
            </a:r>
            <a:endParaRPr lang="en-US"/>
          </a:p>
        </p:txBody>
      </p:sp>
      <p:sp>
        <p:nvSpPr>
          <p:cNvPr id="5" name="Footer Placeholder 4"/>
          <p:cNvSpPr>
            <a:spLocks noGrp="1"/>
          </p:cNvSpPr>
          <p:nvPr>
            <p:ph type="ftr" sz="quarter" idx="11"/>
          </p:nvPr>
        </p:nvSpPr>
        <p:spPr/>
        <p:txBody>
          <a:bodyPr/>
          <a:lstStyle/>
          <a:p>
            <a:r>
              <a:rPr lang="en-US" smtClean="0"/>
              <a:t>IEEE HPEC'12</a:t>
            </a:r>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17</a:t>
            </a:fld>
            <a:endParaRPr lang="en-US"/>
          </a:p>
        </p:txBody>
      </p:sp>
      <p:pic>
        <p:nvPicPr>
          <p:cNvPr id="7" name="Picture 2" descr="graph4"/>
          <p:cNvPicPr>
            <a:picLocks noGrp="1" noChangeAspect="1" noChangeArrowheads="1"/>
          </p:cNvPicPr>
          <p:nvPr>
            <p:ph idx="1"/>
          </p:nvPr>
        </p:nvPicPr>
        <p:blipFill>
          <a:blip r:embed="rId2" cstate="print"/>
          <a:srcRect/>
          <a:stretch>
            <a:fillRect/>
          </a:stretch>
        </p:blipFill>
        <p:spPr bwMode="auto">
          <a:xfrm>
            <a:off x="838200" y="1524000"/>
            <a:ext cx="7543800" cy="4928008"/>
          </a:xfrm>
          <a:prstGeom prst="rect">
            <a:avLst/>
          </a:prstGeom>
          <a:noFill/>
          <a:ln w="9525">
            <a:noFill/>
            <a:miter lim="800000"/>
            <a:headEnd/>
            <a:tailEnd/>
          </a:ln>
        </p:spPr>
      </p:pic>
      <p:sp>
        <p:nvSpPr>
          <p:cNvPr id="8" name="Title 1"/>
          <p:cNvSpPr>
            <a:spLocks noGrp="1"/>
          </p:cNvSpPr>
          <p:nvPr>
            <p:ph type="title"/>
          </p:nvPr>
        </p:nvSpPr>
        <p:spPr>
          <a:xfrm>
            <a:off x="457200" y="274638"/>
            <a:ext cx="8229600" cy="1143000"/>
          </a:xfrm>
        </p:spPr>
        <p:txBody>
          <a:bodyPr>
            <a:normAutofit/>
          </a:bodyPr>
          <a:lstStyle/>
          <a:p>
            <a:r>
              <a:rPr lang="en-US" dirty="0"/>
              <a:t>Turn-around time </a:t>
            </a:r>
            <a:r>
              <a:rPr lang="en-US" dirty="0" smtClean="0"/>
              <a:t>with reservation</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Comparison of Turnaround times</a:t>
            </a:r>
            <a:endParaRPr lang="en-IN" dirty="0"/>
          </a:p>
        </p:txBody>
      </p:sp>
      <p:sp>
        <p:nvSpPr>
          <p:cNvPr id="4" name="Date Placeholder 3"/>
          <p:cNvSpPr>
            <a:spLocks noGrp="1"/>
          </p:cNvSpPr>
          <p:nvPr>
            <p:ph type="dt" sz="half" idx="10"/>
          </p:nvPr>
        </p:nvSpPr>
        <p:spPr/>
        <p:txBody>
          <a:bodyPr/>
          <a:lstStyle/>
          <a:p>
            <a:r>
              <a:rPr lang="en-US" smtClean="0"/>
              <a:t>10-12 September 2012</a:t>
            </a:r>
            <a:endParaRPr lang="en-US"/>
          </a:p>
        </p:txBody>
      </p:sp>
      <p:sp>
        <p:nvSpPr>
          <p:cNvPr id="5" name="Footer Placeholder 4"/>
          <p:cNvSpPr>
            <a:spLocks noGrp="1"/>
          </p:cNvSpPr>
          <p:nvPr>
            <p:ph type="ftr" sz="quarter" idx="11"/>
          </p:nvPr>
        </p:nvSpPr>
        <p:spPr/>
        <p:txBody>
          <a:bodyPr/>
          <a:lstStyle/>
          <a:p>
            <a:r>
              <a:rPr lang="en-US" smtClean="0"/>
              <a:t>IEEE HPEC'12</a:t>
            </a:r>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18</a:t>
            </a:fld>
            <a:endParaRPr lang="en-US"/>
          </a:p>
        </p:txBody>
      </p:sp>
      <p:pic>
        <p:nvPicPr>
          <p:cNvPr id="7" name="Picture 2" descr="graph5"/>
          <p:cNvPicPr>
            <a:picLocks noGrp="1" noChangeAspect="1" noChangeArrowheads="1"/>
          </p:cNvPicPr>
          <p:nvPr>
            <p:ph idx="1"/>
          </p:nvPr>
        </p:nvPicPr>
        <p:blipFill>
          <a:blip r:embed="rId2" cstate="print"/>
          <a:srcRect/>
          <a:stretch>
            <a:fillRect/>
          </a:stretch>
        </p:blipFill>
        <p:spPr bwMode="auto">
          <a:xfrm>
            <a:off x="1219200" y="1524000"/>
            <a:ext cx="6400800" cy="50621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120000"/>
              </a:lnSpc>
            </a:pPr>
            <a:r>
              <a:rPr lang="en-US" dirty="0" smtClean="0"/>
              <a:t>Guarantees the availability of resources</a:t>
            </a:r>
          </a:p>
          <a:p>
            <a:pPr>
              <a:lnSpc>
                <a:spcPct val="120000"/>
              </a:lnSpc>
            </a:pPr>
            <a:r>
              <a:rPr lang="en-US" dirty="0" smtClean="0"/>
              <a:t>Eliminates the waiting  time</a:t>
            </a:r>
          </a:p>
          <a:p>
            <a:pPr>
              <a:lnSpc>
                <a:spcPct val="120000"/>
              </a:lnSpc>
            </a:pPr>
            <a:r>
              <a:rPr lang="en-US" dirty="0" smtClean="0"/>
              <a:t>Reduces Turnaround time considerably</a:t>
            </a:r>
          </a:p>
          <a:p>
            <a:pPr>
              <a:lnSpc>
                <a:spcPct val="120000"/>
              </a:lnSpc>
            </a:pPr>
            <a:r>
              <a:rPr lang="en-US" dirty="0" smtClean="0"/>
              <a:t>Well </a:t>
            </a:r>
            <a:r>
              <a:rPr lang="en-US" dirty="0"/>
              <a:t>integrates into the Grid Middleware</a:t>
            </a:r>
          </a:p>
          <a:p>
            <a:pPr>
              <a:lnSpc>
                <a:spcPct val="120000"/>
              </a:lnSpc>
            </a:pPr>
            <a:r>
              <a:rPr lang="en-US" dirty="0"/>
              <a:t>Built for the production infrastructure </a:t>
            </a:r>
            <a:endParaRPr lang="en-US" dirty="0" smtClean="0"/>
          </a:p>
          <a:p>
            <a:r>
              <a:rPr lang="en-US" dirty="0" smtClean="0"/>
              <a:t>Analysis </a:t>
            </a:r>
            <a:r>
              <a:rPr lang="en-US" dirty="0"/>
              <a:t>has shown results that are really encouraging.</a:t>
            </a:r>
            <a:endParaRPr lang="en-IN" dirty="0"/>
          </a:p>
          <a:p>
            <a:endParaRPr lang="en-US" dirty="0"/>
          </a:p>
        </p:txBody>
      </p:sp>
      <p:sp>
        <p:nvSpPr>
          <p:cNvPr id="4" name="Date Placeholder 3"/>
          <p:cNvSpPr>
            <a:spLocks noGrp="1"/>
          </p:cNvSpPr>
          <p:nvPr>
            <p:ph type="dt" sz="half" idx="10"/>
          </p:nvPr>
        </p:nvSpPr>
        <p:spPr/>
        <p:txBody>
          <a:bodyPr/>
          <a:lstStyle/>
          <a:p>
            <a:r>
              <a:rPr lang="en-US" smtClean="0"/>
              <a:t>10-12 September 2012</a:t>
            </a:r>
            <a:endParaRPr lang="en-US"/>
          </a:p>
        </p:txBody>
      </p:sp>
      <p:sp>
        <p:nvSpPr>
          <p:cNvPr id="5" name="Footer Placeholder 4"/>
          <p:cNvSpPr>
            <a:spLocks noGrp="1"/>
          </p:cNvSpPr>
          <p:nvPr>
            <p:ph type="ftr" sz="quarter" idx="11"/>
          </p:nvPr>
        </p:nvSpPr>
        <p:spPr/>
        <p:txBody>
          <a:bodyPr/>
          <a:lstStyle/>
          <a:p>
            <a:r>
              <a:rPr lang="en-US" smtClean="0"/>
              <a:t>IEEE HPEC'12</a:t>
            </a:r>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19</a:t>
            </a:fld>
            <a:endParaRPr lang="en-US"/>
          </a:p>
        </p:txBody>
      </p:sp>
      <p:sp>
        <p:nvSpPr>
          <p:cNvPr id="7" name="Title 6"/>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10404498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Outline</a:t>
            </a:r>
            <a:endParaRPr lang="en-US" dirty="0"/>
          </a:p>
        </p:txBody>
      </p:sp>
      <p:sp>
        <p:nvSpPr>
          <p:cNvPr id="3" name="Content Placeholder 2"/>
          <p:cNvSpPr>
            <a:spLocks noGrp="1"/>
          </p:cNvSpPr>
          <p:nvPr>
            <p:ph idx="1"/>
          </p:nvPr>
        </p:nvSpPr>
        <p:spPr>
          <a:xfrm>
            <a:off x="381000" y="1066800"/>
            <a:ext cx="8229600" cy="5029200"/>
          </a:xfrm>
        </p:spPr>
        <p:txBody>
          <a:bodyPr>
            <a:noAutofit/>
          </a:bodyPr>
          <a:lstStyle/>
          <a:p>
            <a:r>
              <a:rPr lang="en-US" sz="2200" dirty="0" smtClean="0"/>
              <a:t>Indian </a:t>
            </a:r>
            <a:r>
              <a:rPr lang="en-US" sz="2200" dirty="0" smtClean="0"/>
              <a:t>National grid GARUDA</a:t>
            </a:r>
          </a:p>
          <a:p>
            <a:r>
              <a:rPr lang="en-US" sz="2200" dirty="0" smtClean="0"/>
              <a:t>Need for Reservation in Grid</a:t>
            </a:r>
          </a:p>
          <a:p>
            <a:r>
              <a:rPr lang="en-US" sz="2200" dirty="0" smtClean="0"/>
              <a:t>Approach </a:t>
            </a:r>
            <a:r>
              <a:rPr lang="en-US" sz="2200" dirty="0" smtClean="0"/>
              <a:t>followed in realizing reservation in Garuda Grid</a:t>
            </a:r>
          </a:p>
          <a:p>
            <a:pPr lvl="1"/>
            <a:r>
              <a:rPr lang="en-US" dirty="0" smtClean="0"/>
              <a:t>Architecture</a:t>
            </a:r>
          </a:p>
          <a:p>
            <a:pPr lvl="1"/>
            <a:r>
              <a:rPr lang="en-US" dirty="0" smtClean="0"/>
              <a:t>Features</a:t>
            </a:r>
            <a:endParaRPr lang="en-US" dirty="0" smtClean="0"/>
          </a:p>
          <a:p>
            <a:r>
              <a:rPr lang="en-US" sz="2200" dirty="0" smtClean="0"/>
              <a:t>Performance analysis</a:t>
            </a:r>
          </a:p>
          <a:p>
            <a:pPr lvl="1"/>
            <a:r>
              <a:rPr lang="en-US" sz="1800" dirty="0" smtClean="0"/>
              <a:t>Job flow in Garuda grid</a:t>
            </a:r>
          </a:p>
          <a:p>
            <a:pPr lvl="1"/>
            <a:r>
              <a:rPr lang="en-US" sz="1800" dirty="0" smtClean="0"/>
              <a:t>Performance metrics </a:t>
            </a:r>
            <a:endParaRPr lang="en-US" sz="1800" dirty="0" smtClean="0"/>
          </a:p>
          <a:p>
            <a:pPr lvl="1"/>
            <a:r>
              <a:rPr lang="en-US" sz="1800" dirty="0" smtClean="0"/>
              <a:t>Turnaround </a:t>
            </a:r>
            <a:r>
              <a:rPr lang="en-US" sz="1800" dirty="0" smtClean="0"/>
              <a:t>time of grid jobs </a:t>
            </a:r>
          </a:p>
          <a:p>
            <a:pPr lvl="1"/>
            <a:r>
              <a:rPr lang="en-US" sz="1800" dirty="0" smtClean="0"/>
              <a:t>Case-study</a:t>
            </a:r>
          </a:p>
          <a:p>
            <a:pPr lvl="2"/>
            <a:r>
              <a:rPr lang="en-US" dirty="0" smtClean="0"/>
              <a:t>Turn-around time without reservation</a:t>
            </a:r>
          </a:p>
          <a:p>
            <a:pPr lvl="2"/>
            <a:r>
              <a:rPr lang="en-US" dirty="0" smtClean="0"/>
              <a:t>Turn-around time with reservation</a:t>
            </a:r>
          </a:p>
          <a:p>
            <a:pPr lvl="2"/>
            <a:r>
              <a:rPr lang="en-US" dirty="0" smtClean="0"/>
              <a:t>Data analysis</a:t>
            </a:r>
          </a:p>
          <a:p>
            <a:pPr lvl="2"/>
            <a:r>
              <a:rPr lang="en-US" dirty="0" smtClean="0"/>
              <a:t>Results</a:t>
            </a:r>
          </a:p>
          <a:p>
            <a:r>
              <a:rPr lang="en-US" dirty="0" smtClean="0"/>
              <a:t>Conclusion</a:t>
            </a:r>
          </a:p>
        </p:txBody>
      </p:sp>
      <p:sp>
        <p:nvSpPr>
          <p:cNvPr id="4" name="Date Placeholder 3"/>
          <p:cNvSpPr>
            <a:spLocks noGrp="1"/>
          </p:cNvSpPr>
          <p:nvPr>
            <p:ph type="dt" sz="half" idx="10"/>
          </p:nvPr>
        </p:nvSpPr>
        <p:spPr/>
        <p:txBody>
          <a:bodyPr/>
          <a:lstStyle/>
          <a:p>
            <a:r>
              <a:rPr lang="en-US" smtClean="0"/>
              <a:t>10-12 September 2012</a:t>
            </a:r>
            <a:endParaRPr lang="en-US"/>
          </a:p>
        </p:txBody>
      </p:sp>
      <p:sp>
        <p:nvSpPr>
          <p:cNvPr id="5" name="Footer Placeholder 4"/>
          <p:cNvSpPr>
            <a:spLocks noGrp="1"/>
          </p:cNvSpPr>
          <p:nvPr>
            <p:ph type="ftr" sz="quarter" idx="11"/>
          </p:nvPr>
        </p:nvSpPr>
        <p:spPr/>
        <p:txBody>
          <a:bodyPr/>
          <a:lstStyle/>
          <a:p>
            <a:r>
              <a:rPr lang="en-US" dirty="0" smtClean="0"/>
              <a:t>IEEE HPEC'12</a:t>
            </a:r>
            <a:endParaRPr lang="en-US" dirty="0"/>
          </a:p>
        </p:txBody>
      </p:sp>
      <p:sp>
        <p:nvSpPr>
          <p:cNvPr id="6" name="Slide Number Placeholder 5"/>
          <p:cNvSpPr>
            <a:spLocks noGrp="1"/>
          </p:cNvSpPr>
          <p:nvPr>
            <p:ph type="sldNum" sz="quarter" idx="12"/>
          </p:nvPr>
        </p:nvSpPr>
        <p:spPr/>
        <p:txBody>
          <a:bodyPr/>
          <a:lstStyle/>
          <a:p>
            <a:fld id="{6ECF81E8-6DE5-4C92-89BE-5D6CD56A8BF1}"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95600"/>
            <a:ext cx="8229600" cy="1143000"/>
          </a:xfrm>
        </p:spPr>
        <p:txBody>
          <a:bodyPr/>
          <a:lstStyle/>
          <a:p>
            <a:pPr algn="ctr"/>
            <a:r>
              <a:rPr lang="en-US" dirty="0" smtClean="0"/>
              <a:t>Thank You</a:t>
            </a:r>
            <a:endParaRPr lang="en-US" dirty="0"/>
          </a:p>
        </p:txBody>
      </p:sp>
      <p:sp>
        <p:nvSpPr>
          <p:cNvPr id="4" name="Date Placeholder 3"/>
          <p:cNvSpPr>
            <a:spLocks noGrp="1"/>
          </p:cNvSpPr>
          <p:nvPr>
            <p:ph type="dt" sz="half" idx="10"/>
          </p:nvPr>
        </p:nvSpPr>
        <p:spPr/>
        <p:txBody>
          <a:bodyPr/>
          <a:lstStyle/>
          <a:p>
            <a:r>
              <a:rPr lang="en-US" smtClean="0"/>
              <a:t>10-12 September 2012</a:t>
            </a:r>
            <a:endParaRPr lang="en-US"/>
          </a:p>
        </p:txBody>
      </p:sp>
      <p:sp>
        <p:nvSpPr>
          <p:cNvPr id="5" name="Footer Placeholder 4"/>
          <p:cNvSpPr>
            <a:spLocks noGrp="1"/>
          </p:cNvSpPr>
          <p:nvPr>
            <p:ph type="ftr" sz="quarter" idx="11"/>
          </p:nvPr>
        </p:nvSpPr>
        <p:spPr/>
        <p:txBody>
          <a:bodyPr/>
          <a:lstStyle/>
          <a:p>
            <a:r>
              <a:rPr lang="en-US" smtClean="0"/>
              <a:t>IEEE HPEC'12</a:t>
            </a:r>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20</a:t>
            </a:fld>
            <a:endParaRPr lang="en-US"/>
          </a:p>
        </p:txBody>
      </p:sp>
    </p:spTree>
    <p:extLst>
      <p:ext uri="{BB962C8B-B14F-4D97-AF65-F5344CB8AC3E}">
        <p14:creationId xmlns:p14="http://schemas.microsoft.com/office/powerpoint/2010/main" val="3720792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Grid Computing</a:t>
            </a:r>
            <a:endParaRPr lang="en-US" dirty="0"/>
          </a:p>
        </p:txBody>
      </p:sp>
      <p:sp>
        <p:nvSpPr>
          <p:cNvPr id="3" name="Content Placeholder 2"/>
          <p:cNvSpPr>
            <a:spLocks noGrp="1"/>
          </p:cNvSpPr>
          <p:nvPr>
            <p:ph idx="1"/>
          </p:nvPr>
        </p:nvSpPr>
        <p:spPr/>
        <p:txBody>
          <a:bodyPr>
            <a:normAutofit/>
          </a:bodyPr>
          <a:lstStyle/>
          <a:p>
            <a:r>
              <a:rPr lang="en-US" dirty="0" smtClean="0"/>
              <a:t>Distributed Computing taken to the next level</a:t>
            </a:r>
          </a:p>
          <a:p>
            <a:endParaRPr lang="en-US" dirty="0" smtClean="0"/>
          </a:p>
          <a:p>
            <a:r>
              <a:rPr lang="en-US" dirty="0" smtClean="0"/>
              <a:t>Aggregation of Resources from many participants (geographically distributed in general)</a:t>
            </a:r>
          </a:p>
          <a:p>
            <a:pPr lvl="1"/>
            <a:r>
              <a:rPr lang="en-US" dirty="0" smtClean="0"/>
              <a:t>Compute resources</a:t>
            </a:r>
          </a:p>
          <a:p>
            <a:pPr lvl="1"/>
            <a:r>
              <a:rPr lang="en-US" dirty="0" smtClean="0"/>
              <a:t>Data resources</a:t>
            </a:r>
          </a:p>
          <a:p>
            <a:pPr lvl="1"/>
            <a:r>
              <a:rPr lang="en-US" dirty="0" smtClean="0"/>
              <a:t>Special instruments (Telescopes, microscopes, so on..)</a:t>
            </a:r>
          </a:p>
          <a:p>
            <a:pPr lvl="1"/>
            <a:endParaRPr lang="en-US" dirty="0" smtClean="0"/>
          </a:p>
          <a:p>
            <a:r>
              <a:rPr lang="en-US" dirty="0" smtClean="0"/>
              <a:t>Unified, Seamless access to these resources</a:t>
            </a:r>
          </a:p>
          <a:p>
            <a:pPr lvl="1"/>
            <a:r>
              <a:rPr lang="en-US" dirty="0" smtClean="0"/>
              <a:t>Analogous to the “Power Grid”</a:t>
            </a:r>
            <a:endParaRPr lang="en-US" dirty="0"/>
          </a:p>
        </p:txBody>
      </p:sp>
      <p:sp>
        <p:nvSpPr>
          <p:cNvPr id="4" name="Date Placeholder 3"/>
          <p:cNvSpPr>
            <a:spLocks noGrp="1"/>
          </p:cNvSpPr>
          <p:nvPr>
            <p:ph type="dt" sz="half" idx="10"/>
          </p:nvPr>
        </p:nvSpPr>
        <p:spPr/>
        <p:txBody>
          <a:bodyPr/>
          <a:lstStyle/>
          <a:p>
            <a:r>
              <a:rPr lang="en-US" smtClean="0"/>
              <a:t>10-12 September 2012</a:t>
            </a:r>
            <a:endParaRPr lang="en-US"/>
          </a:p>
        </p:txBody>
      </p:sp>
      <p:sp>
        <p:nvSpPr>
          <p:cNvPr id="5" name="Slide Number Placeholder 4"/>
          <p:cNvSpPr>
            <a:spLocks noGrp="1"/>
          </p:cNvSpPr>
          <p:nvPr>
            <p:ph type="sldNum" sz="quarter" idx="12"/>
          </p:nvPr>
        </p:nvSpPr>
        <p:spPr/>
        <p:txBody>
          <a:bodyPr/>
          <a:lstStyle/>
          <a:p>
            <a:fld id="{6ECF81E8-6DE5-4C92-89BE-5D6CD56A8BF1}" type="slidenum">
              <a:rPr lang="en-US" smtClean="0"/>
              <a:pPr/>
              <a:t>3</a:t>
            </a:fld>
            <a:endParaRPr lang="en-US"/>
          </a:p>
        </p:txBody>
      </p:sp>
      <p:sp>
        <p:nvSpPr>
          <p:cNvPr id="6" name="Footer Placeholder 5"/>
          <p:cNvSpPr>
            <a:spLocks noGrp="1"/>
          </p:cNvSpPr>
          <p:nvPr>
            <p:ph type="ftr" sz="quarter" idx="11"/>
          </p:nvPr>
        </p:nvSpPr>
        <p:spPr/>
        <p:txBody>
          <a:bodyPr/>
          <a:lstStyle/>
          <a:p>
            <a:r>
              <a:rPr lang="en-US" smtClean="0"/>
              <a:t>IEEE HPEC'12</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India’s National Grid Computing Initiative: GARUDA</a:t>
            </a:r>
            <a:endParaRPr lang="en-US" dirty="0"/>
          </a:p>
        </p:txBody>
      </p:sp>
      <p:sp>
        <p:nvSpPr>
          <p:cNvPr id="4" name="Date Placeholder 3"/>
          <p:cNvSpPr>
            <a:spLocks noGrp="1"/>
          </p:cNvSpPr>
          <p:nvPr>
            <p:ph type="dt" sz="half" idx="10"/>
          </p:nvPr>
        </p:nvSpPr>
        <p:spPr/>
        <p:txBody>
          <a:bodyPr/>
          <a:lstStyle/>
          <a:p>
            <a:r>
              <a:rPr lang="en-US" smtClean="0"/>
              <a:t>10-12 September 2012</a:t>
            </a:r>
            <a:endParaRPr lang="en-US"/>
          </a:p>
        </p:txBody>
      </p:sp>
      <p:sp>
        <p:nvSpPr>
          <p:cNvPr id="5" name="Slide Number Placeholder 4"/>
          <p:cNvSpPr>
            <a:spLocks noGrp="1"/>
          </p:cNvSpPr>
          <p:nvPr>
            <p:ph type="sldNum" sz="quarter" idx="12"/>
          </p:nvPr>
        </p:nvSpPr>
        <p:spPr/>
        <p:txBody>
          <a:bodyPr/>
          <a:lstStyle/>
          <a:p>
            <a:fld id="{6ECF81E8-6DE5-4C92-89BE-5D6CD56A8BF1}" type="slidenum">
              <a:rPr lang="en-US" smtClean="0"/>
              <a:pPr/>
              <a:t>4</a:t>
            </a:fld>
            <a:endParaRPr lang="en-US"/>
          </a:p>
        </p:txBody>
      </p:sp>
      <p:sp>
        <p:nvSpPr>
          <p:cNvPr id="6" name="Footer Placeholder 5"/>
          <p:cNvSpPr>
            <a:spLocks noGrp="1"/>
          </p:cNvSpPr>
          <p:nvPr>
            <p:ph type="ftr" sz="quarter" idx="11"/>
          </p:nvPr>
        </p:nvSpPr>
        <p:spPr/>
        <p:txBody>
          <a:bodyPr/>
          <a:lstStyle/>
          <a:p>
            <a:r>
              <a:rPr lang="en-US" dirty="0" smtClean="0"/>
              <a:t>IEEE HPEC'12</a:t>
            </a:r>
            <a:endParaRPr lang="en-US" dirty="0"/>
          </a:p>
        </p:txBody>
      </p:sp>
      <p:pic>
        <p:nvPicPr>
          <p:cNvPr id="7" name="Picture 186"/>
          <p:cNvPicPr>
            <a:picLocks noChangeAspect="1" noChangeArrowheads="1"/>
          </p:cNvPicPr>
          <p:nvPr/>
        </p:nvPicPr>
        <p:blipFill>
          <a:blip r:embed="rId2" cstate="print">
            <a:lum bright="-12000"/>
          </a:blip>
          <a:srcRect/>
          <a:stretch>
            <a:fillRect/>
          </a:stretch>
        </p:blipFill>
        <p:spPr bwMode="auto">
          <a:xfrm>
            <a:off x="7543800" y="939800"/>
            <a:ext cx="922338" cy="350838"/>
          </a:xfrm>
          <a:prstGeom prst="rect">
            <a:avLst/>
          </a:prstGeom>
          <a:noFill/>
          <a:ln w="9525">
            <a:solidFill>
              <a:schemeClr val="tx1"/>
            </a:solidFill>
            <a:miter lim="800000"/>
            <a:headEnd/>
            <a:tailEnd/>
          </a:ln>
        </p:spPr>
      </p:pic>
      <p:pic>
        <p:nvPicPr>
          <p:cNvPr id="8" name="Picture 191" descr="PARAM Padma copy"/>
          <p:cNvPicPr>
            <a:picLocks noChangeAspect="1" noChangeArrowheads="1"/>
          </p:cNvPicPr>
          <p:nvPr/>
        </p:nvPicPr>
        <p:blipFill>
          <a:blip r:embed="rId3" cstate="print">
            <a:clrChange>
              <a:clrFrom>
                <a:srgbClr val="FFFFFF"/>
              </a:clrFrom>
              <a:clrTo>
                <a:srgbClr val="FFFFFF">
                  <a:alpha val="0"/>
                </a:srgbClr>
              </a:clrTo>
            </a:clrChange>
          </a:blip>
          <a:srcRect l="50531"/>
          <a:stretch>
            <a:fillRect/>
          </a:stretch>
        </p:blipFill>
        <p:spPr bwMode="auto">
          <a:xfrm>
            <a:off x="5638800" y="1066800"/>
            <a:ext cx="2982913" cy="3373703"/>
          </a:xfrm>
          <a:prstGeom prst="rect">
            <a:avLst/>
          </a:prstGeom>
          <a:noFill/>
          <a:ln w="9525">
            <a:noFill/>
            <a:miter lim="800000"/>
            <a:headEnd/>
            <a:tailEnd/>
          </a:ln>
        </p:spPr>
      </p:pic>
      <p:sp>
        <p:nvSpPr>
          <p:cNvPr id="9" name="Rectangle 199"/>
          <p:cNvSpPr txBox="1">
            <a:spLocks/>
          </p:cNvSpPr>
          <p:nvPr/>
        </p:nvSpPr>
        <p:spPr bwMode="auto">
          <a:xfrm>
            <a:off x="228600" y="1676400"/>
            <a:ext cx="5310188" cy="1931987"/>
          </a:xfrm>
          <a:prstGeom prst="rect">
            <a:avLst/>
          </a:prstGeom>
          <a:noFill/>
          <a:ln w="9525">
            <a:noFill/>
            <a:miter lim="800000"/>
            <a:headEnd/>
            <a:tailEnd/>
          </a:ln>
        </p:spPr>
        <p:txBody>
          <a:bodyPr/>
          <a:lstStyle/>
          <a:p>
            <a:pPr marL="342900" indent="-342900" defTabSz="-13873163" eaLnBrk="0" hangingPunct="0">
              <a:spcBef>
                <a:spcPct val="20000"/>
              </a:spcBef>
              <a:buClr>
                <a:srgbClr val="0BD0D9"/>
              </a:buClr>
              <a:buSzPct val="95000"/>
              <a:buFont typeface="Wingdings 2" pitchFamily="18" charset="2"/>
              <a:buChar char=""/>
              <a:defRPr/>
            </a:pPr>
            <a:r>
              <a:rPr lang="en-US" sz="2000" kern="0" dirty="0">
                <a:solidFill>
                  <a:schemeClr val="tx1">
                    <a:lumMod val="95000"/>
                    <a:lumOff val="5000"/>
                  </a:schemeClr>
                </a:solidFill>
                <a:latin typeface="+mn-lt"/>
              </a:rPr>
              <a:t>Motivation</a:t>
            </a:r>
          </a:p>
          <a:p>
            <a:pPr marL="742950" lvl="1" indent="-285750" defTabSz="-13873163">
              <a:spcBef>
                <a:spcPct val="20000"/>
              </a:spcBef>
              <a:buClr>
                <a:srgbClr val="0BD0D9"/>
              </a:buClr>
              <a:buSzPct val="75000"/>
              <a:buFont typeface="Wingdings 2" pitchFamily="18" charset="2"/>
              <a:buChar char="è"/>
              <a:defRPr/>
            </a:pPr>
            <a:r>
              <a:rPr lang="en-US" sz="1600" kern="0" dirty="0">
                <a:solidFill>
                  <a:schemeClr val="tx1">
                    <a:lumMod val="95000"/>
                    <a:lumOff val="5000"/>
                  </a:schemeClr>
                </a:solidFill>
                <a:latin typeface="+mn-lt"/>
              </a:rPr>
              <a:t>To Collaborate on  Research and Engineering of Technologies, Architectures, Standards and Applications in Grid Computing</a:t>
            </a:r>
          </a:p>
          <a:p>
            <a:pPr marL="742950" lvl="1" indent="-285750" defTabSz="-13873163">
              <a:spcBef>
                <a:spcPct val="20000"/>
              </a:spcBef>
              <a:buClr>
                <a:srgbClr val="0BD0D9"/>
              </a:buClr>
              <a:buSzPct val="75000"/>
              <a:buFont typeface="Wingdings 2" pitchFamily="18" charset="2"/>
              <a:buChar char="è"/>
              <a:defRPr/>
            </a:pPr>
            <a:r>
              <a:rPr lang="en-US" sz="1600" kern="0" dirty="0">
                <a:solidFill>
                  <a:schemeClr val="tx1">
                    <a:lumMod val="95000"/>
                    <a:lumOff val="5000"/>
                  </a:schemeClr>
                </a:solidFill>
                <a:latin typeface="+mn-lt"/>
              </a:rPr>
              <a:t>To Contribute to the aggregation of resources in the Grid</a:t>
            </a:r>
          </a:p>
        </p:txBody>
      </p:sp>
      <p:sp>
        <p:nvSpPr>
          <p:cNvPr id="10" name="Rectangle 395"/>
          <p:cNvSpPr txBox="1">
            <a:spLocks/>
          </p:cNvSpPr>
          <p:nvPr/>
        </p:nvSpPr>
        <p:spPr bwMode="auto">
          <a:xfrm>
            <a:off x="4724400" y="4419600"/>
            <a:ext cx="4038600" cy="2166937"/>
          </a:xfrm>
          <a:prstGeom prst="rect">
            <a:avLst/>
          </a:prstGeom>
          <a:noFill/>
          <a:ln w="9525">
            <a:noFill/>
            <a:miter lim="800000"/>
            <a:headEnd/>
            <a:tailEnd/>
          </a:ln>
        </p:spPr>
        <p:txBody>
          <a:bodyPr/>
          <a:lstStyle/>
          <a:p>
            <a:pPr marL="342900" indent="-342900" defTabSz="-13873163" eaLnBrk="0" hangingPunct="0">
              <a:spcBef>
                <a:spcPct val="20000"/>
              </a:spcBef>
              <a:buClr>
                <a:srgbClr val="0BD0D9"/>
              </a:buClr>
              <a:buSzPct val="95000"/>
              <a:buFont typeface="Wingdings 2" pitchFamily="18" charset="2"/>
              <a:buChar char=""/>
              <a:defRPr/>
            </a:pPr>
            <a:r>
              <a:rPr lang="en-US" sz="2000" kern="0" dirty="0">
                <a:solidFill>
                  <a:schemeClr val="tx1">
                    <a:lumMod val="95000"/>
                    <a:lumOff val="5000"/>
                  </a:schemeClr>
                </a:solidFill>
                <a:latin typeface="+mn-lt"/>
              </a:rPr>
              <a:t>Production infrastructure with </a:t>
            </a:r>
          </a:p>
          <a:p>
            <a:pPr marL="742950" lvl="1" indent="-285750" defTabSz="-13873163" eaLnBrk="0" hangingPunct="0">
              <a:spcBef>
                <a:spcPct val="20000"/>
              </a:spcBef>
              <a:buClr>
                <a:srgbClr val="0BD0D9"/>
              </a:buClr>
              <a:buSzPct val="75000"/>
              <a:buFont typeface="Wingdings 2" pitchFamily="18" charset="2"/>
              <a:buChar char="è"/>
              <a:defRPr/>
            </a:pPr>
            <a:r>
              <a:rPr lang="en-US" sz="1600" kern="0" dirty="0">
                <a:solidFill>
                  <a:schemeClr val="tx1">
                    <a:lumMod val="95000"/>
                    <a:lumOff val="5000"/>
                  </a:schemeClr>
                </a:solidFill>
                <a:latin typeface="+mn-lt"/>
              </a:rPr>
              <a:t>Gigabit networking backbone (NKN)</a:t>
            </a:r>
          </a:p>
          <a:p>
            <a:pPr marL="742950" lvl="1" indent="-285750" defTabSz="-13873163" eaLnBrk="0" hangingPunct="0">
              <a:spcBef>
                <a:spcPct val="20000"/>
              </a:spcBef>
              <a:buClr>
                <a:srgbClr val="0BD0D9"/>
              </a:buClr>
              <a:buSzPct val="75000"/>
              <a:buFont typeface="Wingdings 2" pitchFamily="18" charset="2"/>
              <a:buChar char="è"/>
              <a:defRPr/>
            </a:pPr>
            <a:r>
              <a:rPr lang="en-US" sz="1600" kern="0" dirty="0">
                <a:solidFill>
                  <a:schemeClr val="tx1">
                    <a:lumMod val="95000"/>
                    <a:lumOff val="5000"/>
                  </a:schemeClr>
                </a:solidFill>
                <a:latin typeface="+mn-lt"/>
              </a:rPr>
              <a:t>Large HPC computing resources </a:t>
            </a:r>
          </a:p>
          <a:p>
            <a:pPr marL="742950" lvl="1" indent="-285750" defTabSz="-13873163" eaLnBrk="0" hangingPunct="0">
              <a:spcBef>
                <a:spcPct val="20000"/>
              </a:spcBef>
              <a:buClr>
                <a:srgbClr val="0BD0D9"/>
              </a:buClr>
              <a:buSzPct val="75000"/>
              <a:buFont typeface="Wingdings 2" pitchFamily="18" charset="2"/>
              <a:buChar char="è"/>
              <a:defRPr/>
            </a:pPr>
            <a:r>
              <a:rPr lang="en-US" sz="1600" kern="0" dirty="0">
                <a:solidFill>
                  <a:schemeClr val="tx1">
                    <a:lumMod val="95000"/>
                    <a:lumOff val="5000"/>
                  </a:schemeClr>
                </a:solidFill>
                <a:latin typeface="+mn-lt"/>
              </a:rPr>
              <a:t>Massive Storage </a:t>
            </a:r>
          </a:p>
          <a:p>
            <a:pPr marL="742950" lvl="1" indent="-285750" defTabSz="-13873163" eaLnBrk="0" hangingPunct="0">
              <a:spcBef>
                <a:spcPct val="20000"/>
              </a:spcBef>
              <a:buClr>
                <a:srgbClr val="0BD0D9"/>
              </a:buClr>
              <a:buSzPct val="75000"/>
              <a:buFont typeface="Wingdings 2" pitchFamily="18" charset="2"/>
              <a:buChar char="è"/>
              <a:defRPr/>
            </a:pPr>
            <a:r>
              <a:rPr lang="en-US" sz="1600" kern="0" dirty="0">
                <a:solidFill>
                  <a:schemeClr val="tx1">
                    <a:lumMod val="95000"/>
                    <a:lumOff val="5000"/>
                  </a:schemeClr>
                </a:solidFill>
                <a:latin typeface="+mn-lt"/>
              </a:rPr>
              <a:t>Tools and Services for Unified Access</a:t>
            </a:r>
          </a:p>
          <a:p>
            <a:pPr marL="342900" indent="-342900" defTabSz="-13873163" eaLnBrk="0" hangingPunct="0">
              <a:spcBef>
                <a:spcPct val="20000"/>
              </a:spcBef>
              <a:buClr>
                <a:srgbClr val="0BD0D9"/>
              </a:buClr>
              <a:buSzPct val="95000"/>
              <a:buFont typeface="Wingdings 2" pitchFamily="18" charset="2"/>
              <a:buChar char=""/>
              <a:defRPr/>
            </a:pPr>
            <a:endParaRPr lang="en-US" sz="2000" kern="0" dirty="0">
              <a:solidFill>
                <a:schemeClr val="bg2"/>
              </a:solidFill>
              <a:latin typeface="+mn-lt"/>
            </a:endParaRPr>
          </a:p>
        </p:txBody>
      </p:sp>
      <p:sp>
        <p:nvSpPr>
          <p:cNvPr id="11" name="Rectangle 199"/>
          <p:cNvSpPr txBox="1">
            <a:spLocks/>
          </p:cNvSpPr>
          <p:nvPr/>
        </p:nvSpPr>
        <p:spPr bwMode="auto">
          <a:xfrm>
            <a:off x="209550" y="3876675"/>
            <a:ext cx="5310188" cy="1931987"/>
          </a:xfrm>
          <a:prstGeom prst="rect">
            <a:avLst/>
          </a:prstGeom>
          <a:noFill/>
          <a:ln w="9525">
            <a:noFill/>
            <a:miter lim="800000"/>
            <a:headEnd/>
            <a:tailEnd/>
          </a:ln>
        </p:spPr>
        <p:txBody>
          <a:bodyPr/>
          <a:lstStyle/>
          <a:p>
            <a:pPr marL="342900" indent="-342900" defTabSz="-13873163" eaLnBrk="0" hangingPunct="0">
              <a:spcBef>
                <a:spcPct val="20000"/>
              </a:spcBef>
              <a:buClr>
                <a:srgbClr val="0BD0D9"/>
              </a:buClr>
              <a:buSzPct val="95000"/>
              <a:buFont typeface="Wingdings 2" pitchFamily="18" charset="2"/>
              <a:buChar char=""/>
              <a:defRPr/>
            </a:pPr>
            <a:r>
              <a:rPr lang="en-US" sz="2000" kern="0" dirty="0">
                <a:solidFill>
                  <a:schemeClr val="tx1">
                    <a:lumMod val="95000"/>
                    <a:lumOff val="5000"/>
                  </a:schemeClr>
                </a:solidFill>
                <a:latin typeface="+mn-lt"/>
              </a:rPr>
              <a:t>Currently </a:t>
            </a:r>
          </a:p>
          <a:p>
            <a:pPr marL="742950" lvl="1" indent="-285750" defTabSz="-13873163">
              <a:spcBef>
                <a:spcPct val="20000"/>
              </a:spcBef>
              <a:buClr>
                <a:srgbClr val="0BD0D9"/>
              </a:buClr>
              <a:buSzPct val="75000"/>
              <a:buFont typeface="Wingdings 2" pitchFamily="18" charset="2"/>
              <a:buChar char="è"/>
              <a:defRPr/>
            </a:pPr>
            <a:r>
              <a:rPr lang="en-US" sz="1600" kern="0" dirty="0">
                <a:solidFill>
                  <a:schemeClr val="tx1">
                    <a:lumMod val="95000"/>
                    <a:lumOff val="5000"/>
                  </a:schemeClr>
                </a:solidFill>
                <a:latin typeface="+mn-lt"/>
              </a:rPr>
              <a:t>Connects more than 60 institutions </a:t>
            </a:r>
          </a:p>
          <a:p>
            <a:pPr marL="1200150" lvl="2" indent="-285750" defTabSz="-13873163">
              <a:spcBef>
                <a:spcPct val="20000"/>
              </a:spcBef>
              <a:buClr>
                <a:srgbClr val="0BD0D9"/>
              </a:buClr>
              <a:buSzPct val="75000"/>
              <a:buFont typeface="Wingdings 2" pitchFamily="18" charset="2"/>
              <a:buChar char="è"/>
              <a:defRPr/>
            </a:pPr>
            <a:r>
              <a:rPr lang="en-US" sz="1600" kern="0" dirty="0">
                <a:solidFill>
                  <a:schemeClr val="tx1">
                    <a:lumMod val="95000"/>
                    <a:lumOff val="5000"/>
                  </a:schemeClr>
                </a:solidFill>
                <a:latin typeface="+mn-lt"/>
              </a:rPr>
              <a:t>Academic &amp; Research labs</a:t>
            </a:r>
          </a:p>
          <a:p>
            <a:pPr marL="742950" lvl="1" indent="-285750" defTabSz="-13873163">
              <a:spcBef>
                <a:spcPct val="20000"/>
              </a:spcBef>
              <a:buClr>
                <a:srgbClr val="0BD0D9"/>
              </a:buClr>
              <a:buSzPct val="75000"/>
              <a:buFont typeface="Wingdings 2" pitchFamily="18" charset="2"/>
              <a:buChar char="è"/>
              <a:defRPr/>
            </a:pPr>
            <a:r>
              <a:rPr lang="en-US" sz="1600" kern="0" dirty="0">
                <a:solidFill>
                  <a:schemeClr val="tx1">
                    <a:lumMod val="95000"/>
                    <a:lumOff val="5000"/>
                  </a:schemeClr>
                </a:solidFill>
                <a:latin typeface="+mn-lt"/>
              </a:rPr>
              <a:t>Spans across 17 cities of India</a:t>
            </a:r>
          </a:p>
          <a:p>
            <a:pPr marL="742950" lvl="1" indent="-285750" defTabSz="-13873163">
              <a:spcBef>
                <a:spcPct val="20000"/>
              </a:spcBef>
              <a:buClr>
                <a:srgbClr val="0BD0D9"/>
              </a:buClr>
              <a:buSzPct val="75000"/>
              <a:buFont typeface="Wingdings 2" pitchFamily="18" charset="2"/>
              <a:buChar char="è"/>
              <a:defRPr/>
            </a:pPr>
            <a:r>
              <a:rPr lang="en-US" sz="1600" kern="0" dirty="0">
                <a:solidFill>
                  <a:schemeClr val="tx1">
                    <a:lumMod val="95000"/>
                    <a:lumOff val="5000"/>
                  </a:schemeClr>
                </a:solidFill>
                <a:latin typeface="+mn-lt"/>
              </a:rPr>
              <a:t>Supports 10 Virtual Organizations</a:t>
            </a:r>
          </a:p>
          <a:p>
            <a:pPr marL="1200150" lvl="2" indent="-285750" defTabSz="-13873163">
              <a:spcBef>
                <a:spcPct val="20000"/>
              </a:spcBef>
              <a:buClr>
                <a:srgbClr val="0BD0D9"/>
              </a:buClr>
              <a:buSzPct val="75000"/>
              <a:buFont typeface="Wingdings 2" pitchFamily="18" charset="2"/>
              <a:buChar char="è"/>
              <a:defRPr/>
            </a:pPr>
            <a:r>
              <a:rPr lang="en-US" sz="1600" kern="0" dirty="0">
                <a:solidFill>
                  <a:schemeClr val="tx1">
                    <a:lumMod val="95000"/>
                    <a:lumOff val="5000"/>
                  </a:schemeClr>
                </a:solidFill>
                <a:latin typeface="+mn-lt"/>
              </a:rPr>
              <a:t>Bioinformatics, Seismic engineering, Climate </a:t>
            </a:r>
            <a:r>
              <a:rPr lang="en-US" sz="1600" kern="0" dirty="0" smtClean="0">
                <a:solidFill>
                  <a:schemeClr val="tx1">
                    <a:lumMod val="95000"/>
                    <a:lumOff val="5000"/>
                  </a:schemeClr>
                </a:solidFill>
                <a:latin typeface="+mn-lt"/>
              </a:rPr>
              <a:t>modeling, </a:t>
            </a:r>
            <a:r>
              <a:rPr lang="en-US" sz="1600" kern="0" dirty="0">
                <a:solidFill>
                  <a:schemeClr val="tx1">
                    <a:lumMod val="95000"/>
                    <a:lumOff val="5000"/>
                  </a:schemeClr>
                </a:solidFill>
                <a:latin typeface="+mn-lt"/>
              </a:rPr>
              <a:t>Drug discovery ….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Statement</a:t>
            </a:r>
            <a:endParaRPr lang="en-US" dirty="0"/>
          </a:p>
        </p:txBody>
      </p:sp>
      <p:sp>
        <p:nvSpPr>
          <p:cNvPr id="3" name="Content Placeholder 2"/>
          <p:cNvSpPr>
            <a:spLocks noGrp="1"/>
          </p:cNvSpPr>
          <p:nvPr>
            <p:ph idx="1"/>
          </p:nvPr>
        </p:nvSpPr>
        <p:spPr/>
        <p:txBody>
          <a:bodyPr/>
          <a:lstStyle/>
          <a:p>
            <a:r>
              <a:rPr lang="en-US" dirty="0" smtClean="0"/>
              <a:t>As  the demand for the resources increases more and more, it becomes really difficult to manage the jobs and allocate resources to them and hence most of the jobs will be in the queued  state waiting for the resource to be free.</a:t>
            </a:r>
            <a:endParaRPr lang="en-US" dirty="0"/>
          </a:p>
        </p:txBody>
      </p:sp>
      <p:sp>
        <p:nvSpPr>
          <p:cNvPr id="4" name="Date Placeholder 3"/>
          <p:cNvSpPr>
            <a:spLocks noGrp="1"/>
          </p:cNvSpPr>
          <p:nvPr>
            <p:ph type="dt" sz="half" idx="10"/>
          </p:nvPr>
        </p:nvSpPr>
        <p:spPr/>
        <p:txBody>
          <a:bodyPr/>
          <a:lstStyle/>
          <a:p>
            <a:r>
              <a:rPr lang="en-US" smtClean="0"/>
              <a:t>10-12 September 2012</a:t>
            </a:r>
            <a:endParaRPr lang="en-US"/>
          </a:p>
        </p:txBody>
      </p:sp>
      <p:sp>
        <p:nvSpPr>
          <p:cNvPr id="5" name="Footer Placeholder 4"/>
          <p:cNvSpPr>
            <a:spLocks noGrp="1"/>
          </p:cNvSpPr>
          <p:nvPr>
            <p:ph type="ftr" sz="quarter" idx="11"/>
          </p:nvPr>
        </p:nvSpPr>
        <p:spPr/>
        <p:txBody>
          <a:bodyPr/>
          <a:lstStyle/>
          <a:p>
            <a:r>
              <a:rPr lang="en-US" smtClean="0"/>
              <a:t>IEEE HPEC'12</a:t>
            </a:r>
            <a:endParaRPr lang="en-US"/>
          </a:p>
        </p:txBody>
      </p:sp>
      <p:sp>
        <p:nvSpPr>
          <p:cNvPr id="6" name="Slide Number Placeholder 5"/>
          <p:cNvSpPr>
            <a:spLocks noGrp="1"/>
          </p:cNvSpPr>
          <p:nvPr>
            <p:ph type="sldNum" sz="quarter" idx="12"/>
          </p:nvPr>
        </p:nvSpPr>
        <p:spPr/>
        <p:txBody>
          <a:bodyPr/>
          <a:lstStyle/>
          <a:p>
            <a:fld id="{6ECF81E8-6DE5-4C92-89BE-5D6CD56A8BF1}" type="slidenum">
              <a:rPr lang="en-US" smtClean="0"/>
              <a:pPr/>
              <a:t>5</a:t>
            </a:fld>
            <a:endParaRPr lang="en-US"/>
          </a:p>
        </p:txBody>
      </p:sp>
    </p:spTree>
    <p:extLst>
      <p:ext uri="{BB962C8B-B14F-4D97-AF65-F5344CB8AC3E}">
        <p14:creationId xmlns:p14="http://schemas.microsoft.com/office/powerpoint/2010/main" val="7330754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Approach</a:t>
            </a:r>
            <a:endParaRPr lang="en-US" dirty="0"/>
          </a:p>
        </p:txBody>
      </p:sp>
      <p:sp>
        <p:nvSpPr>
          <p:cNvPr id="3" name="Content Placeholder 2"/>
          <p:cNvSpPr>
            <a:spLocks noGrp="1"/>
          </p:cNvSpPr>
          <p:nvPr>
            <p:ph idx="1"/>
          </p:nvPr>
        </p:nvSpPr>
        <p:spPr/>
        <p:txBody>
          <a:bodyPr/>
          <a:lstStyle/>
          <a:p>
            <a:r>
              <a:rPr lang="en-US" sz="2800" dirty="0" smtClean="0"/>
              <a:t>Reduce waiting time</a:t>
            </a:r>
          </a:p>
          <a:p>
            <a:r>
              <a:rPr lang="en-US" sz="2800" dirty="0" smtClean="0"/>
              <a:t>Solution : Advance Reservation of resources</a:t>
            </a:r>
          </a:p>
          <a:p>
            <a:endParaRPr lang="en-US" dirty="0" smtClean="0"/>
          </a:p>
          <a:p>
            <a:pPr lvl="1"/>
            <a:r>
              <a:rPr lang="en-US" sz="2400" dirty="0"/>
              <a:t>An advance reservation is a reservation that a user or administrator can request and the scheduler can create.</a:t>
            </a:r>
          </a:p>
          <a:p>
            <a:endParaRPr lang="en-US" dirty="0"/>
          </a:p>
          <a:p>
            <a:pPr lvl="1"/>
            <a:r>
              <a:rPr lang="en-US" sz="2400" dirty="0" smtClean="0"/>
              <a:t>It </a:t>
            </a:r>
            <a:r>
              <a:rPr lang="en-US" sz="2400" dirty="0"/>
              <a:t>guarantees the availability of resources at specified future time slot.</a:t>
            </a:r>
          </a:p>
          <a:p>
            <a:pPr lvl="1"/>
            <a:endParaRPr lang="en-US" sz="2400" dirty="0" smtClean="0"/>
          </a:p>
          <a:p>
            <a:endParaRPr lang="en-US" dirty="0"/>
          </a:p>
        </p:txBody>
      </p:sp>
      <p:sp>
        <p:nvSpPr>
          <p:cNvPr id="4" name="Date Placeholder 3"/>
          <p:cNvSpPr>
            <a:spLocks noGrp="1"/>
          </p:cNvSpPr>
          <p:nvPr>
            <p:ph type="dt" sz="half" idx="10"/>
          </p:nvPr>
        </p:nvSpPr>
        <p:spPr/>
        <p:txBody>
          <a:bodyPr/>
          <a:lstStyle/>
          <a:p>
            <a:r>
              <a:rPr lang="en-US" smtClean="0"/>
              <a:t>10-12 September 2012</a:t>
            </a:r>
            <a:endParaRPr lang="en-US"/>
          </a:p>
        </p:txBody>
      </p:sp>
      <p:sp>
        <p:nvSpPr>
          <p:cNvPr id="5" name="Footer Placeholder 4"/>
          <p:cNvSpPr>
            <a:spLocks noGrp="1"/>
          </p:cNvSpPr>
          <p:nvPr>
            <p:ph type="ftr" sz="quarter" idx="11"/>
          </p:nvPr>
        </p:nvSpPr>
        <p:spPr/>
        <p:txBody>
          <a:bodyPr/>
          <a:lstStyle/>
          <a:p>
            <a:r>
              <a:rPr lang="en-US" dirty="0" smtClean="0"/>
              <a:t>IEEE HPEC'12</a:t>
            </a:r>
            <a:endParaRPr lang="en-US" dirty="0"/>
          </a:p>
        </p:txBody>
      </p:sp>
      <p:sp>
        <p:nvSpPr>
          <p:cNvPr id="6" name="Slide Number Placeholder 5"/>
          <p:cNvSpPr>
            <a:spLocks noGrp="1"/>
          </p:cNvSpPr>
          <p:nvPr>
            <p:ph type="sldNum" sz="quarter" idx="12"/>
          </p:nvPr>
        </p:nvSpPr>
        <p:spPr/>
        <p:txBody>
          <a:bodyPr/>
          <a:lstStyle/>
          <a:p>
            <a:fld id="{6ECF81E8-6DE5-4C92-89BE-5D6CD56A8BF1}" type="slidenum">
              <a:rPr lang="en-US" smtClean="0"/>
              <a:pPr/>
              <a:t>6</a:t>
            </a:fld>
            <a:endParaRPr lang="en-US" dirty="0"/>
          </a:p>
        </p:txBody>
      </p:sp>
    </p:spTree>
    <p:extLst>
      <p:ext uri="{BB962C8B-B14F-4D97-AF65-F5344CB8AC3E}">
        <p14:creationId xmlns:p14="http://schemas.microsoft.com/office/powerpoint/2010/main" val="11411643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rPr>
              <a:t>Compute Reservation</a:t>
            </a:r>
            <a:endParaRPr lang="en-US" dirty="0"/>
          </a:p>
        </p:txBody>
      </p:sp>
      <p:sp>
        <p:nvSpPr>
          <p:cNvPr id="3" name="Content Placeholder 2"/>
          <p:cNvSpPr>
            <a:spLocks noGrp="1"/>
          </p:cNvSpPr>
          <p:nvPr>
            <p:ph idx="1"/>
          </p:nvPr>
        </p:nvSpPr>
        <p:spPr/>
        <p:txBody>
          <a:bodyPr>
            <a:noAutofit/>
          </a:bodyPr>
          <a:lstStyle/>
          <a:p>
            <a:pPr>
              <a:lnSpc>
                <a:spcPct val="90000"/>
              </a:lnSpc>
            </a:pPr>
            <a:r>
              <a:rPr lang="en-US" sz="2800" dirty="0" smtClean="0"/>
              <a:t>An advance reservation is essentially defined by the following</a:t>
            </a:r>
            <a:r>
              <a:rPr lang="en-US" sz="2800" dirty="0" smtClean="0"/>
              <a:t>:</a:t>
            </a:r>
          </a:p>
          <a:p>
            <a:pPr>
              <a:lnSpc>
                <a:spcPct val="90000"/>
              </a:lnSpc>
            </a:pPr>
            <a:endParaRPr lang="en-US" sz="2800" dirty="0" smtClean="0"/>
          </a:p>
          <a:p>
            <a:pPr lvl="1">
              <a:lnSpc>
                <a:spcPct val="90000"/>
              </a:lnSpc>
            </a:pPr>
            <a:r>
              <a:rPr lang="en-US" sz="2400" dirty="0" smtClean="0">
                <a:solidFill>
                  <a:schemeClr val="tx1"/>
                </a:solidFill>
              </a:rPr>
              <a:t>Start </a:t>
            </a:r>
            <a:r>
              <a:rPr lang="en-US" sz="2400" dirty="0" smtClean="0">
                <a:solidFill>
                  <a:schemeClr val="tx1"/>
                </a:solidFill>
              </a:rPr>
              <a:t>time which is defined using the standard date-time </a:t>
            </a:r>
            <a:r>
              <a:rPr lang="en-US" sz="2400" dirty="0" smtClean="0">
                <a:solidFill>
                  <a:schemeClr val="tx1"/>
                </a:solidFill>
              </a:rPr>
              <a:t>format</a:t>
            </a:r>
          </a:p>
          <a:p>
            <a:pPr lvl="1">
              <a:lnSpc>
                <a:spcPct val="90000"/>
              </a:lnSpc>
            </a:pPr>
            <a:r>
              <a:rPr lang="en-US" sz="2400" dirty="0" smtClean="0">
                <a:solidFill>
                  <a:schemeClr val="tx1"/>
                </a:solidFill>
              </a:rPr>
              <a:t>An </a:t>
            </a:r>
            <a:r>
              <a:rPr lang="en-US" sz="2400" dirty="0" smtClean="0">
                <a:solidFill>
                  <a:schemeClr val="tx1"/>
                </a:solidFill>
              </a:rPr>
              <a:t>end time, which is either defined using the standard </a:t>
            </a:r>
            <a:r>
              <a:rPr lang="en-US" sz="2400" dirty="0" smtClean="0">
                <a:solidFill>
                  <a:schemeClr val="tx1"/>
                </a:solidFill>
              </a:rPr>
              <a:t>date-time format </a:t>
            </a:r>
            <a:r>
              <a:rPr lang="en-US" sz="2400" dirty="0" smtClean="0">
                <a:solidFill>
                  <a:schemeClr val="tx1"/>
                </a:solidFill>
              </a:rPr>
              <a:t>or computed from the start time plus a duration value</a:t>
            </a:r>
            <a:r>
              <a:rPr lang="en-US" sz="2400" dirty="0" smtClean="0">
                <a:solidFill>
                  <a:schemeClr val="tx1"/>
                </a:solidFill>
              </a:rPr>
              <a:t>,</a:t>
            </a:r>
          </a:p>
          <a:p>
            <a:pPr lvl="1">
              <a:lnSpc>
                <a:spcPct val="90000"/>
              </a:lnSpc>
            </a:pPr>
            <a:r>
              <a:rPr lang="en-US" sz="2400" dirty="0" smtClean="0">
                <a:solidFill>
                  <a:schemeClr val="tx1"/>
                </a:solidFill>
              </a:rPr>
              <a:t>Number </a:t>
            </a:r>
            <a:r>
              <a:rPr lang="en-US" sz="2400" dirty="0" smtClean="0">
                <a:solidFill>
                  <a:schemeClr val="tx1"/>
                </a:solidFill>
              </a:rPr>
              <a:t>and type of resource to be reserved.</a:t>
            </a:r>
          </a:p>
          <a:p>
            <a:pPr marL="457200" lvl="1" indent="0">
              <a:lnSpc>
                <a:spcPct val="90000"/>
              </a:lnSpc>
              <a:buNone/>
            </a:pPr>
            <a:endParaRPr lang="en-US" sz="2400" dirty="0" smtClean="0">
              <a:solidFill>
                <a:schemeClr val="tx1"/>
              </a:solidFill>
            </a:endParaRPr>
          </a:p>
        </p:txBody>
      </p:sp>
      <p:sp>
        <p:nvSpPr>
          <p:cNvPr id="4" name="Date Placeholder 3"/>
          <p:cNvSpPr>
            <a:spLocks noGrp="1"/>
          </p:cNvSpPr>
          <p:nvPr>
            <p:ph type="dt" sz="half" idx="10"/>
          </p:nvPr>
        </p:nvSpPr>
        <p:spPr/>
        <p:txBody>
          <a:bodyPr/>
          <a:lstStyle/>
          <a:p>
            <a:r>
              <a:rPr lang="en-US" smtClean="0"/>
              <a:t>10-12 September 2012</a:t>
            </a:r>
            <a:endParaRPr lang="en-US"/>
          </a:p>
        </p:txBody>
      </p:sp>
      <p:sp>
        <p:nvSpPr>
          <p:cNvPr id="5" name="Slide Number Placeholder 4"/>
          <p:cNvSpPr>
            <a:spLocks noGrp="1"/>
          </p:cNvSpPr>
          <p:nvPr>
            <p:ph type="sldNum" sz="quarter" idx="12"/>
          </p:nvPr>
        </p:nvSpPr>
        <p:spPr/>
        <p:txBody>
          <a:bodyPr/>
          <a:lstStyle/>
          <a:p>
            <a:fld id="{6ECF81E8-6DE5-4C92-89BE-5D6CD56A8BF1}" type="slidenum">
              <a:rPr lang="en-US" smtClean="0"/>
              <a:pPr/>
              <a:t>7</a:t>
            </a:fld>
            <a:endParaRPr lang="en-US"/>
          </a:p>
        </p:txBody>
      </p:sp>
      <p:sp>
        <p:nvSpPr>
          <p:cNvPr id="6" name="Footer Placeholder 5"/>
          <p:cNvSpPr>
            <a:spLocks noGrp="1"/>
          </p:cNvSpPr>
          <p:nvPr>
            <p:ph type="ftr" sz="quarter" idx="11"/>
          </p:nvPr>
        </p:nvSpPr>
        <p:spPr/>
        <p:txBody>
          <a:bodyPr/>
          <a:lstStyle/>
          <a:p>
            <a:r>
              <a:rPr lang="en-US" smtClean="0"/>
              <a:t>IEEE HPEC'12</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1026"/>
          <p:cNvSpPr>
            <a:spLocks noGrp="1" noChangeArrowheads="1"/>
          </p:cNvSpPr>
          <p:nvPr>
            <p:ph type="title"/>
          </p:nvPr>
        </p:nvSpPr>
        <p:spPr/>
        <p:txBody>
          <a:bodyPr/>
          <a:lstStyle/>
          <a:p>
            <a:r>
              <a:rPr lang="en-US" smtClean="0"/>
              <a:t>Garuda Reservation Architecture</a:t>
            </a:r>
          </a:p>
        </p:txBody>
      </p:sp>
      <p:grpSp>
        <p:nvGrpSpPr>
          <p:cNvPr id="2" name="Group 1058"/>
          <p:cNvGrpSpPr>
            <a:grpSpLocks/>
          </p:cNvGrpSpPr>
          <p:nvPr/>
        </p:nvGrpSpPr>
        <p:grpSpPr bwMode="auto">
          <a:xfrm>
            <a:off x="1962150" y="1503363"/>
            <a:ext cx="5657850" cy="4973637"/>
            <a:chOff x="1344" y="947"/>
            <a:chExt cx="3564" cy="3133"/>
          </a:xfrm>
        </p:grpSpPr>
        <p:sp>
          <p:nvSpPr>
            <p:cNvPr id="37896" name="Oval 1032"/>
            <p:cNvSpPr>
              <a:spLocks noChangeArrowheads="1"/>
            </p:cNvSpPr>
            <p:nvPr/>
          </p:nvSpPr>
          <p:spPr bwMode="auto">
            <a:xfrm>
              <a:off x="3612" y="3216"/>
              <a:ext cx="1296" cy="864"/>
            </a:xfrm>
            <a:prstGeom prst="ellipse">
              <a:avLst/>
            </a:prstGeom>
            <a:solidFill>
              <a:srgbClr val="CCFFCC"/>
            </a:solidFill>
            <a:ln w="9525" algn="ctr">
              <a:round/>
              <a:headEnd/>
              <a:tailEnd/>
            </a:ln>
            <a:effectLst/>
            <a:scene3d>
              <a:camera prst="legacyObliqueTopRight">
                <a:rot lat="16199998" lon="21480000" rev="0"/>
              </a:camera>
              <a:lightRig rig="legacyFlat3" dir="b"/>
            </a:scene3d>
            <a:sp3d extrusionH="430200" prstMaterial="legacyMatte">
              <a:bevelT w="13500" h="13500" prst="angle"/>
              <a:bevelB w="13500" h="13500" prst="angle"/>
              <a:extrusionClr>
                <a:srgbClr val="CCFFCC"/>
              </a:extrusionClr>
            </a:sp3d>
          </p:spPr>
          <p:txBody>
            <a:bodyPr>
              <a:flatTx/>
            </a:bodyPr>
            <a:lstStyle/>
            <a:p>
              <a:pPr algn="ctr" eaLnBrk="0" hangingPunct="0"/>
              <a:endParaRPr lang="en-US" sz="1200">
                <a:latin typeface="Times New Roman" pitchFamily="18" charset="0"/>
              </a:endParaRPr>
            </a:p>
            <a:p>
              <a:pPr algn="ctr" eaLnBrk="0" hangingPunct="0"/>
              <a:endParaRPr lang="en-US" sz="900">
                <a:latin typeface="Times New Roman" pitchFamily="18" charset="0"/>
              </a:endParaRPr>
            </a:p>
            <a:p>
              <a:pPr algn="ctr" eaLnBrk="0" hangingPunct="0"/>
              <a:endParaRPr lang="en-US" sz="900">
                <a:latin typeface="Times New Roman" pitchFamily="18" charset="0"/>
              </a:endParaRPr>
            </a:p>
            <a:p>
              <a:pPr algn="ctr" eaLnBrk="0" hangingPunct="0"/>
              <a:endParaRPr lang="en-US" sz="900">
                <a:latin typeface="Times New Roman" pitchFamily="18" charset="0"/>
              </a:endParaRPr>
            </a:p>
            <a:p>
              <a:pPr algn="ctr" eaLnBrk="0" hangingPunct="0"/>
              <a:endParaRPr lang="en-US" sz="900">
                <a:latin typeface="Times New Roman" pitchFamily="18" charset="0"/>
              </a:endParaRPr>
            </a:p>
            <a:p>
              <a:pPr algn="ctr" eaLnBrk="0" hangingPunct="0"/>
              <a:r>
                <a:rPr lang="en-US" sz="900">
                  <a:latin typeface="Times New Roman" pitchFamily="18" charset="0"/>
                </a:rPr>
                <a:t>RESERVATION  REPLICA DB</a:t>
              </a:r>
            </a:p>
          </p:txBody>
        </p:sp>
        <p:sp>
          <p:nvSpPr>
            <p:cNvPr id="37897" name="Line 1033"/>
            <p:cNvSpPr>
              <a:spLocks noChangeShapeType="1"/>
            </p:cNvSpPr>
            <p:nvPr/>
          </p:nvSpPr>
          <p:spPr bwMode="auto">
            <a:xfrm>
              <a:off x="4476" y="2496"/>
              <a:ext cx="0" cy="1152"/>
            </a:xfrm>
            <a:prstGeom prst="line">
              <a:avLst/>
            </a:prstGeom>
            <a:noFill/>
            <a:ln w="9525">
              <a:solidFill>
                <a:srgbClr val="FFCC00"/>
              </a:solidFill>
              <a:round/>
              <a:headEnd type="triangle" w="med" len="med"/>
              <a:tailEnd type="triangle" w="med" len="med"/>
            </a:ln>
            <a:effectLst/>
            <a:scene3d>
              <a:camera prst="legacyObliqueTopRight"/>
              <a:lightRig rig="legacyFlat3" dir="b"/>
            </a:scene3d>
            <a:sp3d extrusionH="201600" prstMaterial="legacyMatte">
              <a:bevelT w="13500" h="13500" prst="angle"/>
              <a:bevelB w="13500" h="13500" prst="angle"/>
              <a:extrusionClr>
                <a:srgbClr val="FFCC00"/>
              </a:extrusionClr>
            </a:sp3d>
          </p:spPr>
          <p:txBody>
            <a:bodyPr>
              <a:flatTx/>
            </a:bodyPr>
            <a:lstStyle/>
            <a:p>
              <a:endParaRPr lang="en-US"/>
            </a:p>
          </p:txBody>
        </p:sp>
        <p:sp>
          <p:nvSpPr>
            <p:cNvPr id="37898" name="Rectangle 1034"/>
            <p:cNvSpPr>
              <a:spLocks noChangeArrowheads="1"/>
            </p:cNvSpPr>
            <p:nvPr/>
          </p:nvSpPr>
          <p:spPr bwMode="auto">
            <a:xfrm>
              <a:off x="1344" y="3558"/>
              <a:ext cx="2160" cy="378"/>
            </a:xfrm>
            <a:prstGeom prst="rect">
              <a:avLst/>
            </a:prstGeom>
            <a:solidFill>
              <a:srgbClr val="CCFF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CCFFFF"/>
              </a:extrusionClr>
            </a:sp3d>
          </p:spPr>
          <p:txBody>
            <a:bodyPr>
              <a:flatTx/>
            </a:bodyPr>
            <a:lstStyle/>
            <a:p>
              <a:pPr eaLnBrk="0" hangingPunct="0"/>
              <a:endParaRPr lang="en-US" sz="1200">
                <a:latin typeface="Times New Roman" pitchFamily="18" charset="0"/>
              </a:endParaRPr>
            </a:p>
            <a:p>
              <a:pPr algn="ctr" eaLnBrk="0" hangingPunct="0"/>
              <a:r>
                <a:rPr lang="en-US" sz="1000">
                  <a:latin typeface="Times New Roman" pitchFamily="18" charset="0"/>
                </a:rPr>
                <a:t>LOCAL RESOURCE MANAGER</a:t>
              </a:r>
            </a:p>
          </p:txBody>
        </p:sp>
        <p:sp>
          <p:nvSpPr>
            <p:cNvPr id="37899" name="Rectangle 1035"/>
            <p:cNvSpPr>
              <a:spLocks noChangeArrowheads="1"/>
            </p:cNvSpPr>
            <p:nvPr/>
          </p:nvSpPr>
          <p:spPr bwMode="auto">
            <a:xfrm>
              <a:off x="1920" y="3360"/>
              <a:ext cx="1584" cy="288"/>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p:spPr>
          <p:txBody>
            <a:bodyPr>
              <a:flatTx/>
            </a:bodyPr>
            <a:lstStyle/>
            <a:p>
              <a:pPr algn="ctr" eaLnBrk="0" hangingPunct="0"/>
              <a:r>
                <a:rPr lang="en-US" sz="1000">
                  <a:latin typeface="Times New Roman" pitchFamily="18" charset="0"/>
                </a:rPr>
                <a:t>RESERVATION MANAGER AND SCHEDULER</a:t>
              </a:r>
            </a:p>
          </p:txBody>
        </p:sp>
        <p:sp>
          <p:nvSpPr>
            <p:cNvPr id="37900" name="Rectangle 1036"/>
            <p:cNvSpPr>
              <a:spLocks noChangeArrowheads="1"/>
            </p:cNvSpPr>
            <p:nvPr/>
          </p:nvSpPr>
          <p:spPr bwMode="auto">
            <a:xfrm>
              <a:off x="2064" y="3072"/>
              <a:ext cx="1440" cy="288"/>
            </a:xfrm>
            <a:prstGeom prst="rect">
              <a:avLst/>
            </a:prstGeom>
            <a:solidFill>
              <a:srgbClr val="FF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0000"/>
              </a:extrusionClr>
            </a:sp3d>
          </p:spPr>
          <p:txBody>
            <a:bodyPr>
              <a:flatTx/>
            </a:bodyPr>
            <a:lstStyle/>
            <a:p>
              <a:pPr algn="ctr" eaLnBrk="0" hangingPunct="0"/>
              <a:r>
                <a:rPr lang="en-US" sz="1000" dirty="0">
                  <a:latin typeface="Times New Roman" pitchFamily="18" charset="0"/>
                </a:rPr>
                <a:t>GARUDA LRM RESERVATION COMPONENT</a:t>
              </a:r>
            </a:p>
          </p:txBody>
        </p:sp>
        <p:sp>
          <p:nvSpPr>
            <p:cNvPr id="37901" name="AutoShape 1037"/>
            <p:cNvSpPr>
              <a:spLocks noChangeArrowheads="1"/>
            </p:cNvSpPr>
            <p:nvPr/>
          </p:nvSpPr>
          <p:spPr bwMode="auto">
            <a:xfrm>
              <a:off x="1422" y="2928"/>
              <a:ext cx="216" cy="648"/>
            </a:xfrm>
            <a:prstGeom prst="upDownArrow">
              <a:avLst>
                <a:gd name="adj1" fmla="val 50000"/>
                <a:gd name="adj2" fmla="val 60000"/>
              </a:avLst>
            </a:prstGeom>
            <a:solidFill>
              <a:srgbClr val="FFCC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CC00"/>
              </a:extrusionClr>
            </a:sp3d>
          </p:spPr>
          <p:txBody>
            <a:bodyPr>
              <a:flatTx/>
            </a:bodyPr>
            <a:lstStyle/>
            <a:p>
              <a:endParaRPr lang="en-US"/>
            </a:p>
          </p:txBody>
        </p:sp>
        <p:sp>
          <p:nvSpPr>
            <p:cNvPr id="37902" name="AutoShape 1038"/>
            <p:cNvSpPr>
              <a:spLocks noChangeArrowheads="1"/>
            </p:cNvSpPr>
            <p:nvPr/>
          </p:nvSpPr>
          <p:spPr bwMode="auto">
            <a:xfrm>
              <a:off x="3288" y="2640"/>
              <a:ext cx="144" cy="432"/>
            </a:xfrm>
            <a:prstGeom prst="upDownArrow">
              <a:avLst>
                <a:gd name="adj1" fmla="val 50000"/>
                <a:gd name="adj2" fmla="val 60000"/>
              </a:avLst>
            </a:prstGeom>
            <a:solidFill>
              <a:srgbClr val="FFCC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CC00"/>
              </a:extrusionClr>
            </a:sp3d>
          </p:spPr>
          <p:txBody>
            <a:bodyPr>
              <a:flatTx/>
            </a:bodyPr>
            <a:lstStyle/>
            <a:p>
              <a:endParaRPr lang="en-US"/>
            </a:p>
          </p:txBody>
        </p:sp>
        <p:sp>
          <p:nvSpPr>
            <p:cNvPr id="37903" name="Rectangle 1039"/>
            <p:cNvSpPr>
              <a:spLocks noChangeArrowheads="1"/>
            </p:cNvSpPr>
            <p:nvPr/>
          </p:nvSpPr>
          <p:spPr bwMode="auto">
            <a:xfrm>
              <a:off x="1344" y="2616"/>
              <a:ext cx="1512" cy="288"/>
            </a:xfrm>
            <a:prstGeom prst="rect">
              <a:avLst/>
            </a:prstGeom>
            <a:solidFill>
              <a:srgbClr val="FF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0000"/>
              </a:extrusionClr>
            </a:sp3d>
          </p:spPr>
          <p:txBody>
            <a:bodyPr>
              <a:flatTx/>
            </a:bodyPr>
            <a:lstStyle/>
            <a:p>
              <a:pPr algn="ctr" eaLnBrk="0" hangingPunct="0"/>
              <a:r>
                <a:rPr lang="en-US" sz="1000">
                  <a:latin typeface="Times New Roman" pitchFamily="18" charset="0"/>
                </a:rPr>
                <a:t>GARUDA MIDDLEWARE RESERVATION COMPONENT</a:t>
              </a:r>
            </a:p>
          </p:txBody>
        </p:sp>
        <p:sp>
          <p:nvSpPr>
            <p:cNvPr id="37904" name="Rectangle 1040"/>
            <p:cNvSpPr>
              <a:spLocks noChangeArrowheads="1"/>
            </p:cNvSpPr>
            <p:nvPr/>
          </p:nvSpPr>
          <p:spPr bwMode="auto">
            <a:xfrm>
              <a:off x="1344" y="2424"/>
              <a:ext cx="2160" cy="216"/>
            </a:xfrm>
            <a:prstGeom prst="rect">
              <a:avLst/>
            </a:prstGeom>
            <a:solidFill>
              <a:srgbClr val="CCFF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CCFFFF"/>
              </a:extrusionClr>
            </a:sp3d>
          </p:spPr>
          <p:txBody>
            <a:bodyPr>
              <a:flatTx/>
            </a:bodyPr>
            <a:lstStyle/>
            <a:p>
              <a:pPr algn="ctr" eaLnBrk="0" hangingPunct="0"/>
              <a:r>
                <a:rPr lang="en-US" sz="1000" dirty="0">
                  <a:latin typeface="Times New Roman" pitchFamily="18" charset="0"/>
                </a:rPr>
                <a:t>GLOBUS MIDDLEWARE</a:t>
              </a:r>
            </a:p>
          </p:txBody>
        </p:sp>
        <p:sp>
          <p:nvSpPr>
            <p:cNvPr id="37905" name="AutoShape 1041"/>
            <p:cNvSpPr>
              <a:spLocks noChangeArrowheads="1"/>
            </p:cNvSpPr>
            <p:nvPr/>
          </p:nvSpPr>
          <p:spPr bwMode="auto">
            <a:xfrm>
              <a:off x="1416" y="2064"/>
              <a:ext cx="216" cy="360"/>
            </a:xfrm>
            <a:prstGeom prst="upDownArrow">
              <a:avLst>
                <a:gd name="adj1" fmla="val 50000"/>
                <a:gd name="adj2" fmla="val 33333"/>
              </a:avLst>
            </a:prstGeom>
            <a:solidFill>
              <a:srgbClr val="FFCC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CC00"/>
              </a:extrusionClr>
            </a:sp3d>
          </p:spPr>
          <p:txBody>
            <a:bodyPr>
              <a:flatTx/>
            </a:bodyPr>
            <a:lstStyle/>
            <a:p>
              <a:endParaRPr lang="en-US"/>
            </a:p>
          </p:txBody>
        </p:sp>
        <p:sp>
          <p:nvSpPr>
            <p:cNvPr id="37906" name="AutoShape 1042"/>
            <p:cNvSpPr>
              <a:spLocks noChangeArrowheads="1"/>
            </p:cNvSpPr>
            <p:nvPr/>
          </p:nvSpPr>
          <p:spPr bwMode="auto">
            <a:xfrm>
              <a:off x="3216" y="1848"/>
              <a:ext cx="216" cy="576"/>
            </a:xfrm>
            <a:prstGeom prst="upDownArrow">
              <a:avLst>
                <a:gd name="adj1" fmla="val 50000"/>
                <a:gd name="adj2" fmla="val 53333"/>
              </a:avLst>
            </a:prstGeom>
            <a:solidFill>
              <a:srgbClr val="FFCC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CC00"/>
              </a:extrusionClr>
            </a:sp3d>
          </p:spPr>
          <p:txBody>
            <a:bodyPr>
              <a:flatTx/>
            </a:bodyPr>
            <a:lstStyle/>
            <a:p>
              <a:endParaRPr lang="en-US"/>
            </a:p>
          </p:txBody>
        </p:sp>
        <p:sp>
          <p:nvSpPr>
            <p:cNvPr id="37907" name="Rectangle 1043"/>
            <p:cNvSpPr>
              <a:spLocks noChangeArrowheads="1"/>
            </p:cNvSpPr>
            <p:nvPr/>
          </p:nvSpPr>
          <p:spPr bwMode="auto">
            <a:xfrm>
              <a:off x="1344" y="1848"/>
              <a:ext cx="1656" cy="216"/>
            </a:xfrm>
            <a:prstGeom prst="rect">
              <a:avLst/>
            </a:prstGeom>
            <a:solidFill>
              <a:srgbClr val="CCFF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CCFFFF"/>
              </a:extrusionClr>
            </a:sp3d>
          </p:spPr>
          <p:txBody>
            <a:bodyPr>
              <a:flatTx/>
            </a:bodyPr>
            <a:lstStyle/>
            <a:p>
              <a:pPr algn="ctr" eaLnBrk="0" hangingPunct="0"/>
              <a:r>
                <a:rPr lang="en-US" sz="1000">
                  <a:latin typeface="Times New Roman" pitchFamily="18" charset="0"/>
                </a:rPr>
                <a:t>GRIDWAY META-SCHEDULER</a:t>
              </a:r>
            </a:p>
          </p:txBody>
        </p:sp>
        <p:sp>
          <p:nvSpPr>
            <p:cNvPr id="37908" name="Rectangle 1044"/>
            <p:cNvSpPr>
              <a:spLocks noChangeArrowheads="1"/>
            </p:cNvSpPr>
            <p:nvPr/>
          </p:nvSpPr>
          <p:spPr bwMode="auto">
            <a:xfrm>
              <a:off x="1344" y="1632"/>
              <a:ext cx="2160" cy="216"/>
            </a:xfrm>
            <a:prstGeom prst="rect">
              <a:avLst/>
            </a:prstGeom>
            <a:solidFill>
              <a:srgbClr val="FF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0000"/>
              </a:extrusionClr>
            </a:sp3d>
          </p:spPr>
          <p:txBody>
            <a:bodyPr>
              <a:flatTx/>
            </a:bodyPr>
            <a:lstStyle/>
            <a:p>
              <a:pPr algn="ctr" eaLnBrk="0" hangingPunct="0"/>
              <a:r>
                <a:rPr lang="en-US" sz="1000">
                  <a:latin typeface="Times New Roman" pitchFamily="18" charset="0"/>
                </a:rPr>
                <a:t>GARUDA GRID LEVEL RESERVATION COMPONENT</a:t>
              </a:r>
            </a:p>
          </p:txBody>
        </p:sp>
        <p:sp>
          <p:nvSpPr>
            <p:cNvPr id="37909" name="Freeform 1045"/>
            <p:cNvSpPr>
              <a:spLocks/>
            </p:cNvSpPr>
            <p:nvPr/>
          </p:nvSpPr>
          <p:spPr bwMode="auto">
            <a:xfrm>
              <a:off x="3540" y="2496"/>
              <a:ext cx="360" cy="576"/>
            </a:xfrm>
            <a:custGeom>
              <a:avLst/>
              <a:gdLst/>
              <a:ahLst/>
              <a:cxnLst>
                <a:cxn ang="0">
                  <a:pos x="0" y="1620"/>
                </a:cxn>
                <a:cxn ang="0">
                  <a:pos x="1275" y="1590"/>
                </a:cxn>
                <a:cxn ang="0">
                  <a:pos x="1260" y="0"/>
                </a:cxn>
              </a:cxnLst>
              <a:rect l="0" t="0" r="r" b="b"/>
              <a:pathLst>
                <a:path w="1275" h="1620">
                  <a:moveTo>
                    <a:pt x="0" y="1620"/>
                  </a:moveTo>
                  <a:lnTo>
                    <a:pt x="1275" y="1590"/>
                  </a:lnTo>
                  <a:lnTo>
                    <a:pt x="1260" y="0"/>
                  </a:lnTo>
                </a:path>
              </a:pathLst>
            </a:custGeom>
            <a:noFill/>
            <a:ln w="9525" cap="flat" cmpd="sng">
              <a:solidFill>
                <a:srgbClr val="FFCC00"/>
              </a:solidFill>
              <a:prstDash val="solid"/>
              <a:round/>
              <a:headEnd type="triangle" w="med" len="med"/>
              <a:tailEnd type="triangle" w="med" len="med"/>
            </a:ln>
            <a:effectLst/>
            <a:scene3d>
              <a:camera prst="legacyObliqueTopRight"/>
              <a:lightRig rig="legacyFlat3" dir="b"/>
            </a:scene3d>
            <a:sp3d extrusionH="201600" prstMaterial="legacyMatte">
              <a:bevelT w="13500" h="13500" prst="angle"/>
              <a:bevelB w="13500" h="13500" prst="angle"/>
              <a:extrusionClr>
                <a:srgbClr val="FFCC00"/>
              </a:extrusionClr>
            </a:sp3d>
          </p:spPr>
          <p:txBody>
            <a:bodyPr>
              <a:flatTx/>
            </a:bodyPr>
            <a:lstStyle/>
            <a:p>
              <a:endParaRPr lang="en-US"/>
            </a:p>
          </p:txBody>
        </p:sp>
        <p:sp>
          <p:nvSpPr>
            <p:cNvPr id="37910" name="Oval 1046"/>
            <p:cNvSpPr>
              <a:spLocks noChangeArrowheads="1"/>
            </p:cNvSpPr>
            <p:nvPr/>
          </p:nvSpPr>
          <p:spPr bwMode="auto">
            <a:xfrm>
              <a:off x="3540" y="1704"/>
              <a:ext cx="1368" cy="720"/>
            </a:xfrm>
            <a:prstGeom prst="ellipse">
              <a:avLst/>
            </a:prstGeom>
            <a:solidFill>
              <a:srgbClr val="99CC00"/>
            </a:solidFill>
            <a:ln w="9525" algn="ctr">
              <a:round/>
              <a:headEnd/>
              <a:tailEnd/>
            </a:ln>
            <a:effectLst/>
            <a:scene3d>
              <a:camera prst="legacyObliqueTopRight">
                <a:rot lat="16199998" lon="21539999" rev="0"/>
              </a:camera>
              <a:lightRig rig="legacyFlat3" dir="b"/>
            </a:scene3d>
            <a:sp3d extrusionH="430200" prstMaterial="legacyMatte">
              <a:bevelT w="13500" h="13500" prst="angle"/>
              <a:bevelB w="13500" h="13500" prst="angle"/>
              <a:extrusionClr>
                <a:srgbClr val="99CC00"/>
              </a:extrusionClr>
            </a:sp3d>
          </p:spPr>
          <p:txBody>
            <a:bodyPr>
              <a:flatTx/>
            </a:bodyPr>
            <a:lstStyle/>
            <a:p>
              <a:pPr eaLnBrk="0" hangingPunct="0"/>
              <a:endParaRPr lang="en-US" sz="900" dirty="0">
                <a:latin typeface="Times New Roman" pitchFamily="18" charset="0"/>
              </a:endParaRPr>
            </a:p>
            <a:p>
              <a:pPr eaLnBrk="0" hangingPunct="0"/>
              <a:endParaRPr lang="en-US" sz="900" dirty="0">
                <a:latin typeface="Times New Roman" pitchFamily="18" charset="0"/>
              </a:endParaRPr>
            </a:p>
            <a:p>
              <a:pPr eaLnBrk="0" hangingPunct="0"/>
              <a:endParaRPr lang="en-US" sz="900" dirty="0">
                <a:latin typeface="Times New Roman" pitchFamily="18" charset="0"/>
              </a:endParaRPr>
            </a:p>
            <a:p>
              <a:pPr eaLnBrk="0" hangingPunct="0"/>
              <a:endParaRPr lang="en-US" sz="900" dirty="0">
                <a:latin typeface="Times New Roman" pitchFamily="18" charset="0"/>
              </a:endParaRPr>
            </a:p>
            <a:p>
              <a:pPr algn="ctr" eaLnBrk="0" hangingPunct="0"/>
              <a:endParaRPr lang="en-US" sz="900" dirty="0">
                <a:latin typeface="Times New Roman" pitchFamily="18" charset="0"/>
              </a:endParaRPr>
            </a:p>
            <a:p>
              <a:pPr algn="ctr" eaLnBrk="0" hangingPunct="0"/>
              <a:r>
                <a:rPr lang="en-US" sz="900" dirty="0">
                  <a:latin typeface="Times New Roman" pitchFamily="18" charset="0"/>
                </a:rPr>
                <a:t>RESERVATION DB</a:t>
              </a:r>
            </a:p>
          </p:txBody>
        </p:sp>
        <p:sp>
          <p:nvSpPr>
            <p:cNvPr id="37911" name="Freeform 1047"/>
            <p:cNvSpPr>
              <a:spLocks/>
            </p:cNvSpPr>
            <p:nvPr/>
          </p:nvSpPr>
          <p:spPr bwMode="auto">
            <a:xfrm>
              <a:off x="3540" y="1632"/>
              <a:ext cx="648" cy="462"/>
            </a:xfrm>
            <a:custGeom>
              <a:avLst/>
              <a:gdLst/>
              <a:ahLst/>
              <a:cxnLst>
                <a:cxn ang="0">
                  <a:pos x="0" y="0"/>
                </a:cxn>
                <a:cxn ang="0">
                  <a:pos x="1605" y="0"/>
                </a:cxn>
                <a:cxn ang="0">
                  <a:pos x="1620" y="1155"/>
                </a:cxn>
              </a:cxnLst>
              <a:rect l="0" t="0" r="r" b="b"/>
              <a:pathLst>
                <a:path w="1620" h="1155">
                  <a:moveTo>
                    <a:pt x="0" y="0"/>
                  </a:moveTo>
                  <a:lnTo>
                    <a:pt x="1605" y="0"/>
                  </a:lnTo>
                  <a:lnTo>
                    <a:pt x="1620" y="1155"/>
                  </a:lnTo>
                </a:path>
              </a:pathLst>
            </a:custGeom>
            <a:noFill/>
            <a:ln w="9525" cap="flat" cmpd="sng">
              <a:solidFill>
                <a:srgbClr val="FFCC00"/>
              </a:solidFill>
              <a:prstDash val="solid"/>
              <a:round/>
              <a:headEnd type="triangle" w="med" len="med"/>
              <a:tailEnd type="triangle" w="med" len="med"/>
            </a:ln>
            <a:effectLst/>
            <a:scene3d>
              <a:camera prst="legacyObliqueTopRight"/>
              <a:lightRig rig="legacyFlat3" dir="b"/>
            </a:scene3d>
            <a:sp3d extrusionH="201600" prstMaterial="legacyMatte">
              <a:bevelT w="13500" h="13500" prst="angle"/>
              <a:bevelB w="13500" h="13500" prst="angle"/>
              <a:extrusionClr>
                <a:srgbClr val="FFCC00"/>
              </a:extrusionClr>
            </a:sp3d>
          </p:spPr>
          <p:txBody>
            <a:bodyPr>
              <a:flatTx/>
            </a:bodyPr>
            <a:lstStyle/>
            <a:p>
              <a:endParaRPr lang="en-US"/>
            </a:p>
          </p:txBody>
        </p:sp>
        <p:sp>
          <p:nvSpPr>
            <p:cNvPr id="37912" name="Line 1048"/>
            <p:cNvSpPr>
              <a:spLocks noChangeShapeType="1"/>
            </p:cNvSpPr>
            <p:nvPr/>
          </p:nvSpPr>
          <p:spPr bwMode="auto">
            <a:xfrm>
              <a:off x="4044" y="3504"/>
              <a:ext cx="0" cy="216"/>
            </a:xfrm>
            <a:prstGeom prst="line">
              <a:avLst/>
            </a:prstGeom>
            <a:noFill/>
            <a:ln w="9525">
              <a:solidFill>
                <a:srgbClr val="FFCC00"/>
              </a:solidFill>
              <a:round/>
              <a:headEnd type="triangle" w="med" len="med"/>
              <a:tailEnd type="triangle" w="med" len="med"/>
            </a:ln>
            <a:effectLst/>
            <a:scene3d>
              <a:camera prst="legacyObliqueTopRight"/>
              <a:lightRig rig="legacyFlat3" dir="b"/>
            </a:scene3d>
            <a:sp3d extrusionH="201600" prstMaterial="legacyMatte">
              <a:bevelT w="13500" h="13500" prst="angle"/>
              <a:bevelB w="13500" h="13500" prst="angle"/>
              <a:extrusionClr>
                <a:srgbClr val="FFCC00"/>
              </a:extrusionClr>
            </a:sp3d>
          </p:spPr>
          <p:txBody>
            <a:bodyPr>
              <a:flatTx/>
            </a:bodyPr>
            <a:lstStyle/>
            <a:p>
              <a:endParaRPr lang="en-US"/>
            </a:p>
          </p:txBody>
        </p:sp>
        <p:sp>
          <p:nvSpPr>
            <p:cNvPr id="37913" name="Rectangle 1049"/>
            <p:cNvSpPr>
              <a:spLocks noChangeArrowheads="1"/>
            </p:cNvSpPr>
            <p:nvPr/>
          </p:nvSpPr>
          <p:spPr bwMode="auto">
            <a:xfrm>
              <a:off x="3756" y="3360"/>
              <a:ext cx="576" cy="144"/>
            </a:xfrm>
            <a:prstGeom prst="rect">
              <a:avLst/>
            </a:prstGeom>
            <a:solidFill>
              <a:srgbClr val="3333FF"/>
            </a:solidFill>
            <a:ln w="9525" algn="ctr">
              <a:miter lim="800000"/>
              <a:headEnd/>
              <a:tailEnd/>
            </a:ln>
            <a:effectLst/>
            <a:scene3d>
              <a:camera prst="legacyObliqueTopRight"/>
              <a:lightRig rig="legacyFlat3" dir="b"/>
            </a:scene3d>
            <a:sp3d extrusionH="430200" prstMaterial="legacyMatte">
              <a:bevelT w="13500" h="13500" prst="angle"/>
              <a:bevelB w="13500" h="13500" prst="angle"/>
              <a:extrusionClr>
                <a:srgbClr val="3333FF"/>
              </a:extrusionClr>
            </a:sp3d>
          </p:spPr>
          <p:txBody>
            <a:bodyPr>
              <a:flatTx/>
            </a:bodyPr>
            <a:lstStyle/>
            <a:p>
              <a:pPr algn="ctr" eaLnBrk="0" hangingPunct="0"/>
              <a:r>
                <a:rPr lang="en-US" sz="900" b="1" dirty="0">
                  <a:latin typeface="Times New Roman" pitchFamily="18" charset="0"/>
                </a:rPr>
                <a:t>FAILOVER </a:t>
              </a:r>
            </a:p>
          </p:txBody>
        </p:sp>
        <p:sp>
          <p:nvSpPr>
            <p:cNvPr id="37914" name="Freeform 1050"/>
            <p:cNvSpPr>
              <a:spLocks/>
            </p:cNvSpPr>
            <p:nvPr/>
          </p:nvSpPr>
          <p:spPr bwMode="auto">
            <a:xfrm>
              <a:off x="3540" y="1757"/>
              <a:ext cx="534" cy="1566"/>
            </a:xfrm>
            <a:custGeom>
              <a:avLst/>
              <a:gdLst/>
              <a:ahLst/>
              <a:cxnLst>
                <a:cxn ang="0">
                  <a:pos x="0" y="2"/>
                </a:cxn>
                <a:cxn ang="0">
                  <a:pos x="1320" y="0"/>
                </a:cxn>
                <a:cxn ang="0">
                  <a:pos x="1335" y="3915"/>
                </a:cxn>
              </a:cxnLst>
              <a:rect l="0" t="0" r="r" b="b"/>
              <a:pathLst>
                <a:path w="1335" h="3915">
                  <a:moveTo>
                    <a:pt x="0" y="2"/>
                  </a:moveTo>
                  <a:lnTo>
                    <a:pt x="1320" y="0"/>
                  </a:lnTo>
                  <a:lnTo>
                    <a:pt x="1335" y="3915"/>
                  </a:lnTo>
                </a:path>
              </a:pathLst>
            </a:custGeom>
            <a:noFill/>
            <a:ln w="9525" cap="flat" cmpd="sng">
              <a:solidFill>
                <a:srgbClr val="FFCC00"/>
              </a:solidFill>
              <a:prstDash val="solid"/>
              <a:round/>
              <a:headEnd type="triangle" w="med" len="med"/>
              <a:tailEnd type="triangle" w="med" len="med"/>
            </a:ln>
            <a:effectLst/>
            <a:scene3d>
              <a:camera prst="legacyObliqueTopRight"/>
              <a:lightRig rig="legacyFlat3" dir="b"/>
            </a:scene3d>
            <a:sp3d extrusionH="201600" prstMaterial="legacyMatte">
              <a:bevelT w="13500" h="13500" prst="angle"/>
              <a:bevelB w="13500" h="13500" prst="angle"/>
              <a:extrusionClr>
                <a:srgbClr val="FFCC00"/>
              </a:extrusionClr>
            </a:sp3d>
          </p:spPr>
          <p:txBody>
            <a:bodyPr>
              <a:flatTx/>
            </a:bodyPr>
            <a:lstStyle/>
            <a:p>
              <a:endParaRPr lang="en-US"/>
            </a:p>
          </p:txBody>
        </p:sp>
        <p:sp>
          <p:nvSpPr>
            <p:cNvPr id="37915" name="Freeform 1051"/>
            <p:cNvSpPr>
              <a:spLocks/>
            </p:cNvSpPr>
            <p:nvPr/>
          </p:nvSpPr>
          <p:spPr bwMode="auto">
            <a:xfrm>
              <a:off x="3540" y="3179"/>
              <a:ext cx="360" cy="145"/>
            </a:xfrm>
            <a:custGeom>
              <a:avLst/>
              <a:gdLst/>
              <a:ahLst/>
              <a:cxnLst>
                <a:cxn ang="0">
                  <a:pos x="0" y="2"/>
                </a:cxn>
                <a:cxn ang="0">
                  <a:pos x="1425" y="0"/>
                </a:cxn>
                <a:cxn ang="0">
                  <a:pos x="1440" y="362"/>
                </a:cxn>
              </a:cxnLst>
              <a:rect l="0" t="0" r="r" b="b"/>
              <a:pathLst>
                <a:path w="1440" h="362">
                  <a:moveTo>
                    <a:pt x="0" y="2"/>
                  </a:moveTo>
                  <a:lnTo>
                    <a:pt x="1425" y="0"/>
                  </a:lnTo>
                  <a:lnTo>
                    <a:pt x="1440" y="362"/>
                  </a:lnTo>
                </a:path>
              </a:pathLst>
            </a:custGeom>
            <a:noFill/>
            <a:ln w="9525" cap="flat" cmpd="sng">
              <a:solidFill>
                <a:srgbClr val="FFCC00"/>
              </a:solidFill>
              <a:prstDash val="solid"/>
              <a:round/>
              <a:headEnd type="triangle" w="med" len="med"/>
              <a:tailEnd type="triangle" w="med" len="med"/>
            </a:ln>
            <a:effectLst/>
            <a:scene3d>
              <a:camera prst="legacyObliqueTopRight"/>
              <a:lightRig rig="legacyFlat3" dir="b"/>
            </a:scene3d>
            <a:sp3d extrusionH="201600" prstMaterial="legacyMatte">
              <a:bevelT w="13500" h="13500" prst="angle"/>
              <a:bevelB w="13500" h="13500" prst="angle"/>
              <a:extrusionClr>
                <a:srgbClr val="FFCC00"/>
              </a:extrusionClr>
            </a:sp3d>
          </p:spPr>
          <p:txBody>
            <a:bodyPr>
              <a:flatTx/>
            </a:bodyPr>
            <a:lstStyle/>
            <a:p>
              <a:endParaRPr lang="en-US"/>
            </a:p>
          </p:txBody>
        </p:sp>
        <p:sp>
          <p:nvSpPr>
            <p:cNvPr id="37917" name="AutoShape 1053"/>
            <p:cNvSpPr>
              <a:spLocks noChangeArrowheads="1"/>
            </p:cNvSpPr>
            <p:nvPr/>
          </p:nvSpPr>
          <p:spPr bwMode="auto">
            <a:xfrm>
              <a:off x="1344" y="1377"/>
              <a:ext cx="2230" cy="255"/>
            </a:xfrm>
            <a:prstGeom prst="cube">
              <a:avLst>
                <a:gd name="adj" fmla="val 25000"/>
              </a:avLst>
            </a:prstGeom>
            <a:solidFill>
              <a:srgbClr val="95B3D7"/>
            </a:solidFill>
            <a:ln w="9525">
              <a:solidFill>
                <a:srgbClr val="95B3D7"/>
              </a:solidFill>
              <a:miter lim="800000"/>
              <a:headEnd/>
              <a:tailEnd/>
            </a:ln>
          </p:spPr>
          <p:txBody>
            <a:bodyPr/>
            <a:lstStyle/>
            <a:p>
              <a:pPr algn="ctr" eaLnBrk="0" hangingPunct="0"/>
              <a:r>
                <a:rPr lang="en-US" sz="1200">
                  <a:latin typeface="Times New Roman" pitchFamily="18" charset="0"/>
                </a:rPr>
                <a:t>API</a:t>
              </a:r>
            </a:p>
          </p:txBody>
        </p:sp>
        <p:sp>
          <p:nvSpPr>
            <p:cNvPr id="37918" name="AutoShape 1054"/>
            <p:cNvSpPr>
              <a:spLocks noChangeArrowheads="1"/>
            </p:cNvSpPr>
            <p:nvPr/>
          </p:nvSpPr>
          <p:spPr bwMode="auto">
            <a:xfrm>
              <a:off x="1344" y="1219"/>
              <a:ext cx="1115" cy="206"/>
            </a:xfrm>
            <a:prstGeom prst="cube">
              <a:avLst>
                <a:gd name="adj" fmla="val 25000"/>
              </a:avLst>
            </a:prstGeom>
            <a:solidFill>
              <a:srgbClr val="FFBC9B"/>
            </a:solidFill>
            <a:ln w="9525">
              <a:solidFill>
                <a:srgbClr val="FFBC9B"/>
              </a:solidFill>
              <a:miter lim="800000"/>
              <a:headEnd/>
              <a:tailEnd/>
            </a:ln>
            <a:effectLst/>
          </p:spPr>
          <p:txBody>
            <a:bodyPr/>
            <a:lstStyle/>
            <a:p>
              <a:pPr algn="ctr" eaLnBrk="0" hangingPunct="0"/>
              <a:r>
                <a:rPr lang="en-US" sz="1200">
                  <a:latin typeface="Times New Roman" pitchFamily="18" charset="0"/>
                </a:rPr>
                <a:t>COMMANDS</a:t>
              </a:r>
            </a:p>
          </p:txBody>
        </p:sp>
        <p:sp>
          <p:nvSpPr>
            <p:cNvPr id="37916" name="AutoShape 1052"/>
            <p:cNvSpPr>
              <a:spLocks noChangeArrowheads="1"/>
            </p:cNvSpPr>
            <p:nvPr/>
          </p:nvSpPr>
          <p:spPr bwMode="auto">
            <a:xfrm>
              <a:off x="3024" y="1152"/>
              <a:ext cx="192" cy="288"/>
            </a:xfrm>
            <a:prstGeom prst="upDownArrow">
              <a:avLst>
                <a:gd name="adj1" fmla="val 50000"/>
                <a:gd name="adj2" fmla="val 30000"/>
              </a:avLst>
            </a:prstGeom>
            <a:solidFill>
              <a:srgbClr val="FFCC00"/>
            </a:solidFill>
            <a:ln w="9525" algn="ctr">
              <a:miter lim="800000"/>
              <a:headEnd/>
              <a:tailEnd/>
            </a:ln>
            <a:effectLst/>
            <a:scene3d>
              <a:camera prst="legacyObliqueTopRight"/>
              <a:lightRig rig="legacyFlat3" dir="b"/>
            </a:scene3d>
            <a:sp3d extrusionH="430200" prstMaterial="legacyMatte">
              <a:bevelT w="13500" h="13500" prst="angle"/>
              <a:bevelB w="13500" h="13500" prst="angle"/>
              <a:extrusionClr>
                <a:srgbClr val="FFCC00"/>
              </a:extrusionClr>
            </a:sp3d>
          </p:spPr>
          <p:txBody>
            <a:bodyPr>
              <a:flatTx/>
            </a:bodyPr>
            <a:lstStyle/>
            <a:p>
              <a:endParaRPr lang="en-US"/>
            </a:p>
          </p:txBody>
        </p:sp>
        <p:sp>
          <p:nvSpPr>
            <p:cNvPr id="37919" name="AutoShape 1055"/>
            <p:cNvSpPr>
              <a:spLocks noChangeArrowheads="1"/>
            </p:cNvSpPr>
            <p:nvPr/>
          </p:nvSpPr>
          <p:spPr bwMode="auto">
            <a:xfrm>
              <a:off x="2592" y="947"/>
              <a:ext cx="1064" cy="205"/>
            </a:xfrm>
            <a:prstGeom prst="cube">
              <a:avLst>
                <a:gd name="adj" fmla="val 25000"/>
              </a:avLst>
            </a:prstGeom>
            <a:solidFill>
              <a:srgbClr val="F79646"/>
            </a:solidFill>
            <a:ln w="9525">
              <a:solidFill>
                <a:srgbClr val="F79646"/>
              </a:solidFill>
              <a:miter lim="800000"/>
              <a:headEnd/>
              <a:tailEnd/>
            </a:ln>
            <a:effectLst/>
          </p:spPr>
          <p:txBody>
            <a:bodyPr/>
            <a:lstStyle/>
            <a:p>
              <a:pPr algn="ctr" eaLnBrk="0" hangingPunct="0"/>
              <a:r>
                <a:rPr lang="en-US" sz="1200" dirty="0">
                  <a:latin typeface="Times New Roman" pitchFamily="18" charset="0"/>
                </a:rPr>
                <a:t>APPLICATIONS</a:t>
              </a: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smtClean="0"/>
              <a:t>Garuda Reservation Features</a:t>
            </a:r>
          </a:p>
        </p:txBody>
      </p:sp>
      <p:sp>
        <p:nvSpPr>
          <p:cNvPr id="47107" name="Rectangle 3"/>
          <p:cNvSpPr>
            <a:spLocks noGrp="1" noChangeArrowheads="1"/>
          </p:cNvSpPr>
          <p:nvPr>
            <p:ph type="body" idx="1"/>
          </p:nvPr>
        </p:nvSpPr>
        <p:spPr>
          <a:xfrm>
            <a:off x="381000" y="1447800"/>
            <a:ext cx="8229600" cy="4800600"/>
          </a:xfrm>
        </p:spPr>
        <p:txBody>
          <a:bodyPr>
            <a:noAutofit/>
          </a:bodyPr>
          <a:lstStyle/>
          <a:p>
            <a:pPr eaLnBrk="1" hangingPunct="1">
              <a:lnSpc>
                <a:spcPct val="90000"/>
              </a:lnSpc>
            </a:pPr>
            <a:r>
              <a:rPr lang="en-US" sz="2200" dirty="0" smtClean="0"/>
              <a:t>Advanced and Immediate Reservation of resources across multiple clusters</a:t>
            </a:r>
          </a:p>
          <a:p>
            <a:pPr lvl="1" eaLnBrk="1" hangingPunct="1">
              <a:lnSpc>
                <a:spcPct val="125000"/>
              </a:lnSpc>
            </a:pPr>
            <a:r>
              <a:rPr lang="en-US" sz="2200" dirty="0" smtClean="0">
                <a:solidFill>
                  <a:srgbClr val="397F39"/>
                </a:solidFill>
              </a:rPr>
              <a:t>Ensure resource </a:t>
            </a:r>
            <a:r>
              <a:rPr lang="en-US" sz="2200" dirty="0" smtClean="0">
                <a:solidFill>
                  <a:srgbClr val="397F39"/>
                </a:solidFill>
              </a:rPr>
              <a:t>availability</a:t>
            </a:r>
          </a:p>
          <a:p>
            <a:pPr lvl="1" eaLnBrk="1" hangingPunct="1">
              <a:lnSpc>
                <a:spcPct val="125000"/>
              </a:lnSpc>
            </a:pPr>
            <a:r>
              <a:rPr lang="en-US" sz="2200" dirty="0" smtClean="0">
                <a:solidFill>
                  <a:srgbClr val="397F39"/>
                </a:solidFill>
              </a:rPr>
              <a:t>GSI </a:t>
            </a:r>
            <a:r>
              <a:rPr lang="en-US" sz="2200" dirty="0" smtClean="0">
                <a:solidFill>
                  <a:srgbClr val="397F39"/>
                </a:solidFill>
              </a:rPr>
              <a:t>based reservation: Garuda Reservation</a:t>
            </a:r>
          </a:p>
          <a:p>
            <a:pPr lvl="1">
              <a:lnSpc>
                <a:spcPct val="125000"/>
              </a:lnSpc>
            </a:pPr>
            <a:r>
              <a:rPr lang="en-US" sz="2200" dirty="0" smtClean="0">
                <a:solidFill>
                  <a:srgbClr val="397F39"/>
                </a:solidFill>
              </a:rPr>
              <a:t>Grid Reservation Failover mechanism:</a:t>
            </a:r>
          </a:p>
          <a:p>
            <a:pPr lvl="1">
              <a:lnSpc>
                <a:spcPct val="125000"/>
              </a:lnSpc>
            </a:pPr>
            <a:r>
              <a:rPr lang="en-US" sz="2200" dirty="0" smtClean="0">
                <a:solidFill>
                  <a:srgbClr val="397F39"/>
                </a:solidFill>
              </a:rPr>
              <a:t>Application Programming Interface</a:t>
            </a:r>
          </a:p>
          <a:p>
            <a:pPr lvl="1">
              <a:lnSpc>
                <a:spcPct val="125000"/>
              </a:lnSpc>
            </a:pPr>
            <a:r>
              <a:rPr lang="en-US" sz="2200" dirty="0" smtClean="0">
                <a:solidFill>
                  <a:srgbClr val="397F39"/>
                </a:solidFill>
              </a:rPr>
              <a:t>Intelligent resource allocation based on </a:t>
            </a:r>
            <a:r>
              <a:rPr lang="en-US" sz="2200" dirty="0" err="1" smtClean="0">
                <a:solidFill>
                  <a:srgbClr val="397F39"/>
                </a:solidFill>
              </a:rPr>
              <a:t>QoS</a:t>
            </a:r>
            <a:r>
              <a:rPr lang="en-US" sz="2200" dirty="0" smtClean="0">
                <a:solidFill>
                  <a:srgbClr val="397F39"/>
                </a:solidFill>
              </a:rPr>
              <a:t> Parameters</a:t>
            </a:r>
          </a:p>
          <a:p>
            <a:pPr lvl="1">
              <a:lnSpc>
                <a:spcPct val="125000"/>
              </a:lnSpc>
            </a:pPr>
            <a:r>
              <a:rPr lang="en-US" sz="2200" dirty="0" smtClean="0">
                <a:solidFill>
                  <a:srgbClr val="397F39"/>
                </a:solidFill>
              </a:rPr>
              <a:t>Virtual Organization support</a:t>
            </a:r>
          </a:p>
          <a:p>
            <a:pPr lvl="1">
              <a:lnSpc>
                <a:spcPct val="125000"/>
              </a:lnSpc>
            </a:pPr>
            <a:r>
              <a:rPr lang="en-US" sz="2200" dirty="0" smtClean="0">
                <a:solidFill>
                  <a:srgbClr val="397F39"/>
                </a:solidFill>
              </a:rPr>
              <a:t>Avoiding resource under utilization</a:t>
            </a:r>
          </a:p>
          <a:p>
            <a:pPr lvl="1">
              <a:lnSpc>
                <a:spcPct val="125000"/>
              </a:lnSpc>
            </a:pPr>
            <a:r>
              <a:rPr lang="en-US" sz="2200" dirty="0" smtClean="0">
                <a:solidFill>
                  <a:srgbClr val="397F39"/>
                </a:solidFill>
              </a:rPr>
              <a:t>Integration with </a:t>
            </a:r>
            <a:r>
              <a:rPr lang="en-US" sz="2200" dirty="0" err="1" smtClean="0">
                <a:solidFill>
                  <a:srgbClr val="397F39"/>
                </a:solidFill>
              </a:rPr>
              <a:t>Gridway</a:t>
            </a:r>
            <a:r>
              <a:rPr lang="en-US" sz="2200" dirty="0" smtClean="0">
                <a:solidFill>
                  <a:srgbClr val="397F39"/>
                </a:solidFill>
              </a:rPr>
              <a:t> Meta-scheduler and </a:t>
            </a:r>
            <a:r>
              <a:rPr lang="en-US" sz="2200" dirty="0" err="1" smtClean="0">
                <a:solidFill>
                  <a:srgbClr val="397F39"/>
                </a:solidFill>
              </a:rPr>
              <a:t>Globus</a:t>
            </a:r>
            <a:r>
              <a:rPr lang="en-US" sz="2200" dirty="0" smtClean="0">
                <a:solidFill>
                  <a:srgbClr val="397F39"/>
                </a:solidFill>
              </a:rPr>
              <a:t> Middleware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reenWave_BusPresentation">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23AB631-2C77-48E2-965F-5E9DD099092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GreenWave_BusPresentation</Template>
  <TotalTime>1013</TotalTime>
  <Words>705</Words>
  <Application>Microsoft Office PowerPoint</Application>
  <PresentationFormat>On-screen Show (4:3)</PresentationFormat>
  <Paragraphs>224</Paragraphs>
  <Slides>20</Slides>
  <Notes>0</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GreenWave_BusPresentation</vt:lpstr>
      <vt:lpstr>Custom Design</vt:lpstr>
      <vt:lpstr>AN INGENIOUS APPROACH FOR IMPROVING TURNAROUND TIME OF GRID JOBS WITH RESOURCE ASSURANCE AND ALLOCATION MECHANISM</vt:lpstr>
      <vt:lpstr>Outline</vt:lpstr>
      <vt:lpstr>Grid Computing</vt:lpstr>
      <vt:lpstr>India’s National Grid Computing Initiative: GARUDA</vt:lpstr>
      <vt:lpstr>Problem Statement</vt:lpstr>
      <vt:lpstr>Our Approach</vt:lpstr>
      <vt:lpstr>Compute Reservation</vt:lpstr>
      <vt:lpstr>Garuda Reservation Architecture</vt:lpstr>
      <vt:lpstr>Garuda Reservation Features</vt:lpstr>
      <vt:lpstr>Performance Analysis</vt:lpstr>
      <vt:lpstr>Performance Metrics</vt:lpstr>
      <vt:lpstr>Turnaround Time</vt:lpstr>
      <vt:lpstr>Performance Analysis</vt:lpstr>
      <vt:lpstr>Turn-around time without reservation</vt:lpstr>
      <vt:lpstr>Turn-around time without reservation</vt:lpstr>
      <vt:lpstr>Turn-around time with reservation</vt:lpstr>
      <vt:lpstr>Turn-around time with reservation</vt:lpstr>
      <vt:lpstr>Comparison of Turnaround times</vt:lpstr>
      <vt:lpstr>Conclusion</vt:lpstr>
      <vt:lpstr>Thank You</vt:lpstr>
    </vt:vector>
  </TitlesOfParts>
  <Company>CDAC bangalore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INGENIOUS APPROACH FOR IMPROVING TURNAROUND TIME OF GRID JOBS WITH RESOURCE ASSURANCE AND ALLOCATION MECHANISM”</dc:title>
  <dc:creator>Henry Sukumar S</dc:creator>
  <cp:lastModifiedBy>Prachi</cp:lastModifiedBy>
  <cp:revision>70</cp:revision>
  <dcterms:created xsi:type="dcterms:W3CDTF">2012-08-30T06:15:27Z</dcterms:created>
  <dcterms:modified xsi:type="dcterms:W3CDTF">2012-09-06T14:18:24Z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TC103853799990</vt:lpwstr>
  </property>
</Properties>
</file>