
<file path=[Content_Types].xml><?xml version="1.0" encoding="utf-8"?>
<Types xmlns="http://schemas.openxmlformats.org/package/2006/content-types">
  <Default Extension="rels" ContentType="application/vnd.openxmlformats-package.relationships+xml"/>
  <Default Extension="xls" ContentType="application/vnd.ms-excel"/>
  <Default Extension="xml" ContentType="application/xml"/>
  <Default Extension="jpeg" ContentType="image/jpeg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9" r:id="rId3"/>
    <p:sldId id="270" r:id="rId4"/>
    <p:sldId id="332" r:id="rId5"/>
    <p:sldId id="448" r:id="rId6"/>
    <p:sldId id="390" r:id="rId7"/>
    <p:sldId id="408" r:id="rId8"/>
    <p:sldId id="405" r:id="rId9"/>
    <p:sldId id="407" r:id="rId10"/>
    <p:sldId id="406" r:id="rId11"/>
    <p:sldId id="383" r:id="rId12"/>
    <p:sldId id="409" r:id="rId13"/>
    <p:sldId id="467" r:id="rId14"/>
    <p:sldId id="449" r:id="rId15"/>
    <p:sldId id="415" r:id="rId16"/>
    <p:sldId id="423" r:id="rId17"/>
    <p:sldId id="403" r:id="rId18"/>
    <p:sldId id="451" r:id="rId19"/>
    <p:sldId id="437" r:id="rId20"/>
    <p:sldId id="438" r:id="rId21"/>
    <p:sldId id="439" r:id="rId22"/>
    <p:sldId id="461" r:id="rId23"/>
    <p:sldId id="462" r:id="rId24"/>
    <p:sldId id="463" r:id="rId25"/>
    <p:sldId id="464" r:id="rId26"/>
    <p:sldId id="465" r:id="rId27"/>
    <p:sldId id="466" r:id="rId28"/>
    <p:sldId id="452" r:id="rId29"/>
    <p:sldId id="453" r:id="rId30"/>
    <p:sldId id="454" r:id="rId31"/>
    <p:sldId id="433" r:id="rId32"/>
    <p:sldId id="434" r:id="rId33"/>
    <p:sldId id="455" r:id="rId34"/>
    <p:sldId id="456" r:id="rId35"/>
    <p:sldId id="457" r:id="rId36"/>
    <p:sldId id="458" r:id="rId37"/>
    <p:sldId id="459" r:id="rId38"/>
    <p:sldId id="460" r:id="rId39"/>
    <p:sldId id="436" r:id="rId40"/>
    <p:sldId id="393" r:id="rId41"/>
    <p:sldId id="429" r:id="rId42"/>
    <p:sldId id="399" r:id="rId43"/>
    <p:sldId id="401" r:id="rId44"/>
    <p:sldId id="400" r:id="rId45"/>
    <p:sldId id="402" r:id="rId46"/>
    <p:sldId id="447" r:id="rId47"/>
    <p:sldId id="412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C896"/>
    <a:srgbClr val="39275B"/>
    <a:srgbClr val="C79900"/>
    <a:srgbClr val="F4F4F4"/>
    <a:srgbClr val="D7A900"/>
    <a:srgbClr val="3B1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72" autoAdjust="0"/>
  </p:normalViewPr>
  <p:slideViewPr>
    <p:cSldViewPr snapToObjects="1">
      <p:cViewPr>
        <p:scale>
          <a:sx n="95" d="100"/>
          <a:sy n="95" d="100"/>
        </p:scale>
        <p:origin x="-18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interSettings" Target="printerSettings/printerSettings1.bin"/><Relationship Id="rId55" Type="http://schemas.openxmlformats.org/officeDocument/2006/relationships/tableStyles" Target="tableStyle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esProps" Target="presProps.xml"/><Relationship Id="rId54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viewProps" Target="view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86E03-FF8F-F043-A96F-D7A5AEA854C0}" type="datetimeFigureOut">
              <a:rPr lang="en-US" smtClean="0"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52214-2CEE-284F-AE70-A49E5EAB5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204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07555-D59D-914D-83F8-C070483982F1}" type="datetimeFigureOut">
              <a:rPr lang="en-US" smtClean="0"/>
              <a:t>9/11/12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C4DC8-0FA3-3C40-B18F-539AC7811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25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28BAD-5CC9-8D4F-A8A4-1C2A30F7DDA8}" type="slidenum">
              <a:rPr lang="en-US"/>
              <a:pPr/>
              <a:t>2</a:t>
            </a:fld>
            <a:endParaRPr lang="en-US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Data Integration</a:t>
            </a:r>
          </a:p>
          <a:p>
            <a:endParaRPr lang="en-US"/>
          </a:p>
          <a:p>
            <a:r>
              <a:rPr lang="en-US"/>
              <a:t>State of the art: Download all</a:t>
            </a:r>
            <a:r>
              <a:rPr lang="en-US" baseline="0"/>
              <a:t> the files you need, write your own MATLAB</a:t>
            </a:r>
          </a:p>
          <a:p>
            <a:endParaRPr lang="en-US" baseline="0"/>
          </a:p>
          <a:p>
            <a:r>
              <a:rPr lang="en-US" baseline="0"/>
              <a:t>The Database Game: Bring the computation to the data rather than the data to the computation</a:t>
            </a:r>
          </a:p>
          <a:p>
            <a:endParaRPr lang="en-US"/>
          </a:p>
          <a:p>
            <a:r>
              <a:rPr lang="en-US"/>
              <a:t>This</a:t>
            </a:r>
            <a:r>
              <a:rPr lang="en-US" baseline="0"/>
              <a:t> works great for simple things like tables, and even arrays.  What about meshes?</a:t>
            </a:r>
          </a:p>
          <a:p>
            <a:endParaRPr lang="en-US" baseline="0"/>
          </a:p>
          <a:p>
            <a:r>
              <a:rPr lang="en-US" baseline="0"/>
              <a:t>They’re harder:</a:t>
            </a:r>
          </a:p>
          <a:p>
            <a:endParaRPr lang="en-US" baseline="0"/>
          </a:p>
          <a:p>
            <a:r>
              <a:rPr lang="en-US" baseline="0"/>
              <a:t>Standards-resistant</a:t>
            </a:r>
          </a:p>
          <a:p>
            <a:r>
              <a:rPr lang="en-US" baseline="0"/>
              <a:t>   Standards group working off and on for 7 years</a:t>
            </a:r>
          </a:p>
          <a:p>
            <a:r>
              <a:rPr lang="en-US" baseline="0"/>
              <a:t>   Show lots of different kind of grids?  AMR, warped, finite element, finite difference</a:t>
            </a:r>
          </a:p>
          <a:p>
            <a:endParaRPr lang="en-US" baseline="0"/>
          </a:p>
          <a:p>
            <a:r>
              <a:rPr lang="en-US" baseline="0"/>
              <a:t>Numerical conservation is important</a:t>
            </a:r>
          </a:p>
          <a:p>
            <a:r>
              <a:rPr lang="en-US" baseline="0"/>
              <a:t>  “I don’t trust your processsing; I need access to the raw data”</a:t>
            </a:r>
          </a:p>
          <a:p>
            <a:r>
              <a:rPr lang="en-US" baseline="0"/>
              <a:t>  “Raw” may still be grossly downsampled for convenience purposes</a:t>
            </a:r>
          </a:p>
          <a:p>
            <a:endParaRPr lang="en-US" baseline="0"/>
          </a:p>
          <a:p>
            <a:r>
              <a:rPr lang="en-US" baseline="0"/>
              <a:t>Fundamental operation is regridding: </a:t>
            </a:r>
          </a:p>
          <a:p>
            <a:r>
              <a:rPr lang="en-US" baseline="0"/>
              <a:t>  Visualization?  Regrid onto a smooth mesh, or regrid onto pixels</a:t>
            </a:r>
          </a:p>
          <a:p>
            <a:r>
              <a:rPr lang="en-US" baseline="0"/>
              <a:t>  Data Integration?  Regrid one model’s results onto another’s for comparison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Model coupling? Regrid one model’s results onto another’s for comparison</a:t>
            </a:r>
          </a:p>
          <a:p>
            <a:r>
              <a:rPr lang="en-US"/>
              <a:t>  Model-data comparisons?</a:t>
            </a:r>
            <a:r>
              <a:rPr lang="en-US" baseline="0"/>
              <a:t>  Induce a “grid” on the data if necessary, then regrid onto the model</a:t>
            </a:r>
          </a:p>
          <a:p>
            <a:endParaRPr lang="en-US" baseline="0"/>
          </a:p>
          <a:p>
            <a:r>
              <a:rPr lang="en-US" baseline="0"/>
              <a:t>Fundamental operation is restriction:</a:t>
            </a:r>
          </a:p>
          <a:p>
            <a:r>
              <a:rPr lang="en-US" baseline="0"/>
              <a:t>  “I only care about this region”</a:t>
            </a:r>
          </a:p>
          <a:p>
            <a:r>
              <a:rPr lang="en-US" baseline="0"/>
              <a:t>  Use a meso-scale atmospheric model to force a local estuary model</a:t>
            </a:r>
          </a:p>
          <a:p>
            <a:r>
              <a:rPr lang="en-US" baseline="0"/>
              <a:t>  Parallel processing: break a large mesh into pieces and process them in parallel</a:t>
            </a:r>
          </a:p>
          <a:p>
            <a:r>
              <a:rPr lang="en-US" baseline="0"/>
              <a:t>  </a:t>
            </a:r>
          </a:p>
          <a:p>
            <a:r>
              <a:rPr lang="en-US" baseline="0"/>
              <a:t>Fundamental Law of Efficient Ocean Data Integration: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Restrict * Regrid  =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Example: Server-side query: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“I need the data around the mouth of the estuary, regridded to a regular grid.”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1: Restrict * Regrid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2: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Naïve method: interpolate.  It commutes, but it is not conservative and the error is significant</a:t>
            </a:r>
          </a:p>
          <a:p>
            <a:endParaRPr lang="en-US"/>
          </a:p>
          <a:p>
            <a:r>
              <a:rPr lang="en-US"/>
              <a:t>  Alternative for conservative regridding: Supermeshing [Farrell]</a:t>
            </a:r>
          </a:p>
          <a:p>
            <a:endParaRPr lang="en-US"/>
          </a:p>
          <a:p>
            <a:r>
              <a:rPr lang="en-US"/>
              <a:t>  Supermeshing</a:t>
            </a:r>
            <a:r>
              <a:rPr lang="en-US" baseline="0"/>
              <a:t> requires identical domains, and so does not commute with restrict.</a:t>
            </a:r>
          </a:p>
          <a:p>
            <a:endParaRPr lang="en-US" baseline="0"/>
          </a:p>
          <a:p>
            <a:r>
              <a:rPr lang="en-US" baseline="0"/>
              <a:t>  Our approach: enhance supermeshing with masking and lumping to make it commute with restrict.</a:t>
            </a:r>
          </a:p>
          <a:p>
            <a:endParaRPr lang="en-US" baseline="0"/>
          </a:p>
          <a:p>
            <a:r>
              <a:rPr lang="en-US" baseline="0"/>
              <a:t>  Results: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4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Data Integration</a:t>
            </a:r>
          </a:p>
          <a:p>
            <a:endParaRPr lang="en-US"/>
          </a:p>
          <a:p>
            <a:r>
              <a:rPr lang="en-US"/>
              <a:t>State of the art: Download all</a:t>
            </a:r>
            <a:r>
              <a:rPr lang="en-US" baseline="0"/>
              <a:t> the files you need, write your own MATLAB</a:t>
            </a:r>
          </a:p>
          <a:p>
            <a:endParaRPr lang="en-US" baseline="0"/>
          </a:p>
          <a:p>
            <a:r>
              <a:rPr lang="en-US" baseline="0"/>
              <a:t>The Database Game: Bring the computation to the data rather than the data to the computation</a:t>
            </a:r>
          </a:p>
          <a:p>
            <a:endParaRPr lang="en-US"/>
          </a:p>
          <a:p>
            <a:r>
              <a:rPr lang="en-US"/>
              <a:t>This</a:t>
            </a:r>
            <a:r>
              <a:rPr lang="en-US" baseline="0"/>
              <a:t> works great for simple things like tables, and even arrays.  What about meshes?</a:t>
            </a:r>
          </a:p>
          <a:p>
            <a:endParaRPr lang="en-US" baseline="0"/>
          </a:p>
          <a:p>
            <a:r>
              <a:rPr lang="en-US" baseline="0"/>
              <a:t>They’re harder:</a:t>
            </a:r>
          </a:p>
          <a:p>
            <a:endParaRPr lang="en-US" baseline="0"/>
          </a:p>
          <a:p>
            <a:r>
              <a:rPr lang="en-US" baseline="0"/>
              <a:t>Standards-resistant</a:t>
            </a:r>
          </a:p>
          <a:p>
            <a:r>
              <a:rPr lang="en-US" baseline="0"/>
              <a:t>   Standards group working off and on for 7 years</a:t>
            </a:r>
          </a:p>
          <a:p>
            <a:r>
              <a:rPr lang="en-US" baseline="0"/>
              <a:t>   Show lots of different kind of grids?  AMR, warped, finite element, finite difference</a:t>
            </a:r>
          </a:p>
          <a:p>
            <a:endParaRPr lang="en-US" baseline="0"/>
          </a:p>
          <a:p>
            <a:r>
              <a:rPr lang="en-US" baseline="0"/>
              <a:t>Numerical conservation is important</a:t>
            </a:r>
          </a:p>
          <a:p>
            <a:r>
              <a:rPr lang="en-US" baseline="0"/>
              <a:t>  “I don’t trust your processsing; I need access to the raw data”</a:t>
            </a:r>
          </a:p>
          <a:p>
            <a:r>
              <a:rPr lang="en-US" baseline="0"/>
              <a:t>  “Raw” may still be grossly downsampled for convenience purposes</a:t>
            </a:r>
          </a:p>
          <a:p>
            <a:endParaRPr lang="en-US" baseline="0"/>
          </a:p>
          <a:p>
            <a:r>
              <a:rPr lang="en-US" baseline="0"/>
              <a:t>Fundamental operation is regridding: </a:t>
            </a:r>
          </a:p>
          <a:p>
            <a:r>
              <a:rPr lang="en-US" baseline="0"/>
              <a:t>  Visualization?  Regrid onto a smooth mesh, or regrid onto pixels</a:t>
            </a:r>
          </a:p>
          <a:p>
            <a:r>
              <a:rPr lang="en-US" baseline="0"/>
              <a:t>  Data Integration?  Regrid one model’s results onto another’s for comparison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Model coupling? Regrid one model’s results onto another’s for comparison</a:t>
            </a:r>
          </a:p>
          <a:p>
            <a:r>
              <a:rPr lang="en-US"/>
              <a:t>  Model-data comparisons?</a:t>
            </a:r>
            <a:r>
              <a:rPr lang="en-US" baseline="0"/>
              <a:t>  Induce a “grid” on the data if necessary, then regrid onto the model</a:t>
            </a:r>
          </a:p>
          <a:p>
            <a:endParaRPr lang="en-US" baseline="0"/>
          </a:p>
          <a:p>
            <a:r>
              <a:rPr lang="en-US" baseline="0"/>
              <a:t>Fundamental operation is restriction:</a:t>
            </a:r>
          </a:p>
          <a:p>
            <a:r>
              <a:rPr lang="en-US" baseline="0"/>
              <a:t>  “I only care about this region”</a:t>
            </a:r>
          </a:p>
          <a:p>
            <a:r>
              <a:rPr lang="en-US" baseline="0"/>
              <a:t>  Use a meso-scale atmospheric model to force a local estuary model</a:t>
            </a:r>
          </a:p>
          <a:p>
            <a:r>
              <a:rPr lang="en-US" baseline="0"/>
              <a:t>  Parallel processing: break a large mesh into pieces and process them in parallel</a:t>
            </a:r>
          </a:p>
          <a:p>
            <a:r>
              <a:rPr lang="en-US" baseline="0"/>
              <a:t>  </a:t>
            </a:r>
          </a:p>
          <a:p>
            <a:r>
              <a:rPr lang="en-US" baseline="0"/>
              <a:t>Fundamental Law of Efficient Ocean Data Integration: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Restrict * Regrid  =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Example: Server-side query: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“I need the data around the mouth of the estuary, regridded to a regular grid.”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1: Restrict * Regrid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2: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Naïve method: interpolate.  It commutes, but it is not conservative and the error is significant</a:t>
            </a:r>
          </a:p>
          <a:p>
            <a:endParaRPr lang="en-US"/>
          </a:p>
          <a:p>
            <a:r>
              <a:rPr lang="en-US"/>
              <a:t>  Alternative for conservative regridding: Supermeshing [Farrell]</a:t>
            </a:r>
          </a:p>
          <a:p>
            <a:endParaRPr lang="en-US"/>
          </a:p>
          <a:p>
            <a:r>
              <a:rPr lang="en-US"/>
              <a:t>  Supermeshing</a:t>
            </a:r>
            <a:r>
              <a:rPr lang="en-US" baseline="0"/>
              <a:t> requires identical domains, and so does not commute with restrict.</a:t>
            </a:r>
          </a:p>
          <a:p>
            <a:endParaRPr lang="en-US" baseline="0"/>
          </a:p>
          <a:p>
            <a:r>
              <a:rPr lang="en-US" baseline="0"/>
              <a:t>  Our approach: enhance supermeshing with masking and lumping to make it commute with restrict.</a:t>
            </a:r>
          </a:p>
          <a:p>
            <a:endParaRPr lang="en-US" baseline="0"/>
          </a:p>
          <a:p>
            <a:r>
              <a:rPr lang="en-US" baseline="0"/>
              <a:t>  Results: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4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It provides a means of describing data with its natural structure only--that is, without superimposing any additional structure for machine representation purposes. Accordingly, it provides a basis for a high level data language which will yield maximal independence between programs on the one hand and machine representation on the other. 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It turns out that you can express a wide variety of computations using only a handful of operators.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D45D9-8FA8-444D-834B-DFC255C36A17}" type="slidenum">
              <a:rPr lang="en-US"/>
              <a:pPr/>
              <a:t>33</a:t>
            </a:fld>
            <a:endParaRPr lang="en-US"/>
          </a:p>
        </p:txBody>
      </p:sp>
      <p:sp>
        <p:nvSpPr>
          <p:cNvPr id="67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AF74A-2BEA-D04B-B28E-84851C05D690}" type="slidenum">
              <a:rPr lang="en-US"/>
              <a:pPr/>
              <a:t>36</a:t>
            </a:fld>
            <a:endParaRPr lang="en-US"/>
          </a:p>
        </p:txBody>
      </p:sp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2F2C3-C9CD-404D-AD5A-1D3C296BB63C}" type="slidenum">
              <a:rPr lang="en-US"/>
              <a:pPr/>
              <a:t>37</a:t>
            </a:fld>
            <a:endParaRPr lang="en-US"/>
          </a:p>
        </p:txBody>
      </p:sp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70E27-2BD2-B340-8DF7-3C8BC0D4CE4F}" type="slidenum">
              <a:rPr lang="en-US"/>
              <a:pPr/>
              <a:t>38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208598-F329-1E4C-8FE6-76EBDFACC95D}" type="slidenum">
              <a:rPr lang="en-US"/>
              <a:pPr/>
              <a:t>3</a:t>
            </a:fld>
            <a:endParaRPr 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32546-63D3-4F47-9FFB-4E1F72CEB57B}" type="slidenum">
              <a:rPr lang="en-US"/>
              <a:pPr/>
              <a:t>6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>
              <a:spcBef>
                <a:spcPct val="0"/>
              </a:spcBef>
            </a:pPr>
            <a:r>
              <a:rPr lang="en-US" sz="1800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800"/>
              <a:t>OOI: ~$100M, ~$40, ~$60, ~$100, ~$60 in 2009 –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800"/>
          </a:p>
          <a:p>
            <a:pPr lvl="1"/>
            <a:r>
              <a:rPr lang="en-US" sz="1800"/>
              <a:t>IOOS: $37M in 2012, up from 2010, down from 2004-2007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$17M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5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Data Integration</a:t>
            </a:r>
          </a:p>
          <a:p>
            <a:endParaRPr lang="en-US"/>
          </a:p>
          <a:p>
            <a:r>
              <a:rPr lang="en-US"/>
              <a:t>State of the art: Download all</a:t>
            </a:r>
            <a:r>
              <a:rPr lang="en-US" baseline="0"/>
              <a:t> the files you need, write your own MATLAB</a:t>
            </a:r>
          </a:p>
          <a:p>
            <a:endParaRPr lang="en-US" baseline="0"/>
          </a:p>
          <a:p>
            <a:r>
              <a:rPr lang="en-US" baseline="0"/>
              <a:t>The Database Game: Bring the computation to the data rather than the data to the computation</a:t>
            </a:r>
          </a:p>
          <a:p>
            <a:endParaRPr lang="en-US"/>
          </a:p>
          <a:p>
            <a:r>
              <a:rPr lang="en-US"/>
              <a:t>This</a:t>
            </a:r>
            <a:r>
              <a:rPr lang="en-US" baseline="0"/>
              <a:t> works great for simple things like tables, and even arrays.  What about meshes?</a:t>
            </a:r>
          </a:p>
          <a:p>
            <a:endParaRPr lang="en-US" baseline="0"/>
          </a:p>
          <a:p>
            <a:r>
              <a:rPr lang="en-US" baseline="0"/>
              <a:t>They’re harder:</a:t>
            </a:r>
          </a:p>
          <a:p>
            <a:endParaRPr lang="en-US" baseline="0"/>
          </a:p>
          <a:p>
            <a:r>
              <a:rPr lang="en-US" baseline="0"/>
              <a:t>Standards-resistant</a:t>
            </a:r>
          </a:p>
          <a:p>
            <a:r>
              <a:rPr lang="en-US" baseline="0"/>
              <a:t>   Standards group working off and on for 7 years</a:t>
            </a:r>
          </a:p>
          <a:p>
            <a:r>
              <a:rPr lang="en-US" baseline="0"/>
              <a:t>   Show lots of different kind of grids?  AMR, warped, finite element, finite difference</a:t>
            </a:r>
          </a:p>
          <a:p>
            <a:endParaRPr lang="en-US" baseline="0"/>
          </a:p>
          <a:p>
            <a:r>
              <a:rPr lang="en-US" baseline="0"/>
              <a:t>Numerical conservation is important</a:t>
            </a:r>
          </a:p>
          <a:p>
            <a:r>
              <a:rPr lang="en-US" baseline="0"/>
              <a:t>  “I don’t trust your processsing; I need access to the raw data”</a:t>
            </a:r>
          </a:p>
          <a:p>
            <a:r>
              <a:rPr lang="en-US" baseline="0"/>
              <a:t>  “Raw” may still be grossly downsampled for convenience purposes</a:t>
            </a:r>
          </a:p>
          <a:p>
            <a:endParaRPr lang="en-US" baseline="0"/>
          </a:p>
          <a:p>
            <a:r>
              <a:rPr lang="en-US" baseline="0"/>
              <a:t>Fundamental operation is regridding: </a:t>
            </a:r>
          </a:p>
          <a:p>
            <a:r>
              <a:rPr lang="en-US" baseline="0"/>
              <a:t>  Visualization?  Regrid onto a smooth mesh, or regrid onto pixels</a:t>
            </a:r>
          </a:p>
          <a:p>
            <a:r>
              <a:rPr lang="en-US" baseline="0"/>
              <a:t>  Data Integration?  Regrid one model’s results onto another’s for comparison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Model coupling? Regrid one model’s results onto another’s for comparison</a:t>
            </a:r>
          </a:p>
          <a:p>
            <a:r>
              <a:rPr lang="en-US"/>
              <a:t>  Model-data comparisons?</a:t>
            </a:r>
            <a:r>
              <a:rPr lang="en-US" baseline="0"/>
              <a:t>  Induce a “grid” on the data if necessary, then regrid onto the model</a:t>
            </a:r>
          </a:p>
          <a:p>
            <a:endParaRPr lang="en-US" baseline="0"/>
          </a:p>
          <a:p>
            <a:r>
              <a:rPr lang="en-US" baseline="0"/>
              <a:t>Fundamental operation is restriction:</a:t>
            </a:r>
          </a:p>
          <a:p>
            <a:r>
              <a:rPr lang="en-US" baseline="0"/>
              <a:t>  “I only care about this region”</a:t>
            </a:r>
          </a:p>
          <a:p>
            <a:r>
              <a:rPr lang="en-US" baseline="0"/>
              <a:t>  Use a meso-scale atmospheric model to force a local estuary model</a:t>
            </a:r>
          </a:p>
          <a:p>
            <a:r>
              <a:rPr lang="en-US" baseline="0"/>
              <a:t>  Parallel processing: break a large mesh into pieces and process them in parallel</a:t>
            </a:r>
          </a:p>
          <a:p>
            <a:r>
              <a:rPr lang="en-US" baseline="0"/>
              <a:t>  </a:t>
            </a:r>
          </a:p>
          <a:p>
            <a:r>
              <a:rPr lang="en-US" baseline="0"/>
              <a:t>Fundamental Law of Efficient Ocean Data Integration:</a:t>
            </a:r>
          </a:p>
          <a:p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Restrict * Regrid  =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Example: Server-side query: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“I need the data around the mouth of the estuary, regridded to a regular grid.”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1: Restrict * Regrid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Option 2: Regrid * Restrict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 Naïve method: interpolate.  It commutes, but it is not conservative and the error is significant</a:t>
            </a:r>
          </a:p>
          <a:p>
            <a:endParaRPr lang="en-US"/>
          </a:p>
          <a:p>
            <a:r>
              <a:rPr lang="en-US"/>
              <a:t>  Alternative for conservative regridding: Supermeshing [Farrell]</a:t>
            </a:r>
          </a:p>
          <a:p>
            <a:endParaRPr lang="en-US"/>
          </a:p>
          <a:p>
            <a:r>
              <a:rPr lang="en-US"/>
              <a:t>  Supermeshing</a:t>
            </a:r>
            <a:r>
              <a:rPr lang="en-US" baseline="0"/>
              <a:t> requires identical domains, and so does not commute with restrict.</a:t>
            </a:r>
          </a:p>
          <a:p>
            <a:endParaRPr lang="en-US" baseline="0"/>
          </a:p>
          <a:p>
            <a:r>
              <a:rPr lang="en-US" baseline="0"/>
              <a:t>  Our approach: enhance supermeshing with masking and lumping to make it commute with restrict.</a:t>
            </a:r>
          </a:p>
          <a:p>
            <a:endParaRPr lang="en-US" baseline="0"/>
          </a:p>
          <a:p>
            <a:r>
              <a:rPr lang="en-US" baseline="0"/>
              <a:t>  Results: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C4DC8-0FA3-3C40-B18F-539AC78115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6FFD4-1F12-1844-A152-471782F33676}" type="slidenum">
              <a:rPr lang="en-US"/>
              <a:pPr/>
              <a:t>19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2400" i="1"/>
              <a:t>Unstructured</a:t>
            </a:r>
            <a:r>
              <a:rPr lang="en-US" sz="2400" i="1" baseline="0"/>
              <a:t> grids model complex domains more precisely, and naturally capture multi-scale dynamics</a:t>
            </a:r>
            <a:endParaRPr lang="en-US" sz="2400" i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6FFD4-1F12-1844-A152-471782F33676}" type="slidenum">
              <a:rPr lang="en-US"/>
              <a:pPr/>
              <a:t>20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Project: New software for serving oceanographic model results, requiring collaboration between UW, OPeNDAP.org, and OOI. </a:t>
            </a:r>
          </a:p>
          <a:p>
            <a:pPr eaLnBrk="0" hangingPunct="0">
              <a:spcBef>
                <a:spcPct val="50000"/>
              </a:spcBef>
            </a:pPr>
            <a:endParaRPr lang="en-US" sz="2400"/>
          </a:p>
          <a:p>
            <a:pPr eaLnBrk="0" hangingPunct="0">
              <a:spcBef>
                <a:spcPct val="50000"/>
              </a:spcBef>
            </a:pPr>
            <a:r>
              <a:rPr lang="en-US" sz="2400"/>
              <a:t>Problem: Who wants to provide guest accounts for the other two?</a:t>
            </a:r>
          </a:p>
          <a:p>
            <a:pPr eaLnBrk="0" hangingPunct="0">
              <a:spcBef>
                <a:spcPct val="50000"/>
              </a:spcBef>
            </a:pPr>
            <a:endParaRPr lang="en-US" sz="2400"/>
          </a:p>
          <a:p>
            <a:pPr eaLnBrk="0" hangingPunct="0">
              <a:spcBef>
                <a:spcPct val="50000"/>
              </a:spcBef>
            </a:pPr>
            <a:r>
              <a:rPr lang="en-US" sz="2400"/>
              <a:t>Observation: EC2 is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Google Docs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for developers: a shared environment outside the jurisdiction of overprotective sysadmins.</a:t>
            </a:r>
          </a:p>
          <a:p>
            <a:pPr eaLnBrk="0" hangingPunct="0">
              <a:spcBef>
                <a:spcPct val="50000"/>
              </a:spcBef>
            </a:pPr>
            <a:endParaRPr lang="en-US" sz="2400"/>
          </a:p>
          <a:p>
            <a:pPr eaLnBrk="0" hangingPunct="0">
              <a:spcBef>
                <a:spcPct val="50000"/>
              </a:spcBef>
            </a:pPr>
            <a:r>
              <a:rPr lang="en-US" sz="2400"/>
              <a:t>Outcome: Waited two weeks for credentials to be established, then spun up an EC2 instance and were rolling within an hour.  We can work on the same code base -- no bugs closed as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Can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t Replicate</a:t>
            </a:r>
            <a:r>
              <a:rPr lang="ja-JP" altLang="en-US" sz="2400">
                <a:latin typeface="Arial"/>
              </a:rPr>
              <a:t>”</a:t>
            </a:r>
            <a:endParaRPr lang="en-US" sz="2400"/>
          </a:p>
          <a:p>
            <a:pPr eaLnBrk="0" hangingPunct="0">
              <a:spcBef>
                <a:spcPct val="50000"/>
              </a:spcBef>
            </a:pPr>
            <a:endParaRPr lang="en-US" sz="2400"/>
          </a:p>
          <a:p>
            <a:pPr eaLnBrk="0" hangingPunct="0">
              <a:spcBef>
                <a:spcPct val="50000"/>
              </a:spcBef>
            </a:pPr>
            <a:r>
              <a:rPr lang="en-US" sz="2400"/>
              <a:t>Conclusion: The cloud is the ultimate collaborative development environment.</a:t>
            </a:r>
          </a:p>
          <a:p>
            <a:pPr eaLnBrk="0" hangingPunct="0">
              <a:spcBef>
                <a:spcPct val="50000"/>
              </a:spcBef>
            </a:pPr>
            <a:endParaRPr lang="en-US" sz="2400" i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113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684412_high_Purp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275B">
              <a:alpha val="5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7" descr="UW.Wordmark_ctr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2425"/>
            <a:ext cx="25511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UW_W-Logo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8486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284D85-FEAC-6D4D-ADD9-3BD8F167427A}" type="datetime1">
              <a:rPr lang="en-US" smtClean="0"/>
              <a:t>9/11/12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2300" y="6356350"/>
            <a:ext cx="2895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2883AC-E72C-294B-86D2-A63D5043FD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76400"/>
            <a:ext cx="8229600" cy="4449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00AE5-584D-C440-9AD8-C8FC349C2170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2025F-BD38-A44C-A022-81B9B849CB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6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20574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0"/>
            <a:ext cx="60198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3D354-CDAA-004A-BBB7-92BEBA53B5C0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648DF-5E37-9E4E-8E74-0E0631D04E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38" y="322263"/>
            <a:ext cx="7793037" cy="6683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74650" y="1346200"/>
            <a:ext cx="8443913" cy="4762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06575" y="63277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3/12/09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46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Bill Howe, eScience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4586C1-104D-CC4E-9144-C967F41D1B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1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71450" cy="6858000"/>
          </a:xfrm>
          <a:prstGeom prst="rect">
            <a:avLst/>
          </a:prstGeom>
          <a:solidFill>
            <a:srgbClr val="39275B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9" descr="UW.Wordmark_ct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1950"/>
            <a:ext cx="25638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180975"/>
            <a:ext cx="576263" cy="457200"/>
          </a:xfrm>
          <a:prstGeom prst="rect">
            <a:avLst/>
          </a:prstGeom>
          <a:solidFill>
            <a:srgbClr val="39275B"/>
          </a:solidFill>
          <a:ln>
            <a:noFill/>
          </a:ln>
          <a:effectLst>
            <a:outerShdw blurRad="38100" dist="38100" dir="3600000" algn="br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8" descr="UW_W-Logo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95275"/>
            <a:ext cx="338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854696" cy="9144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28800"/>
            <a:ext cx="7854696" cy="4297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5475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715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12D6CCC-2396-634D-8A9D-DFA1A3024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0E162-5E18-CC42-AEFF-80654EBA5EC9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0DD67-BB51-4341-BE04-6FACCCE28F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57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9959A-35A8-9348-83C4-31B0671CA6F4}" type="datetime1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4E72A-CE54-AB49-9729-B884B9256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399"/>
            <a:ext cx="4040188" cy="4984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399"/>
            <a:ext cx="4041775" cy="4984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ED5640-A054-AD43-A009-5122F633A555}" type="datetime1">
              <a:rPr lang="en-US" smtClean="0"/>
              <a:t>9/11/12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80FAF-06AB-7741-A545-C8911F3DD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4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44F366-C044-4B4C-9ED0-43C134576ECA}" type="datetime1">
              <a:rPr lang="en-US" smtClean="0"/>
              <a:t>9/11/12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BE93F-5C7A-5B41-A729-CD25FF97C9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4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FCB4E5-F5CA-CD47-9AE3-A07BD6AB5419}" type="datetime1">
              <a:rPr lang="en-US" smtClean="0"/>
              <a:t>9/11/12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DEEC5-EA09-464B-9CF2-C5C5C68E1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008313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F7E3BA-6CFD-3F4B-B6A9-0E95C2C35C95}" type="datetime1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139CD-AAD3-944F-B5E6-7F016C31DF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3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1999"/>
            <a:ext cx="5486400" cy="3965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C999BE-CC0D-BA40-AC64-6591B8579716}" type="datetime1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78931-4823-DD4F-8A70-63C081F743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fld id="{7BC5C81F-24D6-B24D-AABC-683A945C8813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Frutiger 55 Roman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Frutiger 55 Roman" charset="0"/>
              </a:defRPr>
            </a:lvl1pPr>
          </a:lstStyle>
          <a:p>
            <a:fld id="{BE813726-3EE7-B74D-9376-57C8D899FE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90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utiger 55 Roman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 55 Roman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Frutiger 55 Roman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Frutiger 55 Roman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6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7" Type="http://schemas.openxmlformats.org/officeDocument/2006/relationships/image" Target="../media/image36.jpe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0" Type="http://schemas.openxmlformats.org/officeDocument/2006/relationships/hyperlink" Target="..%5C..%5CProjects%5CEstuary%5CAstoriaFeb2007g.ppt%23-1,3,CORIE%20products" TargetMode="External"/><Relationship Id="rId5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38.jpe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5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5" Type="http://schemas.openxmlformats.org/officeDocument/2006/relationships/image" Target="../media/image50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6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6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8.png"/><Relationship Id="rId5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5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5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6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7" Type="http://schemas.openxmlformats.org/officeDocument/2006/relationships/image" Target="../media/image20.png"/><Relationship Id="rId11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6" Type="http://schemas.openxmlformats.org/officeDocument/2006/relationships/image" Target="../media/image29.png"/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0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1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533400" y="3371850"/>
            <a:ext cx="4114800" cy="15049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Frutiger 55 Roman" charset="0"/>
                <a:ea typeface="ＭＳ Ｐゴシック" charset="0"/>
                <a:cs typeface="Arial" charset="0"/>
              </a:rPr>
              <a:t>Bill Howe </a:t>
            </a:r>
          </a:p>
          <a:p>
            <a:pPr eaLnBrk="1" hangingPunct="1"/>
            <a:r>
              <a:rPr lang="en-US" sz="1800" dirty="0">
                <a:latin typeface="Frutiger 55 Roman" charset="0"/>
                <a:ea typeface="ＭＳ Ｐゴシック" charset="0"/>
                <a:cs typeface="Arial" charset="0"/>
              </a:rPr>
              <a:t>UW eScience Institute</a:t>
            </a:r>
          </a:p>
          <a:p>
            <a:pPr eaLnBrk="1" hangingPunct="1"/>
            <a:r>
              <a:rPr lang="en-US" sz="1800" dirty="0" smtClean="0">
                <a:latin typeface="Frutiger 55 Roman" charset="0"/>
                <a:ea typeface="ＭＳ Ｐゴシック" charset="0"/>
                <a:cs typeface="Arial" charset="0"/>
              </a:rPr>
              <a:t>Computer Science &amp; Engineering</a:t>
            </a:r>
          </a:p>
          <a:p>
            <a:pPr eaLnBrk="1" hangingPunct="1"/>
            <a:r>
              <a:rPr lang="en-US" sz="1800" dirty="0">
                <a:latin typeface="Frutiger 55 Roman" charset="0"/>
                <a:ea typeface="ＭＳ Ｐゴシック" charset="0"/>
                <a:cs typeface="Arial" charset="0"/>
              </a:rPr>
              <a:t>University of Washington</a:t>
            </a:r>
            <a:endParaRPr lang="en-US" sz="1800" dirty="0" smtClean="0">
              <a:latin typeface="Frutiger 55 Roman" charset="0"/>
              <a:ea typeface="ＭＳ Ｐゴシック" charset="0"/>
              <a:cs typeface="Arial" charset="0"/>
            </a:endParaRPr>
          </a:p>
        </p:txBody>
      </p:sp>
      <p:sp>
        <p:nvSpPr>
          <p:cNvPr id="13315" name="Title 3"/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305800" cy="2305050"/>
          </a:xfrm>
        </p:spPr>
        <p:txBody>
          <a:bodyPr/>
          <a:lstStyle/>
          <a:p>
            <a:r>
              <a:rPr lang="en-US" sz="3600" dirty="0">
                <a:latin typeface="Frutiger 55 Roman" charset="0"/>
                <a:ea typeface="ＭＳ Ｐゴシック" charset="0"/>
                <a:cs typeface="ＭＳ Ｐゴシック" charset="0"/>
              </a:rPr>
              <a:t>Big Ocean Data: Numerically Conservative Parallel Query Processing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F7C1-51AA-C340-BDB5-84CB8580F8E0}" type="datetime1">
              <a:rPr lang="en-US" smtClean="0"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883AC-E72C-294B-86D2-A63D5043FD8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4724400" y="3399924"/>
            <a:ext cx="41148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/>
                </a:solidFill>
                <a:latin typeface="Frutiger 55 Roman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utiger 55 Roman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400" dirty="0" smtClean="0">
                <a:latin typeface="Frutiger 55 Roman" charset="0"/>
                <a:ea typeface="ＭＳ Ｐゴシック" charset="0"/>
                <a:cs typeface="Arial" charset="0"/>
              </a:rPr>
              <a:t>Scott Moe</a:t>
            </a:r>
          </a:p>
          <a:p>
            <a:pPr eaLnBrk="1" hangingPunct="1"/>
            <a:endParaRPr lang="en-US" sz="1800" dirty="0" smtClean="0">
              <a:latin typeface="Frutiger 55 Roman" charset="0"/>
              <a:ea typeface="ＭＳ Ｐゴシック" charset="0"/>
              <a:cs typeface="Arial" charset="0"/>
            </a:endParaRPr>
          </a:p>
          <a:p>
            <a:pPr eaLnBrk="1" hangingPunct="1"/>
            <a:r>
              <a:rPr lang="en-US" sz="1800" dirty="0" smtClean="0">
                <a:latin typeface="Frutiger 55 Roman" charset="0"/>
                <a:ea typeface="ＭＳ Ｐゴシック" charset="0"/>
                <a:cs typeface="Arial" charset="0"/>
              </a:rPr>
              <a:t>Applied Math</a:t>
            </a:r>
          </a:p>
          <a:p>
            <a:pPr eaLnBrk="1" hangingPunct="1"/>
            <a:r>
              <a:rPr lang="en-US" sz="1800" dirty="0" smtClean="0">
                <a:latin typeface="Frutiger 55 Roman" charset="0"/>
                <a:ea typeface="ＭＳ Ｐゴシック" charset="0"/>
                <a:cs typeface="Arial" charset="0"/>
              </a:rPr>
              <a:t>University of Washington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0079" y="5626101"/>
            <a:ext cx="9174079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" y="5626768"/>
            <a:ext cx="1227221" cy="1227221"/>
          </a:xfrm>
          <a:prstGeom prst="rect">
            <a:avLst/>
          </a:prstGeom>
        </p:spPr>
      </p:pic>
      <p:pic>
        <p:nvPicPr>
          <p:cNvPr id="17" name="Picture 2" descr="eScienc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29431"/>
            <a:ext cx="1262372" cy="12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881437"/>
            <a:ext cx="1571458" cy="8014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665534"/>
            <a:ext cx="1143000" cy="1143000"/>
          </a:xfrm>
          <a:prstGeom prst="rect">
            <a:avLst/>
          </a:prstGeom>
        </p:spPr>
      </p:pic>
      <p:pic>
        <p:nvPicPr>
          <p:cNvPr id="22" name="Picture 95" descr="opendap_logo_masthead.gif                                      0036840AMacintosh HD                   C63A6B9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14" y="5881437"/>
            <a:ext cx="16872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5935983"/>
            <a:ext cx="2032000" cy="746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5257800" cy="914400"/>
          </a:xfrm>
        </p:spPr>
        <p:txBody>
          <a:bodyPr/>
          <a:lstStyle/>
          <a:p>
            <a:r>
              <a:rPr lang="en-US" sz="2400"/>
              <a:t>Center for Coastal Margin Observation and Prediction (CMOP)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10</a:t>
            </a:fld>
            <a:endParaRPr lang="en-US"/>
          </a:p>
        </p:txBody>
      </p:sp>
      <p:pic>
        <p:nvPicPr>
          <p:cNvPr id="7" name="Picture 3" descr="http://www.stccmop.org/themes/cmop/img/cmop_logo_high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22" y="50800"/>
            <a:ext cx="2684463" cy="11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0800"/>
            <a:ext cx="1270000" cy="177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6237" y="115669"/>
            <a:ext cx="133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Antonio Baptista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11" y="1843505"/>
            <a:ext cx="3810000" cy="2743200"/>
          </a:xfrm>
          <a:prstGeom prst="rect">
            <a:avLst/>
          </a:prstGeom>
        </p:spPr>
      </p:pic>
      <p:pic>
        <p:nvPicPr>
          <p:cNvPr id="12" name="Picture 11" descr="Picture 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828800"/>
            <a:ext cx="3975100" cy="1627541"/>
          </a:xfrm>
          <a:prstGeom prst="rect">
            <a:avLst/>
          </a:prstGeom>
        </p:spPr>
      </p:pic>
      <p:pic>
        <p:nvPicPr>
          <p:cNvPr id="13" name="Picture 8" descr="C:\Documents and Settings\bill\My Documents\Research\YahooTalk\tansy_ph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24" y="5007810"/>
            <a:ext cx="2106595" cy="13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Documents and Settings\bill\My Documents\Research\DownloadWorld\vessel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01" y="1828800"/>
            <a:ext cx="1520493" cy="161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sontek.com/guide/guidepix/adp-famil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05412"/>
            <a:ext cx="1835756" cy="124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hlinkClick r:id="rId10" action="ppaction://hlinkpres?slideindex=3&amp;slidetitle=CORIE products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20" y="3429604"/>
            <a:ext cx="3877434" cy="335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5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43" y="3475056"/>
            <a:ext cx="3832611" cy="3373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7897" y="3507140"/>
            <a:ext cx="1927813" cy="14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2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762000"/>
            <a:ext cx="4419600" cy="457200"/>
          </a:xfrm>
        </p:spPr>
        <p:txBody>
          <a:bodyPr/>
          <a:lstStyle/>
          <a:p>
            <a:r>
              <a:rPr lang="en-US" sz="2400"/>
              <a:t>Virtual Mekong Basin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2600" y="5640537"/>
            <a:ext cx="66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img src: Mark Stoermer, UW Center for Environmental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31900"/>
            <a:ext cx="8763000" cy="438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79" y="0"/>
            <a:ext cx="1328821" cy="16593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34200" y="0"/>
            <a:ext cx="99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Jeff Richey</a:t>
            </a:r>
          </a:p>
        </p:txBody>
      </p:sp>
    </p:spTree>
    <p:extLst>
      <p:ext uri="{BB962C8B-B14F-4D97-AF65-F5344CB8AC3E}">
        <p14:creationId xmlns:p14="http://schemas.microsoft.com/office/powerpoint/2010/main" val="206285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12</a:t>
            </a:fld>
            <a:endParaRPr lang="en-US"/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661988" y="1279525"/>
            <a:ext cx="15875" cy="459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 flipH="1" flipV="1">
            <a:off x="687388" y="5854700"/>
            <a:ext cx="71548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 rot="16200000">
            <a:off x="-347662" y="3509962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# of bytes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263900" y="5949950"/>
            <a:ext cx="2687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# of data sources</a:t>
            </a:r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1066799" y="1472406"/>
            <a:ext cx="1524001" cy="1017587"/>
          </a:xfrm>
          <a:prstGeom prst="octagon">
            <a:avLst>
              <a:gd name="adj" fmla="val 2928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i="1"/>
              <a:t>telescopes</a:t>
            </a:r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1128713" y="2590800"/>
            <a:ext cx="1309687" cy="1037432"/>
          </a:xfrm>
          <a:prstGeom prst="octagon">
            <a:avLst>
              <a:gd name="adj" fmla="val 2928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i="1"/>
              <a:t>spectra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2590800" y="727105"/>
            <a:ext cx="42401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>
                <a:latin typeface="Arial" charset="0"/>
              </a:rPr>
              <a:t>LSST (~100PB; images, spectra)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2636586" y="1110248"/>
            <a:ext cx="45087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>
                <a:latin typeface="Arial" charset="0"/>
              </a:rPr>
              <a:t>PanSTARRS (~40PB; images, trajectories)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14401" y="4214471"/>
            <a:ext cx="4419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0988" indent="-280988" eaLnBrk="1" hangingPunct="1"/>
            <a:r>
              <a:rPr lang="en-US" sz="1600">
                <a:latin typeface="Arial" charset="0"/>
              </a:rPr>
              <a:t>OOI (~50TB/year; sims, RSN)</a:t>
            </a:r>
          </a:p>
          <a:p>
            <a:pPr marL="280988" indent="-280988" eaLnBrk="1" hangingPunct="1"/>
            <a:r>
              <a:rPr lang="en-US" sz="1600"/>
              <a:t>IOOS (~50TB/year; sims, satellite, gliders, AUVs, vessels, more)</a:t>
            </a:r>
            <a:endParaRPr lang="en-US" sz="1600">
              <a:latin typeface="Arial" charset="0"/>
            </a:endParaRPr>
          </a:p>
          <a:p>
            <a:pPr marL="280988" indent="-280988" eaLnBrk="1" hangingPunct="1"/>
            <a:r>
              <a:rPr lang="en-US" sz="1600"/>
              <a:t>CMOP (~10TB/year; sims, stations, gliders, AUVs, vessels, more) </a:t>
            </a:r>
            <a:endParaRPr lang="en-US" sz="1600">
              <a:latin typeface="Arial" charset="0"/>
            </a:endParaRP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4800600" y="3581400"/>
            <a:ext cx="1452227" cy="685799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2641391" y="1484091"/>
            <a:ext cx="41960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>
                <a:latin typeface="Arial" charset="0"/>
              </a:rPr>
              <a:t>SDSS (~400TB; images, spectra, catalogs)</a:t>
            </a:r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2484857" y="2034672"/>
            <a:ext cx="1374607" cy="1184776"/>
          </a:xfrm>
          <a:prstGeom prst="octagon">
            <a:avLst>
              <a:gd name="adj" fmla="val 2928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/>
            <a:r>
              <a:rPr lang="en-US" i="1"/>
              <a:t>n-body sims</a:t>
            </a:r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5493546" y="4825191"/>
            <a:ext cx="450265" cy="37674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6400800" y="3800963"/>
            <a:ext cx="685800" cy="45979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40" name="AutoShape 17"/>
          <p:cNvSpPr>
            <a:spLocks noChangeArrowheads="1"/>
          </p:cNvSpPr>
          <p:nvPr/>
        </p:nvSpPr>
        <p:spPr bwMode="auto">
          <a:xfrm>
            <a:off x="6858000" y="4328931"/>
            <a:ext cx="452333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41" name="AutoShape 17"/>
          <p:cNvSpPr>
            <a:spLocks noChangeArrowheads="1"/>
          </p:cNvSpPr>
          <p:nvPr/>
        </p:nvSpPr>
        <p:spPr bwMode="auto">
          <a:xfrm>
            <a:off x="5680075" y="4422008"/>
            <a:ext cx="263525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42" name="AutoShape 17"/>
          <p:cNvSpPr>
            <a:spLocks noChangeArrowheads="1"/>
          </p:cNvSpPr>
          <p:nvPr/>
        </p:nvSpPr>
        <p:spPr bwMode="auto">
          <a:xfrm>
            <a:off x="6441448" y="4586664"/>
            <a:ext cx="263525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43" name="TextBox 42"/>
          <p:cNvSpPr txBox="1"/>
          <p:nvPr/>
        </p:nvSpPr>
        <p:spPr>
          <a:xfrm>
            <a:off x="6117055" y="3338707"/>
            <a:ext cx="112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models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51775" y="4253777"/>
            <a:ext cx="112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AUVs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07237" y="3657600"/>
            <a:ext cx="112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stations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58364" y="4825191"/>
            <a:ext cx="18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cruises, CTDs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05964" y="5088379"/>
            <a:ext cx="18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flow cytometry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47369" y="4573657"/>
            <a:ext cx="926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gliders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82629" y="5257656"/>
            <a:ext cx="1122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ADCP</a:t>
            </a:r>
          </a:p>
        </p:txBody>
      </p:sp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5207418" y="4395625"/>
            <a:ext cx="263525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51" name="AutoShape 17"/>
          <p:cNvSpPr>
            <a:spLocks noChangeArrowheads="1"/>
          </p:cNvSpPr>
          <p:nvPr/>
        </p:nvSpPr>
        <p:spPr bwMode="auto">
          <a:xfrm>
            <a:off x="6141495" y="4994400"/>
            <a:ext cx="377052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52" name="TextBox 51"/>
          <p:cNvSpPr txBox="1"/>
          <p:nvPr/>
        </p:nvSpPr>
        <p:spPr>
          <a:xfrm>
            <a:off x="6197935" y="5376446"/>
            <a:ext cx="18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satellites</a:t>
            </a:r>
          </a:p>
        </p:txBody>
      </p:sp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6158874" y="4234654"/>
            <a:ext cx="263525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6019800" y="4613400"/>
            <a:ext cx="263525" cy="263400"/>
          </a:xfrm>
          <a:prstGeom prst="octagon">
            <a:avLst>
              <a:gd name="adj" fmla="val 29287"/>
            </a:avLst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/>
          </a:p>
        </p:txBody>
      </p:sp>
      <p:sp>
        <p:nvSpPr>
          <p:cNvPr id="57" name="TextBox 56"/>
          <p:cNvSpPr txBox="1"/>
          <p:nvPr/>
        </p:nvSpPr>
        <p:spPr>
          <a:xfrm>
            <a:off x="914401" y="958850"/>
            <a:ext cx="225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/>
                </a:solidFill>
              </a:rPr>
              <a:t>Astronomy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894263" y="3034782"/>
            <a:ext cx="225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Ocean Sciences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47369" y="97273"/>
            <a:ext cx="2202133" cy="240835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/>
              <a:t>3 V’s of Big Data</a:t>
            </a:r>
          </a:p>
          <a:p>
            <a:endParaRPr lang="en-US" sz="2000"/>
          </a:p>
          <a:p>
            <a:r>
              <a:rPr lang="en-US" sz="2000"/>
              <a:t>Volume</a:t>
            </a:r>
          </a:p>
          <a:p>
            <a:endParaRPr lang="en-US" sz="2000"/>
          </a:p>
          <a:p>
            <a:r>
              <a:rPr lang="en-US" sz="2000"/>
              <a:t>Variety</a:t>
            </a:r>
          </a:p>
          <a:p>
            <a:endParaRPr lang="en-US" sz="2000"/>
          </a:p>
          <a:p>
            <a:r>
              <a:rPr lang="en-US" sz="2000"/>
              <a:t>Velocity</a:t>
            </a:r>
          </a:p>
          <a:p>
            <a:endParaRPr lang="en-US" sz="1050"/>
          </a:p>
        </p:txBody>
      </p:sp>
      <p:sp>
        <p:nvSpPr>
          <p:cNvPr id="61" name="Rectangle 60"/>
          <p:cNvSpPr/>
          <p:nvPr/>
        </p:nvSpPr>
        <p:spPr>
          <a:xfrm>
            <a:off x="7990304" y="1328182"/>
            <a:ext cx="925095" cy="37314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1000">
                <a:schemeClr val="accent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i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990304" y="717275"/>
            <a:ext cx="925095" cy="373146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40000"/>
                  <a:lumOff val="6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/>
            <a:endParaRPr lang="en-US" i="1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11590" y="1940149"/>
            <a:ext cx="925095" cy="373146"/>
          </a:xfrm>
          <a:prstGeom prst="rect">
            <a:avLst/>
          </a:prstGeom>
          <a:gradFill flip="none" rotWithShape="1">
            <a:gsLst>
              <a:gs pos="18000">
                <a:schemeClr val="accent5">
                  <a:lumMod val="40000"/>
                  <a:lumOff val="6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/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31661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1" y="751070"/>
            <a:ext cx="6443166" cy="5410200"/>
          </a:xfrm>
        </p:spPr>
        <p:txBody>
          <a:bodyPr/>
          <a:lstStyle/>
          <a:p>
            <a:pPr marL="285750" indent="-285750">
              <a:buNone/>
            </a:pPr>
            <a:r>
              <a:rPr lang="en-US" sz="2000" u="sng">
                <a:solidFill>
                  <a:srgbClr val="0000FF"/>
                </a:solidFill>
              </a:rPr>
              <a:t>SQLShare: Ad Hoc Databases for Science</a:t>
            </a:r>
            <a:endParaRPr lang="en-US" sz="2000" u="sng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/>
              <a:t>Problem</a:t>
            </a:r>
          </a:p>
          <a:p>
            <a:pPr marL="512763" lvl="1"/>
            <a:r>
              <a:rPr lang="en-US" sz="1600"/>
              <a:t>Data is captured and manipulated in ad hoc files</a:t>
            </a:r>
          </a:p>
          <a:p>
            <a:pPr marL="512763" lvl="1"/>
            <a:r>
              <a:rPr lang="en-US" sz="1600"/>
              <a:t>Made sense five years ago; the data volumes were manageable</a:t>
            </a:r>
          </a:p>
          <a:p>
            <a:pPr marL="512763" lvl="1"/>
            <a:r>
              <a:rPr lang="en-US" sz="1600"/>
              <a:t>But now: 50k rows, 100s of files, sharing</a:t>
            </a:r>
          </a:p>
          <a:p>
            <a:pPr marL="285750" indent="-285750">
              <a:buNone/>
            </a:pPr>
            <a:r>
              <a:rPr lang="en-US" sz="1800"/>
              <a:t>Why not put everything into a database?</a:t>
            </a:r>
          </a:p>
          <a:p>
            <a:pPr marL="512763" lvl="1"/>
            <a:r>
              <a:rPr lang="en-US" sz="1600"/>
              <a:t>A huge amount of up-front effort</a:t>
            </a:r>
          </a:p>
          <a:p>
            <a:pPr marL="512763" lvl="1"/>
            <a:r>
              <a:rPr lang="en-US" sz="1600"/>
              <a:t>Hard to design for a moving target</a:t>
            </a:r>
          </a:p>
          <a:p>
            <a:pPr marL="512763" lvl="1"/>
            <a:r>
              <a:rPr lang="en-US" sz="1600"/>
              <a:t>Running a database system is a huge drain</a:t>
            </a:r>
          </a:p>
          <a:p>
            <a:pPr marL="285750" indent="-285750">
              <a:buNone/>
            </a:pPr>
            <a:r>
              <a:rPr lang="en-US" sz="1800"/>
              <a:t>Solution: SQLShare</a:t>
            </a:r>
          </a:p>
          <a:p>
            <a:pPr marL="512763" lvl="1"/>
            <a:r>
              <a:rPr lang="en-US" sz="1600"/>
              <a:t>Upload data through your browser: no setup, no installation</a:t>
            </a:r>
          </a:p>
          <a:p>
            <a:pPr marL="512763" lvl="1"/>
            <a:r>
              <a:rPr lang="en-US" sz="1600"/>
              <a:t>Login to browse science questions in English</a:t>
            </a:r>
          </a:p>
          <a:p>
            <a:pPr marL="512763" lvl="1"/>
            <a:r>
              <a:rPr lang="en-US" sz="1600"/>
              <a:t>Click a question, see the SQL to answer it question</a:t>
            </a:r>
          </a:p>
          <a:p>
            <a:pPr marL="512763" lvl="1"/>
            <a:r>
              <a:rPr lang="en-US" sz="1600"/>
              <a:t>Edit the SQL to answer an "adjacent" question, even if you wouldn’t know how to write it from scratch</a:t>
            </a:r>
          </a:p>
          <a:p>
            <a:pPr marL="285750" lvl="1"/>
            <a:endParaRPr lang="en-US" sz="1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4D85-FEAC-6D4D-ADD9-3BD8F167427A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883AC-E72C-294B-86D2-A63D5043FD85}" type="slidenum">
              <a:rPr lang="en-US"/>
              <a:pPr/>
              <a:t>13</a:t>
            </a:fld>
            <a:endParaRPr lang="en-US"/>
          </a:p>
        </p:txBody>
      </p:sp>
      <p:pic>
        <p:nvPicPr>
          <p:cNvPr id="9" name="Picture 8" descr="escienc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733800"/>
            <a:ext cx="1336257" cy="1295400"/>
          </a:xfrm>
          <a:prstGeom prst="rect">
            <a:avLst/>
          </a:prstGeom>
        </p:spPr>
      </p:pic>
      <p:pic>
        <p:nvPicPr>
          <p:cNvPr id="11" name="Picture 10" descr="Moore_Logo_(High_Res).jpg                                      002A88A3Macintosh HD                   C63A6B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66" y="2744631"/>
            <a:ext cx="2351352" cy="9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25" y="3837170"/>
            <a:ext cx="1165293" cy="116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5" descr="learningSQL.tiff                                               0036CC76Macintosh HD                   C63A6B9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76" y="609600"/>
            <a:ext cx="2155532" cy="1906007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95400" y="5987018"/>
            <a:ext cx="4524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0000FF"/>
                </a:solidFill>
              </a:rPr>
              <a:t>https://sqlshare.escience.washington.edu/</a:t>
            </a:r>
          </a:p>
        </p:txBody>
      </p:sp>
    </p:spTree>
    <p:extLst>
      <p:ext uri="{BB962C8B-B14F-4D97-AF65-F5344CB8AC3E}">
        <p14:creationId xmlns:p14="http://schemas.microsoft.com/office/powerpoint/2010/main" val="234774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762000"/>
            <a:ext cx="7854696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chemeClr val="tx2"/>
                </a:solidFill>
              </a:rPr>
              <a:t>Summary of Big Data in the Ocean Sciences 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Transition from expedition-based to observatory-based science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Enormous investments in integrating infrastructure for data acquisition and interoperability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Ad hoc, on-demand integration of large, heterogeneous, distributed datasets is the universal requirement in this regime</a:t>
            </a:r>
          </a:p>
          <a:p>
            <a:r>
              <a:rPr lang="en-US" sz="2000"/>
              <a:t>“Integration” means “regridding”</a:t>
            </a:r>
          </a:p>
          <a:p>
            <a:pPr lvl="1"/>
            <a:r>
              <a:rPr lang="en-US" sz="1600"/>
              <a:t>mesh to pixels, mesh to mesh, trajectory to mesh</a:t>
            </a:r>
          </a:p>
          <a:p>
            <a:pPr lvl="1"/>
            <a:r>
              <a:rPr lang="en-US" sz="1600"/>
              <a:t>satellites to models, models to models, observations to models</a:t>
            </a:r>
          </a:p>
          <a:p>
            <a:r>
              <a:rPr lang="en-US" sz="2000"/>
              <a:t>Regridding is hard</a:t>
            </a:r>
          </a:p>
          <a:p>
            <a:pPr lvl="1"/>
            <a:r>
              <a:rPr lang="en-US" sz="1600"/>
              <a:t>Must be easy, tolerant of unusual grids, numerically conservative, efficient</a:t>
            </a:r>
          </a:p>
          <a:p>
            <a:pPr marL="0" indent="0">
              <a:buNone/>
            </a:pPr>
            <a:r>
              <a:rPr lang="en-US" sz="2000" b="1">
                <a:solidFill>
                  <a:srgbClr val="1F497D"/>
                </a:solidFill>
              </a:rPr>
              <a:t>Summary of our work</a:t>
            </a:r>
          </a:p>
          <a:p>
            <a:r>
              <a:rPr lang="en-US" sz="2000"/>
              <a:t>We have the beginnings of a “universal regridding” operator with nice algebraic properties</a:t>
            </a:r>
          </a:p>
          <a:p>
            <a:r>
              <a:rPr lang="en-US" sz="2000"/>
              <a:t>We’re using it to implement efficient distributed data sharing applications, parallel algorithms, and more</a:t>
            </a:r>
          </a:p>
          <a:p>
            <a:endParaRPr lang="en-US" sz="200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1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854696" cy="914400"/>
          </a:xfrm>
        </p:spPr>
        <p:txBody>
          <a:bodyPr/>
          <a:lstStyle/>
          <a:p>
            <a:r>
              <a:rPr lang="en-US"/>
              <a:t>Status Quo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0657"/>
            <a:ext cx="5486400" cy="4297363"/>
          </a:xfrm>
        </p:spPr>
        <p:txBody>
          <a:bodyPr/>
          <a:lstStyle/>
          <a:p>
            <a:r>
              <a:rPr lang="en-US" sz="2400"/>
              <a:t>“FTP + MATLAB”</a:t>
            </a:r>
          </a:p>
          <a:p>
            <a:r>
              <a:rPr lang="en-US" sz="2400"/>
              <a:t>“Nascent Databases”</a:t>
            </a:r>
          </a:p>
          <a:p>
            <a:pPr lvl="1"/>
            <a:r>
              <a:rPr lang="en-US" sz="2000"/>
              <a:t>File-based, format-specific API</a:t>
            </a:r>
          </a:p>
          <a:p>
            <a:pPr lvl="1"/>
            <a:r>
              <a:rPr lang="en-US" sz="2000"/>
              <a:t>UniData’s NetCDF, HDF5</a:t>
            </a:r>
          </a:p>
          <a:p>
            <a:pPr lvl="1"/>
            <a:r>
              <a:rPr lang="en-US" sz="2000"/>
              <a:t>Some IO optimization, some indexing</a:t>
            </a:r>
          </a:p>
          <a:p>
            <a:r>
              <a:rPr lang="en-US" sz="2400"/>
              <a:t>Data Servers </a:t>
            </a:r>
          </a:p>
          <a:p>
            <a:pPr lvl="1"/>
            <a:r>
              <a:rPr lang="en-US" sz="2000"/>
              <a:t>Same as file-based systems, </a:t>
            </a:r>
          </a:p>
          <a:p>
            <a:pPr lvl="1"/>
            <a:r>
              <a:rPr lang="en-US" sz="2000"/>
              <a:t>but supports RPC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453" y="2514600"/>
            <a:ext cx="1393031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69" y="2819400"/>
            <a:ext cx="1487830" cy="1164389"/>
          </a:xfrm>
          <a:prstGeom prst="rect">
            <a:avLst/>
          </a:prstGeom>
        </p:spPr>
      </p:pic>
      <p:pic>
        <p:nvPicPr>
          <p:cNvPr id="13" name="Picture 95" descr="opendap_logo_masthead.gif                                      0036840AMacintosh HD                   C63A6B9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16" y="4114800"/>
            <a:ext cx="202474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383" y="1066800"/>
            <a:ext cx="2905125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421" y="1859372"/>
            <a:ext cx="1738086" cy="478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58" y="4961789"/>
            <a:ext cx="1413075" cy="11643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89748" y="4975157"/>
            <a:ext cx="126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Hyrax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599" y="4800600"/>
            <a:ext cx="4849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None of this scales</a:t>
            </a:r>
          </a:p>
          <a:p>
            <a:r>
              <a:rPr lang="en-US" sz="2400" i="1">
                <a:solidFill>
                  <a:srgbClr val="FF0000"/>
                </a:solidFill>
              </a:rPr>
              <a:t>  - up with data volumes</a:t>
            </a:r>
          </a:p>
          <a:p>
            <a:r>
              <a:rPr lang="en-US" sz="2400" i="1">
                <a:solidFill>
                  <a:srgbClr val="FF0000"/>
                </a:solidFill>
              </a:rPr>
              <a:t>  - up with number of sources</a:t>
            </a:r>
          </a:p>
          <a:p>
            <a:r>
              <a:rPr lang="en-US" sz="2400" i="1">
                <a:solidFill>
                  <a:srgbClr val="FF0000"/>
                </a:solidFill>
              </a:rPr>
              <a:t>  - down with developer expertise</a:t>
            </a:r>
          </a:p>
        </p:txBody>
      </p:sp>
    </p:spTree>
    <p:extLst>
      <p:ext uri="{BB962C8B-B14F-4D97-AF65-F5344CB8AC3E}">
        <p14:creationId xmlns:p14="http://schemas.microsoft.com/office/powerpoint/2010/main" val="399441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we really need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458199" cy="4297363"/>
          </a:xfrm>
        </p:spPr>
        <p:txBody>
          <a:bodyPr/>
          <a:lstStyle/>
          <a:p>
            <a:r>
              <a:rPr lang="en-US" sz="2400"/>
              <a:t>Claim: Everything reduces to </a:t>
            </a:r>
            <a:r>
              <a:rPr lang="en-US" sz="2400" i="1">
                <a:solidFill>
                  <a:schemeClr val="accent2"/>
                </a:solidFill>
              </a:rPr>
              <a:t>regridding</a:t>
            </a:r>
            <a:endParaRPr lang="en-US" sz="2400" i="1"/>
          </a:p>
          <a:p>
            <a:endParaRPr lang="en-US"/>
          </a:p>
          <a:p>
            <a:r>
              <a:rPr lang="en-US" sz="2000"/>
              <a:t>Model-data comparisons skill assessment? </a:t>
            </a:r>
          </a:p>
          <a:p>
            <a:pPr marL="0" indent="0">
              <a:buNone/>
            </a:pPr>
            <a:r>
              <a:rPr lang="en-US" sz="2000" i="1">
                <a:solidFill>
                  <a:schemeClr val="tx2"/>
                </a:solidFill>
              </a:rPr>
              <a:t>Regrid observations onto model mesh</a:t>
            </a:r>
          </a:p>
          <a:p>
            <a:r>
              <a:rPr lang="en-US" sz="2000"/>
              <a:t>Model-model comparison? </a:t>
            </a:r>
          </a:p>
          <a:p>
            <a:pPr marL="0" indent="0">
              <a:buNone/>
            </a:pPr>
            <a:r>
              <a:rPr lang="en-US" sz="2000" i="1">
                <a:solidFill>
                  <a:srgbClr val="1F497D"/>
                </a:solidFill>
              </a:rPr>
              <a:t>Regrid one model’s mesh onto the other’s</a:t>
            </a:r>
          </a:p>
          <a:p>
            <a:r>
              <a:rPr lang="en-US" sz="2000"/>
              <a:t>Model coupling? </a:t>
            </a:r>
          </a:p>
          <a:p>
            <a:pPr marL="0" indent="0">
              <a:buNone/>
            </a:pPr>
            <a:r>
              <a:rPr lang="en-US" sz="2000" i="1">
                <a:solidFill>
                  <a:srgbClr val="1F497D"/>
                </a:solidFill>
              </a:rPr>
              <a:t>Regrid a meso-scale atmospheric model onto your regional ocean model </a:t>
            </a:r>
          </a:p>
          <a:p>
            <a:r>
              <a:rPr lang="en-US" sz="2000"/>
              <a:t>Visualization?</a:t>
            </a:r>
          </a:p>
          <a:p>
            <a:pPr marL="0" indent="0">
              <a:buNone/>
            </a:pPr>
            <a:r>
              <a:rPr lang="en-US" sz="2000" i="1">
                <a:solidFill>
                  <a:srgbClr val="1F497D"/>
                </a:solidFill>
              </a:rPr>
              <a:t>Regrid onto a 3D mesh, or regrid onto a 2D array of pixels</a:t>
            </a:r>
          </a:p>
          <a:p>
            <a:pPr marL="0" indent="0">
              <a:buNone/>
            </a:pPr>
            <a:endParaRPr lang="en-US" sz="2000" i="1">
              <a:solidFill>
                <a:srgbClr val="1F497D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134515" y="457200"/>
            <a:ext cx="1519040" cy="1653155"/>
            <a:chOff x="2285999" y="1974599"/>
            <a:chExt cx="2286001" cy="2554539"/>
          </a:xfrm>
          <a:effectLst/>
        </p:grpSpPr>
        <p:cxnSp>
          <p:nvCxnSpPr>
            <p:cNvPr id="8" name="Straight Connector 7"/>
            <p:cNvCxnSpPr/>
            <p:nvPr/>
          </p:nvCxnSpPr>
          <p:spPr>
            <a:xfrm>
              <a:off x="2825313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02885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002504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286000" y="2514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285999" y="3008647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286000" y="3544553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285999" y="4038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555457" y="1974599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85999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289196" y="1981201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292371" y="4522536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34"/>
          <p:cNvGrpSpPr>
            <a:grpSpLocks/>
          </p:cNvGrpSpPr>
          <p:nvPr/>
        </p:nvGrpSpPr>
        <p:grpSpPr bwMode="auto">
          <a:xfrm>
            <a:off x="7138749" y="2533126"/>
            <a:ext cx="1516929" cy="1648883"/>
            <a:chOff x="3820" y="1264"/>
            <a:chExt cx="1428" cy="1605"/>
          </a:xfrm>
        </p:grpSpPr>
        <p:sp>
          <p:nvSpPr>
            <p:cNvPr id="20" name="Line 41"/>
            <p:cNvSpPr>
              <a:spLocks noChangeShapeType="1"/>
            </p:cNvSpPr>
            <p:nvPr/>
          </p:nvSpPr>
          <p:spPr bwMode="auto">
            <a:xfrm>
              <a:off x="3820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42"/>
            <p:cNvSpPr>
              <a:spLocks noChangeShapeType="1"/>
            </p:cNvSpPr>
            <p:nvPr/>
          </p:nvSpPr>
          <p:spPr bwMode="auto">
            <a:xfrm>
              <a:off x="5246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3"/>
            <p:cNvSpPr>
              <a:spLocks noChangeShapeType="1"/>
            </p:cNvSpPr>
            <p:nvPr/>
          </p:nvSpPr>
          <p:spPr bwMode="auto">
            <a:xfrm>
              <a:off x="3820" y="1264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44"/>
            <p:cNvSpPr>
              <a:spLocks noChangeShapeType="1"/>
            </p:cNvSpPr>
            <p:nvPr/>
          </p:nvSpPr>
          <p:spPr bwMode="auto">
            <a:xfrm>
              <a:off x="3820" y="2869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5"/>
            <p:cNvSpPr>
              <a:spLocks noChangeShapeType="1"/>
            </p:cNvSpPr>
            <p:nvPr/>
          </p:nvSpPr>
          <p:spPr bwMode="auto">
            <a:xfrm flipV="1">
              <a:off x="3820" y="2442"/>
              <a:ext cx="329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6"/>
            <p:cNvSpPr>
              <a:spLocks noChangeShapeType="1"/>
            </p:cNvSpPr>
            <p:nvPr/>
          </p:nvSpPr>
          <p:spPr bwMode="auto">
            <a:xfrm flipH="1" flipV="1">
              <a:off x="4149" y="2442"/>
              <a:ext cx="221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7"/>
            <p:cNvSpPr>
              <a:spLocks noChangeShapeType="1"/>
            </p:cNvSpPr>
            <p:nvPr/>
          </p:nvSpPr>
          <p:spPr bwMode="auto">
            <a:xfrm>
              <a:off x="3820" y="2121"/>
              <a:ext cx="329" cy="321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8"/>
            <p:cNvSpPr>
              <a:spLocks noChangeShapeType="1"/>
            </p:cNvSpPr>
            <p:nvPr/>
          </p:nvSpPr>
          <p:spPr bwMode="auto">
            <a:xfrm flipV="1">
              <a:off x="3820" y="1907"/>
              <a:ext cx="440" cy="21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9"/>
            <p:cNvSpPr>
              <a:spLocks noChangeShapeType="1"/>
            </p:cNvSpPr>
            <p:nvPr/>
          </p:nvSpPr>
          <p:spPr bwMode="auto">
            <a:xfrm flipV="1">
              <a:off x="4149" y="1907"/>
              <a:ext cx="111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3820" y="1264"/>
              <a:ext cx="440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 flipV="1">
              <a:off x="4260" y="1264"/>
              <a:ext cx="219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flipV="1">
              <a:off x="4260" y="1799"/>
              <a:ext cx="548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4479" y="1264"/>
              <a:ext cx="329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 flipV="1">
              <a:off x="4808" y="1264"/>
              <a:ext cx="440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>
              <a:off x="4808" y="1799"/>
              <a:ext cx="440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 flipH="1">
              <a:off x="4727" y="1799"/>
              <a:ext cx="81" cy="52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 flipH="1" flipV="1">
              <a:off x="4260" y="1907"/>
              <a:ext cx="467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 flipV="1">
              <a:off x="4149" y="2324"/>
              <a:ext cx="578" cy="11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 flipH="1">
              <a:off x="4727" y="1907"/>
              <a:ext cx="521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4370" y="2325"/>
              <a:ext cx="357" cy="54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1"/>
            <p:cNvSpPr>
              <a:spLocks noChangeShapeType="1"/>
            </p:cNvSpPr>
            <p:nvPr/>
          </p:nvSpPr>
          <p:spPr bwMode="auto">
            <a:xfrm flipH="1" flipV="1">
              <a:off x="4732" y="2334"/>
              <a:ext cx="516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83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0191 -0.3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this so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Needs to handle </a:t>
            </a:r>
            <a:r>
              <a:rPr lang="en-US">
                <a:solidFill>
                  <a:srgbClr val="1F497D"/>
                </a:solidFill>
              </a:rPr>
              <a:t>Unstructured Grids</a:t>
            </a:r>
          </a:p>
          <a:p>
            <a:r>
              <a:rPr lang="en-US"/>
              <a:t>Needs to be </a:t>
            </a:r>
            <a:r>
              <a:rPr lang="en-US">
                <a:solidFill>
                  <a:schemeClr val="tx2"/>
                </a:solidFill>
              </a:rPr>
              <a:t>Numerically Conservative</a:t>
            </a:r>
            <a:endParaRPr lang="en-US">
              <a:solidFill>
                <a:srgbClr val="1F497D"/>
              </a:solidFill>
            </a:endParaRPr>
          </a:p>
          <a:p>
            <a:r>
              <a:rPr lang="en-US"/>
              <a:t>Needs to be </a:t>
            </a:r>
            <a:r>
              <a:rPr lang="en-US">
                <a:solidFill>
                  <a:srgbClr val="1F497D"/>
                </a:solidFill>
              </a:rPr>
              <a:t>Lightweight and Efficient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5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18</a:t>
            </a:fld>
            <a:endParaRPr lang="en-US"/>
          </a:p>
        </p:txBody>
      </p:sp>
      <p:pic>
        <p:nvPicPr>
          <p:cNvPr id="7" name="Picture 76" descr="anim-sal_estuary_surfa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181337" cy="49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167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Washington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4191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Oregon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5424" y="392668"/>
            <a:ext cx="331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Columbia River Estuary</a:t>
            </a:r>
          </a:p>
        </p:txBody>
      </p:sp>
    </p:spTree>
    <p:extLst>
      <p:ext uri="{BB962C8B-B14F-4D97-AF65-F5344CB8AC3E}">
        <p14:creationId xmlns:p14="http://schemas.microsoft.com/office/powerpoint/2010/main" val="259238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08" name="Picture 80" descr="grid.png                                                       000C4FFFMacintosh HD                   C63A6B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6258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1584" y="22098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Washington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82021" y="5247277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Oregon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447800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Columbia River Estuary</a:t>
            </a:r>
          </a:p>
        </p:txBody>
      </p:sp>
      <p:pic>
        <p:nvPicPr>
          <p:cNvPr id="7" name="Picture 76" descr="anim-sal_estuary_surf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2" y="5333999"/>
            <a:ext cx="1896191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6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421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70C0"/>
              </a:solidFill>
            </a:endParaRPr>
          </a:p>
        </p:txBody>
      </p:sp>
      <p:pic>
        <p:nvPicPr>
          <p:cNvPr id="328706" name="Picture 2" descr="eScienc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638"/>
            <a:ext cx="7048500" cy="68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611945"/>
            <a:ext cx="1270000" cy="9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DBEA-2B5D-1944-87E1-B6A25DCF43EB}" type="datetime1">
              <a:rPr lang="en-US" smtClean="0"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883AC-E72C-294B-86D2-A63D5043FD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8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24" name="Picture 96" descr="gridreps.png                                                   0032532EMacintosh HD                   C63A6B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66800"/>
            <a:ext cx="845687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35" y="4916373"/>
            <a:ext cx="1393031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419600"/>
            <a:ext cx="1328114" cy="1039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744" y="5757777"/>
            <a:ext cx="13315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SciDB</a:t>
            </a:r>
          </a:p>
        </p:txBody>
      </p:sp>
      <p:pic>
        <p:nvPicPr>
          <p:cNvPr id="9" name="Picture 95" descr="opendap_logo_masthead.gif                                      0036840AMacintosh HD                   C63A6B9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56" y="4999107"/>
            <a:ext cx="1679913" cy="7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224" y="5906973"/>
            <a:ext cx="867376" cy="7147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530" y="6080943"/>
            <a:ext cx="126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Hyrax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85560" y="474623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GridFields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75960" y="5335684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ESMF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019387"/>
            <a:ext cx="249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VTK/Paraview</a:t>
            </a:r>
          </a:p>
        </p:txBody>
      </p:sp>
    </p:spTree>
    <p:extLst>
      <p:ext uri="{BB962C8B-B14F-4D97-AF65-F5344CB8AC3E}">
        <p14:creationId xmlns:p14="http://schemas.microsoft.com/office/powerpoint/2010/main" val="245811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grids are easy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8C71-250E-6B47-B5E5-FDB04738C71F}" type="datetime1">
              <a:rPr lang="en-US"/>
              <a:pPr/>
              <a:t>9/11/12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Bill Howe, eScience Institute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F141B-3FE5-9244-87ED-42FE09B24F32}" type="slidenum">
              <a:rPr lang="en-US"/>
              <a:pPr/>
              <a:t>21</a:t>
            </a:fld>
            <a:endParaRPr lang="en-US"/>
          </a:p>
        </p:txBody>
      </p:sp>
      <p:sp>
        <p:nvSpPr>
          <p:cNvPr id="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r>
              <a:rPr lang="en-US" sz="3200">
                <a:latin typeface="Arial" charset="0"/>
              </a:rPr>
              <a:t>The data model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i="1">
                <a:solidFill>
                  <a:schemeClr val="tx2"/>
                </a:solidFill>
                <a:latin typeface="Arial" charset="0"/>
              </a:rPr>
              <a:t>(Cartesian products of coordinate variables)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r>
              <a:rPr lang="en-US" sz="3200">
                <a:latin typeface="Arial" charset="0"/>
              </a:rPr>
              <a:t>immediately implies a representation,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i="1">
                <a:solidFill>
                  <a:schemeClr val="tx2"/>
                </a:solidFill>
                <a:latin typeface="Arial" charset="0"/>
              </a:rPr>
              <a:t>(multidimensional arrays)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r>
              <a:rPr lang="en-US" sz="3200">
                <a:latin typeface="Arial" charset="0"/>
              </a:rPr>
              <a:t>an API, 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i="1">
                <a:solidFill>
                  <a:schemeClr val="tx2"/>
                </a:solidFill>
                <a:latin typeface="Arial" charset="0"/>
              </a:rPr>
              <a:t>(reading and writing subslabs</a:t>
            </a:r>
            <a:r>
              <a:rPr lang="en-US" sz="280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n"/>
            </a:pPr>
            <a:r>
              <a:rPr lang="en-US" sz="3200">
                <a:latin typeface="Arial" charset="0"/>
              </a:rPr>
              <a:t>and an efficient implementation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charset="0"/>
              <a:buNone/>
            </a:pPr>
            <a:r>
              <a:rPr lang="en-US" i="1">
                <a:solidFill>
                  <a:schemeClr val="tx2"/>
                </a:solidFill>
                <a:latin typeface="Arial" charset="0"/>
              </a:rPr>
              <a:t>(address calculation using array </a:t>
            </a:r>
            <a:r>
              <a:rPr lang="ja-JP" altLang="en-US" i="1">
                <a:solidFill>
                  <a:schemeClr val="tx2"/>
                </a:solidFill>
                <a:latin typeface="Arial"/>
              </a:rPr>
              <a:t>“</a:t>
            </a:r>
            <a:r>
              <a:rPr lang="en-US" i="1">
                <a:solidFill>
                  <a:schemeClr val="tx2"/>
                </a:solidFill>
                <a:latin typeface="Arial" charset="0"/>
              </a:rPr>
              <a:t>shape</a:t>
            </a:r>
            <a:r>
              <a:rPr lang="ja-JP" altLang="en-US" i="1">
                <a:solidFill>
                  <a:schemeClr val="tx2"/>
                </a:solidFill>
                <a:latin typeface="Arial"/>
              </a:rPr>
              <a:t>”</a:t>
            </a:r>
            <a:r>
              <a:rPr lang="en-US" i="1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79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this so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A6A6A6"/>
                </a:solidFill>
              </a:rPr>
              <a:t>Needs to handle Unstructured Grids</a:t>
            </a:r>
          </a:p>
          <a:p>
            <a:r>
              <a:rPr lang="en-US"/>
              <a:t>Needs to be </a:t>
            </a:r>
            <a:r>
              <a:rPr lang="en-US">
                <a:solidFill>
                  <a:schemeClr val="tx2"/>
                </a:solidFill>
              </a:rPr>
              <a:t>Numerically Conservative</a:t>
            </a:r>
          </a:p>
          <a:p>
            <a:r>
              <a:rPr lang="en-US"/>
              <a:t>Needs to be </a:t>
            </a:r>
            <a:r>
              <a:rPr lang="en-US">
                <a:solidFill>
                  <a:schemeClr val="tx2"/>
                </a:solidFill>
              </a:rPr>
              <a:t>Lightweight and Efficient</a:t>
            </a:r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22</a:t>
            </a:fld>
            <a:endParaRPr lang="en-US"/>
          </a:p>
        </p:txBody>
      </p:sp>
      <p:pic>
        <p:nvPicPr>
          <p:cNvPr id="7" name="Picture 6" descr="Picture 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74" y="4419600"/>
            <a:ext cx="5498412" cy="15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Naïve Method: Interpolation (Spatial Join)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23</a:t>
            </a:fld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832728" y="2943766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 each vertex in the target grid, </a:t>
            </a:r>
          </a:p>
          <a:p>
            <a:r>
              <a:rPr lang="en-US" sz="2000"/>
              <a:t>    Find containing cell in the source grid, </a:t>
            </a:r>
          </a:p>
          <a:p>
            <a:r>
              <a:rPr lang="en-US" sz="2000"/>
              <a:t>    Evaluate the basis functions to interpolate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67084" y="1889248"/>
            <a:ext cx="3109114" cy="3682870"/>
            <a:chOff x="2285999" y="1974599"/>
            <a:chExt cx="2286001" cy="2554539"/>
          </a:xfrm>
          <a:effectLst/>
        </p:grpSpPr>
        <p:cxnSp>
          <p:nvCxnSpPr>
            <p:cNvPr id="78" name="Straight Connector 77"/>
            <p:cNvCxnSpPr/>
            <p:nvPr/>
          </p:nvCxnSpPr>
          <p:spPr>
            <a:xfrm>
              <a:off x="2825313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402885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002504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2286000" y="2514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2285999" y="3008647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286000" y="3544553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2285999" y="4038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555457" y="1974599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285999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2289196" y="1981201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292371" y="4522536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134"/>
          <p:cNvGrpSpPr>
            <a:grpSpLocks/>
          </p:cNvGrpSpPr>
          <p:nvPr/>
        </p:nvGrpSpPr>
        <p:grpSpPr bwMode="auto">
          <a:xfrm>
            <a:off x="5029200" y="1957553"/>
            <a:ext cx="3104794" cy="3673352"/>
            <a:chOff x="3820" y="1264"/>
            <a:chExt cx="1428" cy="1605"/>
          </a:xfrm>
        </p:grpSpPr>
        <p:sp>
          <p:nvSpPr>
            <p:cNvPr id="90" name="Line 41"/>
            <p:cNvSpPr>
              <a:spLocks noChangeShapeType="1"/>
            </p:cNvSpPr>
            <p:nvPr/>
          </p:nvSpPr>
          <p:spPr bwMode="auto">
            <a:xfrm>
              <a:off x="3820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42"/>
            <p:cNvSpPr>
              <a:spLocks noChangeShapeType="1"/>
            </p:cNvSpPr>
            <p:nvPr/>
          </p:nvSpPr>
          <p:spPr bwMode="auto">
            <a:xfrm>
              <a:off x="5246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43"/>
            <p:cNvSpPr>
              <a:spLocks noChangeShapeType="1"/>
            </p:cNvSpPr>
            <p:nvPr/>
          </p:nvSpPr>
          <p:spPr bwMode="auto">
            <a:xfrm>
              <a:off x="3820" y="1264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4"/>
            <p:cNvSpPr>
              <a:spLocks noChangeShapeType="1"/>
            </p:cNvSpPr>
            <p:nvPr/>
          </p:nvSpPr>
          <p:spPr bwMode="auto">
            <a:xfrm>
              <a:off x="3820" y="2869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5"/>
            <p:cNvSpPr>
              <a:spLocks noChangeShapeType="1"/>
            </p:cNvSpPr>
            <p:nvPr/>
          </p:nvSpPr>
          <p:spPr bwMode="auto">
            <a:xfrm flipV="1">
              <a:off x="3820" y="2442"/>
              <a:ext cx="329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46"/>
            <p:cNvSpPr>
              <a:spLocks noChangeShapeType="1"/>
            </p:cNvSpPr>
            <p:nvPr/>
          </p:nvSpPr>
          <p:spPr bwMode="auto">
            <a:xfrm flipH="1" flipV="1">
              <a:off x="4149" y="2442"/>
              <a:ext cx="221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47"/>
            <p:cNvSpPr>
              <a:spLocks noChangeShapeType="1"/>
            </p:cNvSpPr>
            <p:nvPr/>
          </p:nvSpPr>
          <p:spPr bwMode="auto">
            <a:xfrm>
              <a:off x="3820" y="2121"/>
              <a:ext cx="329" cy="321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48"/>
            <p:cNvSpPr>
              <a:spLocks noChangeShapeType="1"/>
            </p:cNvSpPr>
            <p:nvPr/>
          </p:nvSpPr>
          <p:spPr bwMode="auto">
            <a:xfrm flipV="1">
              <a:off x="3820" y="1907"/>
              <a:ext cx="440" cy="21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49"/>
            <p:cNvSpPr>
              <a:spLocks noChangeShapeType="1"/>
            </p:cNvSpPr>
            <p:nvPr/>
          </p:nvSpPr>
          <p:spPr bwMode="auto">
            <a:xfrm flipV="1">
              <a:off x="4149" y="1907"/>
              <a:ext cx="111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50"/>
            <p:cNvSpPr>
              <a:spLocks noChangeShapeType="1"/>
            </p:cNvSpPr>
            <p:nvPr/>
          </p:nvSpPr>
          <p:spPr bwMode="auto">
            <a:xfrm>
              <a:off x="3820" y="1264"/>
              <a:ext cx="440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51"/>
            <p:cNvSpPr>
              <a:spLocks noChangeShapeType="1"/>
            </p:cNvSpPr>
            <p:nvPr/>
          </p:nvSpPr>
          <p:spPr bwMode="auto">
            <a:xfrm flipV="1">
              <a:off x="4260" y="1264"/>
              <a:ext cx="219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52"/>
            <p:cNvSpPr>
              <a:spLocks noChangeShapeType="1"/>
            </p:cNvSpPr>
            <p:nvPr/>
          </p:nvSpPr>
          <p:spPr bwMode="auto">
            <a:xfrm flipV="1">
              <a:off x="4260" y="1799"/>
              <a:ext cx="548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53"/>
            <p:cNvSpPr>
              <a:spLocks noChangeShapeType="1"/>
            </p:cNvSpPr>
            <p:nvPr/>
          </p:nvSpPr>
          <p:spPr bwMode="auto">
            <a:xfrm flipH="1" flipV="1">
              <a:off x="4479" y="1264"/>
              <a:ext cx="329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54"/>
            <p:cNvSpPr>
              <a:spLocks noChangeShapeType="1"/>
            </p:cNvSpPr>
            <p:nvPr/>
          </p:nvSpPr>
          <p:spPr bwMode="auto">
            <a:xfrm flipV="1">
              <a:off x="4808" y="1264"/>
              <a:ext cx="440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55"/>
            <p:cNvSpPr>
              <a:spLocks noChangeShapeType="1"/>
            </p:cNvSpPr>
            <p:nvPr/>
          </p:nvSpPr>
          <p:spPr bwMode="auto">
            <a:xfrm>
              <a:off x="4808" y="1799"/>
              <a:ext cx="440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56"/>
            <p:cNvSpPr>
              <a:spLocks noChangeShapeType="1"/>
            </p:cNvSpPr>
            <p:nvPr/>
          </p:nvSpPr>
          <p:spPr bwMode="auto">
            <a:xfrm flipH="1">
              <a:off x="4727" y="1799"/>
              <a:ext cx="81" cy="52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57"/>
            <p:cNvSpPr>
              <a:spLocks noChangeShapeType="1"/>
            </p:cNvSpPr>
            <p:nvPr/>
          </p:nvSpPr>
          <p:spPr bwMode="auto">
            <a:xfrm flipH="1" flipV="1">
              <a:off x="4260" y="1907"/>
              <a:ext cx="467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58"/>
            <p:cNvSpPr>
              <a:spLocks noChangeShapeType="1"/>
            </p:cNvSpPr>
            <p:nvPr/>
          </p:nvSpPr>
          <p:spPr bwMode="auto">
            <a:xfrm flipV="1">
              <a:off x="4149" y="2324"/>
              <a:ext cx="578" cy="11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59"/>
            <p:cNvSpPr>
              <a:spLocks noChangeShapeType="1"/>
            </p:cNvSpPr>
            <p:nvPr/>
          </p:nvSpPr>
          <p:spPr bwMode="auto">
            <a:xfrm flipH="1">
              <a:off x="4727" y="1907"/>
              <a:ext cx="521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60"/>
            <p:cNvSpPr>
              <a:spLocks noChangeShapeType="1"/>
            </p:cNvSpPr>
            <p:nvPr/>
          </p:nvSpPr>
          <p:spPr bwMode="auto">
            <a:xfrm flipV="1">
              <a:off x="4370" y="2325"/>
              <a:ext cx="357" cy="54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61"/>
            <p:cNvSpPr>
              <a:spLocks noChangeShapeType="1"/>
            </p:cNvSpPr>
            <p:nvPr/>
          </p:nvSpPr>
          <p:spPr bwMode="auto">
            <a:xfrm flipH="1" flipV="1">
              <a:off x="4732" y="2334"/>
              <a:ext cx="516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2021304" y="1842168"/>
            <a:ext cx="1811424" cy="1326144"/>
            <a:chOff x="2021304" y="1842168"/>
            <a:chExt cx="1811424" cy="1326144"/>
          </a:xfrm>
        </p:grpSpPr>
        <p:sp>
          <p:nvSpPr>
            <p:cNvPr id="148" name="Freeform 147"/>
            <p:cNvSpPr/>
            <p:nvPr/>
          </p:nvSpPr>
          <p:spPr>
            <a:xfrm>
              <a:off x="2098842" y="1911684"/>
              <a:ext cx="1644316" cy="1189790"/>
            </a:xfrm>
            <a:custGeom>
              <a:avLst/>
              <a:gdLst>
                <a:gd name="connsiteX0" fmla="*/ 0 w 1644316"/>
                <a:gd name="connsiteY0" fmla="*/ 0 h 1189790"/>
                <a:gd name="connsiteX1" fmla="*/ 708526 w 1644316"/>
                <a:gd name="connsiteY1" fmla="*/ 1189790 h 1189790"/>
                <a:gd name="connsiteX2" fmla="*/ 1644316 w 1644316"/>
                <a:gd name="connsiteY2" fmla="*/ 0 h 1189790"/>
                <a:gd name="connsiteX3" fmla="*/ 0 w 1644316"/>
                <a:gd name="connsiteY3" fmla="*/ 0 h 118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4316" h="1189790">
                  <a:moveTo>
                    <a:pt x="0" y="0"/>
                  </a:moveTo>
                  <a:lnTo>
                    <a:pt x="708526" y="1189790"/>
                  </a:lnTo>
                  <a:lnTo>
                    <a:pt x="164431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2021304" y="1842168"/>
              <a:ext cx="1811424" cy="1326144"/>
              <a:chOff x="2021304" y="1842168"/>
              <a:chExt cx="1811424" cy="1326144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2021304" y="1842168"/>
                <a:ext cx="165241" cy="1340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667487" y="1855536"/>
                <a:ext cx="165241" cy="1340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729832" y="3034308"/>
                <a:ext cx="165241" cy="1340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1" name="Oval 110"/>
          <p:cNvSpPr/>
          <p:nvPr/>
        </p:nvSpPr>
        <p:spPr>
          <a:xfrm>
            <a:off x="2932223" y="2608176"/>
            <a:ext cx="165241" cy="134004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88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47812 -0.0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1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3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Supermeshing        </a:t>
            </a:r>
            <a:r>
              <a:rPr lang="en-US" sz="2000"/>
              <a:t>[Farrell 10]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25</a:t>
            </a:fld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67084" y="1889248"/>
            <a:ext cx="3109114" cy="3682870"/>
            <a:chOff x="2285999" y="1974599"/>
            <a:chExt cx="2286001" cy="2554539"/>
          </a:xfrm>
          <a:effectLst/>
        </p:grpSpPr>
        <p:cxnSp>
          <p:nvCxnSpPr>
            <p:cNvPr id="43" name="Straight Connector 42"/>
            <p:cNvCxnSpPr/>
            <p:nvPr/>
          </p:nvCxnSpPr>
          <p:spPr>
            <a:xfrm>
              <a:off x="2825313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402885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002504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2286000" y="2514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285999" y="3008647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286000" y="3544553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285999" y="4038600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555457" y="1974599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85999" y="1981201"/>
              <a:ext cx="0" cy="254793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9196" y="1981201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2292371" y="4522536"/>
              <a:ext cx="2279629" cy="0"/>
            </a:xfrm>
            <a:prstGeom prst="line">
              <a:avLst/>
            </a:prstGeom>
            <a:ln w="381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3753698" y="1957553"/>
            <a:ext cx="5554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For each cell in the target grid, </a:t>
            </a:r>
          </a:p>
          <a:p>
            <a:r>
              <a:rPr lang="en-US" sz="2000"/>
              <a:t>    Find overlapping cells in the source grid, </a:t>
            </a:r>
          </a:p>
          <a:p>
            <a:r>
              <a:rPr lang="en-US" sz="2000"/>
              <a:t>    Compute their intersections</a:t>
            </a:r>
          </a:p>
          <a:p>
            <a:r>
              <a:rPr lang="en-US" sz="2000"/>
              <a:t>    Derive new coefficients to minimize L2 norm</a:t>
            </a:r>
          </a:p>
        </p:txBody>
      </p:sp>
      <p:grpSp>
        <p:nvGrpSpPr>
          <p:cNvPr id="77" name="Group 134"/>
          <p:cNvGrpSpPr>
            <a:grpSpLocks/>
          </p:cNvGrpSpPr>
          <p:nvPr/>
        </p:nvGrpSpPr>
        <p:grpSpPr bwMode="auto">
          <a:xfrm>
            <a:off x="5029200" y="1957553"/>
            <a:ext cx="3104794" cy="3673352"/>
            <a:chOff x="3820" y="1264"/>
            <a:chExt cx="1428" cy="1605"/>
          </a:xfrm>
        </p:grpSpPr>
        <p:sp>
          <p:nvSpPr>
            <p:cNvPr id="78" name="Line 41"/>
            <p:cNvSpPr>
              <a:spLocks noChangeShapeType="1"/>
            </p:cNvSpPr>
            <p:nvPr/>
          </p:nvSpPr>
          <p:spPr bwMode="auto">
            <a:xfrm>
              <a:off x="3820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42"/>
            <p:cNvSpPr>
              <a:spLocks noChangeShapeType="1"/>
            </p:cNvSpPr>
            <p:nvPr/>
          </p:nvSpPr>
          <p:spPr bwMode="auto">
            <a:xfrm>
              <a:off x="5246" y="1264"/>
              <a:ext cx="0" cy="160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43"/>
            <p:cNvSpPr>
              <a:spLocks noChangeShapeType="1"/>
            </p:cNvSpPr>
            <p:nvPr/>
          </p:nvSpPr>
          <p:spPr bwMode="auto">
            <a:xfrm>
              <a:off x="3820" y="1264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44"/>
            <p:cNvSpPr>
              <a:spLocks noChangeShapeType="1"/>
            </p:cNvSpPr>
            <p:nvPr/>
          </p:nvSpPr>
          <p:spPr bwMode="auto">
            <a:xfrm>
              <a:off x="3820" y="2869"/>
              <a:ext cx="1428" cy="0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45"/>
            <p:cNvSpPr>
              <a:spLocks noChangeShapeType="1"/>
            </p:cNvSpPr>
            <p:nvPr/>
          </p:nvSpPr>
          <p:spPr bwMode="auto">
            <a:xfrm flipV="1">
              <a:off x="3820" y="2442"/>
              <a:ext cx="329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6"/>
            <p:cNvSpPr>
              <a:spLocks noChangeShapeType="1"/>
            </p:cNvSpPr>
            <p:nvPr/>
          </p:nvSpPr>
          <p:spPr bwMode="auto">
            <a:xfrm flipH="1" flipV="1">
              <a:off x="4149" y="2442"/>
              <a:ext cx="221" cy="42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47"/>
            <p:cNvSpPr>
              <a:spLocks noChangeShapeType="1"/>
            </p:cNvSpPr>
            <p:nvPr/>
          </p:nvSpPr>
          <p:spPr bwMode="auto">
            <a:xfrm>
              <a:off x="3820" y="2121"/>
              <a:ext cx="329" cy="321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48"/>
            <p:cNvSpPr>
              <a:spLocks noChangeShapeType="1"/>
            </p:cNvSpPr>
            <p:nvPr/>
          </p:nvSpPr>
          <p:spPr bwMode="auto">
            <a:xfrm flipV="1">
              <a:off x="3820" y="1907"/>
              <a:ext cx="440" cy="21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49"/>
            <p:cNvSpPr>
              <a:spLocks noChangeShapeType="1"/>
            </p:cNvSpPr>
            <p:nvPr/>
          </p:nvSpPr>
          <p:spPr bwMode="auto">
            <a:xfrm flipV="1">
              <a:off x="4149" y="1907"/>
              <a:ext cx="111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50"/>
            <p:cNvSpPr>
              <a:spLocks noChangeShapeType="1"/>
            </p:cNvSpPr>
            <p:nvPr/>
          </p:nvSpPr>
          <p:spPr bwMode="auto">
            <a:xfrm>
              <a:off x="3820" y="1264"/>
              <a:ext cx="440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51"/>
            <p:cNvSpPr>
              <a:spLocks noChangeShapeType="1"/>
            </p:cNvSpPr>
            <p:nvPr/>
          </p:nvSpPr>
          <p:spPr bwMode="auto">
            <a:xfrm flipV="1">
              <a:off x="4260" y="1264"/>
              <a:ext cx="219" cy="643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52"/>
            <p:cNvSpPr>
              <a:spLocks noChangeShapeType="1"/>
            </p:cNvSpPr>
            <p:nvPr/>
          </p:nvSpPr>
          <p:spPr bwMode="auto">
            <a:xfrm flipV="1">
              <a:off x="4260" y="1799"/>
              <a:ext cx="548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53"/>
            <p:cNvSpPr>
              <a:spLocks noChangeShapeType="1"/>
            </p:cNvSpPr>
            <p:nvPr/>
          </p:nvSpPr>
          <p:spPr bwMode="auto">
            <a:xfrm flipH="1" flipV="1">
              <a:off x="4479" y="1264"/>
              <a:ext cx="329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54"/>
            <p:cNvSpPr>
              <a:spLocks noChangeShapeType="1"/>
            </p:cNvSpPr>
            <p:nvPr/>
          </p:nvSpPr>
          <p:spPr bwMode="auto">
            <a:xfrm flipV="1">
              <a:off x="4808" y="1264"/>
              <a:ext cx="440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55"/>
            <p:cNvSpPr>
              <a:spLocks noChangeShapeType="1"/>
            </p:cNvSpPr>
            <p:nvPr/>
          </p:nvSpPr>
          <p:spPr bwMode="auto">
            <a:xfrm>
              <a:off x="4808" y="1799"/>
              <a:ext cx="440" cy="10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56"/>
            <p:cNvSpPr>
              <a:spLocks noChangeShapeType="1"/>
            </p:cNvSpPr>
            <p:nvPr/>
          </p:nvSpPr>
          <p:spPr bwMode="auto">
            <a:xfrm flipH="1">
              <a:off x="4727" y="1799"/>
              <a:ext cx="81" cy="52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57"/>
            <p:cNvSpPr>
              <a:spLocks noChangeShapeType="1"/>
            </p:cNvSpPr>
            <p:nvPr/>
          </p:nvSpPr>
          <p:spPr bwMode="auto">
            <a:xfrm flipH="1" flipV="1">
              <a:off x="4260" y="1907"/>
              <a:ext cx="467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58"/>
            <p:cNvSpPr>
              <a:spLocks noChangeShapeType="1"/>
            </p:cNvSpPr>
            <p:nvPr/>
          </p:nvSpPr>
          <p:spPr bwMode="auto">
            <a:xfrm flipV="1">
              <a:off x="4149" y="2324"/>
              <a:ext cx="578" cy="118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59"/>
            <p:cNvSpPr>
              <a:spLocks noChangeShapeType="1"/>
            </p:cNvSpPr>
            <p:nvPr/>
          </p:nvSpPr>
          <p:spPr bwMode="auto">
            <a:xfrm flipH="1">
              <a:off x="4727" y="1907"/>
              <a:ext cx="521" cy="417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60"/>
            <p:cNvSpPr>
              <a:spLocks noChangeShapeType="1"/>
            </p:cNvSpPr>
            <p:nvPr/>
          </p:nvSpPr>
          <p:spPr bwMode="auto">
            <a:xfrm flipV="1">
              <a:off x="4370" y="2325"/>
              <a:ext cx="357" cy="544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61"/>
            <p:cNvSpPr>
              <a:spLocks noChangeShapeType="1"/>
            </p:cNvSpPr>
            <p:nvPr/>
          </p:nvSpPr>
          <p:spPr bwMode="auto">
            <a:xfrm flipH="1" flipV="1">
              <a:off x="4732" y="2334"/>
              <a:ext cx="516" cy="535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4050632" y="3991913"/>
            <a:ext cx="525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* Guaranteeed Conservative</a:t>
            </a:r>
          </a:p>
          <a:p>
            <a:r>
              <a:rPr lang="en-US" sz="2000"/>
              <a:t>* Minimizes Error</a:t>
            </a:r>
          </a:p>
          <a:p>
            <a:endParaRPr lang="en-US" sz="2000"/>
          </a:p>
          <a:p>
            <a:r>
              <a:rPr lang="en-US" sz="2000"/>
              <a:t>But:</a:t>
            </a:r>
          </a:p>
          <a:p>
            <a:r>
              <a:rPr lang="en-US" sz="2000"/>
              <a:t>Domains must match exactly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62739" y="1889087"/>
            <a:ext cx="3118162" cy="3682870"/>
            <a:chOff x="662739" y="1889087"/>
            <a:chExt cx="3118162" cy="3682870"/>
          </a:xfrm>
        </p:grpSpPr>
        <p:grpSp>
          <p:nvGrpSpPr>
            <p:cNvPr id="134" name="Group 134"/>
            <p:cNvGrpSpPr>
              <a:grpSpLocks/>
            </p:cNvGrpSpPr>
            <p:nvPr/>
          </p:nvGrpSpPr>
          <p:grpSpPr bwMode="auto">
            <a:xfrm>
              <a:off x="662739" y="1889248"/>
              <a:ext cx="3104794" cy="3673352"/>
              <a:chOff x="3820" y="1264"/>
              <a:chExt cx="1428" cy="1605"/>
            </a:xfrm>
          </p:grpSpPr>
          <p:sp>
            <p:nvSpPr>
              <p:cNvPr id="135" name="Line 41"/>
              <p:cNvSpPr>
                <a:spLocks noChangeShapeType="1"/>
              </p:cNvSpPr>
              <p:nvPr/>
            </p:nvSpPr>
            <p:spPr bwMode="auto">
              <a:xfrm>
                <a:off x="3820" y="1264"/>
                <a:ext cx="0" cy="160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42"/>
              <p:cNvSpPr>
                <a:spLocks noChangeShapeType="1"/>
              </p:cNvSpPr>
              <p:nvPr/>
            </p:nvSpPr>
            <p:spPr bwMode="auto">
              <a:xfrm>
                <a:off x="5246" y="1264"/>
                <a:ext cx="0" cy="160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43"/>
              <p:cNvSpPr>
                <a:spLocks noChangeShapeType="1"/>
              </p:cNvSpPr>
              <p:nvPr/>
            </p:nvSpPr>
            <p:spPr bwMode="auto">
              <a:xfrm>
                <a:off x="3820" y="1264"/>
                <a:ext cx="1428" cy="0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44"/>
              <p:cNvSpPr>
                <a:spLocks noChangeShapeType="1"/>
              </p:cNvSpPr>
              <p:nvPr/>
            </p:nvSpPr>
            <p:spPr bwMode="auto">
              <a:xfrm>
                <a:off x="3820" y="2869"/>
                <a:ext cx="1428" cy="0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45"/>
              <p:cNvSpPr>
                <a:spLocks noChangeShapeType="1"/>
              </p:cNvSpPr>
              <p:nvPr/>
            </p:nvSpPr>
            <p:spPr bwMode="auto">
              <a:xfrm flipV="1">
                <a:off x="3820" y="2442"/>
                <a:ext cx="329" cy="427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46"/>
              <p:cNvSpPr>
                <a:spLocks noChangeShapeType="1"/>
              </p:cNvSpPr>
              <p:nvPr/>
            </p:nvSpPr>
            <p:spPr bwMode="auto">
              <a:xfrm flipH="1" flipV="1">
                <a:off x="4149" y="2442"/>
                <a:ext cx="221" cy="427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47"/>
              <p:cNvSpPr>
                <a:spLocks noChangeShapeType="1"/>
              </p:cNvSpPr>
              <p:nvPr/>
            </p:nvSpPr>
            <p:spPr bwMode="auto">
              <a:xfrm>
                <a:off x="3820" y="2121"/>
                <a:ext cx="329" cy="321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48"/>
              <p:cNvSpPr>
                <a:spLocks noChangeShapeType="1"/>
              </p:cNvSpPr>
              <p:nvPr/>
            </p:nvSpPr>
            <p:spPr bwMode="auto">
              <a:xfrm flipV="1">
                <a:off x="3820" y="1907"/>
                <a:ext cx="440" cy="214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49"/>
              <p:cNvSpPr>
                <a:spLocks noChangeShapeType="1"/>
              </p:cNvSpPr>
              <p:nvPr/>
            </p:nvSpPr>
            <p:spPr bwMode="auto">
              <a:xfrm flipV="1">
                <a:off x="4149" y="1907"/>
                <a:ext cx="111" cy="53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50"/>
              <p:cNvSpPr>
                <a:spLocks noChangeShapeType="1"/>
              </p:cNvSpPr>
              <p:nvPr/>
            </p:nvSpPr>
            <p:spPr bwMode="auto">
              <a:xfrm>
                <a:off x="3820" y="1264"/>
                <a:ext cx="440" cy="643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51"/>
              <p:cNvSpPr>
                <a:spLocks noChangeShapeType="1"/>
              </p:cNvSpPr>
              <p:nvPr/>
            </p:nvSpPr>
            <p:spPr bwMode="auto">
              <a:xfrm flipV="1">
                <a:off x="4260" y="1264"/>
                <a:ext cx="219" cy="643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52"/>
              <p:cNvSpPr>
                <a:spLocks noChangeShapeType="1"/>
              </p:cNvSpPr>
              <p:nvPr/>
            </p:nvSpPr>
            <p:spPr bwMode="auto">
              <a:xfrm flipV="1">
                <a:off x="4260" y="1799"/>
                <a:ext cx="548" cy="108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53"/>
              <p:cNvSpPr>
                <a:spLocks noChangeShapeType="1"/>
              </p:cNvSpPr>
              <p:nvPr/>
            </p:nvSpPr>
            <p:spPr bwMode="auto">
              <a:xfrm flipH="1" flipV="1">
                <a:off x="4479" y="1264"/>
                <a:ext cx="329" cy="53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54"/>
              <p:cNvSpPr>
                <a:spLocks noChangeShapeType="1"/>
              </p:cNvSpPr>
              <p:nvPr/>
            </p:nvSpPr>
            <p:spPr bwMode="auto">
              <a:xfrm flipV="1">
                <a:off x="4808" y="1264"/>
                <a:ext cx="440" cy="53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55"/>
              <p:cNvSpPr>
                <a:spLocks noChangeShapeType="1"/>
              </p:cNvSpPr>
              <p:nvPr/>
            </p:nvSpPr>
            <p:spPr bwMode="auto">
              <a:xfrm>
                <a:off x="4808" y="1799"/>
                <a:ext cx="440" cy="108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56"/>
              <p:cNvSpPr>
                <a:spLocks noChangeShapeType="1"/>
              </p:cNvSpPr>
              <p:nvPr/>
            </p:nvSpPr>
            <p:spPr bwMode="auto">
              <a:xfrm flipH="1">
                <a:off x="4727" y="1799"/>
                <a:ext cx="81" cy="52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57"/>
              <p:cNvSpPr>
                <a:spLocks noChangeShapeType="1"/>
              </p:cNvSpPr>
              <p:nvPr/>
            </p:nvSpPr>
            <p:spPr bwMode="auto">
              <a:xfrm flipH="1" flipV="1">
                <a:off x="4260" y="1907"/>
                <a:ext cx="467" cy="417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58"/>
              <p:cNvSpPr>
                <a:spLocks noChangeShapeType="1"/>
              </p:cNvSpPr>
              <p:nvPr/>
            </p:nvSpPr>
            <p:spPr bwMode="auto">
              <a:xfrm flipV="1">
                <a:off x="4149" y="2324"/>
                <a:ext cx="578" cy="118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59"/>
              <p:cNvSpPr>
                <a:spLocks noChangeShapeType="1"/>
              </p:cNvSpPr>
              <p:nvPr/>
            </p:nvSpPr>
            <p:spPr bwMode="auto">
              <a:xfrm flipH="1">
                <a:off x="4727" y="1907"/>
                <a:ext cx="521" cy="417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60"/>
              <p:cNvSpPr>
                <a:spLocks noChangeShapeType="1"/>
              </p:cNvSpPr>
              <p:nvPr/>
            </p:nvSpPr>
            <p:spPr bwMode="auto">
              <a:xfrm flipV="1">
                <a:off x="4370" y="2325"/>
                <a:ext cx="357" cy="544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61"/>
              <p:cNvSpPr>
                <a:spLocks noChangeShapeType="1"/>
              </p:cNvSpPr>
              <p:nvPr/>
            </p:nvSpPr>
            <p:spPr bwMode="auto">
              <a:xfrm flipH="1" flipV="1">
                <a:off x="4732" y="2334"/>
                <a:ext cx="516" cy="535"/>
              </a:xfrm>
              <a:prstGeom prst="line">
                <a:avLst/>
              </a:prstGeom>
              <a:noFill/>
              <a:ln w="4445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671787" y="1889087"/>
              <a:ext cx="3109114" cy="3682870"/>
              <a:chOff x="2285999" y="1974599"/>
              <a:chExt cx="2286001" cy="2554539"/>
            </a:xfrm>
            <a:effectLst/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2825313" y="1981201"/>
                <a:ext cx="0" cy="2547937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3402885" y="1981201"/>
                <a:ext cx="0" cy="2547937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4002504" y="1981201"/>
                <a:ext cx="0" cy="2547937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H="1">
                <a:off x="2286000" y="2514600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H="1">
                <a:off x="2285999" y="3008647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H="1">
                <a:off x="2286000" y="3544553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H="1">
                <a:off x="2285999" y="4038600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4555457" y="1974599"/>
                <a:ext cx="0" cy="2547937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2285999" y="1981201"/>
                <a:ext cx="0" cy="2547937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>
                <a:off x="2289196" y="1981201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>
                <a:off x="2292371" y="4522536"/>
                <a:ext cx="2279629" cy="0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1443789" y="2679412"/>
            <a:ext cx="1350097" cy="1478167"/>
            <a:chOff x="1443789" y="2679412"/>
            <a:chExt cx="1350097" cy="1478167"/>
          </a:xfrm>
        </p:grpSpPr>
        <p:sp>
          <p:nvSpPr>
            <p:cNvPr id="17" name="Freeform 16"/>
            <p:cNvSpPr/>
            <p:nvPr/>
          </p:nvSpPr>
          <p:spPr>
            <a:xfrm>
              <a:off x="1443789" y="3368842"/>
              <a:ext cx="735264" cy="788737"/>
            </a:xfrm>
            <a:custGeom>
              <a:avLst/>
              <a:gdLst>
                <a:gd name="connsiteX0" fmla="*/ 160422 w 735264"/>
                <a:gd name="connsiteY0" fmla="*/ 0 h 788737"/>
                <a:gd name="connsiteX1" fmla="*/ 0 w 735264"/>
                <a:gd name="connsiteY1" fmla="*/ 775369 h 788737"/>
                <a:gd name="connsiteX2" fmla="*/ 735264 w 735264"/>
                <a:gd name="connsiteY2" fmla="*/ 788737 h 788737"/>
                <a:gd name="connsiteX3" fmla="*/ 735264 w 735264"/>
                <a:gd name="connsiteY3" fmla="*/ 548105 h 788737"/>
                <a:gd name="connsiteX4" fmla="*/ 160422 w 735264"/>
                <a:gd name="connsiteY4" fmla="*/ 0 h 78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264" h="788737">
                  <a:moveTo>
                    <a:pt x="160422" y="0"/>
                  </a:moveTo>
                  <a:lnTo>
                    <a:pt x="0" y="775369"/>
                  </a:lnTo>
                  <a:lnTo>
                    <a:pt x="735264" y="788737"/>
                  </a:lnTo>
                  <a:lnTo>
                    <a:pt x="735264" y="548105"/>
                  </a:lnTo>
                  <a:lnTo>
                    <a:pt x="160422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2165569" y="2679412"/>
              <a:ext cx="628317" cy="588212"/>
            </a:xfrm>
            <a:custGeom>
              <a:avLst/>
              <a:gdLst>
                <a:gd name="connsiteX0" fmla="*/ 160422 w 735264"/>
                <a:gd name="connsiteY0" fmla="*/ 0 h 788737"/>
                <a:gd name="connsiteX1" fmla="*/ 0 w 735264"/>
                <a:gd name="connsiteY1" fmla="*/ 775369 h 788737"/>
                <a:gd name="connsiteX2" fmla="*/ 735264 w 735264"/>
                <a:gd name="connsiteY2" fmla="*/ 788737 h 788737"/>
                <a:gd name="connsiteX3" fmla="*/ 735264 w 735264"/>
                <a:gd name="connsiteY3" fmla="*/ 548105 h 788737"/>
                <a:gd name="connsiteX4" fmla="*/ 160422 w 735264"/>
                <a:gd name="connsiteY4" fmla="*/ 0 h 788737"/>
                <a:gd name="connsiteX0" fmla="*/ 1 w 735264"/>
                <a:gd name="connsiteY0" fmla="*/ 0 h 601579"/>
                <a:gd name="connsiteX1" fmla="*/ 0 w 735264"/>
                <a:gd name="connsiteY1" fmla="*/ 588211 h 601579"/>
                <a:gd name="connsiteX2" fmla="*/ 735264 w 735264"/>
                <a:gd name="connsiteY2" fmla="*/ 601579 h 601579"/>
                <a:gd name="connsiteX3" fmla="*/ 735264 w 735264"/>
                <a:gd name="connsiteY3" fmla="*/ 360947 h 601579"/>
                <a:gd name="connsiteX4" fmla="*/ 1 w 735264"/>
                <a:gd name="connsiteY4" fmla="*/ 0 h 601579"/>
                <a:gd name="connsiteX0" fmla="*/ 1 w 735264"/>
                <a:gd name="connsiteY0" fmla="*/ 1 h 601580"/>
                <a:gd name="connsiteX1" fmla="*/ 0 w 735264"/>
                <a:gd name="connsiteY1" fmla="*/ 588212 h 601580"/>
                <a:gd name="connsiteX2" fmla="*/ 735264 w 735264"/>
                <a:gd name="connsiteY2" fmla="*/ 601580 h 601580"/>
                <a:gd name="connsiteX3" fmla="*/ 360948 w 735264"/>
                <a:gd name="connsiteY3" fmla="*/ 0 h 601580"/>
                <a:gd name="connsiteX4" fmla="*/ 1 w 735264"/>
                <a:gd name="connsiteY4" fmla="*/ 1 h 601580"/>
                <a:gd name="connsiteX0" fmla="*/ 1 w 628317"/>
                <a:gd name="connsiteY0" fmla="*/ 1 h 588212"/>
                <a:gd name="connsiteX1" fmla="*/ 0 w 628317"/>
                <a:gd name="connsiteY1" fmla="*/ 588212 h 588212"/>
                <a:gd name="connsiteX2" fmla="*/ 628317 w 628317"/>
                <a:gd name="connsiteY2" fmla="*/ 441159 h 588212"/>
                <a:gd name="connsiteX3" fmla="*/ 360948 w 628317"/>
                <a:gd name="connsiteY3" fmla="*/ 0 h 588212"/>
                <a:gd name="connsiteX4" fmla="*/ 1 w 628317"/>
                <a:gd name="connsiteY4" fmla="*/ 1 h 58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317" h="588212">
                  <a:moveTo>
                    <a:pt x="1" y="1"/>
                  </a:moveTo>
                  <a:cubicBezTo>
                    <a:pt x="1" y="196071"/>
                    <a:pt x="0" y="392142"/>
                    <a:pt x="0" y="588212"/>
                  </a:cubicBezTo>
                  <a:lnTo>
                    <a:pt x="628317" y="441159"/>
                  </a:lnTo>
                  <a:lnTo>
                    <a:pt x="360948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443789" y="2673883"/>
            <a:ext cx="1350097" cy="1485711"/>
            <a:chOff x="1443789" y="2673883"/>
            <a:chExt cx="1350097" cy="1485711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2165570" y="2679413"/>
              <a:ext cx="628316" cy="4411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1443789" y="3918962"/>
              <a:ext cx="742335" cy="2252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164347" y="2673883"/>
              <a:ext cx="628317" cy="588212"/>
            </a:xfrm>
            <a:custGeom>
              <a:avLst/>
              <a:gdLst>
                <a:gd name="connsiteX0" fmla="*/ 160422 w 735264"/>
                <a:gd name="connsiteY0" fmla="*/ 0 h 788737"/>
                <a:gd name="connsiteX1" fmla="*/ 0 w 735264"/>
                <a:gd name="connsiteY1" fmla="*/ 775369 h 788737"/>
                <a:gd name="connsiteX2" fmla="*/ 735264 w 735264"/>
                <a:gd name="connsiteY2" fmla="*/ 788737 h 788737"/>
                <a:gd name="connsiteX3" fmla="*/ 735264 w 735264"/>
                <a:gd name="connsiteY3" fmla="*/ 548105 h 788737"/>
                <a:gd name="connsiteX4" fmla="*/ 160422 w 735264"/>
                <a:gd name="connsiteY4" fmla="*/ 0 h 788737"/>
                <a:gd name="connsiteX0" fmla="*/ 1 w 735264"/>
                <a:gd name="connsiteY0" fmla="*/ 0 h 601579"/>
                <a:gd name="connsiteX1" fmla="*/ 0 w 735264"/>
                <a:gd name="connsiteY1" fmla="*/ 588211 h 601579"/>
                <a:gd name="connsiteX2" fmla="*/ 735264 w 735264"/>
                <a:gd name="connsiteY2" fmla="*/ 601579 h 601579"/>
                <a:gd name="connsiteX3" fmla="*/ 735264 w 735264"/>
                <a:gd name="connsiteY3" fmla="*/ 360947 h 601579"/>
                <a:gd name="connsiteX4" fmla="*/ 1 w 735264"/>
                <a:gd name="connsiteY4" fmla="*/ 0 h 601579"/>
                <a:gd name="connsiteX0" fmla="*/ 1 w 735264"/>
                <a:gd name="connsiteY0" fmla="*/ 1 h 601580"/>
                <a:gd name="connsiteX1" fmla="*/ 0 w 735264"/>
                <a:gd name="connsiteY1" fmla="*/ 588212 h 601580"/>
                <a:gd name="connsiteX2" fmla="*/ 735264 w 735264"/>
                <a:gd name="connsiteY2" fmla="*/ 601580 h 601580"/>
                <a:gd name="connsiteX3" fmla="*/ 360948 w 735264"/>
                <a:gd name="connsiteY3" fmla="*/ 0 h 601580"/>
                <a:gd name="connsiteX4" fmla="*/ 1 w 735264"/>
                <a:gd name="connsiteY4" fmla="*/ 1 h 601580"/>
                <a:gd name="connsiteX0" fmla="*/ 1 w 628317"/>
                <a:gd name="connsiteY0" fmla="*/ 1 h 588212"/>
                <a:gd name="connsiteX1" fmla="*/ 0 w 628317"/>
                <a:gd name="connsiteY1" fmla="*/ 588212 h 588212"/>
                <a:gd name="connsiteX2" fmla="*/ 628317 w 628317"/>
                <a:gd name="connsiteY2" fmla="*/ 441159 h 588212"/>
                <a:gd name="connsiteX3" fmla="*/ 360948 w 628317"/>
                <a:gd name="connsiteY3" fmla="*/ 0 h 588212"/>
                <a:gd name="connsiteX4" fmla="*/ 1 w 628317"/>
                <a:gd name="connsiteY4" fmla="*/ 1 h 58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317" h="588212">
                  <a:moveTo>
                    <a:pt x="1" y="1"/>
                  </a:moveTo>
                  <a:cubicBezTo>
                    <a:pt x="1" y="196071"/>
                    <a:pt x="0" y="392142"/>
                    <a:pt x="0" y="588212"/>
                  </a:cubicBezTo>
                  <a:lnTo>
                    <a:pt x="628317" y="441159"/>
                  </a:lnTo>
                  <a:lnTo>
                    <a:pt x="360948" y="0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 131"/>
            <p:cNvSpPr/>
            <p:nvPr/>
          </p:nvSpPr>
          <p:spPr>
            <a:xfrm>
              <a:off x="1450860" y="3370857"/>
              <a:ext cx="735264" cy="788737"/>
            </a:xfrm>
            <a:custGeom>
              <a:avLst/>
              <a:gdLst>
                <a:gd name="connsiteX0" fmla="*/ 160422 w 735264"/>
                <a:gd name="connsiteY0" fmla="*/ 0 h 788737"/>
                <a:gd name="connsiteX1" fmla="*/ 0 w 735264"/>
                <a:gd name="connsiteY1" fmla="*/ 775369 h 788737"/>
                <a:gd name="connsiteX2" fmla="*/ 735264 w 735264"/>
                <a:gd name="connsiteY2" fmla="*/ 788737 h 788737"/>
                <a:gd name="connsiteX3" fmla="*/ 735264 w 735264"/>
                <a:gd name="connsiteY3" fmla="*/ 548105 h 788737"/>
                <a:gd name="connsiteX4" fmla="*/ 160422 w 735264"/>
                <a:gd name="connsiteY4" fmla="*/ 0 h 78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264" h="788737">
                  <a:moveTo>
                    <a:pt x="160422" y="0"/>
                  </a:moveTo>
                  <a:lnTo>
                    <a:pt x="0" y="775369"/>
                  </a:lnTo>
                  <a:lnTo>
                    <a:pt x="735264" y="788737"/>
                  </a:lnTo>
                  <a:lnTo>
                    <a:pt x="735264" y="548105"/>
                  </a:lnTo>
                  <a:lnTo>
                    <a:pt x="160422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7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47812 -0.0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1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this so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A6A6A6"/>
                </a:solidFill>
              </a:rPr>
              <a:t>Needs to handle Unstructured Grids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Needs to be Numerically Conservative</a:t>
            </a:r>
          </a:p>
          <a:p>
            <a:r>
              <a:rPr lang="en-US"/>
              <a:t>Needs to be </a:t>
            </a:r>
            <a:r>
              <a:rPr lang="en-US">
                <a:solidFill>
                  <a:schemeClr val="tx2"/>
                </a:solidFill>
              </a:rPr>
              <a:t>Lightweight and Efficient</a:t>
            </a:r>
          </a:p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1295400" y="1875473"/>
            <a:ext cx="6607175" cy="147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Pre-Relational: if your data changed, your application broke</a:t>
            </a:r>
            <a:r>
              <a:rPr lang="en-US" dirty="0" smtClean="0">
                <a:cs typeface="+mn-cs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dirty="0"/>
              <a:t>Early RDBMS were buggy and slow (and often reviled), but required only 5% of the application code.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dirty="0">
              <a:cs typeface="+mn-cs"/>
            </a:endParaRP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782638" y="3267075"/>
            <a:ext cx="78105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ja-JP" altLang="en-US" i="1">
                <a:latin typeface="Arial"/>
                <a:cs typeface="+mn-cs"/>
              </a:rPr>
              <a:t>“</a:t>
            </a:r>
            <a:r>
              <a:rPr lang="en-US" i="1">
                <a:latin typeface="Arial" charset="0"/>
                <a:cs typeface="+mn-cs"/>
              </a:rPr>
              <a:t>Activities of users at terminals and most application programs </a:t>
            </a:r>
            <a:r>
              <a:rPr lang="en-US" i="1">
                <a:solidFill>
                  <a:srgbClr val="D10002"/>
                </a:solidFill>
                <a:latin typeface="Arial" charset="0"/>
                <a:cs typeface="+mn-cs"/>
              </a:rPr>
              <a:t>should remain unaffected when the internal representation of data is changed</a:t>
            </a:r>
            <a:r>
              <a:rPr lang="en-US" i="1">
                <a:latin typeface="Arial" charset="0"/>
                <a:cs typeface="+mn-cs"/>
              </a:rPr>
              <a:t> and even when some aspects of the external representation are changed.</a:t>
            </a:r>
            <a:r>
              <a:rPr lang="ja-JP" altLang="en-US" i="1">
                <a:latin typeface="Arial"/>
                <a:cs typeface="+mn-cs"/>
              </a:rPr>
              <a:t>”</a:t>
            </a:r>
            <a:endParaRPr lang="en-US" i="1">
              <a:latin typeface="Arial" charset="0"/>
              <a:cs typeface="+mn-cs"/>
            </a:endParaRP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850900" y="4913313"/>
            <a:ext cx="75739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b="1">
                <a:solidFill>
                  <a:schemeClr val="hlink"/>
                </a:solidFill>
                <a:latin typeface="Arial" charset="0"/>
                <a:cs typeface="+mn-cs"/>
              </a:rPr>
              <a:t>Key Idea:</a:t>
            </a:r>
            <a:r>
              <a:rPr lang="en-US">
                <a:latin typeface="Arial" charset="0"/>
                <a:cs typeface="+mn-cs"/>
              </a:rPr>
              <a:t> Programs that manipulate tabular data exhibit an </a:t>
            </a:r>
            <a:r>
              <a:rPr lang="en-US" u="sng">
                <a:solidFill>
                  <a:srgbClr val="D10002"/>
                </a:solidFill>
                <a:latin typeface="Arial" charset="0"/>
                <a:cs typeface="+mn-cs"/>
              </a:rPr>
              <a:t>algebraic structure</a:t>
            </a:r>
            <a:r>
              <a:rPr lang="en-US">
                <a:latin typeface="Arial" charset="0"/>
                <a:cs typeface="+mn-cs"/>
              </a:rPr>
              <a:t> allowing reasoning and manipulation independently of physical data representation</a:t>
            </a:r>
          </a:p>
        </p:txBody>
      </p:sp>
      <p:sp>
        <p:nvSpPr>
          <p:cNvPr id="9830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Digression: Relational Database History</a:t>
            </a: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4267200" y="4251325"/>
            <a:ext cx="166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i="1" dirty="0">
                <a:latin typeface="Arial" charset="0"/>
                <a:cs typeface="+mn-cs"/>
              </a:rPr>
              <a:t>-- </a:t>
            </a:r>
            <a:r>
              <a:rPr lang="en-US" i="1" dirty="0" err="1">
                <a:latin typeface="Arial" charset="0"/>
                <a:cs typeface="+mn-cs"/>
              </a:rPr>
              <a:t>Codd</a:t>
            </a:r>
            <a:r>
              <a:rPr lang="en-US" i="1" dirty="0">
                <a:latin typeface="Arial" charset="0"/>
                <a:cs typeface="+mn-cs"/>
              </a:rPr>
              <a:t> 1979</a:t>
            </a:r>
          </a:p>
        </p:txBody>
      </p:sp>
    </p:spTree>
    <p:extLst>
      <p:ext uri="{BB962C8B-B14F-4D97-AF65-F5344CB8AC3E}">
        <p14:creationId xmlns:p14="http://schemas.microsoft.com/office/powerpoint/2010/main" val="726774030"/>
      </p:ext>
    </p:extLst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854696" cy="381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Key Idea: An </a:t>
            </a:r>
            <a:r>
              <a:rPr lang="en-US" i="1" dirty="0">
                <a:solidFill>
                  <a:srgbClr val="FF0000"/>
                </a:solidFill>
                <a:latin typeface="Arial" charset="0"/>
              </a:rPr>
              <a:t>Algebra of Tables</a:t>
            </a:r>
            <a:endParaRPr lang="en-US" dirty="0">
              <a:latin typeface="Arial" charset="0"/>
            </a:endParaRPr>
          </a:p>
        </p:txBody>
      </p:sp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1392238" y="1462088"/>
            <a:ext cx="1562100" cy="1238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2" name="Rectangle 4"/>
          <p:cNvSpPr>
            <a:spLocks noChangeArrowheads="1"/>
          </p:cNvSpPr>
          <p:nvPr/>
        </p:nvSpPr>
        <p:spPr bwMode="auto">
          <a:xfrm>
            <a:off x="1392238" y="1447800"/>
            <a:ext cx="15621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3" name="Line 5"/>
          <p:cNvSpPr>
            <a:spLocks noChangeShapeType="1"/>
          </p:cNvSpPr>
          <p:nvPr/>
        </p:nvSpPr>
        <p:spPr bwMode="auto">
          <a:xfrm>
            <a:off x="1406525" y="1676400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4" name="Line 6"/>
          <p:cNvSpPr>
            <a:spLocks noChangeShapeType="1"/>
          </p:cNvSpPr>
          <p:nvPr/>
        </p:nvSpPr>
        <p:spPr bwMode="auto">
          <a:xfrm>
            <a:off x="1404938" y="1858963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5" name="Line 7"/>
          <p:cNvSpPr>
            <a:spLocks noChangeShapeType="1"/>
          </p:cNvSpPr>
          <p:nvPr/>
        </p:nvSpPr>
        <p:spPr bwMode="auto">
          <a:xfrm>
            <a:off x="1401763" y="2017713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6" name="Line 8"/>
          <p:cNvSpPr>
            <a:spLocks noChangeShapeType="1"/>
          </p:cNvSpPr>
          <p:nvPr/>
        </p:nvSpPr>
        <p:spPr bwMode="auto">
          <a:xfrm>
            <a:off x="1400175" y="2198688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7" name="Line 9"/>
          <p:cNvSpPr>
            <a:spLocks noChangeShapeType="1"/>
          </p:cNvSpPr>
          <p:nvPr/>
        </p:nvSpPr>
        <p:spPr bwMode="auto">
          <a:xfrm>
            <a:off x="1817688" y="146367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8" name="Line 10"/>
          <p:cNvSpPr>
            <a:spLocks noChangeShapeType="1"/>
          </p:cNvSpPr>
          <p:nvPr/>
        </p:nvSpPr>
        <p:spPr bwMode="auto">
          <a:xfrm>
            <a:off x="2193925" y="146208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79" name="Line 11"/>
          <p:cNvSpPr>
            <a:spLocks noChangeShapeType="1"/>
          </p:cNvSpPr>
          <p:nvPr/>
        </p:nvSpPr>
        <p:spPr bwMode="auto">
          <a:xfrm>
            <a:off x="2449513" y="145732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0" name="Line 12"/>
          <p:cNvSpPr>
            <a:spLocks noChangeShapeType="1"/>
          </p:cNvSpPr>
          <p:nvPr/>
        </p:nvSpPr>
        <p:spPr bwMode="auto">
          <a:xfrm>
            <a:off x="1398588" y="2365375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1" name="Line 13"/>
          <p:cNvSpPr>
            <a:spLocks noChangeShapeType="1"/>
          </p:cNvSpPr>
          <p:nvPr/>
        </p:nvSpPr>
        <p:spPr bwMode="auto">
          <a:xfrm>
            <a:off x="1397000" y="2517775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2" name="Line 14"/>
          <p:cNvSpPr>
            <a:spLocks noChangeShapeType="1"/>
          </p:cNvSpPr>
          <p:nvPr/>
        </p:nvSpPr>
        <p:spPr bwMode="auto">
          <a:xfrm>
            <a:off x="2671763" y="145573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3" name="AutoShape 15"/>
          <p:cNvSpPr>
            <a:spLocks noChangeArrowheads="1"/>
          </p:cNvSpPr>
          <p:nvPr/>
        </p:nvSpPr>
        <p:spPr bwMode="auto">
          <a:xfrm>
            <a:off x="1263650" y="1985963"/>
            <a:ext cx="1854200" cy="4349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4" name="Text Box 16"/>
          <p:cNvSpPr txBox="1">
            <a:spLocks noChangeArrowheads="1"/>
          </p:cNvSpPr>
          <p:nvPr/>
        </p:nvSpPr>
        <p:spPr bwMode="auto">
          <a:xfrm>
            <a:off x="5778500" y="1851025"/>
            <a:ext cx="2824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>
                <a:cs typeface="+mn-cs"/>
                <a:sym typeface="Symbol" charset="0"/>
              </a:rPr>
              <a:t>select</a:t>
            </a:r>
            <a:endParaRPr lang="en-US" sz="3600">
              <a:cs typeface="+mn-cs"/>
            </a:endParaRPr>
          </a:p>
        </p:txBody>
      </p:sp>
      <p:sp>
        <p:nvSpPr>
          <p:cNvPr id="314385" name="Rectangle 17"/>
          <p:cNvSpPr>
            <a:spLocks noChangeArrowheads="1"/>
          </p:cNvSpPr>
          <p:nvPr/>
        </p:nvSpPr>
        <p:spPr bwMode="auto">
          <a:xfrm>
            <a:off x="1395413" y="2908300"/>
            <a:ext cx="1562100" cy="1238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6" name="Rectangle 18"/>
          <p:cNvSpPr>
            <a:spLocks noChangeArrowheads="1"/>
          </p:cNvSpPr>
          <p:nvPr/>
        </p:nvSpPr>
        <p:spPr bwMode="auto">
          <a:xfrm>
            <a:off x="1395413" y="2894013"/>
            <a:ext cx="15621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7" name="Line 19"/>
          <p:cNvSpPr>
            <a:spLocks noChangeShapeType="1"/>
          </p:cNvSpPr>
          <p:nvPr/>
        </p:nvSpPr>
        <p:spPr bwMode="auto">
          <a:xfrm>
            <a:off x="1409700" y="3122613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8" name="Line 20"/>
          <p:cNvSpPr>
            <a:spLocks noChangeShapeType="1"/>
          </p:cNvSpPr>
          <p:nvPr/>
        </p:nvSpPr>
        <p:spPr bwMode="auto">
          <a:xfrm>
            <a:off x="1408113" y="3305175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89" name="Line 21"/>
          <p:cNvSpPr>
            <a:spLocks noChangeShapeType="1"/>
          </p:cNvSpPr>
          <p:nvPr/>
        </p:nvSpPr>
        <p:spPr bwMode="auto">
          <a:xfrm>
            <a:off x="1404938" y="3463925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0" name="Line 22"/>
          <p:cNvSpPr>
            <a:spLocks noChangeShapeType="1"/>
          </p:cNvSpPr>
          <p:nvPr/>
        </p:nvSpPr>
        <p:spPr bwMode="auto">
          <a:xfrm>
            <a:off x="1403350" y="3644900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1" name="Line 23"/>
          <p:cNvSpPr>
            <a:spLocks noChangeShapeType="1"/>
          </p:cNvSpPr>
          <p:nvPr/>
        </p:nvSpPr>
        <p:spPr bwMode="auto">
          <a:xfrm>
            <a:off x="1820863" y="290988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2" name="Line 24"/>
          <p:cNvSpPr>
            <a:spLocks noChangeShapeType="1"/>
          </p:cNvSpPr>
          <p:nvPr/>
        </p:nvSpPr>
        <p:spPr bwMode="auto">
          <a:xfrm>
            <a:off x="2197100" y="2908300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3" name="Line 25"/>
          <p:cNvSpPr>
            <a:spLocks noChangeShapeType="1"/>
          </p:cNvSpPr>
          <p:nvPr/>
        </p:nvSpPr>
        <p:spPr bwMode="auto">
          <a:xfrm>
            <a:off x="2452688" y="290353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4" name="Line 26"/>
          <p:cNvSpPr>
            <a:spLocks noChangeShapeType="1"/>
          </p:cNvSpPr>
          <p:nvPr/>
        </p:nvSpPr>
        <p:spPr bwMode="auto">
          <a:xfrm>
            <a:off x="1401763" y="3811588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5" name="Line 27"/>
          <p:cNvSpPr>
            <a:spLocks noChangeShapeType="1"/>
          </p:cNvSpPr>
          <p:nvPr/>
        </p:nvSpPr>
        <p:spPr bwMode="auto">
          <a:xfrm>
            <a:off x="1400175" y="3963988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6" name="Line 28"/>
          <p:cNvSpPr>
            <a:spLocks noChangeShapeType="1"/>
          </p:cNvSpPr>
          <p:nvPr/>
        </p:nvSpPr>
        <p:spPr bwMode="auto">
          <a:xfrm>
            <a:off x="2674938" y="2901950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7" name="AutoShape 29"/>
          <p:cNvSpPr>
            <a:spLocks noChangeArrowheads="1"/>
          </p:cNvSpPr>
          <p:nvPr/>
        </p:nvSpPr>
        <p:spPr bwMode="auto">
          <a:xfrm>
            <a:off x="2386013" y="2847975"/>
            <a:ext cx="635000" cy="13700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398" name="Text Box 30"/>
          <p:cNvSpPr txBox="1">
            <a:spLocks noChangeArrowheads="1"/>
          </p:cNvSpPr>
          <p:nvPr/>
        </p:nvSpPr>
        <p:spPr bwMode="auto">
          <a:xfrm>
            <a:off x="5797550" y="3230563"/>
            <a:ext cx="28241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>
                <a:cs typeface="+mn-cs"/>
                <a:sym typeface="Symbol" charset="0"/>
              </a:rPr>
              <a:t>project</a:t>
            </a:r>
            <a:endParaRPr lang="en-US" sz="3600">
              <a:cs typeface="+mn-cs"/>
            </a:endParaRPr>
          </a:p>
        </p:txBody>
      </p:sp>
      <p:sp>
        <p:nvSpPr>
          <p:cNvPr id="314399" name="Rectangle 31"/>
          <p:cNvSpPr>
            <a:spLocks noChangeArrowheads="1"/>
          </p:cNvSpPr>
          <p:nvPr/>
        </p:nvSpPr>
        <p:spPr bwMode="auto">
          <a:xfrm>
            <a:off x="1374775" y="4371975"/>
            <a:ext cx="1562100" cy="1238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0" name="Rectangle 32"/>
          <p:cNvSpPr>
            <a:spLocks noChangeArrowheads="1"/>
          </p:cNvSpPr>
          <p:nvPr/>
        </p:nvSpPr>
        <p:spPr bwMode="auto">
          <a:xfrm>
            <a:off x="1374775" y="4357688"/>
            <a:ext cx="15621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1" name="Line 33"/>
          <p:cNvSpPr>
            <a:spLocks noChangeShapeType="1"/>
          </p:cNvSpPr>
          <p:nvPr/>
        </p:nvSpPr>
        <p:spPr bwMode="auto">
          <a:xfrm>
            <a:off x="1389063" y="4586288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2" name="Line 34"/>
          <p:cNvSpPr>
            <a:spLocks noChangeShapeType="1"/>
          </p:cNvSpPr>
          <p:nvPr/>
        </p:nvSpPr>
        <p:spPr bwMode="auto">
          <a:xfrm>
            <a:off x="1387475" y="4768850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3" name="Line 35"/>
          <p:cNvSpPr>
            <a:spLocks noChangeShapeType="1"/>
          </p:cNvSpPr>
          <p:nvPr/>
        </p:nvSpPr>
        <p:spPr bwMode="auto">
          <a:xfrm>
            <a:off x="1384300" y="4927600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4" name="Line 36"/>
          <p:cNvSpPr>
            <a:spLocks noChangeShapeType="1"/>
          </p:cNvSpPr>
          <p:nvPr/>
        </p:nvSpPr>
        <p:spPr bwMode="auto">
          <a:xfrm>
            <a:off x="1382713" y="5108575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5" name="Line 37"/>
          <p:cNvSpPr>
            <a:spLocks noChangeShapeType="1"/>
          </p:cNvSpPr>
          <p:nvPr/>
        </p:nvSpPr>
        <p:spPr bwMode="auto">
          <a:xfrm>
            <a:off x="1800225" y="4373563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6" name="Line 38"/>
          <p:cNvSpPr>
            <a:spLocks noChangeShapeType="1"/>
          </p:cNvSpPr>
          <p:nvPr/>
        </p:nvSpPr>
        <p:spPr bwMode="auto">
          <a:xfrm>
            <a:off x="2176463" y="437197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7" name="Line 39"/>
          <p:cNvSpPr>
            <a:spLocks noChangeShapeType="1"/>
          </p:cNvSpPr>
          <p:nvPr/>
        </p:nvSpPr>
        <p:spPr bwMode="auto">
          <a:xfrm>
            <a:off x="2432050" y="4367213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8" name="Line 40"/>
          <p:cNvSpPr>
            <a:spLocks noChangeShapeType="1"/>
          </p:cNvSpPr>
          <p:nvPr/>
        </p:nvSpPr>
        <p:spPr bwMode="auto">
          <a:xfrm>
            <a:off x="1381125" y="5275263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09" name="Line 41"/>
          <p:cNvSpPr>
            <a:spLocks noChangeShapeType="1"/>
          </p:cNvSpPr>
          <p:nvPr/>
        </p:nvSpPr>
        <p:spPr bwMode="auto">
          <a:xfrm>
            <a:off x="1379538" y="5427663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0" name="Line 42"/>
          <p:cNvSpPr>
            <a:spLocks noChangeShapeType="1"/>
          </p:cNvSpPr>
          <p:nvPr/>
        </p:nvSpPr>
        <p:spPr bwMode="auto">
          <a:xfrm>
            <a:off x="2654300" y="436562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1" name="Text Box 43"/>
          <p:cNvSpPr txBox="1">
            <a:spLocks noChangeArrowheads="1"/>
          </p:cNvSpPr>
          <p:nvPr/>
        </p:nvSpPr>
        <p:spPr bwMode="auto">
          <a:xfrm>
            <a:off x="3884613" y="4676775"/>
            <a:ext cx="2824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>
                <a:cs typeface="+mn-cs"/>
                <a:sym typeface="Symbol" charset="0"/>
              </a:rPr>
              <a:t>join</a:t>
            </a:r>
            <a:endParaRPr lang="en-US" sz="3600">
              <a:cs typeface="+mn-cs"/>
            </a:endParaRPr>
          </a:p>
        </p:txBody>
      </p:sp>
      <p:sp>
        <p:nvSpPr>
          <p:cNvPr id="314412" name="Rectangle 44"/>
          <p:cNvSpPr>
            <a:spLocks noChangeArrowheads="1"/>
          </p:cNvSpPr>
          <p:nvPr/>
        </p:nvSpPr>
        <p:spPr bwMode="auto">
          <a:xfrm>
            <a:off x="3505200" y="4371975"/>
            <a:ext cx="1562100" cy="1238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3" name="Rectangle 45"/>
          <p:cNvSpPr>
            <a:spLocks noChangeArrowheads="1"/>
          </p:cNvSpPr>
          <p:nvPr/>
        </p:nvSpPr>
        <p:spPr bwMode="auto">
          <a:xfrm>
            <a:off x="3505200" y="4357688"/>
            <a:ext cx="1562100" cy="228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4" name="Line 46"/>
          <p:cNvSpPr>
            <a:spLocks noChangeShapeType="1"/>
          </p:cNvSpPr>
          <p:nvPr/>
        </p:nvSpPr>
        <p:spPr bwMode="auto">
          <a:xfrm>
            <a:off x="3519488" y="4586288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5" name="Line 47"/>
          <p:cNvSpPr>
            <a:spLocks noChangeShapeType="1"/>
          </p:cNvSpPr>
          <p:nvPr/>
        </p:nvSpPr>
        <p:spPr bwMode="auto">
          <a:xfrm>
            <a:off x="3517900" y="4768850"/>
            <a:ext cx="1533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6" name="Line 48"/>
          <p:cNvSpPr>
            <a:spLocks noChangeShapeType="1"/>
          </p:cNvSpPr>
          <p:nvPr/>
        </p:nvSpPr>
        <p:spPr bwMode="auto">
          <a:xfrm>
            <a:off x="3514725" y="4927600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7" name="Line 49"/>
          <p:cNvSpPr>
            <a:spLocks noChangeShapeType="1"/>
          </p:cNvSpPr>
          <p:nvPr/>
        </p:nvSpPr>
        <p:spPr bwMode="auto">
          <a:xfrm>
            <a:off x="3513138" y="5108575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8" name="Line 50"/>
          <p:cNvSpPr>
            <a:spLocks noChangeShapeType="1"/>
          </p:cNvSpPr>
          <p:nvPr/>
        </p:nvSpPr>
        <p:spPr bwMode="auto">
          <a:xfrm>
            <a:off x="3930650" y="4373563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19" name="Line 51"/>
          <p:cNvSpPr>
            <a:spLocks noChangeShapeType="1"/>
          </p:cNvSpPr>
          <p:nvPr/>
        </p:nvSpPr>
        <p:spPr bwMode="auto">
          <a:xfrm>
            <a:off x="4306888" y="437197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0" name="Line 52"/>
          <p:cNvSpPr>
            <a:spLocks noChangeShapeType="1"/>
          </p:cNvSpPr>
          <p:nvPr/>
        </p:nvSpPr>
        <p:spPr bwMode="auto">
          <a:xfrm>
            <a:off x="4562475" y="4367213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1" name="Line 53"/>
          <p:cNvSpPr>
            <a:spLocks noChangeShapeType="1"/>
          </p:cNvSpPr>
          <p:nvPr/>
        </p:nvSpPr>
        <p:spPr bwMode="auto">
          <a:xfrm>
            <a:off x="3511550" y="5275263"/>
            <a:ext cx="1535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2" name="Line 54"/>
          <p:cNvSpPr>
            <a:spLocks noChangeShapeType="1"/>
          </p:cNvSpPr>
          <p:nvPr/>
        </p:nvSpPr>
        <p:spPr bwMode="auto">
          <a:xfrm>
            <a:off x="3509963" y="5427663"/>
            <a:ext cx="1535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3" name="Line 55"/>
          <p:cNvSpPr>
            <a:spLocks noChangeShapeType="1"/>
          </p:cNvSpPr>
          <p:nvPr/>
        </p:nvSpPr>
        <p:spPr bwMode="auto">
          <a:xfrm>
            <a:off x="4784725" y="4365625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4" name="AutoShape 56"/>
          <p:cNvSpPr>
            <a:spLocks noChangeArrowheads="1"/>
          </p:cNvSpPr>
          <p:nvPr/>
        </p:nvSpPr>
        <p:spPr bwMode="auto">
          <a:xfrm>
            <a:off x="3430588" y="4879975"/>
            <a:ext cx="1738312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5" name="Text Box 57"/>
          <p:cNvSpPr txBox="1">
            <a:spLocks noChangeArrowheads="1"/>
          </p:cNvSpPr>
          <p:nvPr/>
        </p:nvSpPr>
        <p:spPr bwMode="auto">
          <a:xfrm>
            <a:off x="5840413" y="4711700"/>
            <a:ext cx="2824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>
                <a:cs typeface="+mn-cs"/>
                <a:sym typeface="Symbol" charset="0"/>
              </a:rPr>
              <a:t>join</a:t>
            </a:r>
            <a:endParaRPr lang="en-US" sz="3600">
              <a:cs typeface="+mn-cs"/>
            </a:endParaRPr>
          </a:p>
        </p:txBody>
      </p:sp>
      <p:sp>
        <p:nvSpPr>
          <p:cNvPr id="314426" name="AutoShape 58"/>
          <p:cNvSpPr>
            <a:spLocks noChangeArrowheads="1"/>
          </p:cNvSpPr>
          <p:nvPr/>
        </p:nvSpPr>
        <p:spPr bwMode="auto">
          <a:xfrm>
            <a:off x="1308100" y="4867275"/>
            <a:ext cx="1738313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4427" name="AutoShape 59"/>
          <p:cNvSpPr>
            <a:spLocks noChangeArrowheads="1"/>
          </p:cNvSpPr>
          <p:nvPr/>
        </p:nvSpPr>
        <p:spPr bwMode="auto">
          <a:xfrm>
            <a:off x="3424238" y="5386388"/>
            <a:ext cx="1738312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314428" name="AutoShape 60"/>
          <p:cNvCxnSpPr>
            <a:cxnSpLocks noChangeShapeType="1"/>
            <a:stCxn id="314426" idx="3"/>
            <a:endCxn id="314424" idx="1"/>
          </p:cNvCxnSpPr>
          <p:nvPr/>
        </p:nvCxnSpPr>
        <p:spPr bwMode="auto">
          <a:xfrm>
            <a:off x="3065463" y="5018088"/>
            <a:ext cx="346075" cy="12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4429" name="AutoShape 61"/>
          <p:cNvCxnSpPr>
            <a:cxnSpLocks noChangeShapeType="1"/>
            <a:stCxn id="314426" idx="3"/>
            <a:endCxn id="314427" idx="1"/>
          </p:cNvCxnSpPr>
          <p:nvPr/>
        </p:nvCxnSpPr>
        <p:spPr bwMode="auto">
          <a:xfrm>
            <a:off x="3065463" y="5018088"/>
            <a:ext cx="339725" cy="51911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4430" name="Text Box 62"/>
          <p:cNvSpPr txBox="1">
            <a:spLocks noChangeArrowheads="1"/>
          </p:cNvSpPr>
          <p:nvPr/>
        </p:nvSpPr>
        <p:spPr bwMode="auto">
          <a:xfrm>
            <a:off x="1015416" y="6148448"/>
            <a:ext cx="7820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i="1" dirty="0">
                <a:cs typeface="+mn-cs"/>
              </a:rPr>
              <a:t>Other operators: aggregate, union, difference, cross product</a:t>
            </a:r>
          </a:p>
        </p:txBody>
      </p:sp>
    </p:spTree>
    <p:extLst>
      <p:ext uri="{BB962C8B-B14F-4D97-AF65-F5344CB8AC3E}">
        <p14:creationId xmlns:p14="http://schemas.microsoft.com/office/powerpoint/2010/main" val="1399997847"/>
      </p:ext>
    </p:extLst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1219200" y="3278698"/>
            <a:ext cx="66700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http://</a:t>
            </a:r>
            <a:r>
              <a:rPr lang="en-US" sz="3200" b="1" dirty="0" err="1"/>
              <a:t>escience.washington.edu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5525-E174-B34B-9AF3-66279C0ABF6C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0DD67-BB51-4341-BE04-6FACCCE28F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0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781800" y="63246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766F89-B8F4-4F49-A7B6-545C42E51E7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Review: Algebraic Optimization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562100"/>
            <a:ext cx="7740650" cy="47625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N = ((4*2)+((4*3)+0))/1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Algebraic Laws: </a:t>
            </a:r>
            <a:endParaRPr lang="en-US" sz="200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. (+) identity:     	x+0 = x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. (/)  identity:      	x/1 = x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. (*) distributes: 	(n*x+n*y) = n*(x+y)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. (*) commutes: 	x*y = y*x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Apply rules </a:t>
            </a:r>
            <a:r>
              <a:rPr lang="en-US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1, 3, 4, 2</a:t>
            </a: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:   N = (2+3)*4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>
                <a:latin typeface="Calibri" charset="0"/>
                <a:ea typeface="ＭＳ Ｐゴシック" charset="0"/>
                <a:cs typeface="ＭＳ Ｐゴシック" charset="0"/>
              </a:rPr>
              <a:t>two operations instead of five, no division operator</a:t>
            </a:r>
          </a:p>
        </p:txBody>
      </p:sp>
      <p:sp>
        <p:nvSpPr>
          <p:cNvPr id="376836" name="Text Box 4"/>
          <p:cNvSpPr txBox="1">
            <a:spLocks noChangeArrowheads="1"/>
          </p:cNvSpPr>
          <p:nvPr/>
        </p:nvSpPr>
        <p:spPr bwMode="auto">
          <a:xfrm>
            <a:off x="463550" y="5157788"/>
            <a:ext cx="8331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solidFill>
                  <a:srgbClr val="0011CF"/>
                </a:solidFill>
              </a:rPr>
              <a:t>Same idea works with very large tables, but the payoff is much higher</a:t>
            </a:r>
          </a:p>
        </p:txBody>
      </p:sp>
    </p:spTree>
    <p:extLst>
      <p:ext uri="{BB962C8B-B14F-4D97-AF65-F5344CB8AC3E}">
        <p14:creationId xmlns:p14="http://schemas.microsoft.com/office/powerpoint/2010/main" val="70464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3/12/09</a:t>
            </a: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Bill Howe, eScience Institute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20252-3372-C740-8008-BE472F6054BB}" type="slidenum">
              <a:rPr lang="en-US"/>
              <a:pPr/>
              <a:t>31</a:t>
            </a:fld>
            <a:endParaRPr lang="en-US"/>
          </a:p>
        </p:txBody>
      </p:sp>
      <p:cxnSp>
        <p:nvCxnSpPr>
          <p:cNvPr id="513027" name="AutoShape 3"/>
          <p:cNvCxnSpPr>
            <a:cxnSpLocks noChangeShapeType="1"/>
            <a:stCxn id="513028" idx="0"/>
          </p:cNvCxnSpPr>
          <p:nvPr/>
        </p:nvCxnSpPr>
        <p:spPr bwMode="auto">
          <a:xfrm rot="5400000" flipH="1">
            <a:off x="6762750" y="5029201"/>
            <a:ext cx="212725" cy="774700"/>
          </a:xfrm>
          <a:prstGeom prst="curvedConnector2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28" name="Oval 4"/>
          <p:cNvSpPr>
            <a:spLocks noChangeArrowheads="1"/>
          </p:cNvSpPr>
          <p:nvPr/>
        </p:nvSpPr>
        <p:spPr bwMode="auto">
          <a:xfrm>
            <a:off x="6843713" y="5522913"/>
            <a:ext cx="823912" cy="396875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Arial" charset="0"/>
              <a:buNone/>
              <a:tabLst>
                <a:tab pos="723900" algn="l"/>
              </a:tabLst>
            </a:pPr>
            <a:r>
              <a:rPr lang="en-GB" sz="1800" b="1">
                <a:latin typeface="Arial" charset="0"/>
                <a:cs typeface="Arial" charset="0"/>
                <a:sym typeface="Symbol" charset="0"/>
              </a:rPr>
              <a:t></a:t>
            </a:r>
          </a:p>
        </p:txBody>
      </p:sp>
      <p:cxnSp>
        <p:nvCxnSpPr>
          <p:cNvPr id="513029" name="AutoShape 5"/>
          <p:cNvCxnSpPr>
            <a:cxnSpLocks noChangeShapeType="1"/>
            <a:stCxn id="513032" idx="0"/>
            <a:endCxn id="513028" idx="5"/>
          </p:cNvCxnSpPr>
          <p:nvPr/>
        </p:nvCxnSpPr>
        <p:spPr bwMode="auto">
          <a:xfrm flipH="1" flipV="1">
            <a:off x="7545388" y="5862638"/>
            <a:ext cx="474662" cy="4333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30" name="AutoShape 6"/>
          <p:cNvCxnSpPr>
            <a:cxnSpLocks noChangeShapeType="1"/>
            <a:stCxn id="513031" idx="0"/>
            <a:endCxn id="513028" idx="3"/>
          </p:cNvCxnSpPr>
          <p:nvPr/>
        </p:nvCxnSpPr>
        <p:spPr bwMode="auto">
          <a:xfrm flipV="1">
            <a:off x="6689725" y="5862638"/>
            <a:ext cx="276225" cy="415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31" name="Text Box 7"/>
          <p:cNvSpPr txBox="1">
            <a:spLocks noChangeArrowheads="1"/>
          </p:cNvSpPr>
          <p:nvPr/>
        </p:nvSpPr>
        <p:spPr bwMode="auto">
          <a:xfrm>
            <a:off x="6151563" y="6278563"/>
            <a:ext cx="1076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>
              <a:buClr>
                <a:srgbClr val="000000"/>
              </a:buClr>
              <a:buSzPct val="45000"/>
              <a:buFont typeface="Arial" charset="0"/>
              <a:buNone/>
            </a:pPr>
            <a:r>
              <a:rPr lang="en-GB" sz="1600" b="1">
                <a:latin typeface="Times New Roman" charset="0"/>
                <a:cs typeface="Arial" charset="0"/>
              </a:rPr>
              <a:t>H</a:t>
            </a:r>
            <a:r>
              <a:rPr lang="en-GB" sz="1600" b="1" baseline="-25000">
                <a:latin typeface="Times New Roman" charset="0"/>
                <a:cs typeface="Arial" charset="0"/>
              </a:rPr>
              <a:t>0</a:t>
            </a:r>
            <a:r>
              <a:rPr lang="en-GB" sz="1600" b="1">
                <a:latin typeface="Times New Roman" charset="0"/>
                <a:cs typeface="Arial" charset="0"/>
              </a:rPr>
              <a:t> : </a:t>
            </a:r>
            <a:r>
              <a:rPr lang="en-GB" sz="1600" b="1" i="1">
                <a:latin typeface="Arial" charset="0"/>
                <a:cs typeface="Arial" charset="0"/>
              </a:rPr>
              <a:t>(x,y,b)</a:t>
            </a:r>
            <a:endParaRPr lang="en-GB" sz="400" b="1" i="1">
              <a:latin typeface="Arial" charset="0"/>
              <a:cs typeface="Arial" charset="0"/>
            </a:endParaRPr>
          </a:p>
          <a:p>
            <a:pPr algn="ctr" eaLnBrk="1">
              <a:buClr>
                <a:srgbClr val="000000"/>
              </a:buClr>
              <a:buSzPct val="45000"/>
              <a:buFont typeface="Arial" charset="0"/>
              <a:buNone/>
            </a:pPr>
            <a:endParaRPr lang="en-GB" sz="400" b="1" i="1">
              <a:latin typeface="Arial" charset="0"/>
              <a:cs typeface="Arial" charset="0"/>
            </a:endParaRPr>
          </a:p>
        </p:txBody>
      </p:sp>
      <p:sp>
        <p:nvSpPr>
          <p:cNvPr id="513032" name="Text Box 8"/>
          <p:cNvSpPr txBox="1">
            <a:spLocks noChangeArrowheads="1"/>
          </p:cNvSpPr>
          <p:nvPr/>
        </p:nvSpPr>
        <p:spPr bwMode="auto">
          <a:xfrm>
            <a:off x="7573963" y="6296025"/>
            <a:ext cx="890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>
              <a:buClr>
                <a:srgbClr val="000000"/>
              </a:buClr>
              <a:buSzPct val="45000"/>
              <a:buFont typeface="Arial" charset="0"/>
              <a:buNone/>
            </a:pPr>
            <a:r>
              <a:rPr lang="en-GB" sz="1600" b="1">
                <a:latin typeface="Times New Roman" charset="0"/>
                <a:cs typeface="Arial" charset="0"/>
              </a:rPr>
              <a:t>V</a:t>
            </a:r>
            <a:r>
              <a:rPr lang="en-GB" sz="1600" b="1" baseline="-25000">
                <a:latin typeface="Times New Roman" charset="0"/>
                <a:cs typeface="Arial" charset="0"/>
              </a:rPr>
              <a:t>0</a:t>
            </a:r>
            <a:r>
              <a:rPr lang="en-GB" sz="1600" b="1">
                <a:latin typeface="Times New Roman" charset="0"/>
                <a:cs typeface="Arial" charset="0"/>
              </a:rPr>
              <a:t> : </a:t>
            </a:r>
            <a:r>
              <a:rPr lang="en-GB" sz="1600" b="1" i="1">
                <a:latin typeface="Arial" charset="0"/>
                <a:cs typeface="Arial" charset="0"/>
              </a:rPr>
              <a:t>(z)</a:t>
            </a:r>
            <a:endParaRPr lang="en-GB" sz="1200" b="1" i="1">
              <a:latin typeface="Arial" charset="0"/>
              <a:cs typeface="Arial" charset="0"/>
            </a:endParaRPr>
          </a:p>
          <a:p>
            <a:pPr eaLnBrk="1">
              <a:buClr>
                <a:srgbClr val="000000"/>
              </a:buClr>
              <a:buSzPct val="45000"/>
              <a:buFont typeface="Arial" charset="0"/>
              <a:buNone/>
            </a:pPr>
            <a:endParaRPr lang="en-GB" sz="400" b="1" i="1">
              <a:latin typeface="Arial" charset="0"/>
              <a:cs typeface="Arial" charset="0"/>
            </a:endParaRPr>
          </a:p>
        </p:txBody>
      </p:sp>
      <p:pic>
        <p:nvPicPr>
          <p:cNvPr id="513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503363"/>
            <a:ext cx="38941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3034" name="Rectangle 10"/>
          <p:cNvSpPr>
            <a:spLocks noChangeArrowheads="1"/>
          </p:cNvSpPr>
          <p:nvPr/>
        </p:nvSpPr>
        <p:spPr bwMode="auto">
          <a:xfrm>
            <a:off x="5676900" y="5094288"/>
            <a:ext cx="796925" cy="392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1800">
                <a:latin typeface="Arial" charset="0"/>
              </a:rPr>
              <a:t>A</a:t>
            </a:r>
          </a:p>
        </p:txBody>
      </p:sp>
      <p:grpSp>
        <p:nvGrpSpPr>
          <p:cNvPr id="513035" name="Group 11"/>
          <p:cNvGrpSpPr>
            <a:grpSpLocks/>
          </p:cNvGrpSpPr>
          <p:nvPr/>
        </p:nvGrpSpPr>
        <p:grpSpPr bwMode="auto">
          <a:xfrm>
            <a:off x="611188" y="1403350"/>
            <a:ext cx="7639050" cy="4265613"/>
            <a:chOff x="450" y="583"/>
            <a:chExt cx="4812" cy="2687"/>
          </a:xfrm>
        </p:grpSpPr>
        <p:sp>
          <p:nvSpPr>
            <p:cNvPr id="513036" name="Oval 12"/>
            <p:cNvSpPr>
              <a:spLocks noChangeArrowheads="1"/>
            </p:cNvSpPr>
            <p:nvPr/>
          </p:nvSpPr>
          <p:spPr bwMode="auto">
            <a:xfrm>
              <a:off x="4028" y="2550"/>
              <a:ext cx="1234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buFont typeface="Arial" charset="0"/>
                <a:buNone/>
                <a:tabLst>
                  <a:tab pos="723900" algn="l"/>
                </a:tabLst>
              </a:pPr>
              <a:endParaRPr lang="en-GB" sz="2000" b="1">
                <a:latin typeface="Arial" charset="0"/>
                <a:cs typeface="Arial" charset="0"/>
              </a:endParaRPr>
            </a:p>
          </p:txBody>
        </p:sp>
        <p:cxnSp>
          <p:nvCxnSpPr>
            <p:cNvPr id="513037" name="AutoShape 13"/>
            <p:cNvCxnSpPr>
              <a:cxnSpLocks noChangeShapeType="1"/>
              <a:stCxn id="513028" idx="0"/>
              <a:endCxn id="513039" idx="2"/>
            </p:cNvCxnSpPr>
            <p:nvPr/>
          </p:nvCxnSpPr>
          <p:spPr bwMode="auto">
            <a:xfrm flipH="1" flipV="1">
              <a:off x="4634" y="2789"/>
              <a:ext cx="11" cy="48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038" name="AutoShape 14"/>
            <p:cNvCxnSpPr>
              <a:cxnSpLocks noChangeShapeType="1"/>
              <a:stCxn id="513039" idx="0"/>
            </p:cNvCxnSpPr>
            <p:nvPr/>
          </p:nvCxnSpPr>
          <p:spPr bwMode="auto">
            <a:xfrm rot="5400000" flipH="1">
              <a:off x="4282" y="2225"/>
              <a:ext cx="227" cy="477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3039" name="Rectangle 15"/>
            <p:cNvSpPr>
              <a:spLocks noChangeArrowheads="1"/>
            </p:cNvSpPr>
            <p:nvPr/>
          </p:nvSpPr>
          <p:spPr bwMode="auto">
            <a:xfrm>
              <a:off x="4117" y="2577"/>
              <a:ext cx="10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>
                <a:buClr>
                  <a:srgbClr val="000000"/>
                </a:buClr>
                <a:buSzPct val="45000"/>
                <a:buFont typeface="Arial" charset="0"/>
                <a:buNone/>
              </a:pPr>
              <a:r>
                <a:rPr lang="en-GB" sz="1600" b="1">
                  <a:latin typeface="Arial" charset="0"/>
                  <a:cs typeface="Arial" charset="0"/>
                </a:rPr>
                <a:t>restrict(0, z &gt;b)</a:t>
              </a:r>
            </a:p>
          </p:txBody>
        </p:sp>
        <p:pic>
          <p:nvPicPr>
            <p:cNvPr id="513040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583"/>
              <a:ext cx="2474" cy="2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13041" name="Rectangle 17"/>
            <p:cNvSpPr>
              <a:spLocks noChangeArrowheads="1"/>
            </p:cNvSpPr>
            <p:nvPr/>
          </p:nvSpPr>
          <p:spPr bwMode="auto">
            <a:xfrm>
              <a:off x="3649" y="2221"/>
              <a:ext cx="502" cy="24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800">
                  <a:latin typeface="Arial" charset="0"/>
                </a:rPr>
                <a:t>B</a:t>
              </a:r>
            </a:p>
          </p:txBody>
        </p:sp>
      </p:grp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611188" y="1046163"/>
            <a:ext cx="1676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i="1">
                <a:latin typeface="Arial" charset="0"/>
              </a:rPr>
              <a:t>color is depth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1022350" y="5565775"/>
            <a:ext cx="434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25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>
                <a:solidFill>
                  <a:schemeClr val="accent2"/>
                </a:solidFill>
                <a:latin typeface="Arial" charset="0"/>
              </a:rPr>
              <a:t>Algebraic Manipulation of Scientific Datasets</a:t>
            </a:r>
            <a:r>
              <a:rPr lang="en-US" sz="1600">
                <a:solidFill>
                  <a:schemeClr val="accent2"/>
                </a:solidFill>
                <a:latin typeface="Arial" charset="0"/>
              </a:rPr>
              <a:t>, B. Howe, D. Maier, VLDBJ 2005</a:t>
            </a:r>
          </a:p>
        </p:txBody>
      </p:sp>
      <p:grpSp>
        <p:nvGrpSpPr>
          <p:cNvPr id="513044" name="Group 20"/>
          <p:cNvGrpSpPr>
            <a:grpSpLocks/>
          </p:cNvGrpSpPr>
          <p:nvPr/>
        </p:nvGrpSpPr>
        <p:grpSpPr bwMode="auto">
          <a:xfrm>
            <a:off x="534988" y="1046163"/>
            <a:ext cx="8135937" cy="4386262"/>
            <a:chOff x="384" y="288"/>
            <a:chExt cx="5125" cy="2763"/>
          </a:xfrm>
        </p:grpSpPr>
        <p:grpSp>
          <p:nvGrpSpPr>
            <p:cNvPr id="513045" name="Group 21"/>
            <p:cNvGrpSpPr>
              <a:grpSpLocks/>
            </p:cNvGrpSpPr>
            <p:nvPr/>
          </p:nvGrpSpPr>
          <p:grpSpPr bwMode="auto">
            <a:xfrm>
              <a:off x="384" y="480"/>
              <a:ext cx="5125" cy="2571"/>
              <a:chOff x="343" y="536"/>
              <a:chExt cx="5125" cy="2571"/>
            </a:xfrm>
          </p:grpSpPr>
          <p:sp>
            <p:nvSpPr>
              <p:cNvPr id="513046" name="Oval 22"/>
              <p:cNvSpPr>
                <a:spLocks noChangeArrowheads="1"/>
              </p:cNvSpPr>
              <p:nvPr/>
            </p:nvSpPr>
            <p:spPr bwMode="auto">
              <a:xfrm>
                <a:off x="4399" y="1202"/>
                <a:ext cx="496" cy="250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>
                  <a:lnSpc>
                    <a:spcPct val="102000"/>
                  </a:lnSpc>
                  <a:buClr>
                    <a:srgbClr val="000000"/>
                  </a:buClr>
                  <a:buSzPct val="45000"/>
                  <a:buFont typeface="Arial" charset="0"/>
                  <a:buNone/>
                  <a:tabLst>
                    <a:tab pos="723900" algn="l"/>
                  </a:tabLst>
                </a:pPr>
                <a:r>
                  <a:rPr lang="en-GB" sz="1800" b="1">
                    <a:latin typeface="Arial" charset="0"/>
                    <a:cs typeface="Arial" charset="0"/>
                    <a:sym typeface="Symbol" charset="0"/>
                  </a:rPr>
                  <a:t></a:t>
                </a:r>
              </a:p>
            </p:txBody>
          </p:sp>
          <p:cxnSp>
            <p:nvCxnSpPr>
              <p:cNvPr id="513047" name="AutoShape 23"/>
              <p:cNvCxnSpPr>
                <a:cxnSpLocks noChangeShapeType="1"/>
                <a:stCxn id="513050" idx="0"/>
                <a:endCxn id="513046" idx="5"/>
              </p:cNvCxnSpPr>
              <p:nvPr/>
            </p:nvCxnSpPr>
            <p:spPr bwMode="auto">
              <a:xfrm flipH="1" flipV="1">
                <a:off x="4823" y="1414"/>
                <a:ext cx="237" cy="55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048" name="AutoShape 24"/>
              <p:cNvCxnSpPr>
                <a:cxnSpLocks noChangeShapeType="1"/>
                <a:stCxn id="513049" idx="0"/>
                <a:endCxn id="513057" idx="2"/>
              </p:cNvCxnSpPr>
              <p:nvPr/>
            </p:nvCxnSpPr>
            <p:spPr bwMode="auto">
              <a:xfrm flipV="1">
                <a:off x="4368" y="1794"/>
                <a:ext cx="21" cy="17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49" name="Text Box 25"/>
              <p:cNvSpPr txBox="1">
                <a:spLocks noChangeArrowheads="1"/>
              </p:cNvSpPr>
              <p:nvPr/>
            </p:nvSpPr>
            <p:spPr bwMode="auto">
              <a:xfrm>
                <a:off x="4043" y="1972"/>
                <a:ext cx="65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r>
                  <a:rPr lang="en-GB" sz="1600" b="1">
                    <a:latin typeface="Times New Roman" charset="0"/>
                    <a:cs typeface="Arial" charset="0"/>
                  </a:rPr>
                  <a:t>H</a:t>
                </a:r>
                <a:r>
                  <a:rPr lang="en-GB" sz="1600" b="1" baseline="-25000">
                    <a:latin typeface="Times New Roman" charset="0"/>
                    <a:cs typeface="Arial" charset="0"/>
                  </a:rPr>
                  <a:t>0</a:t>
                </a:r>
                <a:r>
                  <a:rPr lang="en-GB" sz="1600" b="1">
                    <a:latin typeface="Times New Roman" charset="0"/>
                    <a:cs typeface="Arial" charset="0"/>
                  </a:rPr>
                  <a:t> : </a:t>
                </a:r>
                <a:r>
                  <a:rPr lang="en-GB" sz="1600" b="1" i="1">
                    <a:latin typeface="Arial" charset="0"/>
                    <a:cs typeface="Arial" charset="0"/>
                  </a:rPr>
                  <a:t>(x,y,b)</a:t>
                </a:r>
                <a:endParaRPr lang="en-GB" sz="400" b="1" i="1">
                  <a:latin typeface="Arial" charset="0"/>
                  <a:cs typeface="Arial" charset="0"/>
                </a:endParaRPr>
              </a:p>
              <a:p>
                <a:pPr algn="ctr"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endParaRPr lang="en-GB" sz="400" b="1" i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050" name="Text Box 26"/>
              <p:cNvSpPr txBox="1">
                <a:spLocks noChangeArrowheads="1"/>
              </p:cNvSpPr>
              <p:nvPr/>
            </p:nvSpPr>
            <p:spPr bwMode="auto">
              <a:xfrm>
                <a:off x="4798" y="1973"/>
                <a:ext cx="52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r>
                  <a:rPr lang="en-GB" sz="1600" b="1">
                    <a:latin typeface="Times New Roman" charset="0"/>
                    <a:cs typeface="Arial" charset="0"/>
                  </a:rPr>
                  <a:t>V</a:t>
                </a:r>
                <a:r>
                  <a:rPr lang="en-GB" sz="1600" b="1" baseline="-25000">
                    <a:latin typeface="Times New Roman" charset="0"/>
                    <a:cs typeface="Arial" charset="0"/>
                  </a:rPr>
                  <a:t>0</a:t>
                </a:r>
                <a:r>
                  <a:rPr lang="en-GB" sz="1600" b="1">
                    <a:latin typeface="Times New Roman" charset="0"/>
                    <a:cs typeface="Arial" charset="0"/>
                  </a:rPr>
                  <a:t> : </a:t>
                </a:r>
                <a:r>
                  <a:rPr lang="en-GB" sz="1600" b="1" i="1">
                    <a:latin typeface="Arial" charset="0"/>
                    <a:cs typeface="Arial" charset="0"/>
                  </a:rPr>
                  <a:t>(</a:t>
                </a:r>
                <a:r>
                  <a:rPr lang="en-GB" sz="1600" b="1" i="1">
                    <a:latin typeface="Arial" charset="0"/>
                    <a:cs typeface="Arial" charset="0"/>
                    <a:sym typeface="Symbol" charset="0"/>
                  </a:rPr>
                  <a:t> </a:t>
                </a:r>
                <a:r>
                  <a:rPr lang="en-GB" sz="1600" b="1" i="1">
                    <a:latin typeface="Arial" charset="0"/>
                    <a:cs typeface="Arial" charset="0"/>
                  </a:rPr>
                  <a:t>)</a:t>
                </a:r>
                <a:endParaRPr lang="en-GB" sz="1200" b="1" i="1">
                  <a:latin typeface="Arial" charset="0"/>
                  <a:cs typeface="Arial" charset="0"/>
                </a:endParaRPr>
              </a:p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endParaRPr lang="en-GB" sz="400" b="1" i="1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513051" name="AutoShape 27"/>
              <p:cNvCxnSpPr>
                <a:cxnSpLocks noChangeShapeType="1"/>
                <a:stCxn id="513046" idx="0"/>
                <a:endCxn id="513054" idx="2"/>
              </p:cNvCxnSpPr>
              <p:nvPr/>
            </p:nvCxnSpPr>
            <p:spPr bwMode="auto">
              <a:xfrm flipH="1" flipV="1">
                <a:off x="4643" y="1093"/>
                <a:ext cx="4" cy="10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3052" name="AutoShape 28"/>
              <p:cNvCxnSpPr>
                <a:cxnSpLocks noChangeShapeType="1"/>
                <a:stCxn id="513057" idx="0"/>
                <a:endCxn id="513046" idx="3"/>
              </p:cNvCxnSpPr>
              <p:nvPr/>
            </p:nvCxnSpPr>
            <p:spPr bwMode="auto">
              <a:xfrm flipV="1">
                <a:off x="4389" y="1414"/>
                <a:ext cx="82" cy="16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53" name="Oval 29"/>
              <p:cNvSpPr>
                <a:spLocks noChangeArrowheads="1"/>
              </p:cNvSpPr>
              <p:nvPr/>
            </p:nvSpPr>
            <p:spPr bwMode="auto">
              <a:xfrm>
                <a:off x="3714" y="862"/>
                <a:ext cx="1754" cy="272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  <a:tabLst>
                    <a:tab pos="723900" algn="l"/>
                  </a:tabLst>
                </a:pPr>
                <a:endParaRPr lang="en-GB" sz="2000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054" name="Rectangle 30"/>
              <p:cNvSpPr>
                <a:spLocks noChangeArrowheads="1"/>
              </p:cNvSpPr>
              <p:nvPr/>
            </p:nvSpPr>
            <p:spPr bwMode="auto">
              <a:xfrm>
                <a:off x="3829" y="878"/>
                <a:ext cx="162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r>
                  <a:rPr lang="en-GB" sz="1600" b="1">
                    <a:latin typeface="Arial" charset="0"/>
                    <a:cs typeface="Arial" charset="0"/>
                  </a:rPr>
                  <a:t>apply(0, z=(surf </a:t>
                </a:r>
                <a:r>
                  <a:rPr lang="en-GB" sz="1600" b="1">
                    <a:latin typeface="Arial" charset="0"/>
                    <a:cs typeface="Arial" charset="0"/>
                    <a:sym typeface="Symbol" charset="0"/>
                  </a:rPr>
                  <a:t></a:t>
                </a:r>
                <a:r>
                  <a:rPr lang="en-GB" sz="1600" b="1">
                    <a:latin typeface="Arial" charset="0"/>
                    <a:cs typeface="Arial" charset="0"/>
                  </a:rPr>
                  <a:t> b) * </a:t>
                </a:r>
                <a:r>
                  <a:rPr lang="en-GB" sz="1600" b="1" i="1">
                    <a:latin typeface="Arial" charset="0"/>
                    <a:cs typeface="Arial" charset="0"/>
                    <a:sym typeface="Symbol" charset="0"/>
                  </a:rPr>
                  <a:t> </a:t>
                </a:r>
                <a:r>
                  <a:rPr lang="en-GB" sz="1600" b="1">
                    <a:latin typeface="Arial" charset="0"/>
                    <a:cs typeface="Arial" charset="0"/>
                  </a:rPr>
                  <a:t>)</a:t>
                </a:r>
              </a:p>
            </p:txBody>
          </p:sp>
          <p:cxnSp>
            <p:nvCxnSpPr>
              <p:cNvPr id="513055" name="AutoShape 31"/>
              <p:cNvCxnSpPr>
                <a:cxnSpLocks noChangeShapeType="1"/>
                <a:stCxn id="513053" idx="0"/>
              </p:cNvCxnSpPr>
              <p:nvPr/>
            </p:nvCxnSpPr>
            <p:spPr bwMode="auto">
              <a:xfrm rot="5400000" flipH="1">
                <a:off x="4242" y="511"/>
                <a:ext cx="210" cy="489"/>
              </a:xfrm>
              <a:prstGeom prst="curvedConnector2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56" name="Oval 32"/>
              <p:cNvSpPr>
                <a:spLocks noChangeArrowheads="1"/>
              </p:cNvSpPr>
              <p:nvPr/>
            </p:nvSpPr>
            <p:spPr bwMode="auto">
              <a:xfrm>
                <a:off x="3934" y="1549"/>
                <a:ext cx="921" cy="272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>
                <a:spAutoFit/>
              </a:bodyPr>
              <a:lstStyle/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  <a:tabLst>
                    <a:tab pos="723900" algn="l"/>
                  </a:tabLst>
                </a:pPr>
                <a:endParaRPr lang="en-GB" sz="2000" b="1">
                  <a:latin typeface="Arial" charset="0"/>
                  <a:cs typeface="Arial" charset="0"/>
                </a:endParaRPr>
              </a:p>
            </p:txBody>
          </p:sp>
          <p:sp>
            <p:nvSpPr>
              <p:cNvPr id="513057" name="Rectangle 33"/>
              <p:cNvSpPr>
                <a:spLocks noChangeArrowheads="1"/>
              </p:cNvSpPr>
              <p:nvPr/>
            </p:nvSpPr>
            <p:spPr bwMode="auto">
              <a:xfrm>
                <a:off x="3967" y="1562"/>
                <a:ext cx="85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>
                  <a:buClr>
                    <a:srgbClr val="000000"/>
                  </a:buClr>
                  <a:buSzPct val="45000"/>
                  <a:buFont typeface="Arial" charset="0"/>
                  <a:buNone/>
                </a:pPr>
                <a:r>
                  <a:rPr lang="en-GB" sz="1600" b="1">
                    <a:latin typeface="Arial" charset="0"/>
                    <a:cs typeface="Arial" charset="0"/>
                  </a:rPr>
                  <a:t>bind(0, surf)</a:t>
                </a:r>
              </a:p>
            </p:txBody>
          </p:sp>
          <p:pic>
            <p:nvPicPr>
              <p:cNvPr id="513058" name="Picture 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" y="600"/>
                <a:ext cx="2573" cy="2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13059" name="Rectangle 35"/>
              <p:cNvSpPr>
                <a:spLocks noChangeArrowheads="1"/>
              </p:cNvSpPr>
              <p:nvPr/>
            </p:nvSpPr>
            <p:spPr bwMode="auto">
              <a:xfrm>
                <a:off x="3596" y="536"/>
                <a:ext cx="502" cy="24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US" sz="1800">
                    <a:latin typeface="Arial" charset="0"/>
                  </a:rPr>
                  <a:t>C</a:t>
                </a:r>
              </a:p>
            </p:txBody>
          </p:sp>
        </p:grpSp>
        <p:sp>
          <p:nvSpPr>
            <p:cNvPr id="513060" name="Text Box 36"/>
            <p:cNvSpPr txBox="1">
              <a:spLocks noChangeArrowheads="1"/>
            </p:cNvSpPr>
            <p:nvPr/>
          </p:nvSpPr>
          <p:spPr bwMode="auto">
            <a:xfrm>
              <a:off x="440" y="288"/>
              <a:ext cx="105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i="1">
                  <a:latin typeface="Arial" charset="0"/>
                </a:rPr>
                <a:t>color is salinity</a:t>
              </a:r>
            </a:p>
          </p:txBody>
        </p:sp>
      </p:grpSp>
      <p:sp>
        <p:nvSpPr>
          <p:cNvPr id="513061" name="Rectangle 37"/>
          <p:cNvSpPr>
            <a:spLocks noGrp="1" noChangeArrowheads="1"/>
          </p:cNvSpPr>
          <p:nvPr>
            <p:ph type="title"/>
          </p:nvPr>
        </p:nvSpPr>
        <p:spPr>
          <a:xfrm>
            <a:off x="398463" y="207963"/>
            <a:ext cx="8229600" cy="838200"/>
          </a:xfrm>
        </p:spPr>
        <p:txBody>
          <a:bodyPr/>
          <a:lstStyle/>
          <a:p>
            <a:r>
              <a:rPr lang="en-US" sz="4000"/>
              <a:t>GridFields: An Algebra of Meshes</a:t>
            </a:r>
          </a:p>
        </p:txBody>
      </p:sp>
    </p:spTree>
    <p:extLst>
      <p:ext uri="{BB962C8B-B14F-4D97-AF65-F5344CB8AC3E}">
        <p14:creationId xmlns:p14="http://schemas.microsoft.com/office/powerpoint/2010/main" val="378315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422776"/>
            <a:ext cx="7772400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smtClean="0">
                <a:cs typeface="+mj-cs"/>
              </a:rPr>
              <a:t>Example (1)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04800" y="1371600"/>
            <a:ext cx="8458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latin typeface="Courier New" charset="0"/>
                <a:cs typeface="+mn-cs"/>
              </a:rPr>
              <a:t>H = Scan(context, "H")</a:t>
            </a:r>
          </a:p>
          <a:p>
            <a:pPr>
              <a:defRPr/>
            </a:pPr>
            <a:endParaRPr lang="en-US" sz="1800">
              <a:latin typeface="Courier New" charset="0"/>
              <a:cs typeface="+mn-cs"/>
            </a:endParaRPr>
          </a:p>
          <a:p>
            <a:pPr>
              <a:defRPr/>
            </a:pPr>
            <a:r>
              <a:rPr lang="en-US" sz="1800">
                <a:latin typeface="Courier New" charset="0"/>
                <a:cs typeface="+mn-cs"/>
              </a:rPr>
              <a:t>rH = Restrict("(326&lt;x) &amp; (x&lt;345) &amp; (287&lt;y) &amp; (y&lt;302)", 0, H)</a:t>
            </a:r>
          </a:p>
        </p:txBody>
      </p:sp>
      <p:pic>
        <p:nvPicPr>
          <p:cNvPr id="9219" name="Picture 7" descr="Picture 11.png                                                 000BA23DMacintosh HD                   C346CA0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2352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Picture 10.png                                                 000BA23DMacintosh HD                   C346CA0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438400"/>
            <a:ext cx="210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04800" y="2743200"/>
            <a:ext cx="782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H =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481388" y="2895600"/>
            <a:ext cx="1017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rH =</a:t>
            </a:r>
          </a:p>
        </p:txBody>
      </p:sp>
      <p:grpSp>
        <p:nvGrpSpPr>
          <p:cNvPr id="9223" name="Group 22"/>
          <p:cNvGrpSpPr>
            <a:grpSpLocks/>
          </p:cNvGrpSpPr>
          <p:nvPr/>
        </p:nvGrpSpPr>
        <p:grpSpPr bwMode="auto">
          <a:xfrm>
            <a:off x="7772400" y="1339850"/>
            <a:ext cx="1566863" cy="565150"/>
            <a:chOff x="4530" y="804"/>
            <a:chExt cx="960" cy="356"/>
          </a:xfrm>
        </p:grpSpPr>
        <p:sp>
          <p:nvSpPr>
            <p:cNvPr id="17424" name="AutoShape 16"/>
            <p:cNvSpPr>
              <a:spLocks/>
            </p:cNvSpPr>
            <p:nvPr/>
          </p:nvSpPr>
          <p:spPr bwMode="auto">
            <a:xfrm rot="5283246">
              <a:off x="4602" y="1050"/>
              <a:ext cx="104" cy="117"/>
            </a:xfrm>
            <a:prstGeom prst="leftBrace">
              <a:avLst>
                <a:gd name="adj1" fmla="val 22432"/>
                <a:gd name="adj2" fmla="val 44394"/>
              </a:avLst>
            </a:prstGeom>
            <a:noFill/>
            <a:ln w="28575">
              <a:solidFill>
                <a:srgbClr val="D0041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425" name="Text Box 17"/>
            <p:cNvSpPr txBox="1">
              <a:spLocks noChangeArrowheads="1"/>
            </p:cNvSpPr>
            <p:nvPr/>
          </p:nvSpPr>
          <p:spPr bwMode="auto">
            <a:xfrm>
              <a:off x="4530" y="804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D00411"/>
                  </a:solidFill>
                  <a:cs typeface="+mn-cs"/>
                </a:rPr>
                <a:t>dimension</a:t>
              </a:r>
            </a:p>
          </p:txBody>
        </p:sp>
      </p:grpSp>
      <p:grpSp>
        <p:nvGrpSpPr>
          <p:cNvPr id="9224" name="Group 23"/>
          <p:cNvGrpSpPr>
            <a:grpSpLocks/>
          </p:cNvGrpSpPr>
          <p:nvPr/>
        </p:nvGrpSpPr>
        <p:grpSpPr bwMode="auto">
          <a:xfrm>
            <a:off x="2386013" y="1219200"/>
            <a:ext cx="4856162" cy="685800"/>
            <a:chOff x="1488" y="768"/>
            <a:chExt cx="2976" cy="432"/>
          </a:xfrm>
        </p:grpSpPr>
        <p:sp>
          <p:nvSpPr>
            <p:cNvPr id="17427" name="AutoShape 19"/>
            <p:cNvSpPr>
              <a:spLocks/>
            </p:cNvSpPr>
            <p:nvPr/>
          </p:nvSpPr>
          <p:spPr bwMode="auto">
            <a:xfrm rot="5400000">
              <a:off x="2880" y="-384"/>
              <a:ext cx="192" cy="2976"/>
            </a:xfrm>
            <a:prstGeom prst="leftBrace">
              <a:avLst>
                <a:gd name="adj1" fmla="val 91134"/>
                <a:gd name="adj2" fmla="val 50032"/>
              </a:avLst>
            </a:prstGeom>
            <a:noFill/>
            <a:ln w="28575">
              <a:solidFill>
                <a:srgbClr val="001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sz="2800">
                <a:solidFill>
                  <a:srgbClr val="0013FF"/>
                </a:solidFill>
                <a:cs typeface="+mn-cs"/>
              </a:endParaRPr>
            </a:p>
          </p:txBody>
        </p:sp>
        <p:sp>
          <p:nvSpPr>
            <p:cNvPr id="17429" name="Text Box 21"/>
            <p:cNvSpPr txBox="1">
              <a:spLocks noChangeArrowheads="1"/>
            </p:cNvSpPr>
            <p:nvPr/>
          </p:nvSpPr>
          <p:spPr bwMode="auto">
            <a:xfrm>
              <a:off x="2928" y="768"/>
              <a:ext cx="9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>
                  <a:solidFill>
                    <a:srgbClr val="0013FF"/>
                  </a:solidFill>
                  <a:cs typeface="+mn-cs"/>
                </a:rPr>
                <a:t>predicate</a:t>
              </a:r>
              <a:endParaRPr lang="en-US" sz="2000" b="1" i="1">
                <a:solidFill>
                  <a:srgbClr val="D00411"/>
                </a:solidFill>
                <a:cs typeface="+mn-cs"/>
              </a:endParaRPr>
            </a:p>
          </p:txBody>
        </p:sp>
      </p:grp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4343400" y="5105400"/>
            <a:ext cx="349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color: bathymetry</a:t>
            </a: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V="1">
            <a:off x="2286000" y="3200400"/>
            <a:ext cx="2362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2286000" y="3810000"/>
            <a:ext cx="2362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63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A2D5-410C-1844-9DFB-1F4D6FCFF51F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</a:t>
            </a:r>
            <a:r>
              <a:rPr lang="en-US"/>
              <a:t>xample: Transect</a:t>
            </a:r>
          </a:p>
        </p:txBody>
      </p:sp>
      <p:grpSp>
        <p:nvGrpSpPr>
          <p:cNvPr id="670723" name="Group 3"/>
          <p:cNvGrpSpPr>
            <a:grpSpLocks/>
          </p:cNvGrpSpPr>
          <p:nvPr/>
        </p:nvGrpSpPr>
        <p:grpSpPr bwMode="auto">
          <a:xfrm>
            <a:off x="703263" y="1816100"/>
            <a:ext cx="3589337" cy="2228850"/>
            <a:chOff x="480" y="1014"/>
            <a:chExt cx="2400" cy="1534"/>
          </a:xfrm>
        </p:grpSpPr>
        <p:grpSp>
          <p:nvGrpSpPr>
            <p:cNvPr id="670724" name="Group 4"/>
            <p:cNvGrpSpPr>
              <a:grpSpLocks/>
            </p:cNvGrpSpPr>
            <p:nvPr/>
          </p:nvGrpSpPr>
          <p:grpSpPr bwMode="auto">
            <a:xfrm>
              <a:off x="480" y="1242"/>
              <a:ext cx="2400" cy="1306"/>
              <a:chOff x="528" y="2496"/>
              <a:chExt cx="2544" cy="1402"/>
            </a:xfrm>
          </p:grpSpPr>
          <p:grpSp>
            <p:nvGrpSpPr>
              <p:cNvPr id="670725" name="Group 5"/>
              <p:cNvGrpSpPr>
                <a:grpSpLocks/>
              </p:cNvGrpSpPr>
              <p:nvPr/>
            </p:nvGrpSpPr>
            <p:grpSpPr bwMode="auto">
              <a:xfrm>
                <a:off x="720" y="2880"/>
                <a:ext cx="1135" cy="357"/>
                <a:chOff x="1536" y="2112"/>
                <a:chExt cx="838" cy="304"/>
              </a:xfrm>
            </p:grpSpPr>
            <p:sp>
              <p:nvSpPr>
                <p:cNvPr id="670726" name="Freeform 6" descr="10%"/>
                <p:cNvSpPr>
                  <a:spLocks/>
                </p:cNvSpPr>
                <p:nvPr/>
              </p:nvSpPr>
              <p:spPr bwMode="auto">
                <a:xfrm>
                  <a:off x="1546" y="2129"/>
                  <a:ext cx="803" cy="266"/>
                </a:xfrm>
                <a:custGeom>
                  <a:avLst/>
                  <a:gdLst>
                    <a:gd name="T0" fmla="*/ 0 w 672"/>
                    <a:gd name="T1" fmla="*/ 0 h 192"/>
                    <a:gd name="T2" fmla="*/ 96 w 672"/>
                    <a:gd name="T3" fmla="*/ 0 h 192"/>
                    <a:gd name="T4" fmla="*/ 144 w 672"/>
                    <a:gd name="T5" fmla="*/ 48 h 192"/>
                    <a:gd name="T6" fmla="*/ 192 w 672"/>
                    <a:gd name="T7" fmla="*/ 48 h 192"/>
                    <a:gd name="T8" fmla="*/ 288 w 672"/>
                    <a:gd name="T9" fmla="*/ 48 h 192"/>
                    <a:gd name="T10" fmla="*/ 336 w 672"/>
                    <a:gd name="T11" fmla="*/ 96 h 192"/>
                    <a:gd name="T12" fmla="*/ 432 w 672"/>
                    <a:gd name="T13" fmla="*/ 144 h 192"/>
                    <a:gd name="T14" fmla="*/ 480 w 672"/>
                    <a:gd name="T15" fmla="*/ 144 h 192"/>
                    <a:gd name="T16" fmla="*/ 576 w 672"/>
                    <a:gd name="T17" fmla="*/ 192 h 192"/>
                    <a:gd name="T18" fmla="*/ 672 w 672"/>
                    <a:gd name="T19" fmla="*/ 14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72" h="192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44" y="48"/>
                      </a:lnTo>
                      <a:lnTo>
                        <a:pt x="192" y="48"/>
                      </a:lnTo>
                      <a:lnTo>
                        <a:pt x="288" y="48"/>
                      </a:lnTo>
                      <a:lnTo>
                        <a:pt x="336" y="96"/>
                      </a:lnTo>
                      <a:lnTo>
                        <a:pt x="432" y="144"/>
                      </a:lnTo>
                      <a:lnTo>
                        <a:pt x="480" y="144"/>
                      </a:lnTo>
                      <a:lnTo>
                        <a:pt x="576" y="192"/>
                      </a:lnTo>
                      <a:lnTo>
                        <a:pt x="672" y="144"/>
                      </a:lnTo>
                    </a:path>
                  </a:pathLst>
                </a:custGeom>
                <a:noFill/>
                <a:ln w="25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pattFill prst="pct10">
                        <a:fgClr>
                          <a:srgbClr val="000000"/>
                        </a:fgClr>
                        <a:bgClr>
                          <a:schemeClr val="bg1"/>
                        </a:bgClr>
                      </a:patt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1536" y="2112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1646" y="2112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9" name="Oval 9"/>
                <p:cNvSpPr>
                  <a:spLocks noChangeArrowheads="1"/>
                </p:cNvSpPr>
                <p:nvPr/>
              </p:nvSpPr>
              <p:spPr bwMode="auto">
                <a:xfrm>
                  <a:off x="1708" y="2184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1874" y="2180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1928" y="2244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2045" y="2309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2119" y="2315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2222" y="2381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2339" y="2308"/>
                  <a:ext cx="35" cy="35"/>
                </a:xfrm>
                <a:prstGeom prst="ellipse">
                  <a:avLst/>
                </a:prstGeom>
                <a:solidFill>
                  <a:schemeClr val="tx2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36" name="Group 16"/>
              <p:cNvGrpSpPr>
                <a:grpSpLocks/>
              </p:cNvGrpSpPr>
              <p:nvPr/>
            </p:nvGrpSpPr>
            <p:grpSpPr bwMode="auto">
              <a:xfrm>
                <a:off x="528" y="2496"/>
                <a:ext cx="2544" cy="1402"/>
                <a:chOff x="432" y="2342"/>
                <a:chExt cx="912" cy="442"/>
              </a:xfrm>
            </p:grpSpPr>
            <p:grpSp>
              <p:nvGrpSpPr>
                <p:cNvPr id="670737" name="Group 17"/>
                <p:cNvGrpSpPr>
                  <a:grpSpLocks/>
                </p:cNvGrpSpPr>
                <p:nvPr/>
              </p:nvGrpSpPr>
              <p:grpSpPr bwMode="auto">
                <a:xfrm>
                  <a:off x="480" y="2352"/>
                  <a:ext cx="864" cy="432"/>
                  <a:chOff x="1517" y="1880"/>
                  <a:chExt cx="2503" cy="1122"/>
                </a:xfrm>
              </p:grpSpPr>
              <p:sp>
                <p:nvSpPr>
                  <p:cNvPr id="670738" name="Freeform 18"/>
                  <p:cNvSpPr>
                    <a:spLocks/>
                  </p:cNvSpPr>
                  <p:nvPr/>
                </p:nvSpPr>
                <p:spPr bwMode="auto">
                  <a:xfrm>
                    <a:off x="1517" y="1880"/>
                    <a:ext cx="1555" cy="430"/>
                  </a:xfrm>
                  <a:custGeom>
                    <a:avLst/>
                    <a:gdLst>
                      <a:gd name="T0" fmla="*/ 109 w 1555"/>
                      <a:gd name="T1" fmla="*/ 0 h 430"/>
                      <a:gd name="T2" fmla="*/ 107 w 1555"/>
                      <a:gd name="T3" fmla="*/ 22 h 430"/>
                      <a:gd name="T4" fmla="*/ 91 w 1555"/>
                      <a:gd name="T5" fmla="*/ 40 h 430"/>
                      <a:gd name="T6" fmla="*/ 53 w 1555"/>
                      <a:gd name="T7" fmla="*/ 96 h 430"/>
                      <a:gd name="T8" fmla="*/ 37 w 1555"/>
                      <a:gd name="T9" fmla="*/ 110 h 430"/>
                      <a:gd name="T10" fmla="*/ 25 w 1555"/>
                      <a:gd name="T11" fmla="*/ 122 h 430"/>
                      <a:gd name="T12" fmla="*/ 13 w 1555"/>
                      <a:gd name="T13" fmla="*/ 222 h 430"/>
                      <a:gd name="T14" fmla="*/ 7 w 1555"/>
                      <a:gd name="T15" fmla="*/ 250 h 430"/>
                      <a:gd name="T16" fmla="*/ 9 w 1555"/>
                      <a:gd name="T17" fmla="*/ 274 h 430"/>
                      <a:gd name="T18" fmla="*/ 37 w 1555"/>
                      <a:gd name="T19" fmla="*/ 260 h 430"/>
                      <a:gd name="T20" fmla="*/ 109 w 1555"/>
                      <a:gd name="T21" fmla="*/ 228 h 430"/>
                      <a:gd name="T22" fmla="*/ 175 w 1555"/>
                      <a:gd name="T23" fmla="*/ 236 h 430"/>
                      <a:gd name="T24" fmla="*/ 193 w 1555"/>
                      <a:gd name="T25" fmla="*/ 250 h 430"/>
                      <a:gd name="T26" fmla="*/ 201 w 1555"/>
                      <a:gd name="T27" fmla="*/ 270 h 430"/>
                      <a:gd name="T28" fmla="*/ 203 w 1555"/>
                      <a:gd name="T29" fmla="*/ 250 h 430"/>
                      <a:gd name="T30" fmla="*/ 211 w 1555"/>
                      <a:gd name="T31" fmla="*/ 228 h 430"/>
                      <a:gd name="T32" fmla="*/ 169 w 1555"/>
                      <a:gd name="T33" fmla="*/ 206 h 430"/>
                      <a:gd name="T34" fmla="*/ 153 w 1555"/>
                      <a:gd name="T35" fmla="*/ 190 h 430"/>
                      <a:gd name="T36" fmla="*/ 149 w 1555"/>
                      <a:gd name="T37" fmla="*/ 178 h 430"/>
                      <a:gd name="T38" fmla="*/ 151 w 1555"/>
                      <a:gd name="T39" fmla="*/ 138 h 430"/>
                      <a:gd name="T40" fmla="*/ 171 w 1555"/>
                      <a:gd name="T41" fmla="*/ 118 h 430"/>
                      <a:gd name="T42" fmla="*/ 253 w 1555"/>
                      <a:gd name="T43" fmla="*/ 88 h 430"/>
                      <a:gd name="T44" fmla="*/ 317 w 1555"/>
                      <a:gd name="T45" fmla="*/ 70 h 430"/>
                      <a:gd name="T46" fmla="*/ 421 w 1555"/>
                      <a:gd name="T47" fmla="*/ 88 h 430"/>
                      <a:gd name="T48" fmla="*/ 451 w 1555"/>
                      <a:gd name="T49" fmla="*/ 96 h 430"/>
                      <a:gd name="T50" fmla="*/ 467 w 1555"/>
                      <a:gd name="T51" fmla="*/ 100 h 430"/>
                      <a:gd name="T52" fmla="*/ 499 w 1555"/>
                      <a:gd name="T53" fmla="*/ 132 h 430"/>
                      <a:gd name="T54" fmla="*/ 523 w 1555"/>
                      <a:gd name="T55" fmla="*/ 164 h 430"/>
                      <a:gd name="T56" fmla="*/ 535 w 1555"/>
                      <a:gd name="T57" fmla="*/ 180 h 430"/>
                      <a:gd name="T58" fmla="*/ 547 w 1555"/>
                      <a:gd name="T59" fmla="*/ 202 h 430"/>
                      <a:gd name="T60" fmla="*/ 577 w 1555"/>
                      <a:gd name="T61" fmla="*/ 250 h 430"/>
                      <a:gd name="T62" fmla="*/ 595 w 1555"/>
                      <a:gd name="T63" fmla="*/ 274 h 430"/>
                      <a:gd name="T64" fmla="*/ 631 w 1555"/>
                      <a:gd name="T65" fmla="*/ 312 h 430"/>
                      <a:gd name="T66" fmla="*/ 649 w 1555"/>
                      <a:gd name="T67" fmla="*/ 330 h 430"/>
                      <a:gd name="T68" fmla="*/ 687 w 1555"/>
                      <a:gd name="T69" fmla="*/ 360 h 430"/>
                      <a:gd name="T70" fmla="*/ 721 w 1555"/>
                      <a:gd name="T71" fmla="*/ 384 h 430"/>
                      <a:gd name="T72" fmla="*/ 811 w 1555"/>
                      <a:gd name="T73" fmla="*/ 410 h 430"/>
                      <a:gd name="T74" fmla="*/ 839 w 1555"/>
                      <a:gd name="T75" fmla="*/ 422 h 430"/>
                      <a:gd name="T76" fmla="*/ 883 w 1555"/>
                      <a:gd name="T77" fmla="*/ 426 h 430"/>
                      <a:gd name="T78" fmla="*/ 919 w 1555"/>
                      <a:gd name="T79" fmla="*/ 408 h 430"/>
                      <a:gd name="T80" fmla="*/ 1003 w 1555"/>
                      <a:gd name="T81" fmla="*/ 360 h 430"/>
                      <a:gd name="T82" fmla="*/ 1021 w 1555"/>
                      <a:gd name="T83" fmla="*/ 336 h 430"/>
                      <a:gd name="T84" fmla="*/ 1091 w 1555"/>
                      <a:gd name="T85" fmla="*/ 306 h 430"/>
                      <a:gd name="T86" fmla="*/ 1123 w 1555"/>
                      <a:gd name="T87" fmla="*/ 292 h 430"/>
                      <a:gd name="T88" fmla="*/ 1159 w 1555"/>
                      <a:gd name="T89" fmla="*/ 274 h 430"/>
                      <a:gd name="T90" fmla="*/ 1171 w 1555"/>
                      <a:gd name="T91" fmla="*/ 266 h 430"/>
                      <a:gd name="T92" fmla="*/ 1219 w 1555"/>
                      <a:gd name="T93" fmla="*/ 242 h 430"/>
                      <a:gd name="T94" fmla="*/ 1267 w 1555"/>
                      <a:gd name="T95" fmla="*/ 248 h 430"/>
                      <a:gd name="T96" fmla="*/ 1315 w 1555"/>
                      <a:gd name="T97" fmla="*/ 276 h 430"/>
                      <a:gd name="T98" fmla="*/ 1339 w 1555"/>
                      <a:gd name="T99" fmla="*/ 282 h 430"/>
                      <a:gd name="T100" fmla="*/ 1345 w 1555"/>
                      <a:gd name="T101" fmla="*/ 284 h 430"/>
                      <a:gd name="T102" fmla="*/ 1389 w 1555"/>
                      <a:gd name="T103" fmla="*/ 274 h 430"/>
                      <a:gd name="T104" fmla="*/ 1415 w 1555"/>
                      <a:gd name="T105" fmla="*/ 262 h 430"/>
                      <a:gd name="T106" fmla="*/ 1427 w 1555"/>
                      <a:gd name="T107" fmla="*/ 254 h 430"/>
                      <a:gd name="T108" fmla="*/ 1441 w 1555"/>
                      <a:gd name="T109" fmla="*/ 228 h 430"/>
                      <a:gd name="T110" fmla="*/ 1529 w 1555"/>
                      <a:gd name="T111" fmla="*/ 214 h 430"/>
                      <a:gd name="T112" fmla="*/ 1549 w 1555"/>
                      <a:gd name="T113" fmla="*/ 204 h 430"/>
                      <a:gd name="T114" fmla="*/ 1555 w 1555"/>
                      <a:gd name="T115" fmla="*/ 196 h 4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555" h="430">
                        <a:moveTo>
                          <a:pt x="109" y="0"/>
                        </a:moveTo>
                        <a:cubicBezTo>
                          <a:pt x="108" y="7"/>
                          <a:pt x="109" y="15"/>
                          <a:pt x="107" y="22"/>
                        </a:cubicBezTo>
                        <a:cubicBezTo>
                          <a:pt x="105" y="30"/>
                          <a:pt x="95" y="33"/>
                          <a:pt x="91" y="40"/>
                        </a:cubicBezTo>
                        <a:cubicBezTo>
                          <a:pt x="78" y="60"/>
                          <a:pt x="77" y="88"/>
                          <a:pt x="53" y="96"/>
                        </a:cubicBezTo>
                        <a:cubicBezTo>
                          <a:pt x="42" y="113"/>
                          <a:pt x="60" y="87"/>
                          <a:pt x="37" y="110"/>
                        </a:cubicBezTo>
                        <a:cubicBezTo>
                          <a:pt x="33" y="114"/>
                          <a:pt x="25" y="122"/>
                          <a:pt x="25" y="122"/>
                        </a:cubicBezTo>
                        <a:cubicBezTo>
                          <a:pt x="21" y="155"/>
                          <a:pt x="32" y="193"/>
                          <a:pt x="13" y="222"/>
                        </a:cubicBezTo>
                        <a:cubicBezTo>
                          <a:pt x="11" y="232"/>
                          <a:pt x="10" y="241"/>
                          <a:pt x="7" y="250"/>
                        </a:cubicBezTo>
                        <a:cubicBezTo>
                          <a:pt x="5" y="262"/>
                          <a:pt x="0" y="268"/>
                          <a:pt x="9" y="274"/>
                        </a:cubicBezTo>
                        <a:cubicBezTo>
                          <a:pt x="20" y="272"/>
                          <a:pt x="27" y="265"/>
                          <a:pt x="37" y="260"/>
                        </a:cubicBezTo>
                        <a:cubicBezTo>
                          <a:pt x="60" y="249"/>
                          <a:pt x="85" y="236"/>
                          <a:pt x="109" y="228"/>
                        </a:cubicBezTo>
                        <a:cubicBezTo>
                          <a:pt x="131" y="232"/>
                          <a:pt x="153" y="233"/>
                          <a:pt x="175" y="236"/>
                        </a:cubicBezTo>
                        <a:cubicBezTo>
                          <a:pt x="181" y="240"/>
                          <a:pt x="187" y="246"/>
                          <a:pt x="193" y="250"/>
                        </a:cubicBezTo>
                        <a:cubicBezTo>
                          <a:pt x="198" y="257"/>
                          <a:pt x="199" y="262"/>
                          <a:pt x="201" y="270"/>
                        </a:cubicBezTo>
                        <a:cubicBezTo>
                          <a:pt x="206" y="255"/>
                          <a:pt x="206" y="262"/>
                          <a:pt x="203" y="250"/>
                        </a:cubicBezTo>
                        <a:cubicBezTo>
                          <a:pt x="205" y="241"/>
                          <a:pt x="208" y="236"/>
                          <a:pt x="211" y="228"/>
                        </a:cubicBezTo>
                        <a:cubicBezTo>
                          <a:pt x="204" y="226"/>
                          <a:pt x="175" y="211"/>
                          <a:pt x="169" y="206"/>
                        </a:cubicBezTo>
                        <a:cubicBezTo>
                          <a:pt x="163" y="201"/>
                          <a:pt x="160" y="195"/>
                          <a:pt x="153" y="190"/>
                        </a:cubicBezTo>
                        <a:cubicBezTo>
                          <a:pt x="152" y="186"/>
                          <a:pt x="150" y="182"/>
                          <a:pt x="149" y="178"/>
                        </a:cubicBezTo>
                        <a:cubicBezTo>
                          <a:pt x="145" y="165"/>
                          <a:pt x="150" y="151"/>
                          <a:pt x="151" y="138"/>
                        </a:cubicBezTo>
                        <a:cubicBezTo>
                          <a:pt x="152" y="128"/>
                          <a:pt x="164" y="123"/>
                          <a:pt x="171" y="118"/>
                        </a:cubicBezTo>
                        <a:cubicBezTo>
                          <a:pt x="195" y="102"/>
                          <a:pt x="229" y="104"/>
                          <a:pt x="253" y="88"/>
                        </a:cubicBezTo>
                        <a:cubicBezTo>
                          <a:pt x="271" y="61"/>
                          <a:pt x="270" y="72"/>
                          <a:pt x="317" y="70"/>
                        </a:cubicBezTo>
                        <a:cubicBezTo>
                          <a:pt x="359" y="64"/>
                          <a:pt x="387" y="71"/>
                          <a:pt x="421" y="88"/>
                        </a:cubicBezTo>
                        <a:cubicBezTo>
                          <a:pt x="429" y="92"/>
                          <a:pt x="442" y="94"/>
                          <a:pt x="451" y="96"/>
                        </a:cubicBezTo>
                        <a:cubicBezTo>
                          <a:pt x="456" y="97"/>
                          <a:pt x="467" y="100"/>
                          <a:pt x="467" y="100"/>
                        </a:cubicBezTo>
                        <a:cubicBezTo>
                          <a:pt x="480" y="109"/>
                          <a:pt x="484" y="125"/>
                          <a:pt x="499" y="132"/>
                        </a:cubicBezTo>
                        <a:cubicBezTo>
                          <a:pt x="502" y="142"/>
                          <a:pt x="514" y="161"/>
                          <a:pt x="523" y="164"/>
                        </a:cubicBezTo>
                        <a:cubicBezTo>
                          <a:pt x="528" y="171"/>
                          <a:pt x="528" y="175"/>
                          <a:pt x="535" y="180"/>
                        </a:cubicBezTo>
                        <a:cubicBezTo>
                          <a:pt x="539" y="191"/>
                          <a:pt x="538" y="196"/>
                          <a:pt x="547" y="202"/>
                        </a:cubicBezTo>
                        <a:cubicBezTo>
                          <a:pt x="553" y="219"/>
                          <a:pt x="567" y="236"/>
                          <a:pt x="577" y="250"/>
                        </a:cubicBezTo>
                        <a:cubicBezTo>
                          <a:pt x="583" y="259"/>
                          <a:pt x="586" y="268"/>
                          <a:pt x="595" y="274"/>
                        </a:cubicBezTo>
                        <a:cubicBezTo>
                          <a:pt x="603" y="286"/>
                          <a:pt x="617" y="307"/>
                          <a:pt x="631" y="312"/>
                        </a:cubicBezTo>
                        <a:cubicBezTo>
                          <a:pt x="644" y="330"/>
                          <a:pt x="637" y="326"/>
                          <a:pt x="649" y="330"/>
                        </a:cubicBezTo>
                        <a:cubicBezTo>
                          <a:pt x="659" y="344"/>
                          <a:pt x="673" y="351"/>
                          <a:pt x="687" y="360"/>
                        </a:cubicBezTo>
                        <a:cubicBezTo>
                          <a:pt x="699" y="368"/>
                          <a:pt x="707" y="379"/>
                          <a:pt x="721" y="384"/>
                        </a:cubicBezTo>
                        <a:cubicBezTo>
                          <a:pt x="737" y="408"/>
                          <a:pt x="787" y="409"/>
                          <a:pt x="811" y="410"/>
                        </a:cubicBezTo>
                        <a:cubicBezTo>
                          <a:pt x="822" y="414"/>
                          <a:pt x="828" y="420"/>
                          <a:pt x="839" y="422"/>
                        </a:cubicBezTo>
                        <a:cubicBezTo>
                          <a:pt x="855" y="430"/>
                          <a:pt x="865" y="428"/>
                          <a:pt x="883" y="426"/>
                        </a:cubicBezTo>
                        <a:cubicBezTo>
                          <a:pt x="896" y="422"/>
                          <a:pt x="907" y="412"/>
                          <a:pt x="919" y="408"/>
                        </a:cubicBezTo>
                        <a:cubicBezTo>
                          <a:pt x="947" y="399"/>
                          <a:pt x="982" y="381"/>
                          <a:pt x="1003" y="360"/>
                        </a:cubicBezTo>
                        <a:cubicBezTo>
                          <a:pt x="1010" y="353"/>
                          <a:pt x="1015" y="342"/>
                          <a:pt x="1021" y="336"/>
                        </a:cubicBezTo>
                        <a:cubicBezTo>
                          <a:pt x="1041" y="316"/>
                          <a:pt x="1070" y="320"/>
                          <a:pt x="1091" y="306"/>
                        </a:cubicBezTo>
                        <a:cubicBezTo>
                          <a:pt x="1100" y="300"/>
                          <a:pt x="1113" y="295"/>
                          <a:pt x="1123" y="292"/>
                        </a:cubicBezTo>
                        <a:cubicBezTo>
                          <a:pt x="1134" y="284"/>
                          <a:pt x="1147" y="282"/>
                          <a:pt x="1159" y="274"/>
                        </a:cubicBezTo>
                        <a:cubicBezTo>
                          <a:pt x="1163" y="271"/>
                          <a:pt x="1171" y="266"/>
                          <a:pt x="1171" y="266"/>
                        </a:cubicBezTo>
                        <a:cubicBezTo>
                          <a:pt x="1182" y="249"/>
                          <a:pt x="1201" y="248"/>
                          <a:pt x="1219" y="242"/>
                        </a:cubicBezTo>
                        <a:cubicBezTo>
                          <a:pt x="1244" y="243"/>
                          <a:pt x="1248" y="243"/>
                          <a:pt x="1267" y="248"/>
                        </a:cubicBezTo>
                        <a:cubicBezTo>
                          <a:pt x="1282" y="258"/>
                          <a:pt x="1297" y="270"/>
                          <a:pt x="1315" y="276"/>
                        </a:cubicBezTo>
                        <a:cubicBezTo>
                          <a:pt x="1323" y="279"/>
                          <a:pt x="1331" y="279"/>
                          <a:pt x="1339" y="282"/>
                        </a:cubicBezTo>
                        <a:cubicBezTo>
                          <a:pt x="1341" y="283"/>
                          <a:pt x="1345" y="284"/>
                          <a:pt x="1345" y="284"/>
                        </a:cubicBezTo>
                        <a:cubicBezTo>
                          <a:pt x="1362" y="281"/>
                          <a:pt x="1372" y="276"/>
                          <a:pt x="1389" y="274"/>
                        </a:cubicBezTo>
                        <a:cubicBezTo>
                          <a:pt x="1399" y="271"/>
                          <a:pt x="1406" y="267"/>
                          <a:pt x="1415" y="262"/>
                        </a:cubicBezTo>
                        <a:cubicBezTo>
                          <a:pt x="1419" y="260"/>
                          <a:pt x="1427" y="254"/>
                          <a:pt x="1427" y="254"/>
                        </a:cubicBezTo>
                        <a:cubicBezTo>
                          <a:pt x="1431" y="248"/>
                          <a:pt x="1435" y="232"/>
                          <a:pt x="1441" y="228"/>
                        </a:cubicBezTo>
                        <a:cubicBezTo>
                          <a:pt x="1465" y="213"/>
                          <a:pt x="1502" y="217"/>
                          <a:pt x="1529" y="214"/>
                        </a:cubicBezTo>
                        <a:cubicBezTo>
                          <a:pt x="1536" y="212"/>
                          <a:pt x="1549" y="204"/>
                          <a:pt x="1549" y="204"/>
                        </a:cubicBezTo>
                        <a:cubicBezTo>
                          <a:pt x="1551" y="197"/>
                          <a:pt x="1549" y="199"/>
                          <a:pt x="1555" y="19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39" name="Freeform 19"/>
                  <p:cNvSpPr>
                    <a:spLocks/>
                  </p:cNvSpPr>
                  <p:nvPr/>
                </p:nvSpPr>
                <p:spPr bwMode="auto">
                  <a:xfrm>
                    <a:off x="3140" y="2060"/>
                    <a:ext cx="712" cy="194"/>
                  </a:xfrm>
                  <a:custGeom>
                    <a:avLst/>
                    <a:gdLst>
                      <a:gd name="T0" fmla="*/ 0 w 712"/>
                      <a:gd name="T1" fmla="*/ 0 h 194"/>
                      <a:gd name="T2" fmla="*/ 26 w 712"/>
                      <a:gd name="T3" fmla="*/ 6 h 194"/>
                      <a:gd name="T4" fmla="*/ 56 w 712"/>
                      <a:gd name="T5" fmla="*/ 30 h 194"/>
                      <a:gd name="T6" fmla="*/ 78 w 712"/>
                      <a:gd name="T7" fmla="*/ 54 h 194"/>
                      <a:gd name="T8" fmla="*/ 106 w 712"/>
                      <a:gd name="T9" fmla="*/ 112 h 194"/>
                      <a:gd name="T10" fmla="*/ 224 w 712"/>
                      <a:gd name="T11" fmla="*/ 150 h 194"/>
                      <a:gd name="T12" fmla="*/ 304 w 712"/>
                      <a:gd name="T13" fmla="*/ 170 h 194"/>
                      <a:gd name="T14" fmla="*/ 350 w 712"/>
                      <a:gd name="T15" fmla="*/ 182 h 194"/>
                      <a:gd name="T16" fmla="*/ 438 w 712"/>
                      <a:gd name="T17" fmla="*/ 194 h 194"/>
                      <a:gd name="T18" fmla="*/ 500 w 712"/>
                      <a:gd name="T19" fmla="*/ 184 h 194"/>
                      <a:gd name="T20" fmla="*/ 568 w 712"/>
                      <a:gd name="T21" fmla="*/ 176 h 194"/>
                      <a:gd name="T22" fmla="*/ 666 w 712"/>
                      <a:gd name="T23" fmla="*/ 176 h 194"/>
                      <a:gd name="T24" fmla="*/ 712 w 712"/>
                      <a:gd name="T25" fmla="*/ 168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712" h="194">
                        <a:moveTo>
                          <a:pt x="0" y="0"/>
                        </a:moveTo>
                        <a:cubicBezTo>
                          <a:pt x="22" y="4"/>
                          <a:pt x="14" y="2"/>
                          <a:pt x="26" y="6"/>
                        </a:cubicBezTo>
                        <a:cubicBezTo>
                          <a:pt x="35" y="15"/>
                          <a:pt x="44" y="26"/>
                          <a:pt x="56" y="30"/>
                        </a:cubicBezTo>
                        <a:cubicBezTo>
                          <a:pt x="62" y="39"/>
                          <a:pt x="71" y="45"/>
                          <a:pt x="78" y="54"/>
                        </a:cubicBezTo>
                        <a:cubicBezTo>
                          <a:pt x="85" y="74"/>
                          <a:pt x="87" y="100"/>
                          <a:pt x="106" y="112"/>
                        </a:cubicBezTo>
                        <a:cubicBezTo>
                          <a:pt x="133" y="152"/>
                          <a:pt x="179" y="148"/>
                          <a:pt x="224" y="150"/>
                        </a:cubicBezTo>
                        <a:cubicBezTo>
                          <a:pt x="250" y="167"/>
                          <a:pt x="272" y="168"/>
                          <a:pt x="304" y="170"/>
                        </a:cubicBezTo>
                        <a:cubicBezTo>
                          <a:pt x="319" y="175"/>
                          <a:pt x="334" y="180"/>
                          <a:pt x="350" y="182"/>
                        </a:cubicBezTo>
                        <a:cubicBezTo>
                          <a:pt x="366" y="193"/>
                          <a:pt x="415" y="191"/>
                          <a:pt x="438" y="194"/>
                        </a:cubicBezTo>
                        <a:cubicBezTo>
                          <a:pt x="464" y="192"/>
                          <a:pt x="477" y="189"/>
                          <a:pt x="500" y="184"/>
                        </a:cubicBezTo>
                        <a:cubicBezTo>
                          <a:pt x="519" y="175"/>
                          <a:pt x="548" y="177"/>
                          <a:pt x="568" y="176"/>
                        </a:cubicBezTo>
                        <a:cubicBezTo>
                          <a:pt x="593" y="177"/>
                          <a:pt x="637" y="180"/>
                          <a:pt x="666" y="176"/>
                        </a:cubicBezTo>
                        <a:cubicBezTo>
                          <a:pt x="681" y="174"/>
                          <a:pt x="696" y="168"/>
                          <a:pt x="712" y="1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0" name="Freeform 20"/>
                  <p:cNvSpPr>
                    <a:spLocks/>
                  </p:cNvSpPr>
                  <p:nvPr/>
                </p:nvSpPr>
                <p:spPr bwMode="auto">
                  <a:xfrm>
                    <a:off x="3850" y="2204"/>
                    <a:ext cx="168" cy="26"/>
                  </a:xfrm>
                  <a:custGeom>
                    <a:avLst/>
                    <a:gdLst>
                      <a:gd name="T0" fmla="*/ 0 w 168"/>
                      <a:gd name="T1" fmla="*/ 26 h 26"/>
                      <a:gd name="T2" fmla="*/ 130 w 168"/>
                      <a:gd name="T3" fmla="*/ 10 h 26"/>
                      <a:gd name="T4" fmla="*/ 168 w 168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8" h="26">
                        <a:moveTo>
                          <a:pt x="0" y="26"/>
                        </a:moveTo>
                        <a:cubicBezTo>
                          <a:pt x="44" y="22"/>
                          <a:pt x="85" y="12"/>
                          <a:pt x="130" y="10"/>
                        </a:cubicBezTo>
                        <a:cubicBezTo>
                          <a:pt x="144" y="7"/>
                          <a:pt x="153" y="0"/>
                          <a:pt x="168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1" name="Freeform 21"/>
                  <p:cNvSpPr>
                    <a:spLocks/>
                  </p:cNvSpPr>
                  <p:nvPr/>
                </p:nvSpPr>
                <p:spPr bwMode="auto">
                  <a:xfrm>
                    <a:off x="2876" y="2356"/>
                    <a:ext cx="1144" cy="292"/>
                  </a:xfrm>
                  <a:custGeom>
                    <a:avLst/>
                    <a:gdLst>
                      <a:gd name="T0" fmla="*/ 1144 w 1144"/>
                      <a:gd name="T1" fmla="*/ 26 h 292"/>
                      <a:gd name="T2" fmla="*/ 1054 w 1144"/>
                      <a:gd name="T3" fmla="*/ 12 h 292"/>
                      <a:gd name="T4" fmla="*/ 1032 w 1144"/>
                      <a:gd name="T5" fmla="*/ 4 h 292"/>
                      <a:gd name="T6" fmla="*/ 1016 w 1144"/>
                      <a:gd name="T7" fmla="*/ 0 h 292"/>
                      <a:gd name="T8" fmla="*/ 986 w 1144"/>
                      <a:gd name="T9" fmla="*/ 2 h 292"/>
                      <a:gd name="T10" fmla="*/ 974 w 1144"/>
                      <a:gd name="T11" fmla="*/ 10 h 292"/>
                      <a:gd name="T12" fmla="*/ 934 w 1144"/>
                      <a:gd name="T13" fmla="*/ 24 h 292"/>
                      <a:gd name="T14" fmla="*/ 906 w 1144"/>
                      <a:gd name="T15" fmla="*/ 54 h 292"/>
                      <a:gd name="T16" fmla="*/ 864 w 1144"/>
                      <a:gd name="T17" fmla="*/ 78 h 292"/>
                      <a:gd name="T18" fmla="*/ 836 w 1144"/>
                      <a:gd name="T19" fmla="*/ 90 h 292"/>
                      <a:gd name="T20" fmla="*/ 810 w 1144"/>
                      <a:gd name="T21" fmla="*/ 114 h 292"/>
                      <a:gd name="T22" fmla="*/ 792 w 1144"/>
                      <a:gd name="T23" fmla="*/ 128 h 292"/>
                      <a:gd name="T24" fmla="*/ 760 w 1144"/>
                      <a:gd name="T25" fmla="*/ 150 h 292"/>
                      <a:gd name="T26" fmla="*/ 750 w 1144"/>
                      <a:gd name="T27" fmla="*/ 168 h 292"/>
                      <a:gd name="T28" fmla="*/ 738 w 1144"/>
                      <a:gd name="T29" fmla="*/ 190 h 292"/>
                      <a:gd name="T30" fmla="*/ 726 w 1144"/>
                      <a:gd name="T31" fmla="*/ 200 h 292"/>
                      <a:gd name="T32" fmla="*/ 716 w 1144"/>
                      <a:gd name="T33" fmla="*/ 218 h 292"/>
                      <a:gd name="T34" fmla="*/ 654 w 1144"/>
                      <a:gd name="T35" fmla="*/ 238 h 292"/>
                      <a:gd name="T36" fmla="*/ 598 w 1144"/>
                      <a:gd name="T37" fmla="*/ 228 h 292"/>
                      <a:gd name="T38" fmla="*/ 518 w 1144"/>
                      <a:gd name="T39" fmla="*/ 246 h 292"/>
                      <a:gd name="T40" fmla="*/ 490 w 1144"/>
                      <a:gd name="T41" fmla="*/ 256 h 292"/>
                      <a:gd name="T42" fmla="*/ 442 w 1144"/>
                      <a:gd name="T43" fmla="*/ 254 h 292"/>
                      <a:gd name="T44" fmla="*/ 410 w 1144"/>
                      <a:gd name="T45" fmla="*/ 268 h 292"/>
                      <a:gd name="T46" fmla="*/ 300 w 1144"/>
                      <a:gd name="T47" fmla="*/ 284 h 292"/>
                      <a:gd name="T48" fmla="*/ 256 w 1144"/>
                      <a:gd name="T49" fmla="*/ 288 h 292"/>
                      <a:gd name="T50" fmla="*/ 244 w 1144"/>
                      <a:gd name="T51" fmla="*/ 292 h 292"/>
                      <a:gd name="T52" fmla="*/ 166 w 1144"/>
                      <a:gd name="T53" fmla="*/ 284 h 292"/>
                      <a:gd name="T54" fmla="*/ 144 w 1144"/>
                      <a:gd name="T55" fmla="*/ 278 h 292"/>
                      <a:gd name="T56" fmla="*/ 114 w 1144"/>
                      <a:gd name="T57" fmla="*/ 266 h 292"/>
                      <a:gd name="T58" fmla="*/ 82 w 1144"/>
                      <a:gd name="T59" fmla="*/ 244 h 292"/>
                      <a:gd name="T60" fmla="*/ 48 w 1144"/>
                      <a:gd name="T61" fmla="*/ 214 h 292"/>
                      <a:gd name="T62" fmla="*/ 2 w 1144"/>
                      <a:gd name="T63" fmla="*/ 142 h 292"/>
                      <a:gd name="T64" fmla="*/ 4 w 1144"/>
                      <a:gd name="T65" fmla="*/ 124 h 292"/>
                      <a:gd name="T66" fmla="*/ 40 w 1144"/>
                      <a:gd name="T67" fmla="*/ 106 h 292"/>
                      <a:gd name="T68" fmla="*/ 40 w 1144"/>
                      <a:gd name="T69" fmla="*/ 88 h 292"/>
                      <a:gd name="T70" fmla="*/ 0 w 1144"/>
                      <a:gd name="T71" fmla="*/ 9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144" h="292">
                        <a:moveTo>
                          <a:pt x="1144" y="26"/>
                        </a:moveTo>
                        <a:cubicBezTo>
                          <a:pt x="1116" y="7"/>
                          <a:pt x="1090" y="13"/>
                          <a:pt x="1054" y="12"/>
                        </a:cubicBezTo>
                        <a:cubicBezTo>
                          <a:pt x="1046" y="9"/>
                          <a:pt x="1039" y="7"/>
                          <a:pt x="1032" y="4"/>
                        </a:cubicBezTo>
                        <a:cubicBezTo>
                          <a:pt x="1027" y="2"/>
                          <a:pt x="1016" y="0"/>
                          <a:pt x="1016" y="0"/>
                        </a:cubicBezTo>
                        <a:cubicBezTo>
                          <a:pt x="1006" y="1"/>
                          <a:pt x="996" y="0"/>
                          <a:pt x="986" y="2"/>
                        </a:cubicBezTo>
                        <a:cubicBezTo>
                          <a:pt x="981" y="3"/>
                          <a:pt x="974" y="10"/>
                          <a:pt x="974" y="10"/>
                        </a:cubicBezTo>
                        <a:cubicBezTo>
                          <a:pt x="960" y="31"/>
                          <a:pt x="971" y="22"/>
                          <a:pt x="934" y="24"/>
                        </a:cubicBezTo>
                        <a:cubicBezTo>
                          <a:pt x="918" y="34"/>
                          <a:pt x="925" y="49"/>
                          <a:pt x="906" y="54"/>
                        </a:cubicBezTo>
                        <a:cubicBezTo>
                          <a:pt x="892" y="64"/>
                          <a:pt x="876" y="66"/>
                          <a:pt x="864" y="78"/>
                        </a:cubicBezTo>
                        <a:cubicBezTo>
                          <a:pt x="859" y="92"/>
                          <a:pt x="850" y="89"/>
                          <a:pt x="836" y="90"/>
                        </a:cubicBezTo>
                        <a:cubicBezTo>
                          <a:pt x="827" y="103"/>
                          <a:pt x="827" y="111"/>
                          <a:pt x="810" y="114"/>
                        </a:cubicBezTo>
                        <a:cubicBezTo>
                          <a:pt x="796" y="124"/>
                          <a:pt x="801" y="119"/>
                          <a:pt x="792" y="128"/>
                        </a:cubicBezTo>
                        <a:cubicBezTo>
                          <a:pt x="786" y="146"/>
                          <a:pt x="778" y="148"/>
                          <a:pt x="760" y="150"/>
                        </a:cubicBezTo>
                        <a:cubicBezTo>
                          <a:pt x="751" y="164"/>
                          <a:pt x="754" y="157"/>
                          <a:pt x="750" y="168"/>
                        </a:cubicBezTo>
                        <a:cubicBezTo>
                          <a:pt x="748" y="180"/>
                          <a:pt x="750" y="186"/>
                          <a:pt x="738" y="190"/>
                        </a:cubicBezTo>
                        <a:cubicBezTo>
                          <a:pt x="724" y="211"/>
                          <a:pt x="746" y="180"/>
                          <a:pt x="726" y="200"/>
                        </a:cubicBezTo>
                        <a:cubicBezTo>
                          <a:pt x="721" y="205"/>
                          <a:pt x="721" y="214"/>
                          <a:pt x="716" y="218"/>
                        </a:cubicBezTo>
                        <a:cubicBezTo>
                          <a:pt x="702" y="229"/>
                          <a:pt x="671" y="227"/>
                          <a:pt x="654" y="238"/>
                        </a:cubicBezTo>
                        <a:cubicBezTo>
                          <a:pt x="633" y="237"/>
                          <a:pt x="617" y="234"/>
                          <a:pt x="598" y="228"/>
                        </a:cubicBezTo>
                        <a:cubicBezTo>
                          <a:pt x="570" y="231"/>
                          <a:pt x="545" y="242"/>
                          <a:pt x="518" y="246"/>
                        </a:cubicBezTo>
                        <a:cubicBezTo>
                          <a:pt x="509" y="249"/>
                          <a:pt x="499" y="253"/>
                          <a:pt x="490" y="256"/>
                        </a:cubicBezTo>
                        <a:cubicBezTo>
                          <a:pt x="477" y="255"/>
                          <a:pt x="456" y="250"/>
                          <a:pt x="442" y="254"/>
                        </a:cubicBezTo>
                        <a:cubicBezTo>
                          <a:pt x="433" y="260"/>
                          <a:pt x="420" y="265"/>
                          <a:pt x="410" y="268"/>
                        </a:cubicBezTo>
                        <a:cubicBezTo>
                          <a:pt x="378" y="289"/>
                          <a:pt x="335" y="283"/>
                          <a:pt x="300" y="284"/>
                        </a:cubicBezTo>
                        <a:cubicBezTo>
                          <a:pt x="296" y="284"/>
                          <a:pt x="263" y="287"/>
                          <a:pt x="256" y="288"/>
                        </a:cubicBezTo>
                        <a:cubicBezTo>
                          <a:pt x="252" y="289"/>
                          <a:pt x="244" y="292"/>
                          <a:pt x="244" y="292"/>
                        </a:cubicBezTo>
                        <a:cubicBezTo>
                          <a:pt x="216" y="291"/>
                          <a:pt x="193" y="286"/>
                          <a:pt x="166" y="284"/>
                        </a:cubicBezTo>
                        <a:cubicBezTo>
                          <a:pt x="159" y="282"/>
                          <a:pt x="151" y="280"/>
                          <a:pt x="144" y="278"/>
                        </a:cubicBezTo>
                        <a:cubicBezTo>
                          <a:pt x="134" y="271"/>
                          <a:pt x="126" y="269"/>
                          <a:pt x="114" y="266"/>
                        </a:cubicBezTo>
                        <a:cubicBezTo>
                          <a:pt x="104" y="264"/>
                          <a:pt x="91" y="250"/>
                          <a:pt x="82" y="244"/>
                        </a:cubicBezTo>
                        <a:cubicBezTo>
                          <a:pt x="77" y="229"/>
                          <a:pt x="62" y="219"/>
                          <a:pt x="48" y="214"/>
                        </a:cubicBezTo>
                        <a:cubicBezTo>
                          <a:pt x="33" y="191"/>
                          <a:pt x="22" y="162"/>
                          <a:pt x="2" y="142"/>
                        </a:cubicBezTo>
                        <a:cubicBezTo>
                          <a:pt x="3" y="136"/>
                          <a:pt x="1" y="129"/>
                          <a:pt x="4" y="124"/>
                        </a:cubicBezTo>
                        <a:cubicBezTo>
                          <a:pt x="10" y="113"/>
                          <a:pt x="30" y="112"/>
                          <a:pt x="40" y="106"/>
                        </a:cubicBezTo>
                        <a:cubicBezTo>
                          <a:pt x="46" y="97"/>
                          <a:pt x="48" y="96"/>
                          <a:pt x="40" y="88"/>
                        </a:cubicBezTo>
                        <a:cubicBezTo>
                          <a:pt x="23" y="90"/>
                          <a:pt x="16" y="98"/>
                          <a:pt x="0" y="9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2" name="Freeform 22"/>
                  <p:cNvSpPr>
                    <a:spLocks/>
                  </p:cNvSpPr>
                  <p:nvPr/>
                </p:nvSpPr>
                <p:spPr bwMode="auto">
                  <a:xfrm>
                    <a:off x="2060" y="2440"/>
                    <a:ext cx="814" cy="364"/>
                  </a:xfrm>
                  <a:custGeom>
                    <a:avLst/>
                    <a:gdLst>
                      <a:gd name="T0" fmla="*/ 814 w 814"/>
                      <a:gd name="T1" fmla="*/ 10 h 364"/>
                      <a:gd name="T2" fmla="*/ 788 w 814"/>
                      <a:gd name="T3" fmla="*/ 36 h 364"/>
                      <a:gd name="T4" fmla="*/ 718 w 814"/>
                      <a:gd name="T5" fmla="*/ 64 h 364"/>
                      <a:gd name="T6" fmla="*/ 672 w 814"/>
                      <a:gd name="T7" fmla="*/ 82 h 364"/>
                      <a:gd name="T8" fmla="*/ 628 w 814"/>
                      <a:gd name="T9" fmla="*/ 84 h 364"/>
                      <a:gd name="T10" fmla="*/ 594 w 814"/>
                      <a:gd name="T11" fmla="*/ 94 h 364"/>
                      <a:gd name="T12" fmla="*/ 468 w 814"/>
                      <a:gd name="T13" fmla="*/ 84 h 364"/>
                      <a:gd name="T14" fmla="*/ 406 w 814"/>
                      <a:gd name="T15" fmla="*/ 82 h 364"/>
                      <a:gd name="T16" fmla="*/ 382 w 814"/>
                      <a:gd name="T17" fmla="*/ 100 h 364"/>
                      <a:gd name="T18" fmla="*/ 434 w 814"/>
                      <a:gd name="T19" fmla="*/ 162 h 364"/>
                      <a:gd name="T20" fmla="*/ 508 w 814"/>
                      <a:gd name="T21" fmla="*/ 192 h 364"/>
                      <a:gd name="T22" fmla="*/ 556 w 814"/>
                      <a:gd name="T23" fmla="*/ 198 h 364"/>
                      <a:gd name="T24" fmla="*/ 574 w 814"/>
                      <a:gd name="T25" fmla="*/ 204 h 364"/>
                      <a:gd name="T26" fmla="*/ 592 w 814"/>
                      <a:gd name="T27" fmla="*/ 238 h 364"/>
                      <a:gd name="T28" fmla="*/ 578 w 814"/>
                      <a:gd name="T29" fmla="*/ 274 h 364"/>
                      <a:gd name="T30" fmla="*/ 598 w 814"/>
                      <a:gd name="T31" fmla="*/ 330 h 364"/>
                      <a:gd name="T32" fmla="*/ 596 w 814"/>
                      <a:gd name="T33" fmla="*/ 352 h 364"/>
                      <a:gd name="T34" fmla="*/ 592 w 814"/>
                      <a:gd name="T35" fmla="*/ 364 h 364"/>
                      <a:gd name="T36" fmla="*/ 574 w 814"/>
                      <a:gd name="T37" fmla="*/ 316 h 364"/>
                      <a:gd name="T38" fmla="*/ 556 w 814"/>
                      <a:gd name="T39" fmla="*/ 300 h 364"/>
                      <a:gd name="T40" fmla="*/ 546 w 814"/>
                      <a:gd name="T41" fmla="*/ 230 h 364"/>
                      <a:gd name="T42" fmla="*/ 544 w 814"/>
                      <a:gd name="T43" fmla="*/ 214 h 364"/>
                      <a:gd name="T44" fmla="*/ 484 w 814"/>
                      <a:gd name="T45" fmla="*/ 232 h 364"/>
                      <a:gd name="T46" fmla="*/ 418 w 814"/>
                      <a:gd name="T47" fmla="*/ 244 h 364"/>
                      <a:gd name="T48" fmla="*/ 396 w 814"/>
                      <a:gd name="T49" fmla="*/ 276 h 364"/>
                      <a:gd name="T50" fmla="*/ 340 w 814"/>
                      <a:gd name="T51" fmla="*/ 346 h 364"/>
                      <a:gd name="T52" fmla="*/ 310 w 814"/>
                      <a:gd name="T53" fmla="*/ 362 h 364"/>
                      <a:gd name="T54" fmla="*/ 334 w 814"/>
                      <a:gd name="T55" fmla="*/ 340 h 364"/>
                      <a:gd name="T56" fmla="*/ 346 w 814"/>
                      <a:gd name="T57" fmla="*/ 334 h 364"/>
                      <a:gd name="T58" fmla="*/ 364 w 814"/>
                      <a:gd name="T59" fmla="*/ 310 h 364"/>
                      <a:gd name="T60" fmla="*/ 378 w 814"/>
                      <a:gd name="T61" fmla="*/ 274 h 364"/>
                      <a:gd name="T62" fmla="*/ 384 w 814"/>
                      <a:gd name="T63" fmla="*/ 256 h 364"/>
                      <a:gd name="T64" fmla="*/ 382 w 814"/>
                      <a:gd name="T65" fmla="*/ 238 h 364"/>
                      <a:gd name="T66" fmla="*/ 352 w 814"/>
                      <a:gd name="T67" fmla="*/ 228 h 364"/>
                      <a:gd name="T68" fmla="*/ 308 w 814"/>
                      <a:gd name="T69" fmla="*/ 218 h 364"/>
                      <a:gd name="T70" fmla="*/ 262 w 814"/>
                      <a:gd name="T71" fmla="*/ 200 h 364"/>
                      <a:gd name="T72" fmla="*/ 230 w 814"/>
                      <a:gd name="T73" fmla="*/ 188 h 364"/>
                      <a:gd name="T74" fmla="*/ 212 w 814"/>
                      <a:gd name="T75" fmla="*/ 178 h 364"/>
                      <a:gd name="T76" fmla="*/ 196 w 814"/>
                      <a:gd name="T77" fmla="*/ 148 h 364"/>
                      <a:gd name="T78" fmla="*/ 142 w 814"/>
                      <a:gd name="T79" fmla="*/ 110 h 364"/>
                      <a:gd name="T80" fmla="*/ 136 w 814"/>
                      <a:gd name="T81" fmla="*/ 94 h 364"/>
                      <a:gd name="T82" fmla="*/ 76 w 814"/>
                      <a:gd name="T83" fmla="*/ 50 h 364"/>
                      <a:gd name="T84" fmla="*/ 52 w 814"/>
                      <a:gd name="T85" fmla="*/ 36 h 364"/>
                      <a:gd name="T86" fmla="*/ 28 w 814"/>
                      <a:gd name="T87" fmla="*/ 18 h 364"/>
                      <a:gd name="T88" fmla="*/ 16 w 814"/>
                      <a:gd name="T89" fmla="*/ 10 h 364"/>
                      <a:gd name="T90" fmla="*/ 6 w 814"/>
                      <a:gd name="T91" fmla="*/ 0 h 364"/>
                      <a:gd name="T92" fmla="*/ 0 w 814"/>
                      <a:gd name="T93" fmla="*/ 2 h 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814" h="364">
                        <a:moveTo>
                          <a:pt x="814" y="10"/>
                        </a:moveTo>
                        <a:cubicBezTo>
                          <a:pt x="808" y="20"/>
                          <a:pt x="799" y="32"/>
                          <a:pt x="788" y="36"/>
                        </a:cubicBezTo>
                        <a:cubicBezTo>
                          <a:pt x="763" y="61"/>
                          <a:pt x="757" y="62"/>
                          <a:pt x="718" y="64"/>
                        </a:cubicBezTo>
                        <a:cubicBezTo>
                          <a:pt x="702" y="67"/>
                          <a:pt x="688" y="80"/>
                          <a:pt x="672" y="82"/>
                        </a:cubicBezTo>
                        <a:cubicBezTo>
                          <a:pt x="657" y="84"/>
                          <a:pt x="643" y="83"/>
                          <a:pt x="628" y="84"/>
                        </a:cubicBezTo>
                        <a:cubicBezTo>
                          <a:pt x="617" y="88"/>
                          <a:pt x="605" y="90"/>
                          <a:pt x="594" y="94"/>
                        </a:cubicBezTo>
                        <a:cubicBezTo>
                          <a:pt x="552" y="92"/>
                          <a:pt x="511" y="86"/>
                          <a:pt x="468" y="84"/>
                        </a:cubicBezTo>
                        <a:cubicBezTo>
                          <a:pt x="448" y="77"/>
                          <a:pt x="427" y="80"/>
                          <a:pt x="406" y="82"/>
                        </a:cubicBezTo>
                        <a:cubicBezTo>
                          <a:pt x="397" y="88"/>
                          <a:pt x="390" y="94"/>
                          <a:pt x="382" y="100"/>
                        </a:cubicBezTo>
                        <a:cubicBezTo>
                          <a:pt x="371" y="133"/>
                          <a:pt x="406" y="156"/>
                          <a:pt x="434" y="162"/>
                        </a:cubicBezTo>
                        <a:cubicBezTo>
                          <a:pt x="466" y="183"/>
                          <a:pt x="466" y="188"/>
                          <a:pt x="508" y="192"/>
                        </a:cubicBezTo>
                        <a:cubicBezTo>
                          <a:pt x="524" y="193"/>
                          <a:pt x="540" y="194"/>
                          <a:pt x="556" y="198"/>
                        </a:cubicBezTo>
                        <a:cubicBezTo>
                          <a:pt x="562" y="200"/>
                          <a:pt x="574" y="204"/>
                          <a:pt x="574" y="204"/>
                        </a:cubicBezTo>
                        <a:cubicBezTo>
                          <a:pt x="582" y="216"/>
                          <a:pt x="587" y="224"/>
                          <a:pt x="592" y="238"/>
                        </a:cubicBezTo>
                        <a:cubicBezTo>
                          <a:pt x="590" y="264"/>
                          <a:pt x="597" y="268"/>
                          <a:pt x="578" y="274"/>
                        </a:cubicBezTo>
                        <a:cubicBezTo>
                          <a:pt x="568" y="312"/>
                          <a:pt x="578" y="310"/>
                          <a:pt x="598" y="330"/>
                        </a:cubicBezTo>
                        <a:cubicBezTo>
                          <a:pt x="597" y="337"/>
                          <a:pt x="597" y="345"/>
                          <a:pt x="596" y="352"/>
                        </a:cubicBezTo>
                        <a:cubicBezTo>
                          <a:pt x="595" y="356"/>
                          <a:pt x="592" y="364"/>
                          <a:pt x="592" y="364"/>
                        </a:cubicBezTo>
                        <a:cubicBezTo>
                          <a:pt x="564" y="359"/>
                          <a:pt x="588" y="335"/>
                          <a:pt x="574" y="316"/>
                        </a:cubicBezTo>
                        <a:cubicBezTo>
                          <a:pt x="568" y="307"/>
                          <a:pt x="563" y="305"/>
                          <a:pt x="556" y="300"/>
                        </a:cubicBezTo>
                        <a:cubicBezTo>
                          <a:pt x="551" y="277"/>
                          <a:pt x="553" y="252"/>
                          <a:pt x="546" y="230"/>
                        </a:cubicBezTo>
                        <a:cubicBezTo>
                          <a:pt x="545" y="225"/>
                          <a:pt x="549" y="216"/>
                          <a:pt x="544" y="214"/>
                        </a:cubicBezTo>
                        <a:cubicBezTo>
                          <a:pt x="508" y="201"/>
                          <a:pt x="507" y="224"/>
                          <a:pt x="484" y="232"/>
                        </a:cubicBezTo>
                        <a:cubicBezTo>
                          <a:pt x="468" y="248"/>
                          <a:pt x="437" y="243"/>
                          <a:pt x="418" y="244"/>
                        </a:cubicBezTo>
                        <a:cubicBezTo>
                          <a:pt x="406" y="256"/>
                          <a:pt x="405" y="263"/>
                          <a:pt x="396" y="276"/>
                        </a:cubicBezTo>
                        <a:cubicBezTo>
                          <a:pt x="390" y="298"/>
                          <a:pt x="363" y="338"/>
                          <a:pt x="340" y="346"/>
                        </a:cubicBezTo>
                        <a:cubicBezTo>
                          <a:pt x="333" y="357"/>
                          <a:pt x="322" y="359"/>
                          <a:pt x="310" y="362"/>
                        </a:cubicBezTo>
                        <a:cubicBezTo>
                          <a:pt x="303" y="342"/>
                          <a:pt x="318" y="342"/>
                          <a:pt x="334" y="340"/>
                        </a:cubicBezTo>
                        <a:cubicBezTo>
                          <a:pt x="338" y="338"/>
                          <a:pt x="343" y="337"/>
                          <a:pt x="346" y="334"/>
                        </a:cubicBezTo>
                        <a:cubicBezTo>
                          <a:pt x="353" y="327"/>
                          <a:pt x="357" y="317"/>
                          <a:pt x="364" y="310"/>
                        </a:cubicBezTo>
                        <a:cubicBezTo>
                          <a:pt x="367" y="298"/>
                          <a:pt x="374" y="287"/>
                          <a:pt x="378" y="274"/>
                        </a:cubicBezTo>
                        <a:cubicBezTo>
                          <a:pt x="380" y="268"/>
                          <a:pt x="384" y="256"/>
                          <a:pt x="384" y="256"/>
                        </a:cubicBezTo>
                        <a:cubicBezTo>
                          <a:pt x="383" y="250"/>
                          <a:pt x="385" y="243"/>
                          <a:pt x="382" y="238"/>
                        </a:cubicBezTo>
                        <a:cubicBezTo>
                          <a:pt x="380" y="234"/>
                          <a:pt x="357" y="230"/>
                          <a:pt x="352" y="228"/>
                        </a:cubicBezTo>
                        <a:cubicBezTo>
                          <a:pt x="338" y="223"/>
                          <a:pt x="322" y="225"/>
                          <a:pt x="308" y="218"/>
                        </a:cubicBezTo>
                        <a:cubicBezTo>
                          <a:pt x="289" y="208"/>
                          <a:pt x="285" y="202"/>
                          <a:pt x="262" y="200"/>
                        </a:cubicBezTo>
                        <a:cubicBezTo>
                          <a:pt x="251" y="196"/>
                          <a:pt x="241" y="191"/>
                          <a:pt x="230" y="188"/>
                        </a:cubicBezTo>
                        <a:cubicBezTo>
                          <a:pt x="224" y="184"/>
                          <a:pt x="218" y="182"/>
                          <a:pt x="212" y="178"/>
                        </a:cubicBezTo>
                        <a:cubicBezTo>
                          <a:pt x="206" y="168"/>
                          <a:pt x="202" y="158"/>
                          <a:pt x="196" y="148"/>
                        </a:cubicBezTo>
                        <a:cubicBezTo>
                          <a:pt x="191" y="122"/>
                          <a:pt x="160" y="128"/>
                          <a:pt x="142" y="110"/>
                        </a:cubicBezTo>
                        <a:cubicBezTo>
                          <a:pt x="140" y="105"/>
                          <a:pt x="140" y="98"/>
                          <a:pt x="136" y="94"/>
                        </a:cubicBezTo>
                        <a:cubicBezTo>
                          <a:pt x="124" y="79"/>
                          <a:pt x="95" y="55"/>
                          <a:pt x="76" y="50"/>
                        </a:cubicBezTo>
                        <a:cubicBezTo>
                          <a:pt x="68" y="44"/>
                          <a:pt x="61" y="39"/>
                          <a:pt x="52" y="36"/>
                        </a:cubicBezTo>
                        <a:cubicBezTo>
                          <a:pt x="45" y="29"/>
                          <a:pt x="36" y="24"/>
                          <a:pt x="28" y="18"/>
                        </a:cubicBezTo>
                        <a:cubicBezTo>
                          <a:pt x="24" y="15"/>
                          <a:pt x="16" y="10"/>
                          <a:pt x="16" y="10"/>
                        </a:cubicBezTo>
                        <a:cubicBezTo>
                          <a:pt x="14" y="6"/>
                          <a:pt x="11" y="1"/>
                          <a:pt x="6" y="0"/>
                        </a:cubicBezTo>
                        <a:cubicBezTo>
                          <a:pt x="4" y="0"/>
                          <a:pt x="0" y="2"/>
                          <a:pt x="0" y="2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3" name="Freeform 23"/>
                  <p:cNvSpPr>
                    <a:spLocks/>
                  </p:cNvSpPr>
                  <p:nvPr/>
                </p:nvSpPr>
                <p:spPr bwMode="auto">
                  <a:xfrm>
                    <a:off x="1620" y="2294"/>
                    <a:ext cx="470" cy="708"/>
                  </a:xfrm>
                  <a:custGeom>
                    <a:avLst/>
                    <a:gdLst>
                      <a:gd name="T0" fmla="*/ 470 w 470"/>
                      <a:gd name="T1" fmla="*/ 168 h 708"/>
                      <a:gd name="T2" fmla="*/ 464 w 470"/>
                      <a:gd name="T3" fmla="*/ 156 h 708"/>
                      <a:gd name="T4" fmla="*/ 396 w 470"/>
                      <a:gd name="T5" fmla="*/ 130 h 708"/>
                      <a:gd name="T6" fmla="*/ 356 w 470"/>
                      <a:gd name="T7" fmla="*/ 104 h 708"/>
                      <a:gd name="T8" fmla="*/ 332 w 470"/>
                      <a:gd name="T9" fmla="*/ 80 h 708"/>
                      <a:gd name="T10" fmla="*/ 314 w 470"/>
                      <a:gd name="T11" fmla="*/ 74 h 708"/>
                      <a:gd name="T12" fmla="*/ 302 w 470"/>
                      <a:gd name="T13" fmla="*/ 60 h 708"/>
                      <a:gd name="T14" fmla="*/ 290 w 470"/>
                      <a:gd name="T15" fmla="*/ 52 h 708"/>
                      <a:gd name="T16" fmla="*/ 266 w 470"/>
                      <a:gd name="T17" fmla="*/ 28 h 708"/>
                      <a:gd name="T18" fmla="*/ 220 w 470"/>
                      <a:gd name="T19" fmla="*/ 0 h 708"/>
                      <a:gd name="T20" fmla="*/ 194 w 470"/>
                      <a:gd name="T21" fmla="*/ 2 h 708"/>
                      <a:gd name="T22" fmla="*/ 182 w 470"/>
                      <a:gd name="T23" fmla="*/ 6 h 708"/>
                      <a:gd name="T24" fmla="*/ 152 w 470"/>
                      <a:gd name="T25" fmla="*/ 24 h 708"/>
                      <a:gd name="T26" fmla="*/ 34 w 470"/>
                      <a:gd name="T27" fmla="*/ 8 h 708"/>
                      <a:gd name="T28" fmla="*/ 0 w 470"/>
                      <a:gd name="T29" fmla="*/ 14 h 708"/>
                      <a:gd name="T30" fmla="*/ 68 w 470"/>
                      <a:gd name="T31" fmla="*/ 26 h 708"/>
                      <a:gd name="T32" fmla="*/ 140 w 470"/>
                      <a:gd name="T33" fmla="*/ 40 h 708"/>
                      <a:gd name="T34" fmla="*/ 158 w 470"/>
                      <a:gd name="T35" fmla="*/ 52 h 708"/>
                      <a:gd name="T36" fmla="*/ 198 w 470"/>
                      <a:gd name="T37" fmla="*/ 62 h 708"/>
                      <a:gd name="T38" fmla="*/ 222 w 470"/>
                      <a:gd name="T39" fmla="*/ 108 h 708"/>
                      <a:gd name="T40" fmla="*/ 260 w 470"/>
                      <a:gd name="T41" fmla="*/ 190 h 708"/>
                      <a:gd name="T42" fmla="*/ 278 w 470"/>
                      <a:gd name="T43" fmla="*/ 238 h 708"/>
                      <a:gd name="T44" fmla="*/ 292 w 470"/>
                      <a:gd name="T45" fmla="*/ 268 h 708"/>
                      <a:gd name="T46" fmla="*/ 310 w 470"/>
                      <a:gd name="T47" fmla="*/ 312 h 708"/>
                      <a:gd name="T48" fmla="*/ 330 w 470"/>
                      <a:gd name="T49" fmla="*/ 320 h 708"/>
                      <a:gd name="T50" fmla="*/ 336 w 470"/>
                      <a:gd name="T51" fmla="*/ 324 h 708"/>
                      <a:gd name="T52" fmla="*/ 350 w 470"/>
                      <a:gd name="T53" fmla="*/ 388 h 708"/>
                      <a:gd name="T54" fmla="*/ 392 w 470"/>
                      <a:gd name="T55" fmla="*/ 426 h 708"/>
                      <a:gd name="T56" fmla="*/ 386 w 470"/>
                      <a:gd name="T57" fmla="*/ 466 h 708"/>
                      <a:gd name="T58" fmla="*/ 380 w 470"/>
                      <a:gd name="T59" fmla="*/ 486 h 708"/>
                      <a:gd name="T60" fmla="*/ 392 w 470"/>
                      <a:gd name="T61" fmla="*/ 528 h 708"/>
                      <a:gd name="T62" fmla="*/ 418 w 470"/>
                      <a:gd name="T63" fmla="*/ 600 h 708"/>
                      <a:gd name="T64" fmla="*/ 450 w 470"/>
                      <a:gd name="T65" fmla="*/ 680 h 708"/>
                      <a:gd name="T66" fmla="*/ 462 w 470"/>
                      <a:gd name="T67" fmla="*/ 708 h 7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470" h="708">
                        <a:moveTo>
                          <a:pt x="470" y="168"/>
                        </a:moveTo>
                        <a:cubicBezTo>
                          <a:pt x="468" y="164"/>
                          <a:pt x="467" y="159"/>
                          <a:pt x="464" y="156"/>
                        </a:cubicBezTo>
                        <a:cubicBezTo>
                          <a:pt x="448" y="140"/>
                          <a:pt x="416" y="135"/>
                          <a:pt x="396" y="130"/>
                        </a:cubicBezTo>
                        <a:cubicBezTo>
                          <a:pt x="382" y="121"/>
                          <a:pt x="370" y="113"/>
                          <a:pt x="356" y="104"/>
                        </a:cubicBezTo>
                        <a:cubicBezTo>
                          <a:pt x="350" y="91"/>
                          <a:pt x="345" y="84"/>
                          <a:pt x="332" y="80"/>
                        </a:cubicBezTo>
                        <a:cubicBezTo>
                          <a:pt x="326" y="78"/>
                          <a:pt x="314" y="74"/>
                          <a:pt x="314" y="74"/>
                        </a:cubicBezTo>
                        <a:cubicBezTo>
                          <a:pt x="310" y="69"/>
                          <a:pt x="307" y="64"/>
                          <a:pt x="302" y="60"/>
                        </a:cubicBezTo>
                        <a:cubicBezTo>
                          <a:pt x="298" y="57"/>
                          <a:pt x="290" y="52"/>
                          <a:pt x="290" y="52"/>
                        </a:cubicBezTo>
                        <a:cubicBezTo>
                          <a:pt x="283" y="42"/>
                          <a:pt x="273" y="37"/>
                          <a:pt x="266" y="28"/>
                        </a:cubicBezTo>
                        <a:cubicBezTo>
                          <a:pt x="252" y="10"/>
                          <a:pt x="244" y="3"/>
                          <a:pt x="220" y="0"/>
                        </a:cubicBezTo>
                        <a:cubicBezTo>
                          <a:pt x="211" y="1"/>
                          <a:pt x="203" y="1"/>
                          <a:pt x="194" y="2"/>
                        </a:cubicBezTo>
                        <a:cubicBezTo>
                          <a:pt x="190" y="3"/>
                          <a:pt x="182" y="6"/>
                          <a:pt x="182" y="6"/>
                        </a:cubicBezTo>
                        <a:cubicBezTo>
                          <a:pt x="174" y="14"/>
                          <a:pt x="163" y="20"/>
                          <a:pt x="152" y="24"/>
                        </a:cubicBezTo>
                        <a:cubicBezTo>
                          <a:pt x="110" y="22"/>
                          <a:pt x="75" y="15"/>
                          <a:pt x="34" y="8"/>
                        </a:cubicBezTo>
                        <a:cubicBezTo>
                          <a:pt x="22" y="9"/>
                          <a:pt x="11" y="11"/>
                          <a:pt x="0" y="14"/>
                        </a:cubicBezTo>
                        <a:cubicBezTo>
                          <a:pt x="23" y="22"/>
                          <a:pt x="43" y="24"/>
                          <a:pt x="68" y="26"/>
                        </a:cubicBezTo>
                        <a:cubicBezTo>
                          <a:pt x="102" y="37"/>
                          <a:pt x="94" y="38"/>
                          <a:pt x="140" y="40"/>
                        </a:cubicBezTo>
                        <a:cubicBezTo>
                          <a:pt x="148" y="43"/>
                          <a:pt x="151" y="48"/>
                          <a:pt x="158" y="52"/>
                        </a:cubicBezTo>
                        <a:cubicBezTo>
                          <a:pt x="173" y="59"/>
                          <a:pt x="180" y="60"/>
                          <a:pt x="198" y="62"/>
                        </a:cubicBezTo>
                        <a:cubicBezTo>
                          <a:pt x="201" y="79"/>
                          <a:pt x="212" y="93"/>
                          <a:pt x="222" y="108"/>
                        </a:cubicBezTo>
                        <a:cubicBezTo>
                          <a:pt x="242" y="138"/>
                          <a:pt x="223" y="165"/>
                          <a:pt x="260" y="190"/>
                        </a:cubicBezTo>
                        <a:cubicBezTo>
                          <a:pt x="270" y="205"/>
                          <a:pt x="270" y="222"/>
                          <a:pt x="278" y="238"/>
                        </a:cubicBezTo>
                        <a:cubicBezTo>
                          <a:pt x="283" y="248"/>
                          <a:pt x="288" y="257"/>
                          <a:pt x="292" y="268"/>
                        </a:cubicBezTo>
                        <a:cubicBezTo>
                          <a:pt x="294" y="274"/>
                          <a:pt x="305" y="309"/>
                          <a:pt x="310" y="312"/>
                        </a:cubicBezTo>
                        <a:cubicBezTo>
                          <a:pt x="316" y="316"/>
                          <a:pt x="323" y="317"/>
                          <a:pt x="330" y="320"/>
                        </a:cubicBezTo>
                        <a:cubicBezTo>
                          <a:pt x="332" y="321"/>
                          <a:pt x="334" y="323"/>
                          <a:pt x="336" y="324"/>
                        </a:cubicBezTo>
                        <a:cubicBezTo>
                          <a:pt x="341" y="347"/>
                          <a:pt x="337" y="368"/>
                          <a:pt x="350" y="388"/>
                        </a:cubicBezTo>
                        <a:cubicBezTo>
                          <a:pt x="355" y="415"/>
                          <a:pt x="365" y="417"/>
                          <a:pt x="392" y="426"/>
                        </a:cubicBezTo>
                        <a:cubicBezTo>
                          <a:pt x="401" y="439"/>
                          <a:pt x="391" y="453"/>
                          <a:pt x="386" y="466"/>
                        </a:cubicBezTo>
                        <a:cubicBezTo>
                          <a:pt x="384" y="473"/>
                          <a:pt x="380" y="486"/>
                          <a:pt x="380" y="486"/>
                        </a:cubicBezTo>
                        <a:cubicBezTo>
                          <a:pt x="382" y="513"/>
                          <a:pt x="379" y="511"/>
                          <a:pt x="392" y="528"/>
                        </a:cubicBezTo>
                        <a:cubicBezTo>
                          <a:pt x="400" y="552"/>
                          <a:pt x="407" y="577"/>
                          <a:pt x="418" y="600"/>
                        </a:cubicBezTo>
                        <a:cubicBezTo>
                          <a:pt x="423" y="629"/>
                          <a:pt x="442" y="652"/>
                          <a:pt x="450" y="680"/>
                        </a:cubicBezTo>
                        <a:cubicBezTo>
                          <a:pt x="452" y="685"/>
                          <a:pt x="456" y="708"/>
                          <a:pt x="462" y="70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4" name="Freeform 24"/>
                  <p:cNvSpPr>
                    <a:spLocks/>
                  </p:cNvSpPr>
                  <p:nvPr/>
                </p:nvSpPr>
                <p:spPr bwMode="auto">
                  <a:xfrm>
                    <a:off x="1758" y="2052"/>
                    <a:ext cx="115" cy="132"/>
                  </a:xfrm>
                  <a:custGeom>
                    <a:avLst/>
                    <a:gdLst>
                      <a:gd name="T0" fmla="*/ 14 w 115"/>
                      <a:gd name="T1" fmla="*/ 4 h 132"/>
                      <a:gd name="T2" fmla="*/ 2 w 115"/>
                      <a:gd name="T3" fmla="*/ 18 h 132"/>
                      <a:gd name="T4" fmla="*/ 16 w 115"/>
                      <a:gd name="T5" fmla="*/ 48 h 132"/>
                      <a:gd name="T6" fmla="*/ 48 w 115"/>
                      <a:gd name="T7" fmla="*/ 100 h 132"/>
                      <a:gd name="T8" fmla="*/ 92 w 115"/>
                      <a:gd name="T9" fmla="*/ 132 h 132"/>
                      <a:gd name="T10" fmla="*/ 96 w 115"/>
                      <a:gd name="T11" fmla="*/ 106 h 132"/>
                      <a:gd name="T12" fmla="*/ 72 w 115"/>
                      <a:gd name="T13" fmla="*/ 84 h 132"/>
                      <a:gd name="T14" fmla="*/ 64 w 115"/>
                      <a:gd name="T15" fmla="*/ 50 h 132"/>
                      <a:gd name="T16" fmla="*/ 50 w 115"/>
                      <a:gd name="T17" fmla="*/ 30 h 132"/>
                      <a:gd name="T18" fmla="*/ 34 w 115"/>
                      <a:gd name="T19" fmla="*/ 8 h 132"/>
                      <a:gd name="T20" fmla="*/ 22 w 115"/>
                      <a:gd name="T21" fmla="*/ 0 h 132"/>
                      <a:gd name="T22" fmla="*/ 2 w 115"/>
                      <a:gd name="T23" fmla="*/ 16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5" h="132">
                        <a:moveTo>
                          <a:pt x="14" y="4"/>
                        </a:moveTo>
                        <a:cubicBezTo>
                          <a:pt x="6" y="7"/>
                          <a:pt x="5" y="10"/>
                          <a:pt x="2" y="18"/>
                        </a:cubicBezTo>
                        <a:cubicBezTo>
                          <a:pt x="4" y="36"/>
                          <a:pt x="0" y="43"/>
                          <a:pt x="16" y="48"/>
                        </a:cubicBezTo>
                        <a:cubicBezTo>
                          <a:pt x="32" y="72"/>
                          <a:pt x="12" y="88"/>
                          <a:pt x="48" y="100"/>
                        </a:cubicBezTo>
                        <a:cubicBezTo>
                          <a:pt x="59" y="111"/>
                          <a:pt x="77" y="127"/>
                          <a:pt x="92" y="132"/>
                        </a:cubicBezTo>
                        <a:cubicBezTo>
                          <a:pt x="106" y="129"/>
                          <a:pt x="115" y="112"/>
                          <a:pt x="96" y="106"/>
                        </a:cubicBezTo>
                        <a:cubicBezTo>
                          <a:pt x="88" y="98"/>
                          <a:pt x="79" y="93"/>
                          <a:pt x="72" y="84"/>
                        </a:cubicBezTo>
                        <a:cubicBezTo>
                          <a:pt x="68" y="73"/>
                          <a:pt x="69" y="60"/>
                          <a:pt x="64" y="50"/>
                        </a:cubicBezTo>
                        <a:cubicBezTo>
                          <a:pt x="60" y="43"/>
                          <a:pt x="50" y="30"/>
                          <a:pt x="50" y="30"/>
                        </a:cubicBezTo>
                        <a:cubicBezTo>
                          <a:pt x="47" y="18"/>
                          <a:pt x="43" y="13"/>
                          <a:pt x="34" y="8"/>
                        </a:cubicBezTo>
                        <a:cubicBezTo>
                          <a:pt x="30" y="6"/>
                          <a:pt x="22" y="0"/>
                          <a:pt x="22" y="0"/>
                        </a:cubicBezTo>
                        <a:cubicBezTo>
                          <a:pt x="10" y="2"/>
                          <a:pt x="2" y="2"/>
                          <a:pt x="2" y="1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5" name="Freeform 25"/>
                  <p:cNvSpPr>
                    <a:spLocks/>
                  </p:cNvSpPr>
                  <p:nvPr/>
                </p:nvSpPr>
                <p:spPr bwMode="auto">
                  <a:xfrm>
                    <a:off x="1934" y="2169"/>
                    <a:ext cx="78" cy="33"/>
                  </a:xfrm>
                  <a:custGeom>
                    <a:avLst/>
                    <a:gdLst>
                      <a:gd name="T0" fmla="*/ 4 w 78"/>
                      <a:gd name="T1" fmla="*/ 11 h 33"/>
                      <a:gd name="T2" fmla="*/ 22 w 78"/>
                      <a:gd name="T3" fmla="*/ 3 h 33"/>
                      <a:gd name="T4" fmla="*/ 36 w 78"/>
                      <a:gd name="T5" fmla="*/ 11 h 33"/>
                      <a:gd name="T6" fmla="*/ 78 w 78"/>
                      <a:gd name="T7" fmla="*/ 19 h 33"/>
                      <a:gd name="T8" fmla="*/ 54 w 78"/>
                      <a:gd name="T9" fmla="*/ 27 h 33"/>
                      <a:gd name="T10" fmla="*/ 0 w 78"/>
                      <a:gd name="T11" fmla="*/ 17 h 33"/>
                      <a:gd name="T12" fmla="*/ 4 w 78"/>
                      <a:gd name="T13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33">
                        <a:moveTo>
                          <a:pt x="4" y="11"/>
                        </a:moveTo>
                        <a:cubicBezTo>
                          <a:pt x="9" y="7"/>
                          <a:pt x="22" y="3"/>
                          <a:pt x="22" y="3"/>
                        </a:cubicBezTo>
                        <a:cubicBezTo>
                          <a:pt x="44" y="8"/>
                          <a:pt x="17" y="0"/>
                          <a:pt x="36" y="11"/>
                        </a:cubicBezTo>
                        <a:cubicBezTo>
                          <a:pt x="46" y="17"/>
                          <a:pt x="71" y="18"/>
                          <a:pt x="78" y="19"/>
                        </a:cubicBezTo>
                        <a:cubicBezTo>
                          <a:pt x="74" y="33"/>
                          <a:pt x="69" y="29"/>
                          <a:pt x="54" y="27"/>
                        </a:cubicBezTo>
                        <a:cubicBezTo>
                          <a:pt x="36" y="21"/>
                          <a:pt x="18" y="23"/>
                          <a:pt x="0" y="17"/>
                        </a:cubicBezTo>
                        <a:cubicBezTo>
                          <a:pt x="2" y="10"/>
                          <a:pt x="0" y="11"/>
                          <a:pt x="4" y="1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6" name="Freeform 26"/>
                  <p:cNvSpPr>
                    <a:spLocks/>
                  </p:cNvSpPr>
                  <p:nvPr/>
                </p:nvSpPr>
                <p:spPr bwMode="auto">
                  <a:xfrm>
                    <a:off x="3071" y="2262"/>
                    <a:ext cx="109" cy="44"/>
                  </a:xfrm>
                  <a:custGeom>
                    <a:avLst/>
                    <a:gdLst>
                      <a:gd name="T0" fmla="*/ 45 w 109"/>
                      <a:gd name="T1" fmla="*/ 4 h 44"/>
                      <a:gd name="T2" fmla="*/ 89 w 109"/>
                      <a:gd name="T3" fmla="*/ 6 h 44"/>
                      <a:gd name="T4" fmla="*/ 109 w 109"/>
                      <a:gd name="T5" fmla="*/ 12 h 44"/>
                      <a:gd name="T6" fmla="*/ 75 w 109"/>
                      <a:gd name="T7" fmla="*/ 22 h 44"/>
                      <a:gd name="T8" fmla="*/ 47 w 109"/>
                      <a:gd name="T9" fmla="*/ 36 h 44"/>
                      <a:gd name="T10" fmla="*/ 35 w 109"/>
                      <a:gd name="T11" fmla="*/ 40 h 44"/>
                      <a:gd name="T12" fmla="*/ 5 w 109"/>
                      <a:gd name="T13" fmla="*/ 38 h 44"/>
                      <a:gd name="T14" fmla="*/ 7 w 109"/>
                      <a:gd name="T15" fmla="*/ 20 h 44"/>
                      <a:gd name="T16" fmla="*/ 13 w 109"/>
                      <a:gd name="T17" fmla="*/ 18 h 44"/>
                      <a:gd name="T18" fmla="*/ 45 w 109"/>
                      <a:gd name="T19" fmla="*/ 4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9" h="44">
                        <a:moveTo>
                          <a:pt x="45" y="4"/>
                        </a:moveTo>
                        <a:cubicBezTo>
                          <a:pt x="61" y="8"/>
                          <a:pt x="71" y="7"/>
                          <a:pt x="89" y="6"/>
                        </a:cubicBezTo>
                        <a:cubicBezTo>
                          <a:pt x="98" y="0"/>
                          <a:pt x="105" y="1"/>
                          <a:pt x="109" y="12"/>
                        </a:cubicBezTo>
                        <a:cubicBezTo>
                          <a:pt x="98" y="17"/>
                          <a:pt x="87" y="19"/>
                          <a:pt x="75" y="22"/>
                        </a:cubicBezTo>
                        <a:cubicBezTo>
                          <a:pt x="66" y="31"/>
                          <a:pt x="58" y="33"/>
                          <a:pt x="47" y="36"/>
                        </a:cubicBezTo>
                        <a:cubicBezTo>
                          <a:pt x="43" y="37"/>
                          <a:pt x="35" y="40"/>
                          <a:pt x="35" y="40"/>
                        </a:cubicBezTo>
                        <a:cubicBezTo>
                          <a:pt x="25" y="39"/>
                          <a:pt x="13" y="44"/>
                          <a:pt x="5" y="38"/>
                        </a:cubicBezTo>
                        <a:cubicBezTo>
                          <a:pt x="0" y="34"/>
                          <a:pt x="5" y="26"/>
                          <a:pt x="7" y="20"/>
                        </a:cubicBezTo>
                        <a:cubicBezTo>
                          <a:pt x="8" y="18"/>
                          <a:pt x="11" y="19"/>
                          <a:pt x="13" y="18"/>
                        </a:cubicBezTo>
                        <a:cubicBezTo>
                          <a:pt x="26" y="14"/>
                          <a:pt x="35" y="14"/>
                          <a:pt x="45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7" name="Freeform 27"/>
                  <p:cNvSpPr>
                    <a:spLocks/>
                  </p:cNvSpPr>
                  <p:nvPr/>
                </p:nvSpPr>
                <p:spPr bwMode="auto">
                  <a:xfrm>
                    <a:off x="3296" y="2258"/>
                    <a:ext cx="182" cy="66"/>
                  </a:xfrm>
                  <a:custGeom>
                    <a:avLst/>
                    <a:gdLst>
                      <a:gd name="T0" fmla="*/ 0 w 182"/>
                      <a:gd name="T1" fmla="*/ 62 h 66"/>
                      <a:gd name="T2" fmla="*/ 18 w 182"/>
                      <a:gd name="T3" fmla="*/ 54 h 66"/>
                      <a:gd name="T4" fmla="*/ 22 w 182"/>
                      <a:gd name="T5" fmla="*/ 36 h 66"/>
                      <a:gd name="T6" fmla="*/ 52 w 182"/>
                      <a:gd name="T7" fmla="*/ 34 h 66"/>
                      <a:gd name="T8" fmla="*/ 70 w 182"/>
                      <a:gd name="T9" fmla="*/ 0 h 66"/>
                      <a:gd name="T10" fmla="*/ 102 w 182"/>
                      <a:gd name="T11" fmla="*/ 2 h 66"/>
                      <a:gd name="T12" fmla="*/ 134 w 182"/>
                      <a:gd name="T13" fmla="*/ 20 h 66"/>
                      <a:gd name="T14" fmla="*/ 176 w 182"/>
                      <a:gd name="T15" fmla="*/ 48 h 66"/>
                      <a:gd name="T16" fmla="*/ 144 w 182"/>
                      <a:gd name="T17" fmla="*/ 56 h 66"/>
                      <a:gd name="T18" fmla="*/ 92 w 182"/>
                      <a:gd name="T19" fmla="*/ 66 h 66"/>
                      <a:gd name="T20" fmla="*/ 0 w 182"/>
                      <a:gd name="T21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82" h="66">
                        <a:moveTo>
                          <a:pt x="0" y="62"/>
                        </a:moveTo>
                        <a:cubicBezTo>
                          <a:pt x="10" y="60"/>
                          <a:pt x="12" y="62"/>
                          <a:pt x="18" y="54"/>
                        </a:cubicBezTo>
                        <a:cubicBezTo>
                          <a:pt x="21" y="49"/>
                          <a:pt x="16" y="38"/>
                          <a:pt x="22" y="36"/>
                        </a:cubicBezTo>
                        <a:cubicBezTo>
                          <a:pt x="31" y="32"/>
                          <a:pt x="42" y="35"/>
                          <a:pt x="52" y="34"/>
                        </a:cubicBezTo>
                        <a:cubicBezTo>
                          <a:pt x="69" y="22"/>
                          <a:pt x="54" y="5"/>
                          <a:pt x="70" y="0"/>
                        </a:cubicBezTo>
                        <a:cubicBezTo>
                          <a:pt x="81" y="1"/>
                          <a:pt x="91" y="0"/>
                          <a:pt x="102" y="2"/>
                        </a:cubicBezTo>
                        <a:cubicBezTo>
                          <a:pt x="112" y="4"/>
                          <a:pt x="124" y="17"/>
                          <a:pt x="134" y="20"/>
                        </a:cubicBezTo>
                        <a:cubicBezTo>
                          <a:pt x="147" y="33"/>
                          <a:pt x="161" y="38"/>
                          <a:pt x="176" y="48"/>
                        </a:cubicBezTo>
                        <a:cubicBezTo>
                          <a:pt x="182" y="66"/>
                          <a:pt x="152" y="57"/>
                          <a:pt x="144" y="56"/>
                        </a:cubicBezTo>
                        <a:cubicBezTo>
                          <a:pt x="114" y="50"/>
                          <a:pt x="107" y="66"/>
                          <a:pt x="92" y="66"/>
                        </a:cubicBezTo>
                        <a:cubicBezTo>
                          <a:pt x="61" y="65"/>
                          <a:pt x="31" y="63"/>
                          <a:pt x="0" y="6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748" name="Freeform 28"/>
                  <p:cNvSpPr>
                    <a:spLocks/>
                  </p:cNvSpPr>
                  <p:nvPr/>
                </p:nvSpPr>
                <p:spPr bwMode="auto">
                  <a:xfrm>
                    <a:off x="2994" y="2505"/>
                    <a:ext cx="62" cy="94"/>
                  </a:xfrm>
                  <a:custGeom>
                    <a:avLst/>
                    <a:gdLst>
                      <a:gd name="T0" fmla="*/ 8 w 62"/>
                      <a:gd name="T1" fmla="*/ 3 h 94"/>
                      <a:gd name="T2" fmla="*/ 0 w 62"/>
                      <a:gd name="T3" fmla="*/ 21 h 94"/>
                      <a:gd name="T4" fmla="*/ 26 w 62"/>
                      <a:gd name="T5" fmla="*/ 45 h 94"/>
                      <a:gd name="T6" fmla="*/ 14 w 62"/>
                      <a:gd name="T7" fmla="*/ 77 h 94"/>
                      <a:gd name="T8" fmla="*/ 54 w 62"/>
                      <a:gd name="T9" fmla="*/ 83 h 94"/>
                      <a:gd name="T10" fmla="*/ 52 w 62"/>
                      <a:gd name="T11" fmla="*/ 47 h 94"/>
                      <a:gd name="T12" fmla="*/ 34 w 62"/>
                      <a:gd name="T13" fmla="*/ 21 h 94"/>
                      <a:gd name="T14" fmla="*/ 8 w 62"/>
                      <a:gd name="T15" fmla="*/ 3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2" h="94">
                        <a:moveTo>
                          <a:pt x="8" y="3"/>
                        </a:moveTo>
                        <a:cubicBezTo>
                          <a:pt x="6" y="10"/>
                          <a:pt x="2" y="14"/>
                          <a:pt x="0" y="21"/>
                        </a:cubicBezTo>
                        <a:cubicBezTo>
                          <a:pt x="4" y="32"/>
                          <a:pt x="18" y="37"/>
                          <a:pt x="26" y="45"/>
                        </a:cubicBezTo>
                        <a:cubicBezTo>
                          <a:pt x="31" y="59"/>
                          <a:pt x="20" y="66"/>
                          <a:pt x="14" y="77"/>
                        </a:cubicBezTo>
                        <a:cubicBezTo>
                          <a:pt x="18" y="94"/>
                          <a:pt x="40" y="84"/>
                          <a:pt x="54" y="83"/>
                        </a:cubicBezTo>
                        <a:cubicBezTo>
                          <a:pt x="62" y="71"/>
                          <a:pt x="59" y="58"/>
                          <a:pt x="52" y="47"/>
                        </a:cubicBezTo>
                        <a:cubicBezTo>
                          <a:pt x="50" y="35"/>
                          <a:pt x="44" y="27"/>
                          <a:pt x="34" y="21"/>
                        </a:cubicBezTo>
                        <a:cubicBezTo>
                          <a:pt x="30" y="8"/>
                          <a:pt x="22" y="0"/>
                          <a:pt x="8" y="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70749" name="Rectangle 29"/>
                <p:cNvSpPr>
                  <a:spLocks noChangeArrowheads="1"/>
                </p:cNvSpPr>
                <p:nvPr/>
              </p:nvSpPr>
              <p:spPr bwMode="auto">
                <a:xfrm>
                  <a:off x="432" y="2342"/>
                  <a:ext cx="912" cy="43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70750" name="Text Box 30"/>
            <p:cNvSpPr txBox="1">
              <a:spLocks noChangeArrowheads="1"/>
            </p:cNvSpPr>
            <p:nvPr/>
          </p:nvSpPr>
          <p:spPr bwMode="auto">
            <a:xfrm>
              <a:off x="528" y="1014"/>
              <a:ext cx="287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i="1">
                  <a:latin typeface="Tahoma" charset="0"/>
                </a:rPr>
                <a:t>P</a:t>
              </a:r>
            </a:p>
          </p:txBody>
        </p:sp>
      </p:grpSp>
      <p:pic>
        <p:nvPicPr>
          <p:cNvPr id="670751" name="Picture 31" descr="C:\Documents and Settings\bill\My Documents\My Pictures\anim-channel_transects_sal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444625"/>
            <a:ext cx="4557713" cy="37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3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A709-A31D-F641-8608-E0F947549BB8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10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sp>
        <p:nvSpPr>
          <p:cNvPr id="672770" name="Rectangle 2"/>
          <p:cNvSpPr>
            <a:spLocks noChangeArrowheads="1"/>
          </p:cNvSpPr>
          <p:nvPr/>
        </p:nvSpPr>
        <p:spPr bwMode="auto">
          <a:xfrm>
            <a:off x="4835525" y="3962400"/>
            <a:ext cx="2971800" cy="2057400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1" name="Rectangle 3"/>
          <p:cNvSpPr>
            <a:spLocks noChangeArrowheads="1"/>
          </p:cNvSpPr>
          <p:nvPr/>
        </p:nvSpPr>
        <p:spPr bwMode="auto">
          <a:xfrm>
            <a:off x="4530725" y="2549525"/>
            <a:ext cx="1219200" cy="685800"/>
          </a:xfrm>
          <a:prstGeom prst="rect">
            <a:avLst/>
          </a:prstGeom>
          <a:solidFill>
            <a:srgbClr val="B2B4D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2" name="Rectangle 4"/>
          <p:cNvSpPr>
            <a:spLocks noChangeArrowheads="1"/>
          </p:cNvSpPr>
          <p:nvPr/>
        </p:nvSpPr>
        <p:spPr bwMode="auto">
          <a:xfrm>
            <a:off x="1600200" y="1828800"/>
            <a:ext cx="4149725" cy="457200"/>
          </a:xfrm>
          <a:prstGeom prst="rect">
            <a:avLst/>
          </a:prstGeom>
          <a:solidFill>
            <a:srgbClr val="B2B4D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3" name="Rectangle 5"/>
          <p:cNvSpPr>
            <a:spLocks noChangeArrowheads="1"/>
          </p:cNvSpPr>
          <p:nvPr/>
        </p:nvSpPr>
        <p:spPr bwMode="auto">
          <a:xfrm>
            <a:off x="914400" y="3082925"/>
            <a:ext cx="3048000" cy="3013075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4" name="Rectangle 6"/>
          <p:cNvSpPr>
            <a:spLocks noChangeArrowheads="1"/>
          </p:cNvSpPr>
          <p:nvPr/>
        </p:nvSpPr>
        <p:spPr bwMode="auto">
          <a:xfrm>
            <a:off x="1600200" y="1371600"/>
            <a:ext cx="4149725" cy="457200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5" name="Rectangle 7"/>
          <p:cNvSpPr>
            <a:spLocks noChangeArrowheads="1"/>
          </p:cNvSpPr>
          <p:nvPr/>
        </p:nvSpPr>
        <p:spPr bwMode="auto">
          <a:xfrm>
            <a:off x="1600200" y="914400"/>
            <a:ext cx="4149725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6" name="Rectangle 8"/>
          <p:cNvSpPr>
            <a:spLocks noChangeArrowheads="1"/>
          </p:cNvSpPr>
          <p:nvPr/>
        </p:nvSpPr>
        <p:spPr bwMode="auto">
          <a:xfrm>
            <a:off x="2092325" y="2549525"/>
            <a:ext cx="2438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277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848600" cy="549275"/>
          </a:xfrm>
        </p:spPr>
        <p:txBody>
          <a:bodyPr/>
          <a:lstStyle/>
          <a:p>
            <a:r>
              <a:rPr lang="en-US"/>
              <a:t>Transect: Bad Query Plan</a:t>
            </a:r>
          </a:p>
        </p:txBody>
      </p:sp>
      <p:sp>
        <p:nvSpPr>
          <p:cNvPr id="672778" name="Oval 10"/>
          <p:cNvSpPr>
            <a:spLocks noChangeArrowheads="1"/>
          </p:cNvSpPr>
          <p:nvPr/>
        </p:nvSpPr>
        <p:spPr bwMode="auto">
          <a:xfrm>
            <a:off x="2216150" y="2713038"/>
            <a:ext cx="457200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latin typeface="Times New Roman" charset="0"/>
                <a:sym typeface="Symbol" charset="0"/>
              </a:rPr>
              <a:t></a:t>
            </a:r>
          </a:p>
        </p:txBody>
      </p:sp>
      <p:sp>
        <p:nvSpPr>
          <p:cNvPr id="672779" name="Text Box 11"/>
          <p:cNvSpPr txBox="1">
            <a:spLocks noChangeArrowheads="1"/>
          </p:cNvSpPr>
          <p:nvPr/>
        </p:nvSpPr>
        <p:spPr bwMode="auto">
          <a:xfrm>
            <a:off x="1025525" y="2473325"/>
            <a:ext cx="912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i="1">
                <a:latin typeface="Times New Roman" charset="0"/>
              </a:rPr>
              <a:t>H(x,y,b)</a:t>
            </a:r>
          </a:p>
        </p:txBody>
      </p:sp>
      <p:sp>
        <p:nvSpPr>
          <p:cNvPr id="672780" name="Text Box 12"/>
          <p:cNvSpPr txBox="1">
            <a:spLocks noChangeArrowheads="1"/>
          </p:cNvSpPr>
          <p:nvPr/>
        </p:nvSpPr>
        <p:spPr bwMode="auto">
          <a:xfrm>
            <a:off x="1192213" y="3149600"/>
            <a:ext cx="490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i="1">
                <a:latin typeface="Times New Roman" charset="0"/>
              </a:rPr>
              <a:t>V(z)</a:t>
            </a:r>
          </a:p>
        </p:txBody>
      </p:sp>
      <p:cxnSp>
        <p:nvCxnSpPr>
          <p:cNvPr id="672781" name="AutoShape 13"/>
          <p:cNvCxnSpPr>
            <a:cxnSpLocks noChangeShapeType="1"/>
            <a:stCxn id="672780" idx="3"/>
            <a:endCxn id="672778" idx="3"/>
          </p:cNvCxnSpPr>
          <p:nvPr/>
        </p:nvCxnSpPr>
        <p:spPr bwMode="auto">
          <a:xfrm flipV="1">
            <a:off x="1682750" y="3060700"/>
            <a:ext cx="600075" cy="2270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2782" name="AutoShape 14"/>
          <p:cNvCxnSpPr>
            <a:cxnSpLocks noChangeShapeType="1"/>
            <a:stCxn id="672779" idx="3"/>
            <a:endCxn id="672778" idx="1"/>
          </p:cNvCxnSpPr>
          <p:nvPr/>
        </p:nvCxnSpPr>
        <p:spPr bwMode="auto">
          <a:xfrm>
            <a:off x="1938338" y="2611438"/>
            <a:ext cx="344487" cy="1603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783" name="Oval 15"/>
          <p:cNvSpPr>
            <a:spLocks noChangeArrowheads="1"/>
          </p:cNvSpPr>
          <p:nvPr/>
        </p:nvSpPr>
        <p:spPr bwMode="auto">
          <a:xfrm>
            <a:off x="2825750" y="2717800"/>
            <a:ext cx="936625" cy="39846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latin typeface="Times New Roman" charset="0"/>
              </a:rPr>
              <a:t>r(z&gt;b)</a:t>
            </a:r>
          </a:p>
        </p:txBody>
      </p:sp>
      <p:sp>
        <p:nvSpPr>
          <p:cNvPr id="672784" name="Oval 16"/>
          <p:cNvSpPr>
            <a:spLocks noChangeArrowheads="1"/>
          </p:cNvSpPr>
          <p:nvPr/>
        </p:nvSpPr>
        <p:spPr bwMode="auto">
          <a:xfrm>
            <a:off x="3900488" y="2719388"/>
            <a:ext cx="538162" cy="398462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latin typeface="Times New Roman" charset="0"/>
              </a:rPr>
              <a:t>b(s)</a:t>
            </a:r>
          </a:p>
        </p:txBody>
      </p:sp>
      <p:cxnSp>
        <p:nvCxnSpPr>
          <p:cNvPr id="672785" name="AutoShape 17"/>
          <p:cNvCxnSpPr>
            <a:cxnSpLocks noChangeShapeType="1"/>
            <a:stCxn id="672778" idx="6"/>
            <a:endCxn id="672783" idx="2"/>
          </p:cNvCxnSpPr>
          <p:nvPr/>
        </p:nvCxnSpPr>
        <p:spPr bwMode="auto">
          <a:xfrm>
            <a:off x="2673350" y="2916238"/>
            <a:ext cx="152400" cy="15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2786" name="AutoShape 18"/>
          <p:cNvCxnSpPr>
            <a:cxnSpLocks noChangeShapeType="1"/>
            <a:stCxn id="672783" idx="6"/>
            <a:endCxn id="672784" idx="2"/>
          </p:cNvCxnSpPr>
          <p:nvPr/>
        </p:nvCxnSpPr>
        <p:spPr bwMode="auto">
          <a:xfrm>
            <a:off x="3762375" y="2917825"/>
            <a:ext cx="138113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787" name="Oval 19"/>
          <p:cNvSpPr>
            <a:spLocks noChangeArrowheads="1"/>
          </p:cNvSpPr>
          <p:nvPr/>
        </p:nvSpPr>
        <p:spPr bwMode="auto">
          <a:xfrm>
            <a:off x="4606925" y="2701925"/>
            <a:ext cx="1047750" cy="398463"/>
          </a:xfrm>
          <a:prstGeom prst="ellipse">
            <a:avLst/>
          </a:prstGeom>
          <a:solidFill>
            <a:srgbClr val="B2B4D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latin typeface="Times New Roman" charset="0"/>
              </a:rPr>
              <a:t>regrid</a:t>
            </a:r>
          </a:p>
        </p:txBody>
      </p:sp>
      <p:cxnSp>
        <p:nvCxnSpPr>
          <p:cNvPr id="672788" name="AutoShape 20"/>
          <p:cNvCxnSpPr>
            <a:cxnSpLocks noChangeShapeType="1"/>
            <a:stCxn id="672784" idx="6"/>
            <a:endCxn id="672787" idx="2"/>
          </p:cNvCxnSpPr>
          <p:nvPr/>
        </p:nvCxnSpPr>
        <p:spPr bwMode="auto">
          <a:xfrm flipV="1">
            <a:off x="4438650" y="2901950"/>
            <a:ext cx="168275" cy="174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2789" name="AutoShape 21"/>
          <p:cNvCxnSpPr>
            <a:cxnSpLocks noChangeShapeType="1"/>
            <a:stCxn id="672787" idx="6"/>
            <a:endCxn id="672868" idx="1"/>
          </p:cNvCxnSpPr>
          <p:nvPr/>
        </p:nvCxnSpPr>
        <p:spPr bwMode="auto">
          <a:xfrm flipV="1">
            <a:off x="5654675" y="2508250"/>
            <a:ext cx="400050" cy="393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790" name="Oval 22"/>
          <p:cNvSpPr>
            <a:spLocks noChangeArrowheads="1"/>
          </p:cNvSpPr>
          <p:nvPr/>
        </p:nvSpPr>
        <p:spPr bwMode="auto">
          <a:xfrm>
            <a:off x="2749550" y="3403600"/>
            <a:ext cx="457200" cy="406400"/>
          </a:xfrm>
          <a:prstGeom prst="ellipse">
            <a:avLst/>
          </a:prstGeom>
          <a:solidFill>
            <a:srgbClr val="EFD7A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latin typeface="Times New Roman" charset="0"/>
                <a:sym typeface="Symbol" charset="0"/>
              </a:rPr>
              <a:t></a:t>
            </a:r>
          </a:p>
        </p:txBody>
      </p:sp>
      <p:cxnSp>
        <p:nvCxnSpPr>
          <p:cNvPr id="672791" name="AutoShape 23"/>
          <p:cNvCxnSpPr>
            <a:cxnSpLocks noChangeShapeType="1"/>
            <a:stCxn id="672795" idx="3"/>
            <a:endCxn id="672790" idx="3"/>
          </p:cNvCxnSpPr>
          <p:nvPr/>
        </p:nvCxnSpPr>
        <p:spPr bwMode="auto">
          <a:xfrm flipV="1">
            <a:off x="1482725" y="3751263"/>
            <a:ext cx="1333500" cy="2651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2792" name="AutoShape 24"/>
          <p:cNvCxnSpPr>
            <a:cxnSpLocks noChangeShapeType="1"/>
            <a:stCxn id="672780" idx="3"/>
            <a:endCxn id="672790" idx="1"/>
          </p:cNvCxnSpPr>
          <p:nvPr/>
        </p:nvCxnSpPr>
        <p:spPr bwMode="auto">
          <a:xfrm>
            <a:off x="1682750" y="3287713"/>
            <a:ext cx="1133475" cy="1746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2793" name="AutoShape 25"/>
          <p:cNvCxnSpPr>
            <a:cxnSpLocks noChangeShapeType="1"/>
            <a:stCxn id="672790" idx="6"/>
            <a:endCxn id="672787" idx="3"/>
          </p:cNvCxnSpPr>
          <p:nvPr/>
        </p:nvCxnSpPr>
        <p:spPr bwMode="auto">
          <a:xfrm flipV="1">
            <a:off x="3206750" y="3041650"/>
            <a:ext cx="1554163" cy="565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2794" name="AutoShape 26"/>
          <p:cNvCxnSpPr>
            <a:cxnSpLocks noChangeShapeType="1"/>
          </p:cNvCxnSpPr>
          <p:nvPr/>
        </p:nvCxnSpPr>
        <p:spPr bwMode="auto">
          <a:xfrm>
            <a:off x="3921125" y="3375025"/>
            <a:ext cx="2239963" cy="9683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2795" name="Text Box 27"/>
          <p:cNvSpPr txBox="1">
            <a:spLocks noChangeArrowheads="1"/>
          </p:cNvSpPr>
          <p:nvPr/>
        </p:nvSpPr>
        <p:spPr bwMode="auto">
          <a:xfrm>
            <a:off x="1025525" y="383222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i="1">
                <a:latin typeface="Times New Roman" charset="0"/>
              </a:rPr>
              <a:t>P</a:t>
            </a:r>
          </a:p>
        </p:txBody>
      </p:sp>
      <p:grpSp>
        <p:nvGrpSpPr>
          <p:cNvPr id="672796" name="Group 28"/>
          <p:cNvGrpSpPr>
            <a:grpSpLocks/>
          </p:cNvGrpSpPr>
          <p:nvPr/>
        </p:nvGrpSpPr>
        <p:grpSpPr bwMode="auto">
          <a:xfrm>
            <a:off x="1031875" y="4262438"/>
            <a:ext cx="2800350" cy="1739900"/>
            <a:chOff x="444" y="2784"/>
            <a:chExt cx="2400" cy="1288"/>
          </a:xfrm>
        </p:grpSpPr>
        <p:grpSp>
          <p:nvGrpSpPr>
            <p:cNvPr id="672797" name="Group 29"/>
            <p:cNvGrpSpPr>
              <a:grpSpLocks/>
            </p:cNvGrpSpPr>
            <p:nvPr/>
          </p:nvGrpSpPr>
          <p:grpSpPr bwMode="auto">
            <a:xfrm>
              <a:off x="625" y="3130"/>
              <a:ext cx="1071" cy="332"/>
              <a:chOff x="1536" y="2112"/>
              <a:chExt cx="838" cy="304"/>
            </a:xfrm>
          </p:grpSpPr>
          <p:sp>
            <p:nvSpPr>
              <p:cNvPr id="672798" name="Freeform 30" descr="10%"/>
              <p:cNvSpPr>
                <a:spLocks/>
              </p:cNvSpPr>
              <p:nvPr/>
            </p:nvSpPr>
            <p:spPr bwMode="auto">
              <a:xfrm>
                <a:off x="1546" y="2129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10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799" name="Oval 31"/>
              <p:cNvSpPr>
                <a:spLocks noChangeArrowheads="1"/>
              </p:cNvSpPr>
              <p:nvPr/>
            </p:nvSpPr>
            <p:spPr bwMode="auto">
              <a:xfrm>
                <a:off x="1536" y="211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0" name="Oval 32"/>
              <p:cNvSpPr>
                <a:spLocks noChangeArrowheads="1"/>
              </p:cNvSpPr>
              <p:nvPr/>
            </p:nvSpPr>
            <p:spPr bwMode="auto">
              <a:xfrm>
                <a:off x="1646" y="211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1" name="Oval 33"/>
              <p:cNvSpPr>
                <a:spLocks noChangeArrowheads="1"/>
              </p:cNvSpPr>
              <p:nvPr/>
            </p:nvSpPr>
            <p:spPr bwMode="auto">
              <a:xfrm>
                <a:off x="1708" y="218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2" name="Oval 34"/>
              <p:cNvSpPr>
                <a:spLocks noChangeArrowheads="1"/>
              </p:cNvSpPr>
              <p:nvPr/>
            </p:nvSpPr>
            <p:spPr bwMode="auto">
              <a:xfrm>
                <a:off x="1874" y="2180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3" name="Oval 35"/>
              <p:cNvSpPr>
                <a:spLocks noChangeArrowheads="1"/>
              </p:cNvSpPr>
              <p:nvPr/>
            </p:nvSpPr>
            <p:spPr bwMode="auto">
              <a:xfrm>
                <a:off x="1928" y="224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4" name="Oval 36"/>
              <p:cNvSpPr>
                <a:spLocks noChangeArrowheads="1"/>
              </p:cNvSpPr>
              <p:nvPr/>
            </p:nvSpPr>
            <p:spPr bwMode="auto">
              <a:xfrm>
                <a:off x="2045" y="2309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5" name="Oval 37"/>
              <p:cNvSpPr>
                <a:spLocks noChangeArrowheads="1"/>
              </p:cNvSpPr>
              <p:nvPr/>
            </p:nvSpPr>
            <p:spPr bwMode="auto">
              <a:xfrm>
                <a:off x="2119" y="231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6" name="Oval 38"/>
              <p:cNvSpPr>
                <a:spLocks noChangeArrowheads="1"/>
              </p:cNvSpPr>
              <p:nvPr/>
            </p:nvSpPr>
            <p:spPr bwMode="auto">
              <a:xfrm>
                <a:off x="2222" y="2381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07" name="Oval 39"/>
              <p:cNvSpPr>
                <a:spLocks noChangeArrowheads="1"/>
              </p:cNvSpPr>
              <p:nvPr/>
            </p:nvSpPr>
            <p:spPr bwMode="auto">
              <a:xfrm>
                <a:off x="2339" y="2308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2808" name="Group 40"/>
            <p:cNvGrpSpPr>
              <a:grpSpLocks/>
            </p:cNvGrpSpPr>
            <p:nvPr/>
          </p:nvGrpSpPr>
          <p:grpSpPr bwMode="auto">
            <a:xfrm>
              <a:off x="570" y="2796"/>
              <a:ext cx="2274" cy="1276"/>
              <a:chOff x="1517" y="1880"/>
              <a:chExt cx="2503" cy="1122"/>
            </a:xfrm>
          </p:grpSpPr>
          <p:sp>
            <p:nvSpPr>
              <p:cNvPr id="672809" name="Freeform 41"/>
              <p:cNvSpPr>
                <a:spLocks/>
              </p:cNvSpPr>
              <p:nvPr/>
            </p:nvSpPr>
            <p:spPr bwMode="auto">
              <a:xfrm>
                <a:off x="1517" y="1880"/>
                <a:ext cx="1555" cy="430"/>
              </a:xfrm>
              <a:custGeom>
                <a:avLst/>
                <a:gdLst>
                  <a:gd name="T0" fmla="*/ 109 w 1555"/>
                  <a:gd name="T1" fmla="*/ 0 h 430"/>
                  <a:gd name="T2" fmla="*/ 107 w 1555"/>
                  <a:gd name="T3" fmla="*/ 22 h 430"/>
                  <a:gd name="T4" fmla="*/ 91 w 1555"/>
                  <a:gd name="T5" fmla="*/ 40 h 430"/>
                  <a:gd name="T6" fmla="*/ 53 w 1555"/>
                  <a:gd name="T7" fmla="*/ 96 h 430"/>
                  <a:gd name="T8" fmla="*/ 37 w 1555"/>
                  <a:gd name="T9" fmla="*/ 110 h 430"/>
                  <a:gd name="T10" fmla="*/ 25 w 1555"/>
                  <a:gd name="T11" fmla="*/ 122 h 430"/>
                  <a:gd name="T12" fmla="*/ 13 w 1555"/>
                  <a:gd name="T13" fmla="*/ 222 h 430"/>
                  <a:gd name="T14" fmla="*/ 7 w 1555"/>
                  <a:gd name="T15" fmla="*/ 250 h 430"/>
                  <a:gd name="T16" fmla="*/ 9 w 1555"/>
                  <a:gd name="T17" fmla="*/ 274 h 430"/>
                  <a:gd name="T18" fmla="*/ 37 w 1555"/>
                  <a:gd name="T19" fmla="*/ 260 h 430"/>
                  <a:gd name="T20" fmla="*/ 109 w 1555"/>
                  <a:gd name="T21" fmla="*/ 228 h 430"/>
                  <a:gd name="T22" fmla="*/ 175 w 1555"/>
                  <a:gd name="T23" fmla="*/ 236 h 430"/>
                  <a:gd name="T24" fmla="*/ 193 w 1555"/>
                  <a:gd name="T25" fmla="*/ 250 h 430"/>
                  <a:gd name="T26" fmla="*/ 201 w 1555"/>
                  <a:gd name="T27" fmla="*/ 270 h 430"/>
                  <a:gd name="T28" fmla="*/ 203 w 1555"/>
                  <a:gd name="T29" fmla="*/ 250 h 430"/>
                  <a:gd name="T30" fmla="*/ 211 w 1555"/>
                  <a:gd name="T31" fmla="*/ 228 h 430"/>
                  <a:gd name="T32" fmla="*/ 169 w 1555"/>
                  <a:gd name="T33" fmla="*/ 206 h 430"/>
                  <a:gd name="T34" fmla="*/ 153 w 1555"/>
                  <a:gd name="T35" fmla="*/ 190 h 430"/>
                  <a:gd name="T36" fmla="*/ 149 w 1555"/>
                  <a:gd name="T37" fmla="*/ 178 h 430"/>
                  <a:gd name="T38" fmla="*/ 151 w 1555"/>
                  <a:gd name="T39" fmla="*/ 138 h 430"/>
                  <a:gd name="T40" fmla="*/ 171 w 1555"/>
                  <a:gd name="T41" fmla="*/ 118 h 430"/>
                  <a:gd name="T42" fmla="*/ 253 w 1555"/>
                  <a:gd name="T43" fmla="*/ 88 h 430"/>
                  <a:gd name="T44" fmla="*/ 317 w 1555"/>
                  <a:gd name="T45" fmla="*/ 70 h 430"/>
                  <a:gd name="T46" fmla="*/ 421 w 1555"/>
                  <a:gd name="T47" fmla="*/ 88 h 430"/>
                  <a:gd name="T48" fmla="*/ 451 w 1555"/>
                  <a:gd name="T49" fmla="*/ 96 h 430"/>
                  <a:gd name="T50" fmla="*/ 467 w 1555"/>
                  <a:gd name="T51" fmla="*/ 100 h 430"/>
                  <a:gd name="T52" fmla="*/ 499 w 1555"/>
                  <a:gd name="T53" fmla="*/ 132 h 430"/>
                  <a:gd name="T54" fmla="*/ 523 w 1555"/>
                  <a:gd name="T55" fmla="*/ 164 h 430"/>
                  <a:gd name="T56" fmla="*/ 535 w 1555"/>
                  <a:gd name="T57" fmla="*/ 180 h 430"/>
                  <a:gd name="T58" fmla="*/ 547 w 1555"/>
                  <a:gd name="T59" fmla="*/ 202 h 430"/>
                  <a:gd name="T60" fmla="*/ 577 w 1555"/>
                  <a:gd name="T61" fmla="*/ 250 h 430"/>
                  <a:gd name="T62" fmla="*/ 595 w 1555"/>
                  <a:gd name="T63" fmla="*/ 274 h 430"/>
                  <a:gd name="T64" fmla="*/ 631 w 1555"/>
                  <a:gd name="T65" fmla="*/ 312 h 430"/>
                  <a:gd name="T66" fmla="*/ 649 w 1555"/>
                  <a:gd name="T67" fmla="*/ 330 h 430"/>
                  <a:gd name="T68" fmla="*/ 687 w 1555"/>
                  <a:gd name="T69" fmla="*/ 360 h 430"/>
                  <a:gd name="T70" fmla="*/ 721 w 1555"/>
                  <a:gd name="T71" fmla="*/ 384 h 430"/>
                  <a:gd name="T72" fmla="*/ 811 w 1555"/>
                  <a:gd name="T73" fmla="*/ 410 h 430"/>
                  <a:gd name="T74" fmla="*/ 839 w 1555"/>
                  <a:gd name="T75" fmla="*/ 422 h 430"/>
                  <a:gd name="T76" fmla="*/ 883 w 1555"/>
                  <a:gd name="T77" fmla="*/ 426 h 430"/>
                  <a:gd name="T78" fmla="*/ 919 w 1555"/>
                  <a:gd name="T79" fmla="*/ 408 h 430"/>
                  <a:gd name="T80" fmla="*/ 1003 w 1555"/>
                  <a:gd name="T81" fmla="*/ 360 h 430"/>
                  <a:gd name="T82" fmla="*/ 1021 w 1555"/>
                  <a:gd name="T83" fmla="*/ 336 h 430"/>
                  <a:gd name="T84" fmla="*/ 1091 w 1555"/>
                  <a:gd name="T85" fmla="*/ 306 h 430"/>
                  <a:gd name="T86" fmla="*/ 1123 w 1555"/>
                  <a:gd name="T87" fmla="*/ 292 h 430"/>
                  <a:gd name="T88" fmla="*/ 1159 w 1555"/>
                  <a:gd name="T89" fmla="*/ 274 h 430"/>
                  <a:gd name="T90" fmla="*/ 1171 w 1555"/>
                  <a:gd name="T91" fmla="*/ 266 h 430"/>
                  <a:gd name="T92" fmla="*/ 1219 w 1555"/>
                  <a:gd name="T93" fmla="*/ 242 h 430"/>
                  <a:gd name="T94" fmla="*/ 1267 w 1555"/>
                  <a:gd name="T95" fmla="*/ 248 h 430"/>
                  <a:gd name="T96" fmla="*/ 1315 w 1555"/>
                  <a:gd name="T97" fmla="*/ 276 h 430"/>
                  <a:gd name="T98" fmla="*/ 1339 w 1555"/>
                  <a:gd name="T99" fmla="*/ 282 h 430"/>
                  <a:gd name="T100" fmla="*/ 1345 w 1555"/>
                  <a:gd name="T101" fmla="*/ 284 h 430"/>
                  <a:gd name="T102" fmla="*/ 1389 w 1555"/>
                  <a:gd name="T103" fmla="*/ 274 h 430"/>
                  <a:gd name="T104" fmla="*/ 1415 w 1555"/>
                  <a:gd name="T105" fmla="*/ 262 h 430"/>
                  <a:gd name="T106" fmla="*/ 1427 w 1555"/>
                  <a:gd name="T107" fmla="*/ 254 h 430"/>
                  <a:gd name="T108" fmla="*/ 1441 w 1555"/>
                  <a:gd name="T109" fmla="*/ 228 h 430"/>
                  <a:gd name="T110" fmla="*/ 1529 w 1555"/>
                  <a:gd name="T111" fmla="*/ 214 h 430"/>
                  <a:gd name="T112" fmla="*/ 1549 w 1555"/>
                  <a:gd name="T113" fmla="*/ 204 h 430"/>
                  <a:gd name="T114" fmla="*/ 1555 w 1555"/>
                  <a:gd name="T115" fmla="*/ 19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55" h="430">
                    <a:moveTo>
                      <a:pt x="109" y="0"/>
                    </a:moveTo>
                    <a:cubicBezTo>
                      <a:pt x="108" y="7"/>
                      <a:pt x="109" y="15"/>
                      <a:pt x="107" y="22"/>
                    </a:cubicBezTo>
                    <a:cubicBezTo>
                      <a:pt x="105" y="30"/>
                      <a:pt x="95" y="33"/>
                      <a:pt x="91" y="40"/>
                    </a:cubicBezTo>
                    <a:cubicBezTo>
                      <a:pt x="78" y="60"/>
                      <a:pt x="77" y="88"/>
                      <a:pt x="53" y="96"/>
                    </a:cubicBezTo>
                    <a:cubicBezTo>
                      <a:pt x="42" y="113"/>
                      <a:pt x="60" y="87"/>
                      <a:pt x="37" y="110"/>
                    </a:cubicBezTo>
                    <a:cubicBezTo>
                      <a:pt x="33" y="114"/>
                      <a:pt x="25" y="122"/>
                      <a:pt x="25" y="122"/>
                    </a:cubicBezTo>
                    <a:cubicBezTo>
                      <a:pt x="21" y="155"/>
                      <a:pt x="32" y="193"/>
                      <a:pt x="13" y="222"/>
                    </a:cubicBezTo>
                    <a:cubicBezTo>
                      <a:pt x="11" y="232"/>
                      <a:pt x="10" y="241"/>
                      <a:pt x="7" y="250"/>
                    </a:cubicBezTo>
                    <a:cubicBezTo>
                      <a:pt x="5" y="262"/>
                      <a:pt x="0" y="268"/>
                      <a:pt x="9" y="274"/>
                    </a:cubicBezTo>
                    <a:cubicBezTo>
                      <a:pt x="20" y="272"/>
                      <a:pt x="27" y="265"/>
                      <a:pt x="37" y="260"/>
                    </a:cubicBezTo>
                    <a:cubicBezTo>
                      <a:pt x="60" y="249"/>
                      <a:pt x="85" y="236"/>
                      <a:pt x="109" y="228"/>
                    </a:cubicBezTo>
                    <a:cubicBezTo>
                      <a:pt x="131" y="232"/>
                      <a:pt x="153" y="233"/>
                      <a:pt x="175" y="236"/>
                    </a:cubicBezTo>
                    <a:cubicBezTo>
                      <a:pt x="181" y="240"/>
                      <a:pt x="187" y="246"/>
                      <a:pt x="193" y="250"/>
                    </a:cubicBezTo>
                    <a:cubicBezTo>
                      <a:pt x="198" y="257"/>
                      <a:pt x="199" y="262"/>
                      <a:pt x="201" y="270"/>
                    </a:cubicBezTo>
                    <a:cubicBezTo>
                      <a:pt x="206" y="255"/>
                      <a:pt x="206" y="262"/>
                      <a:pt x="203" y="250"/>
                    </a:cubicBezTo>
                    <a:cubicBezTo>
                      <a:pt x="205" y="241"/>
                      <a:pt x="208" y="236"/>
                      <a:pt x="211" y="228"/>
                    </a:cubicBezTo>
                    <a:cubicBezTo>
                      <a:pt x="204" y="226"/>
                      <a:pt x="175" y="211"/>
                      <a:pt x="169" y="206"/>
                    </a:cubicBezTo>
                    <a:cubicBezTo>
                      <a:pt x="163" y="201"/>
                      <a:pt x="160" y="195"/>
                      <a:pt x="153" y="190"/>
                    </a:cubicBezTo>
                    <a:cubicBezTo>
                      <a:pt x="152" y="186"/>
                      <a:pt x="150" y="182"/>
                      <a:pt x="149" y="178"/>
                    </a:cubicBezTo>
                    <a:cubicBezTo>
                      <a:pt x="145" y="165"/>
                      <a:pt x="150" y="151"/>
                      <a:pt x="151" y="138"/>
                    </a:cubicBezTo>
                    <a:cubicBezTo>
                      <a:pt x="152" y="128"/>
                      <a:pt x="164" y="123"/>
                      <a:pt x="171" y="118"/>
                    </a:cubicBezTo>
                    <a:cubicBezTo>
                      <a:pt x="195" y="102"/>
                      <a:pt x="229" y="104"/>
                      <a:pt x="253" y="88"/>
                    </a:cubicBezTo>
                    <a:cubicBezTo>
                      <a:pt x="271" y="61"/>
                      <a:pt x="270" y="72"/>
                      <a:pt x="317" y="70"/>
                    </a:cubicBezTo>
                    <a:cubicBezTo>
                      <a:pt x="359" y="64"/>
                      <a:pt x="387" y="71"/>
                      <a:pt x="421" y="88"/>
                    </a:cubicBezTo>
                    <a:cubicBezTo>
                      <a:pt x="429" y="92"/>
                      <a:pt x="442" y="94"/>
                      <a:pt x="451" y="96"/>
                    </a:cubicBezTo>
                    <a:cubicBezTo>
                      <a:pt x="456" y="97"/>
                      <a:pt x="467" y="100"/>
                      <a:pt x="467" y="100"/>
                    </a:cubicBezTo>
                    <a:cubicBezTo>
                      <a:pt x="480" y="109"/>
                      <a:pt x="484" y="125"/>
                      <a:pt x="499" y="132"/>
                    </a:cubicBezTo>
                    <a:cubicBezTo>
                      <a:pt x="502" y="142"/>
                      <a:pt x="514" y="161"/>
                      <a:pt x="523" y="164"/>
                    </a:cubicBezTo>
                    <a:cubicBezTo>
                      <a:pt x="528" y="171"/>
                      <a:pt x="528" y="175"/>
                      <a:pt x="535" y="180"/>
                    </a:cubicBezTo>
                    <a:cubicBezTo>
                      <a:pt x="539" y="191"/>
                      <a:pt x="538" y="196"/>
                      <a:pt x="547" y="202"/>
                    </a:cubicBezTo>
                    <a:cubicBezTo>
                      <a:pt x="553" y="219"/>
                      <a:pt x="567" y="236"/>
                      <a:pt x="577" y="250"/>
                    </a:cubicBezTo>
                    <a:cubicBezTo>
                      <a:pt x="583" y="259"/>
                      <a:pt x="586" y="268"/>
                      <a:pt x="595" y="274"/>
                    </a:cubicBezTo>
                    <a:cubicBezTo>
                      <a:pt x="603" y="286"/>
                      <a:pt x="617" y="307"/>
                      <a:pt x="631" y="312"/>
                    </a:cubicBezTo>
                    <a:cubicBezTo>
                      <a:pt x="644" y="330"/>
                      <a:pt x="637" y="326"/>
                      <a:pt x="649" y="330"/>
                    </a:cubicBezTo>
                    <a:cubicBezTo>
                      <a:pt x="659" y="344"/>
                      <a:pt x="673" y="351"/>
                      <a:pt x="687" y="360"/>
                    </a:cubicBezTo>
                    <a:cubicBezTo>
                      <a:pt x="699" y="368"/>
                      <a:pt x="707" y="379"/>
                      <a:pt x="721" y="384"/>
                    </a:cubicBezTo>
                    <a:cubicBezTo>
                      <a:pt x="737" y="408"/>
                      <a:pt x="787" y="409"/>
                      <a:pt x="811" y="410"/>
                    </a:cubicBezTo>
                    <a:cubicBezTo>
                      <a:pt x="822" y="414"/>
                      <a:pt x="828" y="420"/>
                      <a:pt x="839" y="422"/>
                    </a:cubicBezTo>
                    <a:cubicBezTo>
                      <a:pt x="855" y="430"/>
                      <a:pt x="865" y="428"/>
                      <a:pt x="883" y="426"/>
                    </a:cubicBezTo>
                    <a:cubicBezTo>
                      <a:pt x="896" y="422"/>
                      <a:pt x="907" y="412"/>
                      <a:pt x="919" y="408"/>
                    </a:cubicBezTo>
                    <a:cubicBezTo>
                      <a:pt x="947" y="399"/>
                      <a:pt x="982" y="381"/>
                      <a:pt x="1003" y="360"/>
                    </a:cubicBezTo>
                    <a:cubicBezTo>
                      <a:pt x="1010" y="353"/>
                      <a:pt x="1015" y="342"/>
                      <a:pt x="1021" y="336"/>
                    </a:cubicBezTo>
                    <a:cubicBezTo>
                      <a:pt x="1041" y="316"/>
                      <a:pt x="1070" y="320"/>
                      <a:pt x="1091" y="306"/>
                    </a:cubicBezTo>
                    <a:cubicBezTo>
                      <a:pt x="1100" y="300"/>
                      <a:pt x="1113" y="295"/>
                      <a:pt x="1123" y="292"/>
                    </a:cubicBezTo>
                    <a:cubicBezTo>
                      <a:pt x="1134" y="284"/>
                      <a:pt x="1147" y="282"/>
                      <a:pt x="1159" y="274"/>
                    </a:cubicBezTo>
                    <a:cubicBezTo>
                      <a:pt x="1163" y="271"/>
                      <a:pt x="1171" y="266"/>
                      <a:pt x="1171" y="266"/>
                    </a:cubicBezTo>
                    <a:cubicBezTo>
                      <a:pt x="1182" y="249"/>
                      <a:pt x="1201" y="248"/>
                      <a:pt x="1219" y="242"/>
                    </a:cubicBezTo>
                    <a:cubicBezTo>
                      <a:pt x="1244" y="243"/>
                      <a:pt x="1248" y="243"/>
                      <a:pt x="1267" y="248"/>
                    </a:cubicBezTo>
                    <a:cubicBezTo>
                      <a:pt x="1282" y="258"/>
                      <a:pt x="1297" y="270"/>
                      <a:pt x="1315" y="276"/>
                    </a:cubicBezTo>
                    <a:cubicBezTo>
                      <a:pt x="1323" y="279"/>
                      <a:pt x="1331" y="279"/>
                      <a:pt x="1339" y="282"/>
                    </a:cubicBezTo>
                    <a:cubicBezTo>
                      <a:pt x="1341" y="283"/>
                      <a:pt x="1345" y="284"/>
                      <a:pt x="1345" y="284"/>
                    </a:cubicBezTo>
                    <a:cubicBezTo>
                      <a:pt x="1362" y="281"/>
                      <a:pt x="1372" y="276"/>
                      <a:pt x="1389" y="274"/>
                    </a:cubicBezTo>
                    <a:cubicBezTo>
                      <a:pt x="1399" y="271"/>
                      <a:pt x="1406" y="267"/>
                      <a:pt x="1415" y="262"/>
                    </a:cubicBezTo>
                    <a:cubicBezTo>
                      <a:pt x="1419" y="260"/>
                      <a:pt x="1427" y="254"/>
                      <a:pt x="1427" y="254"/>
                    </a:cubicBezTo>
                    <a:cubicBezTo>
                      <a:pt x="1431" y="248"/>
                      <a:pt x="1435" y="232"/>
                      <a:pt x="1441" y="228"/>
                    </a:cubicBezTo>
                    <a:cubicBezTo>
                      <a:pt x="1465" y="213"/>
                      <a:pt x="1502" y="217"/>
                      <a:pt x="1529" y="214"/>
                    </a:cubicBezTo>
                    <a:cubicBezTo>
                      <a:pt x="1536" y="212"/>
                      <a:pt x="1549" y="204"/>
                      <a:pt x="1549" y="204"/>
                    </a:cubicBezTo>
                    <a:cubicBezTo>
                      <a:pt x="1551" y="197"/>
                      <a:pt x="1549" y="199"/>
                      <a:pt x="1555" y="1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0" name="Freeform 42"/>
              <p:cNvSpPr>
                <a:spLocks/>
              </p:cNvSpPr>
              <p:nvPr/>
            </p:nvSpPr>
            <p:spPr bwMode="auto">
              <a:xfrm>
                <a:off x="3140" y="2060"/>
                <a:ext cx="712" cy="194"/>
              </a:xfrm>
              <a:custGeom>
                <a:avLst/>
                <a:gdLst>
                  <a:gd name="T0" fmla="*/ 0 w 712"/>
                  <a:gd name="T1" fmla="*/ 0 h 194"/>
                  <a:gd name="T2" fmla="*/ 26 w 712"/>
                  <a:gd name="T3" fmla="*/ 6 h 194"/>
                  <a:gd name="T4" fmla="*/ 56 w 712"/>
                  <a:gd name="T5" fmla="*/ 30 h 194"/>
                  <a:gd name="T6" fmla="*/ 78 w 712"/>
                  <a:gd name="T7" fmla="*/ 54 h 194"/>
                  <a:gd name="T8" fmla="*/ 106 w 712"/>
                  <a:gd name="T9" fmla="*/ 112 h 194"/>
                  <a:gd name="T10" fmla="*/ 224 w 712"/>
                  <a:gd name="T11" fmla="*/ 150 h 194"/>
                  <a:gd name="T12" fmla="*/ 304 w 712"/>
                  <a:gd name="T13" fmla="*/ 170 h 194"/>
                  <a:gd name="T14" fmla="*/ 350 w 712"/>
                  <a:gd name="T15" fmla="*/ 182 h 194"/>
                  <a:gd name="T16" fmla="*/ 438 w 712"/>
                  <a:gd name="T17" fmla="*/ 194 h 194"/>
                  <a:gd name="T18" fmla="*/ 500 w 712"/>
                  <a:gd name="T19" fmla="*/ 184 h 194"/>
                  <a:gd name="T20" fmla="*/ 568 w 712"/>
                  <a:gd name="T21" fmla="*/ 176 h 194"/>
                  <a:gd name="T22" fmla="*/ 666 w 712"/>
                  <a:gd name="T23" fmla="*/ 176 h 194"/>
                  <a:gd name="T24" fmla="*/ 712 w 712"/>
                  <a:gd name="T25" fmla="*/ 16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2" h="194">
                    <a:moveTo>
                      <a:pt x="0" y="0"/>
                    </a:moveTo>
                    <a:cubicBezTo>
                      <a:pt x="22" y="4"/>
                      <a:pt x="14" y="2"/>
                      <a:pt x="26" y="6"/>
                    </a:cubicBezTo>
                    <a:cubicBezTo>
                      <a:pt x="35" y="15"/>
                      <a:pt x="44" y="26"/>
                      <a:pt x="56" y="30"/>
                    </a:cubicBezTo>
                    <a:cubicBezTo>
                      <a:pt x="62" y="39"/>
                      <a:pt x="71" y="45"/>
                      <a:pt x="78" y="54"/>
                    </a:cubicBezTo>
                    <a:cubicBezTo>
                      <a:pt x="85" y="74"/>
                      <a:pt x="87" y="100"/>
                      <a:pt x="106" y="112"/>
                    </a:cubicBezTo>
                    <a:cubicBezTo>
                      <a:pt x="133" y="152"/>
                      <a:pt x="179" y="148"/>
                      <a:pt x="224" y="150"/>
                    </a:cubicBezTo>
                    <a:cubicBezTo>
                      <a:pt x="250" y="167"/>
                      <a:pt x="272" y="168"/>
                      <a:pt x="304" y="170"/>
                    </a:cubicBezTo>
                    <a:cubicBezTo>
                      <a:pt x="319" y="175"/>
                      <a:pt x="334" y="180"/>
                      <a:pt x="350" y="182"/>
                    </a:cubicBezTo>
                    <a:cubicBezTo>
                      <a:pt x="366" y="193"/>
                      <a:pt x="415" y="191"/>
                      <a:pt x="438" y="194"/>
                    </a:cubicBezTo>
                    <a:cubicBezTo>
                      <a:pt x="464" y="192"/>
                      <a:pt x="477" y="189"/>
                      <a:pt x="500" y="184"/>
                    </a:cubicBezTo>
                    <a:cubicBezTo>
                      <a:pt x="519" y="175"/>
                      <a:pt x="548" y="177"/>
                      <a:pt x="568" y="176"/>
                    </a:cubicBezTo>
                    <a:cubicBezTo>
                      <a:pt x="593" y="177"/>
                      <a:pt x="637" y="180"/>
                      <a:pt x="666" y="176"/>
                    </a:cubicBezTo>
                    <a:cubicBezTo>
                      <a:pt x="681" y="174"/>
                      <a:pt x="696" y="168"/>
                      <a:pt x="712" y="16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1" name="Freeform 43"/>
              <p:cNvSpPr>
                <a:spLocks/>
              </p:cNvSpPr>
              <p:nvPr/>
            </p:nvSpPr>
            <p:spPr bwMode="auto">
              <a:xfrm>
                <a:off x="3850" y="2204"/>
                <a:ext cx="168" cy="26"/>
              </a:xfrm>
              <a:custGeom>
                <a:avLst/>
                <a:gdLst>
                  <a:gd name="T0" fmla="*/ 0 w 168"/>
                  <a:gd name="T1" fmla="*/ 26 h 26"/>
                  <a:gd name="T2" fmla="*/ 130 w 168"/>
                  <a:gd name="T3" fmla="*/ 10 h 26"/>
                  <a:gd name="T4" fmla="*/ 168 w 16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8" h="26">
                    <a:moveTo>
                      <a:pt x="0" y="26"/>
                    </a:moveTo>
                    <a:cubicBezTo>
                      <a:pt x="44" y="22"/>
                      <a:pt x="85" y="12"/>
                      <a:pt x="130" y="10"/>
                    </a:cubicBezTo>
                    <a:cubicBezTo>
                      <a:pt x="144" y="7"/>
                      <a:pt x="153" y="0"/>
                      <a:pt x="16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2" name="Freeform 44"/>
              <p:cNvSpPr>
                <a:spLocks/>
              </p:cNvSpPr>
              <p:nvPr/>
            </p:nvSpPr>
            <p:spPr bwMode="auto">
              <a:xfrm>
                <a:off x="2876" y="2356"/>
                <a:ext cx="1144" cy="292"/>
              </a:xfrm>
              <a:custGeom>
                <a:avLst/>
                <a:gdLst>
                  <a:gd name="T0" fmla="*/ 1144 w 1144"/>
                  <a:gd name="T1" fmla="*/ 26 h 292"/>
                  <a:gd name="T2" fmla="*/ 1054 w 1144"/>
                  <a:gd name="T3" fmla="*/ 12 h 292"/>
                  <a:gd name="T4" fmla="*/ 1032 w 1144"/>
                  <a:gd name="T5" fmla="*/ 4 h 292"/>
                  <a:gd name="T6" fmla="*/ 1016 w 1144"/>
                  <a:gd name="T7" fmla="*/ 0 h 292"/>
                  <a:gd name="T8" fmla="*/ 986 w 1144"/>
                  <a:gd name="T9" fmla="*/ 2 h 292"/>
                  <a:gd name="T10" fmla="*/ 974 w 1144"/>
                  <a:gd name="T11" fmla="*/ 10 h 292"/>
                  <a:gd name="T12" fmla="*/ 934 w 1144"/>
                  <a:gd name="T13" fmla="*/ 24 h 292"/>
                  <a:gd name="T14" fmla="*/ 906 w 1144"/>
                  <a:gd name="T15" fmla="*/ 54 h 292"/>
                  <a:gd name="T16" fmla="*/ 864 w 1144"/>
                  <a:gd name="T17" fmla="*/ 78 h 292"/>
                  <a:gd name="T18" fmla="*/ 836 w 1144"/>
                  <a:gd name="T19" fmla="*/ 90 h 292"/>
                  <a:gd name="T20" fmla="*/ 810 w 1144"/>
                  <a:gd name="T21" fmla="*/ 114 h 292"/>
                  <a:gd name="T22" fmla="*/ 792 w 1144"/>
                  <a:gd name="T23" fmla="*/ 128 h 292"/>
                  <a:gd name="T24" fmla="*/ 760 w 1144"/>
                  <a:gd name="T25" fmla="*/ 150 h 292"/>
                  <a:gd name="T26" fmla="*/ 750 w 1144"/>
                  <a:gd name="T27" fmla="*/ 168 h 292"/>
                  <a:gd name="T28" fmla="*/ 738 w 1144"/>
                  <a:gd name="T29" fmla="*/ 190 h 292"/>
                  <a:gd name="T30" fmla="*/ 726 w 1144"/>
                  <a:gd name="T31" fmla="*/ 200 h 292"/>
                  <a:gd name="T32" fmla="*/ 716 w 1144"/>
                  <a:gd name="T33" fmla="*/ 218 h 292"/>
                  <a:gd name="T34" fmla="*/ 654 w 1144"/>
                  <a:gd name="T35" fmla="*/ 238 h 292"/>
                  <a:gd name="T36" fmla="*/ 598 w 1144"/>
                  <a:gd name="T37" fmla="*/ 228 h 292"/>
                  <a:gd name="T38" fmla="*/ 518 w 1144"/>
                  <a:gd name="T39" fmla="*/ 246 h 292"/>
                  <a:gd name="T40" fmla="*/ 490 w 1144"/>
                  <a:gd name="T41" fmla="*/ 256 h 292"/>
                  <a:gd name="T42" fmla="*/ 442 w 1144"/>
                  <a:gd name="T43" fmla="*/ 254 h 292"/>
                  <a:gd name="T44" fmla="*/ 410 w 1144"/>
                  <a:gd name="T45" fmla="*/ 268 h 292"/>
                  <a:gd name="T46" fmla="*/ 300 w 1144"/>
                  <a:gd name="T47" fmla="*/ 284 h 292"/>
                  <a:gd name="T48" fmla="*/ 256 w 1144"/>
                  <a:gd name="T49" fmla="*/ 288 h 292"/>
                  <a:gd name="T50" fmla="*/ 244 w 1144"/>
                  <a:gd name="T51" fmla="*/ 292 h 292"/>
                  <a:gd name="T52" fmla="*/ 166 w 1144"/>
                  <a:gd name="T53" fmla="*/ 284 h 292"/>
                  <a:gd name="T54" fmla="*/ 144 w 1144"/>
                  <a:gd name="T55" fmla="*/ 278 h 292"/>
                  <a:gd name="T56" fmla="*/ 114 w 1144"/>
                  <a:gd name="T57" fmla="*/ 266 h 292"/>
                  <a:gd name="T58" fmla="*/ 82 w 1144"/>
                  <a:gd name="T59" fmla="*/ 244 h 292"/>
                  <a:gd name="T60" fmla="*/ 48 w 1144"/>
                  <a:gd name="T61" fmla="*/ 214 h 292"/>
                  <a:gd name="T62" fmla="*/ 2 w 1144"/>
                  <a:gd name="T63" fmla="*/ 142 h 292"/>
                  <a:gd name="T64" fmla="*/ 4 w 1144"/>
                  <a:gd name="T65" fmla="*/ 124 h 292"/>
                  <a:gd name="T66" fmla="*/ 40 w 1144"/>
                  <a:gd name="T67" fmla="*/ 106 h 292"/>
                  <a:gd name="T68" fmla="*/ 40 w 1144"/>
                  <a:gd name="T69" fmla="*/ 88 h 292"/>
                  <a:gd name="T70" fmla="*/ 0 w 1144"/>
                  <a:gd name="T71" fmla="*/ 9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4" h="292">
                    <a:moveTo>
                      <a:pt x="1144" y="26"/>
                    </a:moveTo>
                    <a:cubicBezTo>
                      <a:pt x="1116" y="7"/>
                      <a:pt x="1090" y="13"/>
                      <a:pt x="1054" y="12"/>
                    </a:cubicBezTo>
                    <a:cubicBezTo>
                      <a:pt x="1046" y="9"/>
                      <a:pt x="1039" y="7"/>
                      <a:pt x="1032" y="4"/>
                    </a:cubicBezTo>
                    <a:cubicBezTo>
                      <a:pt x="1027" y="2"/>
                      <a:pt x="1016" y="0"/>
                      <a:pt x="1016" y="0"/>
                    </a:cubicBezTo>
                    <a:cubicBezTo>
                      <a:pt x="1006" y="1"/>
                      <a:pt x="996" y="0"/>
                      <a:pt x="986" y="2"/>
                    </a:cubicBezTo>
                    <a:cubicBezTo>
                      <a:pt x="981" y="3"/>
                      <a:pt x="974" y="10"/>
                      <a:pt x="974" y="10"/>
                    </a:cubicBezTo>
                    <a:cubicBezTo>
                      <a:pt x="960" y="31"/>
                      <a:pt x="971" y="22"/>
                      <a:pt x="934" y="24"/>
                    </a:cubicBezTo>
                    <a:cubicBezTo>
                      <a:pt x="918" y="34"/>
                      <a:pt x="925" y="49"/>
                      <a:pt x="906" y="54"/>
                    </a:cubicBezTo>
                    <a:cubicBezTo>
                      <a:pt x="892" y="64"/>
                      <a:pt x="876" y="66"/>
                      <a:pt x="864" y="78"/>
                    </a:cubicBezTo>
                    <a:cubicBezTo>
                      <a:pt x="859" y="92"/>
                      <a:pt x="850" y="89"/>
                      <a:pt x="836" y="90"/>
                    </a:cubicBezTo>
                    <a:cubicBezTo>
                      <a:pt x="827" y="103"/>
                      <a:pt x="827" y="111"/>
                      <a:pt x="810" y="114"/>
                    </a:cubicBezTo>
                    <a:cubicBezTo>
                      <a:pt x="796" y="124"/>
                      <a:pt x="801" y="119"/>
                      <a:pt x="792" y="128"/>
                    </a:cubicBezTo>
                    <a:cubicBezTo>
                      <a:pt x="786" y="146"/>
                      <a:pt x="778" y="148"/>
                      <a:pt x="760" y="150"/>
                    </a:cubicBezTo>
                    <a:cubicBezTo>
                      <a:pt x="751" y="164"/>
                      <a:pt x="754" y="157"/>
                      <a:pt x="750" y="168"/>
                    </a:cubicBezTo>
                    <a:cubicBezTo>
                      <a:pt x="748" y="180"/>
                      <a:pt x="750" y="186"/>
                      <a:pt x="738" y="190"/>
                    </a:cubicBezTo>
                    <a:cubicBezTo>
                      <a:pt x="724" y="211"/>
                      <a:pt x="746" y="180"/>
                      <a:pt x="726" y="200"/>
                    </a:cubicBezTo>
                    <a:cubicBezTo>
                      <a:pt x="721" y="205"/>
                      <a:pt x="721" y="214"/>
                      <a:pt x="716" y="218"/>
                    </a:cubicBezTo>
                    <a:cubicBezTo>
                      <a:pt x="702" y="229"/>
                      <a:pt x="671" y="227"/>
                      <a:pt x="654" y="238"/>
                    </a:cubicBezTo>
                    <a:cubicBezTo>
                      <a:pt x="633" y="237"/>
                      <a:pt x="617" y="234"/>
                      <a:pt x="598" y="228"/>
                    </a:cubicBezTo>
                    <a:cubicBezTo>
                      <a:pt x="570" y="231"/>
                      <a:pt x="545" y="242"/>
                      <a:pt x="518" y="246"/>
                    </a:cubicBezTo>
                    <a:cubicBezTo>
                      <a:pt x="509" y="249"/>
                      <a:pt x="499" y="253"/>
                      <a:pt x="490" y="256"/>
                    </a:cubicBezTo>
                    <a:cubicBezTo>
                      <a:pt x="477" y="255"/>
                      <a:pt x="456" y="250"/>
                      <a:pt x="442" y="254"/>
                    </a:cubicBezTo>
                    <a:cubicBezTo>
                      <a:pt x="433" y="260"/>
                      <a:pt x="420" y="265"/>
                      <a:pt x="410" y="268"/>
                    </a:cubicBezTo>
                    <a:cubicBezTo>
                      <a:pt x="378" y="289"/>
                      <a:pt x="335" y="283"/>
                      <a:pt x="300" y="284"/>
                    </a:cubicBezTo>
                    <a:cubicBezTo>
                      <a:pt x="296" y="284"/>
                      <a:pt x="263" y="287"/>
                      <a:pt x="256" y="288"/>
                    </a:cubicBezTo>
                    <a:cubicBezTo>
                      <a:pt x="252" y="289"/>
                      <a:pt x="244" y="292"/>
                      <a:pt x="244" y="292"/>
                    </a:cubicBezTo>
                    <a:cubicBezTo>
                      <a:pt x="216" y="291"/>
                      <a:pt x="193" y="286"/>
                      <a:pt x="166" y="284"/>
                    </a:cubicBezTo>
                    <a:cubicBezTo>
                      <a:pt x="159" y="282"/>
                      <a:pt x="151" y="280"/>
                      <a:pt x="144" y="278"/>
                    </a:cubicBezTo>
                    <a:cubicBezTo>
                      <a:pt x="134" y="271"/>
                      <a:pt x="126" y="269"/>
                      <a:pt x="114" y="266"/>
                    </a:cubicBezTo>
                    <a:cubicBezTo>
                      <a:pt x="104" y="264"/>
                      <a:pt x="91" y="250"/>
                      <a:pt x="82" y="244"/>
                    </a:cubicBezTo>
                    <a:cubicBezTo>
                      <a:pt x="77" y="229"/>
                      <a:pt x="62" y="219"/>
                      <a:pt x="48" y="214"/>
                    </a:cubicBezTo>
                    <a:cubicBezTo>
                      <a:pt x="33" y="191"/>
                      <a:pt x="22" y="162"/>
                      <a:pt x="2" y="142"/>
                    </a:cubicBezTo>
                    <a:cubicBezTo>
                      <a:pt x="3" y="136"/>
                      <a:pt x="1" y="129"/>
                      <a:pt x="4" y="124"/>
                    </a:cubicBezTo>
                    <a:cubicBezTo>
                      <a:pt x="10" y="113"/>
                      <a:pt x="30" y="112"/>
                      <a:pt x="40" y="106"/>
                    </a:cubicBezTo>
                    <a:cubicBezTo>
                      <a:pt x="46" y="97"/>
                      <a:pt x="48" y="96"/>
                      <a:pt x="40" y="88"/>
                    </a:cubicBezTo>
                    <a:cubicBezTo>
                      <a:pt x="23" y="90"/>
                      <a:pt x="16" y="98"/>
                      <a:pt x="0" y="9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3" name="Freeform 45"/>
              <p:cNvSpPr>
                <a:spLocks/>
              </p:cNvSpPr>
              <p:nvPr/>
            </p:nvSpPr>
            <p:spPr bwMode="auto">
              <a:xfrm>
                <a:off x="2060" y="2440"/>
                <a:ext cx="814" cy="364"/>
              </a:xfrm>
              <a:custGeom>
                <a:avLst/>
                <a:gdLst>
                  <a:gd name="T0" fmla="*/ 814 w 814"/>
                  <a:gd name="T1" fmla="*/ 10 h 364"/>
                  <a:gd name="T2" fmla="*/ 788 w 814"/>
                  <a:gd name="T3" fmla="*/ 36 h 364"/>
                  <a:gd name="T4" fmla="*/ 718 w 814"/>
                  <a:gd name="T5" fmla="*/ 64 h 364"/>
                  <a:gd name="T6" fmla="*/ 672 w 814"/>
                  <a:gd name="T7" fmla="*/ 82 h 364"/>
                  <a:gd name="T8" fmla="*/ 628 w 814"/>
                  <a:gd name="T9" fmla="*/ 84 h 364"/>
                  <a:gd name="T10" fmla="*/ 594 w 814"/>
                  <a:gd name="T11" fmla="*/ 94 h 364"/>
                  <a:gd name="T12" fmla="*/ 468 w 814"/>
                  <a:gd name="T13" fmla="*/ 84 h 364"/>
                  <a:gd name="T14" fmla="*/ 406 w 814"/>
                  <a:gd name="T15" fmla="*/ 82 h 364"/>
                  <a:gd name="T16" fmla="*/ 382 w 814"/>
                  <a:gd name="T17" fmla="*/ 100 h 364"/>
                  <a:gd name="T18" fmla="*/ 434 w 814"/>
                  <a:gd name="T19" fmla="*/ 162 h 364"/>
                  <a:gd name="T20" fmla="*/ 508 w 814"/>
                  <a:gd name="T21" fmla="*/ 192 h 364"/>
                  <a:gd name="T22" fmla="*/ 556 w 814"/>
                  <a:gd name="T23" fmla="*/ 198 h 364"/>
                  <a:gd name="T24" fmla="*/ 574 w 814"/>
                  <a:gd name="T25" fmla="*/ 204 h 364"/>
                  <a:gd name="T26" fmla="*/ 592 w 814"/>
                  <a:gd name="T27" fmla="*/ 238 h 364"/>
                  <a:gd name="T28" fmla="*/ 578 w 814"/>
                  <a:gd name="T29" fmla="*/ 274 h 364"/>
                  <a:gd name="T30" fmla="*/ 598 w 814"/>
                  <a:gd name="T31" fmla="*/ 330 h 364"/>
                  <a:gd name="T32" fmla="*/ 596 w 814"/>
                  <a:gd name="T33" fmla="*/ 352 h 364"/>
                  <a:gd name="T34" fmla="*/ 592 w 814"/>
                  <a:gd name="T35" fmla="*/ 364 h 364"/>
                  <a:gd name="T36" fmla="*/ 574 w 814"/>
                  <a:gd name="T37" fmla="*/ 316 h 364"/>
                  <a:gd name="T38" fmla="*/ 556 w 814"/>
                  <a:gd name="T39" fmla="*/ 300 h 364"/>
                  <a:gd name="T40" fmla="*/ 546 w 814"/>
                  <a:gd name="T41" fmla="*/ 230 h 364"/>
                  <a:gd name="T42" fmla="*/ 544 w 814"/>
                  <a:gd name="T43" fmla="*/ 214 h 364"/>
                  <a:gd name="T44" fmla="*/ 484 w 814"/>
                  <a:gd name="T45" fmla="*/ 232 h 364"/>
                  <a:gd name="T46" fmla="*/ 418 w 814"/>
                  <a:gd name="T47" fmla="*/ 244 h 364"/>
                  <a:gd name="T48" fmla="*/ 396 w 814"/>
                  <a:gd name="T49" fmla="*/ 276 h 364"/>
                  <a:gd name="T50" fmla="*/ 340 w 814"/>
                  <a:gd name="T51" fmla="*/ 346 h 364"/>
                  <a:gd name="T52" fmla="*/ 310 w 814"/>
                  <a:gd name="T53" fmla="*/ 362 h 364"/>
                  <a:gd name="T54" fmla="*/ 334 w 814"/>
                  <a:gd name="T55" fmla="*/ 340 h 364"/>
                  <a:gd name="T56" fmla="*/ 346 w 814"/>
                  <a:gd name="T57" fmla="*/ 334 h 364"/>
                  <a:gd name="T58" fmla="*/ 364 w 814"/>
                  <a:gd name="T59" fmla="*/ 310 h 364"/>
                  <a:gd name="T60" fmla="*/ 378 w 814"/>
                  <a:gd name="T61" fmla="*/ 274 h 364"/>
                  <a:gd name="T62" fmla="*/ 384 w 814"/>
                  <a:gd name="T63" fmla="*/ 256 h 364"/>
                  <a:gd name="T64" fmla="*/ 382 w 814"/>
                  <a:gd name="T65" fmla="*/ 238 h 364"/>
                  <a:gd name="T66" fmla="*/ 352 w 814"/>
                  <a:gd name="T67" fmla="*/ 228 h 364"/>
                  <a:gd name="T68" fmla="*/ 308 w 814"/>
                  <a:gd name="T69" fmla="*/ 218 h 364"/>
                  <a:gd name="T70" fmla="*/ 262 w 814"/>
                  <a:gd name="T71" fmla="*/ 200 h 364"/>
                  <a:gd name="T72" fmla="*/ 230 w 814"/>
                  <a:gd name="T73" fmla="*/ 188 h 364"/>
                  <a:gd name="T74" fmla="*/ 212 w 814"/>
                  <a:gd name="T75" fmla="*/ 178 h 364"/>
                  <a:gd name="T76" fmla="*/ 196 w 814"/>
                  <a:gd name="T77" fmla="*/ 148 h 364"/>
                  <a:gd name="T78" fmla="*/ 142 w 814"/>
                  <a:gd name="T79" fmla="*/ 110 h 364"/>
                  <a:gd name="T80" fmla="*/ 136 w 814"/>
                  <a:gd name="T81" fmla="*/ 94 h 364"/>
                  <a:gd name="T82" fmla="*/ 76 w 814"/>
                  <a:gd name="T83" fmla="*/ 50 h 364"/>
                  <a:gd name="T84" fmla="*/ 52 w 814"/>
                  <a:gd name="T85" fmla="*/ 36 h 364"/>
                  <a:gd name="T86" fmla="*/ 28 w 814"/>
                  <a:gd name="T87" fmla="*/ 18 h 364"/>
                  <a:gd name="T88" fmla="*/ 16 w 814"/>
                  <a:gd name="T89" fmla="*/ 10 h 364"/>
                  <a:gd name="T90" fmla="*/ 6 w 814"/>
                  <a:gd name="T91" fmla="*/ 0 h 364"/>
                  <a:gd name="T92" fmla="*/ 0 w 814"/>
                  <a:gd name="T93" fmla="*/ 2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14" h="364">
                    <a:moveTo>
                      <a:pt x="814" y="10"/>
                    </a:moveTo>
                    <a:cubicBezTo>
                      <a:pt x="808" y="20"/>
                      <a:pt x="799" y="32"/>
                      <a:pt x="788" y="36"/>
                    </a:cubicBezTo>
                    <a:cubicBezTo>
                      <a:pt x="763" y="61"/>
                      <a:pt x="757" y="62"/>
                      <a:pt x="718" y="64"/>
                    </a:cubicBezTo>
                    <a:cubicBezTo>
                      <a:pt x="702" y="67"/>
                      <a:pt x="688" y="80"/>
                      <a:pt x="672" y="82"/>
                    </a:cubicBezTo>
                    <a:cubicBezTo>
                      <a:pt x="657" y="84"/>
                      <a:pt x="643" y="83"/>
                      <a:pt x="628" y="84"/>
                    </a:cubicBezTo>
                    <a:cubicBezTo>
                      <a:pt x="617" y="88"/>
                      <a:pt x="605" y="90"/>
                      <a:pt x="594" y="94"/>
                    </a:cubicBezTo>
                    <a:cubicBezTo>
                      <a:pt x="552" y="92"/>
                      <a:pt x="511" y="86"/>
                      <a:pt x="468" y="84"/>
                    </a:cubicBezTo>
                    <a:cubicBezTo>
                      <a:pt x="448" y="77"/>
                      <a:pt x="427" y="80"/>
                      <a:pt x="406" y="82"/>
                    </a:cubicBezTo>
                    <a:cubicBezTo>
                      <a:pt x="397" y="88"/>
                      <a:pt x="390" y="94"/>
                      <a:pt x="382" y="100"/>
                    </a:cubicBezTo>
                    <a:cubicBezTo>
                      <a:pt x="371" y="133"/>
                      <a:pt x="406" y="156"/>
                      <a:pt x="434" y="162"/>
                    </a:cubicBezTo>
                    <a:cubicBezTo>
                      <a:pt x="466" y="183"/>
                      <a:pt x="466" y="188"/>
                      <a:pt x="508" y="192"/>
                    </a:cubicBezTo>
                    <a:cubicBezTo>
                      <a:pt x="524" y="193"/>
                      <a:pt x="540" y="194"/>
                      <a:pt x="556" y="198"/>
                    </a:cubicBezTo>
                    <a:cubicBezTo>
                      <a:pt x="562" y="200"/>
                      <a:pt x="574" y="204"/>
                      <a:pt x="574" y="204"/>
                    </a:cubicBezTo>
                    <a:cubicBezTo>
                      <a:pt x="582" y="216"/>
                      <a:pt x="587" y="224"/>
                      <a:pt x="592" y="238"/>
                    </a:cubicBezTo>
                    <a:cubicBezTo>
                      <a:pt x="590" y="264"/>
                      <a:pt x="597" y="268"/>
                      <a:pt x="578" y="274"/>
                    </a:cubicBezTo>
                    <a:cubicBezTo>
                      <a:pt x="568" y="312"/>
                      <a:pt x="578" y="310"/>
                      <a:pt x="598" y="330"/>
                    </a:cubicBezTo>
                    <a:cubicBezTo>
                      <a:pt x="597" y="337"/>
                      <a:pt x="597" y="345"/>
                      <a:pt x="596" y="352"/>
                    </a:cubicBezTo>
                    <a:cubicBezTo>
                      <a:pt x="595" y="356"/>
                      <a:pt x="592" y="364"/>
                      <a:pt x="592" y="364"/>
                    </a:cubicBezTo>
                    <a:cubicBezTo>
                      <a:pt x="564" y="359"/>
                      <a:pt x="588" y="335"/>
                      <a:pt x="574" y="316"/>
                    </a:cubicBezTo>
                    <a:cubicBezTo>
                      <a:pt x="568" y="307"/>
                      <a:pt x="563" y="305"/>
                      <a:pt x="556" y="300"/>
                    </a:cubicBezTo>
                    <a:cubicBezTo>
                      <a:pt x="551" y="277"/>
                      <a:pt x="553" y="252"/>
                      <a:pt x="546" y="230"/>
                    </a:cubicBezTo>
                    <a:cubicBezTo>
                      <a:pt x="545" y="225"/>
                      <a:pt x="549" y="216"/>
                      <a:pt x="544" y="214"/>
                    </a:cubicBezTo>
                    <a:cubicBezTo>
                      <a:pt x="508" y="201"/>
                      <a:pt x="507" y="224"/>
                      <a:pt x="484" y="232"/>
                    </a:cubicBezTo>
                    <a:cubicBezTo>
                      <a:pt x="468" y="248"/>
                      <a:pt x="437" y="243"/>
                      <a:pt x="418" y="244"/>
                    </a:cubicBezTo>
                    <a:cubicBezTo>
                      <a:pt x="406" y="256"/>
                      <a:pt x="405" y="263"/>
                      <a:pt x="396" y="276"/>
                    </a:cubicBezTo>
                    <a:cubicBezTo>
                      <a:pt x="390" y="298"/>
                      <a:pt x="363" y="338"/>
                      <a:pt x="340" y="346"/>
                    </a:cubicBezTo>
                    <a:cubicBezTo>
                      <a:pt x="333" y="357"/>
                      <a:pt x="322" y="359"/>
                      <a:pt x="310" y="362"/>
                    </a:cubicBezTo>
                    <a:cubicBezTo>
                      <a:pt x="303" y="342"/>
                      <a:pt x="318" y="342"/>
                      <a:pt x="334" y="340"/>
                    </a:cubicBezTo>
                    <a:cubicBezTo>
                      <a:pt x="338" y="338"/>
                      <a:pt x="343" y="337"/>
                      <a:pt x="346" y="334"/>
                    </a:cubicBezTo>
                    <a:cubicBezTo>
                      <a:pt x="353" y="327"/>
                      <a:pt x="357" y="317"/>
                      <a:pt x="364" y="310"/>
                    </a:cubicBezTo>
                    <a:cubicBezTo>
                      <a:pt x="367" y="298"/>
                      <a:pt x="374" y="287"/>
                      <a:pt x="378" y="274"/>
                    </a:cubicBezTo>
                    <a:cubicBezTo>
                      <a:pt x="380" y="268"/>
                      <a:pt x="384" y="256"/>
                      <a:pt x="384" y="256"/>
                    </a:cubicBezTo>
                    <a:cubicBezTo>
                      <a:pt x="383" y="250"/>
                      <a:pt x="385" y="243"/>
                      <a:pt x="382" y="238"/>
                    </a:cubicBezTo>
                    <a:cubicBezTo>
                      <a:pt x="380" y="234"/>
                      <a:pt x="357" y="230"/>
                      <a:pt x="352" y="228"/>
                    </a:cubicBezTo>
                    <a:cubicBezTo>
                      <a:pt x="338" y="223"/>
                      <a:pt x="322" y="225"/>
                      <a:pt x="308" y="218"/>
                    </a:cubicBezTo>
                    <a:cubicBezTo>
                      <a:pt x="289" y="208"/>
                      <a:pt x="285" y="202"/>
                      <a:pt x="262" y="200"/>
                    </a:cubicBezTo>
                    <a:cubicBezTo>
                      <a:pt x="251" y="196"/>
                      <a:pt x="241" y="191"/>
                      <a:pt x="230" y="188"/>
                    </a:cubicBezTo>
                    <a:cubicBezTo>
                      <a:pt x="224" y="184"/>
                      <a:pt x="218" y="182"/>
                      <a:pt x="212" y="178"/>
                    </a:cubicBezTo>
                    <a:cubicBezTo>
                      <a:pt x="206" y="168"/>
                      <a:pt x="202" y="158"/>
                      <a:pt x="196" y="148"/>
                    </a:cubicBezTo>
                    <a:cubicBezTo>
                      <a:pt x="191" y="122"/>
                      <a:pt x="160" y="128"/>
                      <a:pt x="142" y="110"/>
                    </a:cubicBezTo>
                    <a:cubicBezTo>
                      <a:pt x="140" y="105"/>
                      <a:pt x="140" y="98"/>
                      <a:pt x="136" y="94"/>
                    </a:cubicBezTo>
                    <a:cubicBezTo>
                      <a:pt x="124" y="79"/>
                      <a:pt x="95" y="55"/>
                      <a:pt x="76" y="50"/>
                    </a:cubicBezTo>
                    <a:cubicBezTo>
                      <a:pt x="68" y="44"/>
                      <a:pt x="61" y="39"/>
                      <a:pt x="52" y="36"/>
                    </a:cubicBezTo>
                    <a:cubicBezTo>
                      <a:pt x="45" y="29"/>
                      <a:pt x="36" y="24"/>
                      <a:pt x="28" y="18"/>
                    </a:cubicBezTo>
                    <a:cubicBezTo>
                      <a:pt x="24" y="15"/>
                      <a:pt x="16" y="10"/>
                      <a:pt x="16" y="10"/>
                    </a:cubicBezTo>
                    <a:cubicBezTo>
                      <a:pt x="14" y="6"/>
                      <a:pt x="11" y="1"/>
                      <a:pt x="6" y="0"/>
                    </a:cubicBezTo>
                    <a:cubicBezTo>
                      <a:pt x="4" y="0"/>
                      <a:pt x="0" y="2"/>
                      <a:pt x="0" y="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4" name="Freeform 46"/>
              <p:cNvSpPr>
                <a:spLocks/>
              </p:cNvSpPr>
              <p:nvPr/>
            </p:nvSpPr>
            <p:spPr bwMode="auto">
              <a:xfrm>
                <a:off x="1620" y="2294"/>
                <a:ext cx="470" cy="708"/>
              </a:xfrm>
              <a:custGeom>
                <a:avLst/>
                <a:gdLst>
                  <a:gd name="T0" fmla="*/ 470 w 470"/>
                  <a:gd name="T1" fmla="*/ 168 h 708"/>
                  <a:gd name="T2" fmla="*/ 464 w 470"/>
                  <a:gd name="T3" fmla="*/ 156 h 708"/>
                  <a:gd name="T4" fmla="*/ 396 w 470"/>
                  <a:gd name="T5" fmla="*/ 130 h 708"/>
                  <a:gd name="T6" fmla="*/ 356 w 470"/>
                  <a:gd name="T7" fmla="*/ 104 h 708"/>
                  <a:gd name="T8" fmla="*/ 332 w 470"/>
                  <a:gd name="T9" fmla="*/ 80 h 708"/>
                  <a:gd name="T10" fmla="*/ 314 w 470"/>
                  <a:gd name="T11" fmla="*/ 74 h 708"/>
                  <a:gd name="T12" fmla="*/ 302 w 470"/>
                  <a:gd name="T13" fmla="*/ 60 h 708"/>
                  <a:gd name="T14" fmla="*/ 290 w 470"/>
                  <a:gd name="T15" fmla="*/ 52 h 708"/>
                  <a:gd name="T16" fmla="*/ 266 w 470"/>
                  <a:gd name="T17" fmla="*/ 28 h 708"/>
                  <a:gd name="T18" fmla="*/ 220 w 470"/>
                  <a:gd name="T19" fmla="*/ 0 h 708"/>
                  <a:gd name="T20" fmla="*/ 194 w 470"/>
                  <a:gd name="T21" fmla="*/ 2 h 708"/>
                  <a:gd name="T22" fmla="*/ 182 w 470"/>
                  <a:gd name="T23" fmla="*/ 6 h 708"/>
                  <a:gd name="T24" fmla="*/ 152 w 470"/>
                  <a:gd name="T25" fmla="*/ 24 h 708"/>
                  <a:gd name="T26" fmla="*/ 34 w 470"/>
                  <a:gd name="T27" fmla="*/ 8 h 708"/>
                  <a:gd name="T28" fmla="*/ 0 w 470"/>
                  <a:gd name="T29" fmla="*/ 14 h 708"/>
                  <a:gd name="T30" fmla="*/ 68 w 470"/>
                  <a:gd name="T31" fmla="*/ 26 h 708"/>
                  <a:gd name="T32" fmla="*/ 140 w 470"/>
                  <a:gd name="T33" fmla="*/ 40 h 708"/>
                  <a:gd name="T34" fmla="*/ 158 w 470"/>
                  <a:gd name="T35" fmla="*/ 52 h 708"/>
                  <a:gd name="T36" fmla="*/ 198 w 470"/>
                  <a:gd name="T37" fmla="*/ 62 h 708"/>
                  <a:gd name="T38" fmla="*/ 222 w 470"/>
                  <a:gd name="T39" fmla="*/ 108 h 708"/>
                  <a:gd name="T40" fmla="*/ 260 w 470"/>
                  <a:gd name="T41" fmla="*/ 190 h 708"/>
                  <a:gd name="T42" fmla="*/ 278 w 470"/>
                  <a:gd name="T43" fmla="*/ 238 h 708"/>
                  <a:gd name="T44" fmla="*/ 292 w 470"/>
                  <a:gd name="T45" fmla="*/ 268 h 708"/>
                  <a:gd name="T46" fmla="*/ 310 w 470"/>
                  <a:gd name="T47" fmla="*/ 312 h 708"/>
                  <a:gd name="T48" fmla="*/ 330 w 470"/>
                  <a:gd name="T49" fmla="*/ 320 h 708"/>
                  <a:gd name="T50" fmla="*/ 336 w 470"/>
                  <a:gd name="T51" fmla="*/ 324 h 708"/>
                  <a:gd name="T52" fmla="*/ 350 w 470"/>
                  <a:gd name="T53" fmla="*/ 388 h 708"/>
                  <a:gd name="T54" fmla="*/ 392 w 470"/>
                  <a:gd name="T55" fmla="*/ 426 h 708"/>
                  <a:gd name="T56" fmla="*/ 386 w 470"/>
                  <a:gd name="T57" fmla="*/ 466 h 708"/>
                  <a:gd name="T58" fmla="*/ 380 w 470"/>
                  <a:gd name="T59" fmla="*/ 486 h 708"/>
                  <a:gd name="T60" fmla="*/ 392 w 470"/>
                  <a:gd name="T61" fmla="*/ 528 h 708"/>
                  <a:gd name="T62" fmla="*/ 418 w 470"/>
                  <a:gd name="T63" fmla="*/ 600 h 708"/>
                  <a:gd name="T64" fmla="*/ 450 w 470"/>
                  <a:gd name="T65" fmla="*/ 680 h 708"/>
                  <a:gd name="T66" fmla="*/ 462 w 470"/>
                  <a:gd name="T67" fmla="*/ 70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70" h="708">
                    <a:moveTo>
                      <a:pt x="470" y="168"/>
                    </a:moveTo>
                    <a:cubicBezTo>
                      <a:pt x="468" y="164"/>
                      <a:pt x="467" y="159"/>
                      <a:pt x="464" y="156"/>
                    </a:cubicBezTo>
                    <a:cubicBezTo>
                      <a:pt x="448" y="140"/>
                      <a:pt x="416" y="135"/>
                      <a:pt x="396" y="130"/>
                    </a:cubicBezTo>
                    <a:cubicBezTo>
                      <a:pt x="382" y="121"/>
                      <a:pt x="370" y="113"/>
                      <a:pt x="356" y="104"/>
                    </a:cubicBezTo>
                    <a:cubicBezTo>
                      <a:pt x="350" y="91"/>
                      <a:pt x="345" y="84"/>
                      <a:pt x="332" y="80"/>
                    </a:cubicBezTo>
                    <a:cubicBezTo>
                      <a:pt x="326" y="78"/>
                      <a:pt x="314" y="74"/>
                      <a:pt x="314" y="74"/>
                    </a:cubicBezTo>
                    <a:cubicBezTo>
                      <a:pt x="310" y="69"/>
                      <a:pt x="307" y="64"/>
                      <a:pt x="302" y="60"/>
                    </a:cubicBezTo>
                    <a:cubicBezTo>
                      <a:pt x="298" y="57"/>
                      <a:pt x="290" y="52"/>
                      <a:pt x="290" y="52"/>
                    </a:cubicBezTo>
                    <a:cubicBezTo>
                      <a:pt x="283" y="42"/>
                      <a:pt x="273" y="37"/>
                      <a:pt x="266" y="28"/>
                    </a:cubicBezTo>
                    <a:cubicBezTo>
                      <a:pt x="252" y="10"/>
                      <a:pt x="244" y="3"/>
                      <a:pt x="220" y="0"/>
                    </a:cubicBezTo>
                    <a:cubicBezTo>
                      <a:pt x="211" y="1"/>
                      <a:pt x="203" y="1"/>
                      <a:pt x="194" y="2"/>
                    </a:cubicBezTo>
                    <a:cubicBezTo>
                      <a:pt x="190" y="3"/>
                      <a:pt x="182" y="6"/>
                      <a:pt x="182" y="6"/>
                    </a:cubicBezTo>
                    <a:cubicBezTo>
                      <a:pt x="174" y="14"/>
                      <a:pt x="163" y="20"/>
                      <a:pt x="152" y="24"/>
                    </a:cubicBezTo>
                    <a:cubicBezTo>
                      <a:pt x="110" y="22"/>
                      <a:pt x="75" y="15"/>
                      <a:pt x="34" y="8"/>
                    </a:cubicBezTo>
                    <a:cubicBezTo>
                      <a:pt x="22" y="9"/>
                      <a:pt x="11" y="11"/>
                      <a:pt x="0" y="14"/>
                    </a:cubicBezTo>
                    <a:cubicBezTo>
                      <a:pt x="23" y="22"/>
                      <a:pt x="43" y="24"/>
                      <a:pt x="68" y="26"/>
                    </a:cubicBezTo>
                    <a:cubicBezTo>
                      <a:pt x="102" y="37"/>
                      <a:pt x="94" y="38"/>
                      <a:pt x="140" y="40"/>
                    </a:cubicBezTo>
                    <a:cubicBezTo>
                      <a:pt x="148" y="43"/>
                      <a:pt x="151" y="48"/>
                      <a:pt x="158" y="52"/>
                    </a:cubicBezTo>
                    <a:cubicBezTo>
                      <a:pt x="173" y="59"/>
                      <a:pt x="180" y="60"/>
                      <a:pt x="198" y="62"/>
                    </a:cubicBezTo>
                    <a:cubicBezTo>
                      <a:pt x="201" y="79"/>
                      <a:pt x="212" y="93"/>
                      <a:pt x="222" y="108"/>
                    </a:cubicBezTo>
                    <a:cubicBezTo>
                      <a:pt x="242" y="138"/>
                      <a:pt x="223" y="165"/>
                      <a:pt x="260" y="190"/>
                    </a:cubicBezTo>
                    <a:cubicBezTo>
                      <a:pt x="270" y="205"/>
                      <a:pt x="270" y="222"/>
                      <a:pt x="278" y="238"/>
                    </a:cubicBezTo>
                    <a:cubicBezTo>
                      <a:pt x="283" y="248"/>
                      <a:pt x="288" y="257"/>
                      <a:pt x="292" y="268"/>
                    </a:cubicBezTo>
                    <a:cubicBezTo>
                      <a:pt x="294" y="274"/>
                      <a:pt x="305" y="309"/>
                      <a:pt x="310" y="312"/>
                    </a:cubicBezTo>
                    <a:cubicBezTo>
                      <a:pt x="316" y="316"/>
                      <a:pt x="323" y="317"/>
                      <a:pt x="330" y="320"/>
                    </a:cubicBezTo>
                    <a:cubicBezTo>
                      <a:pt x="332" y="321"/>
                      <a:pt x="334" y="323"/>
                      <a:pt x="336" y="324"/>
                    </a:cubicBezTo>
                    <a:cubicBezTo>
                      <a:pt x="341" y="347"/>
                      <a:pt x="337" y="368"/>
                      <a:pt x="350" y="388"/>
                    </a:cubicBezTo>
                    <a:cubicBezTo>
                      <a:pt x="355" y="415"/>
                      <a:pt x="365" y="417"/>
                      <a:pt x="392" y="426"/>
                    </a:cubicBezTo>
                    <a:cubicBezTo>
                      <a:pt x="401" y="439"/>
                      <a:pt x="391" y="453"/>
                      <a:pt x="386" y="466"/>
                    </a:cubicBezTo>
                    <a:cubicBezTo>
                      <a:pt x="384" y="473"/>
                      <a:pt x="380" y="486"/>
                      <a:pt x="380" y="486"/>
                    </a:cubicBezTo>
                    <a:cubicBezTo>
                      <a:pt x="382" y="513"/>
                      <a:pt x="379" y="511"/>
                      <a:pt x="392" y="528"/>
                    </a:cubicBezTo>
                    <a:cubicBezTo>
                      <a:pt x="400" y="552"/>
                      <a:pt x="407" y="577"/>
                      <a:pt x="418" y="600"/>
                    </a:cubicBezTo>
                    <a:cubicBezTo>
                      <a:pt x="423" y="629"/>
                      <a:pt x="442" y="652"/>
                      <a:pt x="450" y="680"/>
                    </a:cubicBezTo>
                    <a:cubicBezTo>
                      <a:pt x="452" y="685"/>
                      <a:pt x="456" y="708"/>
                      <a:pt x="462" y="70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5" name="Freeform 47"/>
              <p:cNvSpPr>
                <a:spLocks/>
              </p:cNvSpPr>
              <p:nvPr/>
            </p:nvSpPr>
            <p:spPr bwMode="auto">
              <a:xfrm>
                <a:off x="1758" y="2052"/>
                <a:ext cx="115" cy="132"/>
              </a:xfrm>
              <a:custGeom>
                <a:avLst/>
                <a:gdLst>
                  <a:gd name="T0" fmla="*/ 14 w 115"/>
                  <a:gd name="T1" fmla="*/ 4 h 132"/>
                  <a:gd name="T2" fmla="*/ 2 w 115"/>
                  <a:gd name="T3" fmla="*/ 18 h 132"/>
                  <a:gd name="T4" fmla="*/ 16 w 115"/>
                  <a:gd name="T5" fmla="*/ 48 h 132"/>
                  <a:gd name="T6" fmla="*/ 48 w 115"/>
                  <a:gd name="T7" fmla="*/ 100 h 132"/>
                  <a:gd name="T8" fmla="*/ 92 w 115"/>
                  <a:gd name="T9" fmla="*/ 132 h 132"/>
                  <a:gd name="T10" fmla="*/ 96 w 115"/>
                  <a:gd name="T11" fmla="*/ 106 h 132"/>
                  <a:gd name="T12" fmla="*/ 72 w 115"/>
                  <a:gd name="T13" fmla="*/ 84 h 132"/>
                  <a:gd name="T14" fmla="*/ 64 w 115"/>
                  <a:gd name="T15" fmla="*/ 50 h 132"/>
                  <a:gd name="T16" fmla="*/ 50 w 115"/>
                  <a:gd name="T17" fmla="*/ 30 h 132"/>
                  <a:gd name="T18" fmla="*/ 34 w 115"/>
                  <a:gd name="T19" fmla="*/ 8 h 132"/>
                  <a:gd name="T20" fmla="*/ 22 w 115"/>
                  <a:gd name="T21" fmla="*/ 0 h 132"/>
                  <a:gd name="T22" fmla="*/ 2 w 115"/>
                  <a:gd name="T23" fmla="*/ 1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32">
                    <a:moveTo>
                      <a:pt x="14" y="4"/>
                    </a:moveTo>
                    <a:cubicBezTo>
                      <a:pt x="6" y="7"/>
                      <a:pt x="5" y="10"/>
                      <a:pt x="2" y="18"/>
                    </a:cubicBezTo>
                    <a:cubicBezTo>
                      <a:pt x="4" y="36"/>
                      <a:pt x="0" y="43"/>
                      <a:pt x="16" y="48"/>
                    </a:cubicBezTo>
                    <a:cubicBezTo>
                      <a:pt x="32" y="72"/>
                      <a:pt x="12" y="88"/>
                      <a:pt x="48" y="100"/>
                    </a:cubicBezTo>
                    <a:cubicBezTo>
                      <a:pt x="59" y="111"/>
                      <a:pt x="77" y="127"/>
                      <a:pt x="92" y="132"/>
                    </a:cubicBezTo>
                    <a:cubicBezTo>
                      <a:pt x="106" y="129"/>
                      <a:pt x="115" y="112"/>
                      <a:pt x="96" y="106"/>
                    </a:cubicBezTo>
                    <a:cubicBezTo>
                      <a:pt x="88" y="98"/>
                      <a:pt x="79" y="93"/>
                      <a:pt x="72" y="84"/>
                    </a:cubicBezTo>
                    <a:cubicBezTo>
                      <a:pt x="68" y="73"/>
                      <a:pt x="69" y="60"/>
                      <a:pt x="64" y="50"/>
                    </a:cubicBezTo>
                    <a:cubicBezTo>
                      <a:pt x="60" y="43"/>
                      <a:pt x="50" y="30"/>
                      <a:pt x="50" y="30"/>
                    </a:cubicBezTo>
                    <a:cubicBezTo>
                      <a:pt x="47" y="18"/>
                      <a:pt x="43" y="13"/>
                      <a:pt x="34" y="8"/>
                    </a:cubicBezTo>
                    <a:cubicBezTo>
                      <a:pt x="30" y="6"/>
                      <a:pt x="22" y="0"/>
                      <a:pt x="22" y="0"/>
                    </a:cubicBezTo>
                    <a:cubicBezTo>
                      <a:pt x="10" y="2"/>
                      <a:pt x="2" y="2"/>
                      <a:pt x="2" y="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6" name="Freeform 48"/>
              <p:cNvSpPr>
                <a:spLocks/>
              </p:cNvSpPr>
              <p:nvPr/>
            </p:nvSpPr>
            <p:spPr bwMode="auto">
              <a:xfrm>
                <a:off x="1934" y="2169"/>
                <a:ext cx="78" cy="33"/>
              </a:xfrm>
              <a:custGeom>
                <a:avLst/>
                <a:gdLst>
                  <a:gd name="T0" fmla="*/ 4 w 78"/>
                  <a:gd name="T1" fmla="*/ 11 h 33"/>
                  <a:gd name="T2" fmla="*/ 22 w 78"/>
                  <a:gd name="T3" fmla="*/ 3 h 33"/>
                  <a:gd name="T4" fmla="*/ 36 w 78"/>
                  <a:gd name="T5" fmla="*/ 11 h 33"/>
                  <a:gd name="T6" fmla="*/ 78 w 78"/>
                  <a:gd name="T7" fmla="*/ 19 h 33"/>
                  <a:gd name="T8" fmla="*/ 54 w 78"/>
                  <a:gd name="T9" fmla="*/ 27 h 33"/>
                  <a:gd name="T10" fmla="*/ 0 w 78"/>
                  <a:gd name="T11" fmla="*/ 17 h 33"/>
                  <a:gd name="T12" fmla="*/ 4 w 78"/>
                  <a:gd name="T13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3">
                    <a:moveTo>
                      <a:pt x="4" y="11"/>
                    </a:moveTo>
                    <a:cubicBezTo>
                      <a:pt x="9" y="7"/>
                      <a:pt x="22" y="3"/>
                      <a:pt x="22" y="3"/>
                    </a:cubicBezTo>
                    <a:cubicBezTo>
                      <a:pt x="44" y="8"/>
                      <a:pt x="17" y="0"/>
                      <a:pt x="36" y="11"/>
                    </a:cubicBezTo>
                    <a:cubicBezTo>
                      <a:pt x="46" y="17"/>
                      <a:pt x="71" y="18"/>
                      <a:pt x="78" y="19"/>
                    </a:cubicBezTo>
                    <a:cubicBezTo>
                      <a:pt x="74" y="33"/>
                      <a:pt x="69" y="29"/>
                      <a:pt x="54" y="27"/>
                    </a:cubicBezTo>
                    <a:cubicBezTo>
                      <a:pt x="36" y="21"/>
                      <a:pt x="18" y="23"/>
                      <a:pt x="0" y="17"/>
                    </a:cubicBezTo>
                    <a:cubicBezTo>
                      <a:pt x="2" y="10"/>
                      <a:pt x="0" y="11"/>
                      <a:pt x="4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7" name="Freeform 49"/>
              <p:cNvSpPr>
                <a:spLocks/>
              </p:cNvSpPr>
              <p:nvPr/>
            </p:nvSpPr>
            <p:spPr bwMode="auto">
              <a:xfrm>
                <a:off x="3071" y="2262"/>
                <a:ext cx="109" cy="44"/>
              </a:xfrm>
              <a:custGeom>
                <a:avLst/>
                <a:gdLst>
                  <a:gd name="T0" fmla="*/ 45 w 109"/>
                  <a:gd name="T1" fmla="*/ 4 h 44"/>
                  <a:gd name="T2" fmla="*/ 89 w 109"/>
                  <a:gd name="T3" fmla="*/ 6 h 44"/>
                  <a:gd name="T4" fmla="*/ 109 w 109"/>
                  <a:gd name="T5" fmla="*/ 12 h 44"/>
                  <a:gd name="T6" fmla="*/ 75 w 109"/>
                  <a:gd name="T7" fmla="*/ 22 h 44"/>
                  <a:gd name="T8" fmla="*/ 47 w 109"/>
                  <a:gd name="T9" fmla="*/ 36 h 44"/>
                  <a:gd name="T10" fmla="*/ 35 w 109"/>
                  <a:gd name="T11" fmla="*/ 40 h 44"/>
                  <a:gd name="T12" fmla="*/ 5 w 109"/>
                  <a:gd name="T13" fmla="*/ 38 h 44"/>
                  <a:gd name="T14" fmla="*/ 7 w 109"/>
                  <a:gd name="T15" fmla="*/ 20 h 44"/>
                  <a:gd name="T16" fmla="*/ 13 w 109"/>
                  <a:gd name="T17" fmla="*/ 18 h 44"/>
                  <a:gd name="T18" fmla="*/ 45 w 109"/>
                  <a:gd name="T19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4">
                    <a:moveTo>
                      <a:pt x="45" y="4"/>
                    </a:moveTo>
                    <a:cubicBezTo>
                      <a:pt x="61" y="8"/>
                      <a:pt x="71" y="7"/>
                      <a:pt x="89" y="6"/>
                    </a:cubicBezTo>
                    <a:cubicBezTo>
                      <a:pt x="98" y="0"/>
                      <a:pt x="105" y="1"/>
                      <a:pt x="109" y="12"/>
                    </a:cubicBezTo>
                    <a:cubicBezTo>
                      <a:pt x="98" y="17"/>
                      <a:pt x="87" y="19"/>
                      <a:pt x="75" y="22"/>
                    </a:cubicBezTo>
                    <a:cubicBezTo>
                      <a:pt x="66" y="31"/>
                      <a:pt x="58" y="33"/>
                      <a:pt x="47" y="36"/>
                    </a:cubicBezTo>
                    <a:cubicBezTo>
                      <a:pt x="43" y="37"/>
                      <a:pt x="35" y="40"/>
                      <a:pt x="35" y="40"/>
                    </a:cubicBezTo>
                    <a:cubicBezTo>
                      <a:pt x="25" y="39"/>
                      <a:pt x="13" y="44"/>
                      <a:pt x="5" y="38"/>
                    </a:cubicBezTo>
                    <a:cubicBezTo>
                      <a:pt x="0" y="34"/>
                      <a:pt x="5" y="26"/>
                      <a:pt x="7" y="20"/>
                    </a:cubicBezTo>
                    <a:cubicBezTo>
                      <a:pt x="8" y="18"/>
                      <a:pt x="11" y="19"/>
                      <a:pt x="13" y="18"/>
                    </a:cubicBezTo>
                    <a:cubicBezTo>
                      <a:pt x="26" y="14"/>
                      <a:pt x="35" y="14"/>
                      <a:pt x="45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8" name="Freeform 50"/>
              <p:cNvSpPr>
                <a:spLocks/>
              </p:cNvSpPr>
              <p:nvPr/>
            </p:nvSpPr>
            <p:spPr bwMode="auto">
              <a:xfrm>
                <a:off x="3296" y="2258"/>
                <a:ext cx="182" cy="66"/>
              </a:xfrm>
              <a:custGeom>
                <a:avLst/>
                <a:gdLst>
                  <a:gd name="T0" fmla="*/ 0 w 182"/>
                  <a:gd name="T1" fmla="*/ 62 h 66"/>
                  <a:gd name="T2" fmla="*/ 18 w 182"/>
                  <a:gd name="T3" fmla="*/ 54 h 66"/>
                  <a:gd name="T4" fmla="*/ 22 w 182"/>
                  <a:gd name="T5" fmla="*/ 36 h 66"/>
                  <a:gd name="T6" fmla="*/ 52 w 182"/>
                  <a:gd name="T7" fmla="*/ 34 h 66"/>
                  <a:gd name="T8" fmla="*/ 70 w 182"/>
                  <a:gd name="T9" fmla="*/ 0 h 66"/>
                  <a:gd name="T10" fmla="*/ 102 w 182"/>
                  <a:gd name="T11" fmla="*/ 2 h 66"/>
                  <a:gd name="T12" fmla="*/ 134 w 182"/>
                  <a:gd name="T13" fmla="*/ 20 h 66"/>
                  <a:gd name="T14" fmla="*/ 176 w 182"/>
                  <a:gd name="T15" fmla="*/ 48 h 66"/>
                  <a:gd name="T16" fmla="*/ 144 w 182"/>
                  <a:gd name="T17" fmla="*/ 56 h 66"/>
                  <a:gd name="T18" fmla="*/ 92 w 182"/>
                  <a:gd name="T19" fmla="*/ 66 h 66"/>
                  <a:gd name="T20" fmla="*/ 0 w 182"/>
                  <a:gd name="T21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66">
                    <a:moveTo>
                      <a:pt x="0" y="62"/>
                    </a:moveTo>
                    <a:cubicBezTo>
                      <a:pt x="10" y="60"/>
                      <a:pt x="12" y="62"/>
                      <a:pt x="18" y="54"/>
                    </a:cubicBezTo>
                    <a:cubicBezTo>
                      <a:pt x="21" y="49"/>
                      <a:pt x="16" y="38"/>
                      <a:pt x="22" y="36"/>
                    </a:cubicBezTo>
                    <a:cubicBezTo>
                      <a:pt x="31" y="32"/>
                      <a:pt x="42" y="35"/>
                      <a:pt x="52" y="34"/>
                    </a:cubicBezTo>
                    <a:cubicBezTo>
                      <a:pt x="69" y="22"/>
                      <a:pt x="54" y="5"/>
                      <a:pt x="70" y="0"/>
                    </a:cubicBezTo>
                    <a:cubicBezTo>
                      <a:pt x="81" y="1"/>
                      <a:pt x="91" y="0"/>
                      <a:pt x="102" y="2"/>
                    </a:cubicBezTo>
                    <a:cubicBezTo>
                      <a:pt x="112" y="4"/>
                      <a:pt x="124" y="17"/>
                      <a:pt x="134" y="20"/>
                    </a:cubicBezTo>
                    <a:cubicBezTo>
                      <a:pt x="147" y="33"/>
                      <a:pt x="161" y="38"/>
                      <a:pt x="176" y="48"/>
                    </a:cubicBezTo>
                    <a:cubicBezTo>
                      <a:pt x="182" y="66"/>
                      <a:pt x="152" y="57"/>
                      <a:pt x="144" y="56"/>
                    </a:cubicBezTo>
                    <a:cubicBezTo>
                      <a:pt x="114" y="50"/>
                      <a:pt x="107" y="66"/>
                      <a:pt x="92" y="66"/>
                    </a:cubicBezTo>
                    <a:cubicBezTo>
                      <a:pt x="61" y="65"/>
                      <a:pt x="31" y="63"/>
                      <a:pt x="0" y="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19" name="Freeform 51"/>
              <p:cNvSpPr>
                <a:spLocks/>
              </p:cNvSpPr>
              <p:nvPr/>
            </p:nvSpPr>
            <p:spPr bwMode="auto">
              <a:xfrm>
                <a:off x="2994" y="2505"/>
                <a:ext cx="62" cy="94"/>
              </a:xfrm>
              <a:custGeom>
                <a:avLst/>
                <a:gdLst>
                  <a:gd name="T0" fmla="*/ 8 w 62"/>
                  <a:gd name="T1" fmla="*/ 3 h 94"/>
                  <a:gd name="T2" fmla="*/ 0 w 62"/>
                  <a:gd name="T3" fmla="*/ 21 h 94"/>
                  <a:gd name="T4" fmla="*/ 26 w 62"/>
                  <a:gd name="T5" fmla="*/ 45 h 94"/>
                  <a:gd name="T6" fmla="*/ 14 w 62"/>
                  <a:gd name="T7" fmla="*/ 77 h 94"/>
                  <a:gd name="T8" fmla="*/ 54 w 62"/>
                  <a:gd name="T9" fmla="*/ 83 h 94"/>
                  <a:gd name="T10" fmla="*/ 52 w 62"/>
                  <a:gd name="T11" fmla="*/ 47 h 94"/>
                  <a:gd name="T12" fmla="*/ 34 w 62"/>
                  <a:gd name="T13" fmla="*/ 21 h 94"/>
                  <a:gd name="T14" fmla="*/ 8 w 62"/>
                  <a:gd name="T15" fmla="*/ 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94">
                    <a:moveTo>
                      <a:pt x="8" y="3"/>
                    </a:moveTo>
                    <a:cubicBezTo>
                      <a:pt x="6" y="10"/>
                      <a:pt x="2" y="14"/>
                      <a:pt x="0" y="21"/>
                    </a:cubicBezTo>
                    <a:cubicBezTo>
                      <a:pt x="4" y="32"/>
                      <a:pt x="18" y="37"/>
                      <a:pt x="26" y="45"/>
                    </a:cubicBezTo>
                    <a:cubicBezTo>
                      <a:pt x="31" y="59"/>
                      <a:pt x="20" y="66"/>
                      <a:pt x="14" y="77"/>
                    </a:cubicBezTo>
                    <a:cubicBezTo>
                      <a:pt x="18" y="94"/>
                      <a:pt x="40" y="84"/>
                      <a:pt x="54" y="83"/>
                    </a:cubicBezTo>
                    <a:cubicBezTo>
                      <a:pt x="62" y="71"/>
                      <a:pt x="59" y="58"/>
                      <a:pt x="52" y="47"/>
                    </a:cubicBezTo>
                    <a:cubicBezTo>
                      <a:pt x="50" y="35"/>
                      <a:pt x="44" y="27"/>
                      <a:pt x="34" y="21"/>
                    </a:cubicBezTo>
                    <a:cubicBezTo>
                      <a:pt x="30" y="8"/>
                      <a:pt x="22" y="0"/>
                      <a:pt x="8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2820" name="Rectangle 52"/>
            <p:cNvSpPr>
              <a:spLocks noChangeArrowheads="1"/>
            </p:cNvSpPr>
            <p:nvPr/>
          </p:nvSpPr>
          <p:spPr bwMode="auto">
            <a:xfrm>
              <a:off x="444" y="2784"/>
              <a:ext cx="2400" cy="1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2821" name="Rectangle 53"/>
          <p:cNvSpPr>
            <a:spLocks noChangeArrowheads="1"/>
          </p:cNvSpPr>
          <p:nvPr/>
        </p:nvSpPr>
        <p:spPr bwMode="auto">
          <a:xfrm>
            <a:off x="4960938" y="4397375"/>
            <a:ext cx="2703512" cy="15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2822" name="Group 54"/>
          <p:cNvGrpSpPr>
            <a:grpSpLocks/>
          </p:cNvGrpSpPr>
          <p:nvPr/>
        </p:nvGrpSpPr>
        <p:grpSpPr bwMode="auto">
          <a:xfrm>
            <a:off x="5162550" y="4498975"/>
            <a:ext cx="2335213" cy="1390650"/>
            <a:chOff x="3572" y="2960"/>
            <a:chExt cx="1471" cy="876"/>
          </a:xfrm>
        </p:grpSpPr>
        <p:grpSp>
          <p:nvGrpSpPr>
            <p:cNvPr id="672823" name="Group 55"/>
            <p:cNvGrpSpPr>
              <a:grpSpLocks/>
            </p:cNvGrpSpPr>
            <p:nvPr/>
          </p:nvGrpSpPr>
          <p:grpSpPr bwMode="auto">
            <a:xfrm>
              <a:off x="3581" y="2975"/>
              <a:ext cx="1462" cy="260"/>
              <a:chOff x="3538" y="2995"/>
              <a:chExt cx="838" cy="304"/>
            </a:xfrm>
          </p:grpSpPr>
          <p:sp>
            <p:nvSpPr>
              <p:cNvPr id="672824" name="Freeform 56" descr="10%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10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25" name="Oval 57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26" name="Oval 58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27" name="Oval 59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28" name="Oval 60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29" name="Oval 61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30" name="Oval 62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31" name="Oval 63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32" name="Oval 64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33" name="Oval 65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2834" name="Line 66"/>
            <p:cNvSpPr>
              <a:spLocks noChangeShapeType="1"/>
            </p:cNvSpPr>
            <p:nvPr/>
          </p:nvSpPr>
          <p:spPr bwMode="auto">
            <a:xfrm>
              <a:off x="3605" y="301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35" name="Line 67"/>
            <p:cNvSpPr>
              <a:spLocks noChangeShapeType="1"/>
            </p:cNvSpPr>
            <p:nvPr/>
          </p:nvSpPr>
          <p:spPr bwMode="auto">
            <a:xfrm>
              <a:off x="3794" y="296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36" name="Line 68"/>
            <p:cNvSpPr>
              <a:spLocks noChangeShapeType="1"/>
            </p:cNvSpPr>
            <p:nvPr/>
          </p:nvSpPr>
          <p:spPr bwMode="auto">
            <a:xfrm>
              <a:off x="3909" y="306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37" name="Line 69"/>
            <p:cNvSpPr>
              <a:spLocks noChangeShapeType="1"/>
            </p:cNvSpPr>
            <p:nvPr/>
          </p:nvSpPr>
          <p:spPr bwMode="auto">
            <a:xfrm>
              <a:off x="4192" y="3048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38" name="Line 70"/>
            <p:cNvSpPr>
              <a:spLocks noChangeShapeType="1"/>
            </p:cNvSpPr>
            <p:nvPr/>
          </p:nvSpPr>
          <p:spPr bwMode="auto">
            <a:xfrm>
              <a:off x="4307" y="312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39" name="Line 71"/>
            <p:cNvSpPr>
              <a:spLocks noChangeShapeType="1"/>
            </p:cNvSpPr>
            <p:nvPr/>
          </p:nvSpPr>
          <p:spPr bwMode="auto">
            <a:xfrm>
              <a:off x="4495" y="3148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40" name="Line 72"/>
            <p:cNvSpPr>
              <a:spLocks noChangeShapeType="1"/>
            </p:cNvSpPr>
            <p:nvPr/>
          </p:nvSpPr>
          <p:spPr bwMode="auto">
            <a:xfrm>
              <a:off x="4642" y="317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41" name="Line 73"/>
            <p:cNvSpPr>
              <a:spLocks noChangeShapeType="1"/>
            </p:cNvSpPr>
            <p:nvPr/>
          </p:nvSpPr>
          <p:spPr bwMode="auto">
            <a:xfrm>
              <a:off x="4809" y="322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2842" name="Line 74"/>
            <p:cNvSpPr>
              <a:spLocks noChangeShapeType="1"/>
            </p:cNvSpPr>
            <p:nvPr/>
          </p:nvSpPr>
          <p:spPr bwMode="auto">
            <a:xfrm>
              <a:off x="5008" y="317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2843" name="Group 75"/>
            <p:cNvGrpSpPr>
              <a:grpSpLocks/>
            </p:cNvGrpSpPr>
            <p:nvPr/>
          </p:nvGrpSpPr>
          <p:grpSpPr bwMode="auto">
            <a:xfrm>
              <a:off x="3574" y="3575"/>
              <a:ext cx="1462" cy="261"/>
              <a:chOff x="3538" y="2995"/>
              <a:chExt cx="838" cy="304"/>
            </a:xfrm>
          </p:grpSpPr>
          <p:sp>
            <p:nvSpPr>
              <p:cNvPr id="672844" name="Freeform 76" descr="10%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10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45" name="Oval 77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46" name="Oval 78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47" name="Oval 79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48" name="Oval 80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49" name="Oval 81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0" name="Oval 82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1" name="Oval 83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2" name="Oval 84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3" name="Oval 85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2854" name="Group 86"/>
            <p:cNvGrpSpPr>
              <a:grpSpLocks/>
            </p:cNvGrpSpPr>
            <p:nvPr/>
          </p:nvGrpSpPr>
          <p:grpSpPr bwMode="auto">
            <a:xfrm>
              <a:off x="3572" y="3191"/>
              <a:ext cx="1462" cy="260"/>
              <a:chOff x="3538" y="2995"/>
              <a:chExt cx="838" cy="304"/>
            </a:xfrm>
          </p:grpSpPr>
          <p:sp>
            <p:nvSpPr>
              <p:cNvPr id="672855" name="Freeform 87" descr="10%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10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6" name="Oval 88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7" name="Oval 89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8" name="Oval 90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59" name="Oval 91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60" name="Oval 92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61" name="Oval 93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62" name="Oval 94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63" name="Oval 95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64" name="Oval 96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2865" name="Text Box 97"/>
          <p:cNvSpPr txBox="1">
            <a:spLocks noChangeArrowheads="1"/>
          </p:cNvSpPr>
          <p:nvPr/>
        </p:nvSpPr>
        <p:spPr bwMode="auto">
          <a:xfrm>
            <a:off x="4911725" y="405765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i="1">
                <a:latin typeface="Times New Roman" charset="0"/>
              </a:rPr>
              <a:t>P </a:t>
            </a:r>
            <a:r>
              <a:rPr lang="en-GB" sz="1800">
                <a:latin typeface="Times New Roman" charset="0"/>
                <a:sym typeface="Symbol" charset="0"/>
              </a:rPr>
              <a:t></a:t>
            </a:r>
            <a:r>
              <a:rPr lang="en-GB" sz="1800" i="1">
                <a:latin typeface="Times New Roman" charset="0"/>
                <a:sym typeface="Symbol" charset="0"/>
              </a:rPr>
              <a:t> V</a:t>
            </a:r>
            <a:endParaRPr lang="en-US" sz="1800" i="1">
              <a:latin typeface="Times New Roman" charset="0"/>
              <a:sym typeface="Symbol" charset="0"/>
            </a:endParaRPr>
          </a:p>
        </p:txBody>
      </p:sp>
      <p:cxnSp>
        <p:nvCxnSpPr>
          <p:cNvPr id="672866" name="AutoShape 98"/>
          <p:cNvCxnSpPr>
            <a:cxnSpLocks noChangeShapeType="1"/>
            <a:endCxn id="672820" idx="0"/>
          </p:cNvCxnSpPr>
          <p:nvPr/>
        </p:nvCxnSpPr>
        <p:spPr bwMode="auto">
          <a:xfrm>
            <a:off x="1746250" y="3970338"/>
            <a:ext cx="685800" cy="2921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2867" name="Text Box 99"/>
          <p:cNvSpPr txBox="1">
            <a:spLocks noChangeArrowheads="1"/>
          </p:cNvSpPr>
          <p:nvPr/>
        </p:nvSpPr>
        <p:spPr bwMode="auto">
          <a:xfrm>
            <a:off x="1558925" y="914400"/>
            <a:ext cx="41751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Construct full-size 3D grid</a:t>
            </a:r>
          </a:p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Construct 2D transect grid</a:t>
            </a:r>
          </a:p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Join 1) with 2)</a:t>
            </a:r>
          </a:p>
        </p:txBody>
      </p:sp>
      <p:pic>
        <p:nvPicPr>
          <p:cNvPr id="672868" name="Picture 100" descr="C:\Documents and Settings\bill\My Documents\My Pictures\anim-channel_transects_sal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447800"/>
            <a:ext cx="25908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13904-B7EC-E447-9330-C03A0425979F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10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sp>
        <p:nvSpPr>
          <p:cNvPr id="673794" name="Rectangle 2"/>
          <p:cNvSpPr>
            <a:spLocks noChangeArrowheads="1"/>
          </p:cNvSpPr>
          <p:nvPr/>
        </p:nvSpPr>
        <p:spPr bwMode="auto">
          <a:xfrm>
            <a:off x="4800600" y="4114800"/>
            <a:ext cx="3048000" cy="2057400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795" name="Rectangle 3"/>
          <p:cNvSpPr>
            <a:spLocks noChangeArrowheads="1"/>
          </p:cNvSpPr>
          <p:nvPr/>
        </p:nvSpPr>
        <p:spPr bwMode="auto">
          <a:xfrm>
            <a:off x="3962400" y="2895600"/>
            <a:ext cx="1371600" cy="685800"/>
          </a:xfrm>
          <a:prstGeom prst="rect">
            <a:avLst/>
          </a:prstGeom>
          <a:solidFill>
            <a:srgbClr val="B2B4D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1524000" y="2362200"/>
            <a:ext cx="2667000" cy="457200"/>
          </a:xfrm>
          <a:prstGeom prst="rect">
            <a:avLst/>
          </a:prstGeom>
          <a:solidFill>
            <a:srgbClr val="B2B4D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797" name="Rectangle 5"/>
          <p:cNvSpPr>
            <a:spLocks noChangeArrowheads="1"/>
          </p:cNvSpPr>
          <p:nvPr/>
        </p:nvSpPr>
        <p:spPr bwMode="auto">
          <a:xfrm>
            <a:off x="1524000" y="1905000"/>
            <a:ext cx="3962400" cy="457200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798" name="Rectangle 6"/>
          <p:cNvSpPr>
            <a:spLocks noChangeArrowheads="1"/>
          </p:cNvSpPr>
          <p:nvPr/>
        </p:nvSpPr>
        <p:spPr bwMode="auto">
          <a:xfrm>
            <a:off x="2514600" y="2895600"/>
            <a:ext cx="1447800" cy="685800"/>
          </a:xfrm>
          <a:prstGeom prst="rect">
            <a:avLst/>
          </a:prstGeom>
          <a:solidFill>
            <a:srgbClr val="FFA39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799" name="Rectangle 7"/>
          <p:cNvSpPr>
            <a:spLocks noChangeArrowheads="1"/>
          </p:cNvSpPr>
          <p:nvPr/>
        </p:nvSpPr>
        <p:spPr bwMode="auto">
          <a:xfrm>
            <a:off x="1524000" y="1447800"/>
            <a:ext cx="6019800" cy="457200"/>
          </a:xfrm>
          <a:prstGeom prst="rect">
            <a:avLst/>
          </a:prstGeom>
          <a:solidFill>
            <a:srgbClr val="FFA39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800" name="Rectangle 8"/>
          <p:cNvSpPr>
            <a:spLocks noChangeArrowheads="1"/>
          </p:cNvSpPr>
          <p:nvPr/>
        </p:nvSpPr>
        <p:spPr bwMode="auto">
          <a:xfrm>
            <a:off x="1524000" y="990600"/>
            <a:ext cx="4800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801" name="Rectangle 9"/>
          <p:cNvSpPr>
            <a:spLocks noChangeArrowheads="1"/>
          </p:cNvSpPr>
          <p:nvPr/>
        </p:nvSpPr>
        <p:spPr bwMode="auto">
          <a:xfrm>
            <a:off x="381000" y="2895600"/>
            <a:ext cx="2133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802" name="Rectangle 10"/>
          <p:cNvSpPr>
            <a:spLocks noChangeArrowheads="1"/>
          </p:cNvSpPr>
          <p:nvPr/>
        </p:nvSpPr>
        <p:spPr bwMode="auto">
          <a:xfrm>
            <a:off x="762000" y="3581400"/>
            <a:ext cx="3886200" cy="2590800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3803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848600" cy="411163"/>
          </a:xfrm>
        </p:spPr>
        <p:txBody>
          <a:bodyPr/>
          <a:lstStyle/>
          <a:p>
            <a:r>
              <a:rPr lang="en-US"/>
              <a:t>Transect: Optimized Plan</a:t>
            </a:r>
          </a:p>
        </p:txBody>
      </p:sp>
      <p:cxnSp>
        <p:nvCxnSpPr>
          <p:cNvPr id="673804" name="AutoShape 12"/>
          <p:cNvCxnSpPr>
            <a:cxnSpLocks noChangeShapeType="1"/>
          </p:cNvCxnSpPr>
          <p:nvPr/>
        </p:nvCxnSpPr>
        <p:spPr bwMode="auto">
          <a:xfrm>
            <a:off x="4132263" y="3509963"/>
            <a:ext cx="2266950" cy="109537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73805" name="Group 13"/>
          <p:cNvGrpSpPr>
            <a:grpSpLocks/>
          </p:cNvGrpSpPr>
          <p:nvPr/>
        </p:nvGrpSpPr>
        <p:grpSpPr bwMode="auto">
          <a:xfrm>
            <a:off x="1711325" y="4448175"/>
            <a:ext cx="2708275" cy="1571625"/>
            <a:chOff x="444" y="2854"/>
            <a:chExt cx="2400" cy="1288"/>
          </a:xfrm>
        </p:grpSpPr>
        <p:grpSp>
          <p:nvGrpSpPr>
            <p:cNvPr id="673806" name="Group 14"/>
            <p:cNvGrpSpPr>
              <a:grpSpLocks/>
            </p:cNvGrpSpPr>
            <p:nvPr/>
          </p:nvGrpSpPr>
          <p:grpSpPr bwMode="auto">
            <a:xfrm>
              <a:off x="625" y="3200"/>
              <a:ext cx="1071" cy="332"/>
              <a:chOff x="1536" y="2112"/>
              <a:chExt cx="838" cy="304"/>
            </a:xfrm>
          </p:grpSpPr>
          <p:sp>
            <p:nvSpPr>
              <p:cNvPr id="673807" name="Freeform 15"/>
              <p:cNvSpPr>
                <a:spLocks/>
              </p:cNvSpPr>
              <p:nvPr/>
            </p:nvSpPr>
            <p:spPr bwMode="auto">
              <a:xfrm>
                <a:off x="1546" y="2129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08" name="Oval 16"/>
              <p:cNvSpPr>
                <a:spLocks noChangeArrowheads="1"/>
              </p:cNvSpPr>
              <p:nvPr/>
            </p:nvSpPr>
            <p:spPr bwMode="auto">
              <a:xfrm>
                <a:off x="1536" y="2112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09" name="Oval 17"/>
              <p:cNvSpPr>
                <a:spLocks noChangeArrowheads="1"/>
              </p:cNvSpPr>
              <p:nvPr/>
            </p:nvSpPr>
            <p:spPr bwMode="auto">
              <a:xfrm>
                <a:off x="1646" y="2112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0" name="Oval 18"/>
              <p:cNvSpPr>
                <a:spLocks noChangeArrowheads="1"/>
              </p:cNvSpPr>
              <p:nvPr/>
            </p:nvSpPr>
            <p:spPr bwMode="auto">
              <a:xfrm>
                <a:off x="1708" y="2184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1" name="Oval 19"/>
              <p:cNvSpPr>
                <a:spLocks noChangeArrowheads="1"/>
              </p:cNvSpPr>
              <p:nvPr/>
            </p:nvSpPr>
            <p:spPr bwMode="auto">
              <a:xfrm>
                <a:off x="1874" y="2180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2" name="Oval 20"/>
              <p:cNvSpPr>
                <a:spLocks noChangeArrowheads="1"/>
              </p:cNvSpPr>
              <p:nvPr/>
            </p:nvSpPr>
            <p:spPr bwMode="auto">
              <a:xfrm>
                <a:off x="1928" y="2244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3" name="Oval 21"/>
              <p:cNvSpPr>
                <a:spLocks noChangeArrowheads="1"/>
              </p:cNvSpPr>
              <p:nvPr/>
            </p:nvSpPr>
            <p:spPr bwMode="auto">
              <a:xfrm>
                <a:off x="2045" y="2309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4" name="Oval 22"/>
              <p:cNvSpPr>
                <a:spLocks noChangeArrowheads="1"/>
              </p:cNvSpPr>
              <p:nvPr/>
            </p:nvSpPr>
            <p:spPr bwMode="auto">
              <a:xfrm>
                <a:off x="2119" y="2315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5" name="Oval 23"/>
              <p:cNvSpPr>
                <a:spLocks noChangeArrowheads="1"/>
              </p:cNvSpPr>
              <p:nvPr/>
            </p:nvSpPr>
            <p:spPr bwMode="auto">
              <a:xfrm>
                <a:off x="2222" y="2381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6" name="Oval 24"/>
              <p:cNvSpPr>
                <a:spLocks noChangeArrowheads="1"/>
              </p:cNvSpPr>
              <p:nvPr/>
            </p:nvSpPr>
            <p:spPr bwMode="auto">
              <a:xfrm>
                <a:off x="2339" y="2308"/>
                <a:ext cx="35" cy="3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817" name="Group 25"/>
            <p:cNvGrpSpPr>
              <a:grpSpLocks/>
            </p:cNvGrpSpPr>
            <p:nvPr/>
          </p:nvGrpSpPr>
          <p:grpSpPr bwMode="auto">
            <a:xfrm>
              <a:off x="570" y="2866"/>
              <a:ext cx="2274" cy="1276"/>
              <a:chOff x="1517" y="1880"/>
              <a:chExt cx="2503" cy="1122"/>
            </a:xfrm>
          </p:grpSpPr>
          <p:sp>
            <p:nvSpPr>
              <p:cNvPr id="673818" name="Freeform 26"/>
              <p:cNvSpPr>
                <a:spLocks/>
              </p:cNvSpPr>
              <p:nvPr/>
            </p:nvSpPr>
            <p:spPr bwMode="auto">
              <a:xfrm>
                <a:off x="1517" y="1880"/>
                <a:ext cx="1555" cy="430"/>
              </a:xfrm>
              <a:custGeom>
                <a:avLst/>
                <a:gdLst>
                  <a:gd name="T0" fmla="*/ 109 w 1555"/>
                  <a:gd name="T1" fmla="*/ 0 h 430"/>
                  <a:gd name="T2" fmla="*/ 107 w 1555"/>
                  <a:gd name="T3" fmla="*/ 22 h 430"/>
                  <a:gd name="T4" fmla="*/ 91 w 1555"/>
                  <a:gd name="T5" fmla="*/ 40 h 430"/>
                  <a:gd name="T6" fmla="*/ 53 w 1555"/>
                  <a:gd name="T7" fmla="*/ 96 h 430"/>
                  <a:gd name="T8" fmla="*/ 37 w 1555"/>
                  <a:gd name="T9" fmla="*/ 110 h 430"/>
                  <a:gd name="T10" fmla="*/ 25 w 1555"/>
                  <a:gd name="T11" fmla="*/ 122 h 430"/>
                  <a:gd name="T12" fmla="*/ 13 w 1555"/>
                  <a:gd name="T13" fmla="*/ 222 h 430"/>
                  <a:gd name="T14" fmla="*/ 7 w 1555"/>
                  <a:gd name="T15" fmla="*/ 250 h 430"/>
                  <a:gd name="T16" fmla="*/ 9 w 1555"/>
                  <a:gd name="T17" fmla="*/ 274 h 430"/>
                  <a:gd name="T18" fmla="*/ 37 w 1555"/>
                  <a:gd name="T19" fmla="*/ 260 h 430"/>
                  <a:gd name="T20" fmla="*/ 109 w 1555"/>
                  <a:gd name="T21" fmla="*/ 228 h 430"/>
                  <a:gd name="T22" fmla="*/ 175 w 1555"/>
                  <a:gd name="T23" fmla="*/ 236 h 430"/>
                  <a:gd name="T24" fmla="*/ 193 w 1555"/>
                  <a:gd name="T25" fmla="*/ 250 h 430"/>
                  <a:gd name="T26" fmla="*/ 201 w 1555"/>
                  <a:gd name="T27" fmla="*/ 270 h 430"/>
                  <a:gd name="T28" fmla="*/ 203 w 1555"/>
                  <a:gd name="T29" fmla="*/ 250 h 430"/>
                  <a:gd name="T30" fmla="*/ 211 w 1555"/>
                  <a:gd name="T31" fmla="*/ 228 h 430"/>
                  <a:gd name="T32" fmla="*/ 169 w 1555"/>
                  <a:gd name="T33" fmla="*/ 206 h 430"/>
                  <a:gd name="T34" fmla="*/ 153 w 1555"/>
                  <a:gd name="T35" fmla="*/ 190 h 430"/>
                  <a:gd name="T36" fmla="*/ 149 w 1555"/>
                  <a:gd name="T37" fmla="*/ 178 h 430"/>
                  <a:gd name="T38" fmla="*/ 151 w 1555"/>
                  <a:gd name="T39" fmla="*/ 138 h 430"/>
                  <a:gd name="T40" fmla="*/ 171 w 1555"/>
                  <a:gd name="T41" fmla="*/ 118 h 430"/>
                  <a:gd name="T42" fmla="*/ 253 w 1555"/>
                  <a:gd name="T43" fmla="*/ 88 h 430"/>
                  <a:gd name="T44" fmla="*/ 317 w 1555"/>
                  <a:gd name="T45" fmla="*/ 70 h 430"/>
                  <a:gd name="T46" fmla="*/ 421 w 1555"/>
                  <a:gd name="T47" fmla="*/ 88 h 430"/>
                  <a:gd name="T48" fmla="*/ 451 w 1555"/>
                  <a:gd name="T49" fmla="*/ 96 h 430"/>
                  <a:gd name="T50" fmla="*/ 467 w 1555"/>
                  <a:gd name="T51" fmla="*/ 100 h 430"/>
                  <a:gd name="T52" fmla="*/ 499 w 1555"/>
                  <a:gd name="T53" fmla="*/ 132 h 430"/>
                  <a:gd name="T54" fmla="*/ 523 w 1555"/>
                  <a:gd name="T55" fmla="*/ 164 h 430"/>
                  <a:gd name="T56" fmla="*/ 535 w 1555"/>
                  <a:gd name="T57" fmla="*/ 180 h 430"/>
                  <a:gd name="T58" fmla="*/ 547 w 1555"/>
                  <a:gd name="T59" fmla="*/ 202 h 430"/>
                  <a:gd name="T60" fmla="*/ 577 w 1555"/>
                  <a:gd name="T61" fmla="*/ 250 h 430"/>
                  <a:gd name="T62" fmla="*/ 595 w 1555"/>
                  <a:gd name="T63" fmla="*/ 274 h 430"/>
                  <a:gd name="T64" fmla="*/ 631 w 1555"/>
                  <a:gd name="T65" fmla="*/ 312 h 430"/>
                  <a:gd name="T66" fmla="*/ 649 w 1555"/>
                  <a:gd name="T67" fmla="*/ 330 h 430"/>
                  <a:gd name="T68" fmla="*/ 687 w 1555"/>
                  <a:gd name="T69" fmla="*/ 360 h 430"/>
                  <a:gd name="T70" fmla="*/ 721 w 1555"/>
                  <a:gd name="T71" fmla="*/ 384 h 430"/>
                  <a:gd name="T72" fmla="*/ 811 w 1555"/>
                  <a:gd name="T73" fmla="*/ 410 h 430"/>
                  <a:gd name="T74" fmla="*/ 839 w 1555"/>
                  <a:gd name="T75" fmla="*/ 422 h 430"/>
                  <a:gd name="T76" fmla="*/ 883 w 1555"/>
                  <a:gd name="T77" fmla="*/ 426 h 430"/>
                  <a:gd name="T78" fmla="*/ 919 w 1555"/>
                  <a:gd name="T79" fmla="*/ 408 h 430"/>
                  <a:gd name="T80" fmla="*/ 1003 w 1555"/>
                  <a:gd name="T81" fmla="*/ 360 h 430"/>
                  <a:gd name="T82" fmla="*/ 1021 w 1555"/>
                  <a:gd name="T83" fmla="*/ 336 h 430"/>
                  <a:gd name="T84" fmla="*/ 1091 w 1555"/>
                  <a:gd name="T85" fmla="*/ 306 h 430"/>
                  <a:gd name="T86" fmla="*/ 1123 w 1555"/>
                  <a:gd name="T87" fmla="*/ 292 h 430"/>
                  <a:gd name="T88" fmla="*/ 1159 w 1555"/>
                  <a:gd name="T89" fmla="*/ 274 h 430"/>
                  <a:gd name="T90" fmla="*/ 1171 w 1555"/>
                  <a:gd name="T91" fmla="*/ 266 h 430"/>
                  <a:gd name="T92" fmla="*/ 1219 w 1555"/>
                  <a:gd name="T93" fmla="*/ 242 h 430"/>
                  <a:gd name="T94" fmla="*/ 1267 w 1555"/>
                  <a:gd name="T95" fmla="*/ 248 h 430"/>
                  <a:gd name="T96" fmla="*/ 1315 w 1555"/>
                  <a:gd name="T97" fmla="*/ 276 h 430"/>
                  <a:gd name="T98" fmla="*/ 1339 w 1555"/>
                  <a:gd name="T99" fmla="*/ 282 h 430"/>
                  <a:gd name="T100" fmla="*/ 1345 w 1555"/>
                  <a:gd name="T101" fmla="*/ 284 h 430"/>
                  <a:gd name="T102" fmla="*/ 1389 w 1555"/>
                  <a:gd name="T103" fmla="*/ 274 h 430"/>
                  <a:gd name="T104" fmla="*/ 1415 w 1555"/>
                  <a:gd name="T105" fmla="*/ 262 h 430"/>
                  <a:gd name="T106" fmla="*/ 1427 w 1555"/>
                  <a:gd name="T107" fmla="*/ 254 h 430"/>
                  <a:gd name="T108" fmla="*/ 1441 w 1555"/>
                  <a:gd name="T109" fmla="*/ 228 h 430"/>
                  <a:gd name="T110" fmla="*/ 1529 w 1555"/>
                  <a:gd name="T111" fmla="*/ 214 h 430"/>
                  <a:gd name="T112" fmla="*/ 1549 w 1555"/>
                  <a:gd name="T113" fmla="*/ 204 h 430"/>
                  <a:gd name="T114" fmla="*/ 1555 w 1555"/>
                  <a:gd name="T115" fmla="*/ 19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55" h="430">
                    <a:moveTo>
                      <a:pt x="109" y="0"/>
                    </a:moveTo>
                    <a:cubicBezTo>
                      <a:pt x="108" y="7"/>
                      <a:pt x="109" y="15"/>
                      <a:pt x="107" y="22"/>
                    </a:cubicBezTo>
                    <a:cubicBezTo>
                      <a:pt x="105" y="30"/>
                      <a:pt x="95" y="33"/>
                      <a:pt x="91" y="40"/>
                    </a:cubicBezTo>
                    <a:cubicBezTo>
                      <a:pt x="78" y="60"/>
                      <a:pt x="77" y="88"/>
                      <a:pt x="53" y="96"/>
                    </a:cubicBezTo>
                    <a:cubicBezTo>
                      <a:pt x="42" y="113"/>
                      <a:pt x="60" y="87"/>
                      <a:pt x="37" y="110"/>
                    </a:cubicBezTo>
                    <a:cubicBezTo>
                      <a:pt x="33" y="114"/>
                      <a:pt x="25" y="122"/>
                      <a:pt x="25" y="122"/>
                    </a:cubicBezTo>
                    <a:cubicBezTo>
                      <a:pt x="21" y="155"/>
                      <a:pt x="32" y="193"/>
                      <a:pt x="13" y="222"/>
                    </a:cubicBezTo>
                    <a:cubicBezTo>
                      <a:pt x="11" y="232"/>
                      <a:pt x="10" y="241"/>
                      <a:pt x="7" y="250"/>
                    </a:cubicBezTo>
                    <a:cubicBezTo>
                      <a:pt x="5" y="262"/>
                      <a:pt x="0" y="268"/>
                      <a:pt x="9" y="274"/>
                    </a:cubicBezTo>
                    <a:cubicBezTo>
                      <a:pt x="20" y="272"/>
                      <a:pt x="27" y="265"/>
                      <a:pt x="37" y="260"/>
                    </a:cubicBezTo>
                    <a:cubicBezTo>
                      <a:pt x="60" y="249"/>
                      <a:pt x="85" y="236"/>
                      <a:pt x="109" y="228"/>
                    </a:cubicBezTo>
                    <a:cubicBezTo>
                      <a:pt x="131" y="232"/>
                      <a:pt x="153" y="233"/>
                      <a:pt x="175" y="236"/>
                    </a:cubicBezTo>
                    <a:cubicBezTo>
                      <a:pt x="181" y="240"/>
                      <a:pt x="187" y="246"/>
                      <a:pt x="193" y="250"/>
                    </a:cubicBezTo>
                    <a:cubicBezTo>
                      <a:pt x="198" y="257"/>
                      <a:pt x="199" y="262"/>
                      <a:pt x="201" y="270"/>
                    </a:cubicBezTo>
                    <a:cubicBezTo>
                      <a:pt x="206" y="255"/>
                      <a:pt x="206" y="262"/>
                      <a:pt x="203" y="250"/>
                    </a:cubicBezTo>
                    <a:cubicBezTo>
                      <a:pt x="205" y="241"/>
                      <a:pt x="208" y="236"/>
                      <a:pt x="211" y="228"/>
                    </a:cubicBezTo>
                    <a:cubicBezTo>
                      <a:pt x="204" y="226"/>
                      <a:pt x="175" y="211"/>
                      <a:pt x="169" y="206"/>
                    </a:cubicBezTo>
                    <a:cubicBezTo>
                      <a:pt x="163" y="201"/>
                      <a:pt x="160" y="195"/>
                      <a:pt x="153" y="190"/>
                    </a:cubicBezTo>
                    <a:cubicBezTo>
                      <a:pt x="152" y="186"/>
                      <a:pt x="150" y="182"/>
                      <a:pt x="149" y="178"/>
                    </a:cubicBezTo>
                    <a:cubicBezTo>
                      <a:pt x="145" y="165"/>
                      <a:pt x="150" y="151"/>
                      <a:pt x="151" y="138"/>
                    </a:cubicBezTo>
                    <a:cubicBezTo>
                      <a:pt x="152" y="128"/>
                      <a:pt x="164" y="123"/>
                      <a:pt x="171" y="118"/>
                    </a:cubicBezTo>
                    <a:cubicBezTo>
                      <a:pt x="195" y="102"/>
                      <a:pt x="229" y="104"/>
                      <a:pt x="253" y="88"/>
                    </a:cubicBezTo>
                    <a:cubicBezTo>
                      <a:pt x="271" y="61"/>
                      <a:pt x="270" y="72"/>
                      <a:pt x="317" y="70"/>
                    </a:cubicBezTo>
                    <a:cubicBezTo>
                      <a:pt x="359" y="64"/>
                      <a:pt x="387" y="71"/>
                      <a:pt x="421" y="88"/>
                    </a:cubicBezTo>
                    <a:cubicBezTo>
                      <a:pt x="429" y="92"/>
                      <a:pt x="442" y="94"/>
                      <a:pt x="451" y="96"/>
                    </a:cubicBezTo>
                    <a:cubicBezTo>
                      <a:pt x="456" y="97"/>
                      <a:pt x="467" y="100"/>
                      <a:pt x="467" y="100"/>
                    </a:cubicBezTo>
                    <a:cubicBezTo>
                      <a:pt x="480" y="109"/>
                      <a:pt x="484" y="125"/>
                      <a:pt x="499" y="132"/>
                    </a:cubicBezTo>
                    <a:cubicBezTo>
                      <a:pt x="502" y="142"/>
                      <a:pt x="514" y="161"/>
                      <a:pt x="523" y="164"/>
                    </a:cubicBezTo>
                    <a:cubicBezTo>
                      <a:pt x="528" y="171"/>
                      <a:pt x="528" y="175"/>
                      <a:pt x="535" y="180"/>
                    </a:cubicBezTo>
                    <a:cubicBezTo>
                      <a:pt x="539" y="191"/>
                      <a:pt x="538" y="196"/>
                      <a:pt x="547" y="202"/>
                    </a:cubicBezTo>
                    <a:cubicBezTo>
                      <a:pt x="553" y="219"/>
                      <a:pt x="567" y="236"/>
                      <a:pt x="577" y="250"/>
                    </a:cubicBezTo>
                    <a:cubicBezTo>
                      <a:pt x="583" y="259"/>
                      <a:pt x="586" y="268"/>
                      <a:pt x="595" y="274"/>
                    </a:cubicBezTo>
                    <a:cubicBezTo>
                      <a:pt x="603" y="286"/>
                      <a:pt x="617" y="307"/>
                      <a:pt x="631" y="312"/>
                    </a:cubicBezTo>
                    <a:cubicBezTo>
                      <a:pt x="644" y="330"/>
                      <a:pt x="637" y="326"/>
                      <a:pt x="649" y="330"/>
                    </a:cubicBezTo>
                    <a:cubicBezTo>
                      <a:pt x="659" y="344"/>
                      <a:pt x="673" y="351"/>
                      <a:pt x="687" y="360"/>
                    </a:cubicBezTo>
                    <a:cubicBezTo>
                      <a:pt x="699" y="368"/>
                      <a:pt x="707" y="379"/>
                      <a:pt x="721" y="384"/>
                    </a:cubicBezTo>
                    <a:cubicBezTo>
                      <a:pt x="737" y="408"/>
                      <a:pt x="787" y="409"/>
                      <a:pt x="811" y="410"/>
                    </a:cubicBezTo>
                    <a:cubicBezTo>
                      <a:pt x="822" y="414"/>
                      <a:pt x="828" y="420"/>
                      <a:pt x="839" y="422"/>
                    </a:cubicBezTo>
                    <a:cubicBezTo>
                      <a:pt x="855" y="430"/>
                      <a:pt x="865" y="428"/>
                      <a:pt x="883" y="426"/>
                    </a:cubicBezTo>
                    <a:cubicBezTo>
                      <a:pt x="896" y="422"/>
                      <a:pt x="907" y="412"/>
                      <a:pt x="919" y="408"/>
                    </a:cubicBezTo>
                    <a:cubicBezTo>
                      <a:pt x="947" y="399"/>
                      <a:pt x="982" y="381"/>
                      <a:pt x="1003" y="360"/>
                    </a:cubicBezTo>
                    <a:cubicBezTo>
                      <a:pt x="1010" y="353"/>
                      <a:pt x="1015" y="342"/>
                      <a:pt x="1021" y="336"/>
                    </a:cubicBezTo>
                    <a:cubicBezTo>
                      <a:pt x="1041" y="316"/>
                      <a:pt x="1070" y="320"/>
                      <a:pt x="1091" y="306"/>
                    </a:cubicBezTo>
                    <a:cubicBezTo>
                      <a:pt x="1100" y="300"/>
                      <a:pt x="1113" y="295"/>
                      <a:pt x="1123" y="292"/>
                    </a:cubicBezTo>
                    <a:cubicBezTo>
                      <a:pt x="1134" y="284"/>
                      <a:pt x="1147" y="282"/>
                      <a:pt x="1159" y="274"/>
                    </a:cubicBezTo>
                    <a:cubicBezTo>
                      <a:pt x="1163" y="271"/>
                      <a:pt x="1171" y="266"/>
                      <a:pt x="1171" y="266"/>
                    </a:cubicBezTo>
                    <a:cubicBezTo>
                      <a:pt x="1182" y="249"/>
                      <a:pt x="1201" y="248"/>
                      <a:pt x="1219" y="242"/>
                    </a:cubicBezTo>
                    <a:cubicBezTo>
                      <a:pt x="1244" y="243"/>
                      <a:pt x="1248" y="243"/>
                      <a:pt x="1267" y="248"/>
                    </a:cubicBezTo>
                    <a:cubicBezTo>
                      <a:pt x="1282" y="258"/>
                      <a:pt x="1297" y="270"/>
                      <a:pt x="1315" y="276"/>
                    </a:cubicBezTo>
                    <a:cubicBezTo>
                      <a:pt x="1323" y="279"/>
                      <a:pt x="1331" y="279"/>
                      <a:pt x="1339" y="282"/>
                    </a:cubicBezTo>
                    <a:cubicBezTo>
                      <a:pt x="1341" y="283"/>
                      <a:pt x="1345" y="284"/>
                      <a:pt x="1345" y="284"/>
                    </a:cubicBezTo>
                    <a:cubicBezTo>
                      <a:pt x="1362" y="281"/>
                      <a:pt x="1372" y="276"/>
                      <a:pt x="1389" y="274"/>
                    </a:cubicBezTo>
                    <a:cubicBezTo>
                      <a:pt x="1399" y="271"/>
                      <a:pt x="1406" y="267"/>
                      <a:pt x="1415" y="262"/>
                    </a:cubicBezTo>
                    <a:cubicBezTo>
                      <a:pt x="1419" y="260"/>
                      <a:pt x="1427" y="254"/>
                      <a:pt x="1427" y="254"/>
                    </a:cubicBezTo>
                    <a:cubicBezTo>
                      <a:pt x="1431" y="248"/>
                      <a:pt x="1435" y="232"/>
                      <a:pt x="1441" y="228"/>
                    </a:cubicBezTo>
                    <a:cubicBezTo>
                      <a:pt x="1465" y="213"/>
                      <a:pt x="1502" y="217"/>
                      <a:pt x="1529" y="214"/>
                    </a:cubicBezTo>
                    <a:cubicBezTo>
                      <a:pt x="1536" y="212"/>
                      <a:pt x="1549" y="204"/>
                      <a:pt x="1549" y="204"/>
                    </a:cubicBezTo>
                    <a:cubicBezTo>
                      <a:pt x="1551" y="197"/>
                      <a:pt x="1549" y="199"/>
                      <a:pt x="1555" y="1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19" name="Freeform 27"/>
              <p:cNvSpPr>
                <a:spLocks/>
              </p:cNvSpPr>
              <p:nvPr/>
            </p:nvSpPr>
            <p:spPr bwMode="auto">
              <a:xfrm>
                <a:off x="3140" y="2060"/>
                <a:ext cx="712" cy="194"/>
              </a:xfrm>
              <a:custGeom>
                <a:avLst/>
                <a:gdLst>
                  <a:gd name="T0" fmla="*/ 0 w 712"/>
                  <a:gd name="T1" fmla="*/ 0 h 194"/>
                  <a:gd name="T2" fmla="*/ 26 w 712"/>
                  <a:gd name="T3" fmla="*/ 6 h 194"/>
                  <a:gd name="T4" fmla="*/ 56 w 712"/>
                  <a:gd name="T5" fmla="*/ 30 h 194"/>
                  <a:gd name="T6" fmla="*/ 78 w 712"/>
                  <a:gd name="T7" fmla="*/ 54 h 194"/>
                  <a:gd name="T8" fmla="*/ 106 w 712"/>
                  <a:gd name="T9" fmla="*/ 112 h 194"/>
                  <a:gd name="T10" fmla="*/ 224 w 712"/>
                  <a:gd name="T11" fmla="*/ 150 h 194"/>
                  <a:gd name="T12" fmla="*/ 304 w 712"/>
                  <a:gd name="T13" fmla="*/ 170 h 194"/>
                  <a:gd name="T14" fmla="*/ 350 w 712"/>
                  <a:gd name="T15" fmla="*/ 182 h 194"/>
                  <a:gd name="T16" fmla="*/ 438 w 712"/>
                  <a:gd name="T17" fmla="*/ 194 h 194"/>
                  <a:gd name="T18" fmla="*/ 500 w 712"/>
                  <a:gd name="T19" fmla="*/ 184 h 194"/>
                  <a:gd name="T20" fmla="*/ 568 w 712"/>
                  <a:gd name="T21" fmla="*/ 176 h 194"/>
                  <a:gd name="T22" fmla="*/ 666 w 712"/>
                  <a:gd name="T23" fmla="*/ 176 h 194"/>
                  <a:gd name="T24" fmla="*/ 712 w 712"/>
                  <a:gd name="T25" fmla="*/ 16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2" h="194">
                    <a:moveTo>
                      <a:pt x="0" y="0"/>
                    </a:moveTo>
                    <a:cubicBezTo>
                      <a:pt x="22" y="4"/>
                      <a:pt x="14" y="2"/>
                      <a:pt x="26" y="6"/>
                    </a:cubicBezTo>
                    <a:cubicBezTo>
                      <a:pt x="35" y="15"/>
                      <a:pt x="44" y="26"/>
                      <a:pt x="56" y="30"/>
                    </a:cubicBezTo>
                    <a:cubicBezTo>
                      <a:pt x="62" y="39"/>
                      <a:pt x="71" y="45"/>
                      <a:pt x="78" y="54"/>
                    </a:cubicBezTo>
                    <a:cubicBezTo>
                      <a:pt x="85" y="74"/>
                      <a:pt x="87" y="100"/>
                      <a:pt x="106" y="112"/>
                    </a:cubicBezTo>
                    <a:cubicBezTo>
                      <a:pt x="133" y="152"/>
                      <a:pt x="179" y="148"/>
                      <a:pt x="224" y="150"/>
                    </a:cubicBezTo>
                    <a:cubicBezTo>
                      <a:pt x="250" y="167"/>
                      <a:pt x="272" y="168"/>
                      <a:pt x="304" y="170"/>
                    </a:cubicBezTo>
                    <a:cubicBezTo>
                      <a:pt x="319" y="175"/>
                      <a:pt x="334" y="180"/>
                      <a:pt x="350" y="182"/>
                    </a:cubicBezTo>
                    <a:cubicBezTo>
                      <a:pt x="366" y="193"/>
                      <a:pt x="415" y="191"/>
                      <a:pt x="438" y="194"/>
                    </a:cubicBezTo>
                    <a:cubicBezTo>
                      <a:pt x="464" y="192"/>
                      <a:pt x="477" y="189"/>
                      <a:pt x="500" y="184"/>
                    </a:cubicBezTo>
                    <a:cubicBezTo>
                      <a:pt x="519" y="175"/>
                      <a:pt x="548" y="177"/>
                      <a:pt x="568" y="176"/>
                    </a:cubicBezTo>
                    <a:cubicBezTo>
                      <a:pt x="593" y="177"/>
                      <a:pt x="637" y="180"/>
                      <a:pt x="666" y="176"/>
                    </a:cubicBezTo>
                    <a:cubicBezTo>
                      <a:pt x="681" y="174"/>
                      <a:pt x="696" y="168"/>
                      <a:pt x="712" y="16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0" name="Freeform 28"/>
              <p:cNvSpPr>
                <a:spLocks/>
              </p:cNvSpPr>
              <p:nvPr/>
            </p:nvSpPr>
            <p:spPr bwMode="auto">
              <a:xfrm>
                <a:off x="3850" y="2204"/>
                <a:ext cx="168" cy="26"/>
              </a:xfrm>
              <a:custGeom>
                <a:avLst/>
                <a:gdLst>
                  <a:gd name="T0" fmla="*/ 0 w 168"/>
                  <a:gd name="T1" fmla="*/ 26 h 26"/>
                  <a:gd name="T2" fmla="*/ 130 w 168"/>
                  <a:gd name="T3" fmla="*/ 10 h 26"/>
                  <a:gd name="T4" fmla="*/ 168 w 168"/>
                  <a:gd name="T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8" h="26">
                    <a:moveTo>
                      <a:pt x="0" y="26"/>
                    </a:moveTo>
                    <a:cubicBezTo>
                      <a:pt x="44" y="22"/>
                      <a:pt x="85" y="12"/>
                      <a:pt x="130" y="10"/>
                    </a:cubicBezTo>
                    <a:cubicBezTo>
                      <a:pt x="144" y="7"/>
                      <a:pt x="153" y="0"/>
                      <a:pt x="16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1" name="Freeform 29"/>
              <p:cNvSpPr>
                <a:spLocks/>
              </p:cNvSpPr>
              <p:nvPr/>
            </p:nvSpPr>
            <p:spPr bwMode="auto">
              <a:xfrm>
                <a:off x="2876" y="2356"/>
                <a:ext cx="1144" cy="292"/>
              </a:xfrm>
              <a:custGeom>
                <a:avLst/>
                <a:gdLst>
                  <a:gd name="T0" fmla="*/ 1144 w 1144"/>
                  <a:gd name="T1" fmla="*/ 26 h 292"/>
                  <a:gd name="T2" fmla="*/ 1054 w 1144"/>
                  <a:gd name="T3" fmla="*/ 12 h 292"/>
                  <a:gd name="T4" fmla="*/ 1032 w 1144"/>
                  <a:gd name="T5" fmla="*/ 4 h 292"/>
                  <a:gd name="T6" fmla="*/ 1016 w 1144"/>
                  <a:gd name="T7" fmla="*/ 0 h 292"/>
                  <a:gd name="T8" fmla="*/ 986 w 1144"/>
                  <a:gd name="T9" fmla="*/ 2 h 292"/>
                  <a:gd name="T10" fmla="*/ 974 w 1144"/>
                  <a:gd name="T11" fmla="*/ 10 h 292"/>
                  <a:gd name="T12" fmla="*/ 934 w 1144"/>
                  <a:gd name="T13" fmla="*/ 24 h 292"/>
                  <a:gd name="T14" fmla="*/ 906 w 1144"/>
                  <a:gd name="T15" fmla="*/ 54 h 292"/>
                  <a:gd name="T16" fmla="*/ 864 w 1144"/>
                  <a:gd name="T17" fmla="*/ 78 h 292"/>
                  <a:gd name="T18" fmla="*/ 836 w 1144"/>
                  <a:gd name="T19" fmla="*/ 90 h 292"/>
                  <a:gd name="T20" fmla="*/ 810 w 1144"/>
                  <a:gd name="T21" fmla="*/ 114 h 292"/>
                  <a:gd name="T22" fmla="*/ 792 w 1144"/>
                  <a:gd name="T23" fmla="*/ 128 h 292"/>
                  <a:gd name="T24" fmla="*/ 760 w 1144"/>
                  <a:gd name="T25" fmla="*/ 150 h 292"/>
                  <a:gd name="T26" fmla="*/ 750 w 1144"/>
                  <a:gd name="T27" fmla="*/ 168 h 292"/>
                  <a:gd name="T28" fmla="*/ 738 w 1144"/>
                  <a:gd name="T29" fmla="*/ 190 h 292"/>
                  <a:gd name="T30" fmla="*/ 726 w 1144"/>
                  <a:gd name="T31" fmla="*/ 200 h 292"/>
                  <a:gd name="T32" fmla="*/ 716 w 1144"/>
                  <a:gd name="T33" fmla="*/ 218 h 292"/>
                  <a:gd name="T34" fmla="*/ 654 w 1144"/>
                  <a:gd name="T35" fmla="*/ 238 h 292"/>
                  <a:gd name="T36" fmla="*/ 598 w 1144"/>
                  <a:gd name="T37" fmla="*/ 228 h 292"/>
                  <a:gd name="T38" fmla="*/ 518 w 1144"/>
                  <a:gd name="T39" fmla="*/ 246 h 292"/>
                  <a:gd name="T40" fmla="*/ 490 w 1144"/>
                  <a:gd name="T41" fmla="*/ 256 h 292"/>
                  <a:gd name="T42" fmla="*/ 442 w 1144"/>
                  <a:gd name="T43" fmla="*/ 254 h 292"/>
                  <a:gd name="T44" fmla="*/ 410 w 1144"/>
                  <a:gd name="T45" fmla="*/ 268 h 292"/>
                  <a:gd name="T46" fmla="*/ 300 w 1144"/>
                  <a:gd name="T47" fmla="*/ 284 h 292"/>
                  <a:gd name="T48" fmla="*/ 256 w 1144"/>
                  <a:gd name="T49" fmla="*/ 288 h 292"/>
                  <a:gd name="T50" fmla="*/ 244 w 1144"/>
                  <a:gd name="T51" fmla="*/ 292 h 292"/>
                  <a:gd name="T52" fmla="*/ 166 w 1144"/>
                  <a:gd name="T53" fmla="*/ 284 h 292"/>
                  <a:gd name="T54" fmla="*/ 144 w 1144"/>
                  <a:gd name="T55" fmla="*/ 278 h 292"/>
                  <a:gd name="T56" fmla="*/ 114 w 1144"/>
                  <a:gd name="T57" fmla="*/ 266 h 292"/>
                  <a:gd name="T58" fmla="*/ 82 w 1144"/>
                  <a:gd name="T59" fmla="*/ 244 h 292"/>
                  <a:gd name="T60" fmla="*/ 48 w 1144"/>
                  <a:gd name="T61" fmla="*/ 214 h 292"/>
                  <a:gd name="T62" fmla="*/ 2 w 1144"/>
                  <a:gd name="T63" fmla="*/ 142 h 292"/>
                  <a:gd name="T64" fmla="*/ 4 w 1144"/>
                  <a:gd name="T65" fmla="*/ 124 h 292"/>
                  <a:gd name="T66" fmla="*/ 40 w 1144"/>
                  <a:gd name="T67" fmla="*/ 106 h 292"/>
                  <a:gd name="T68" fmla="*/ 40 w 1144"/>
                  <a:gd name="T69" fmla="*/ 88 h 292"/>
                  <a:gd name="T70" fmla="*/ 0 w 1144"/>
                  <a:gd name="T71" fmla="*/ 9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4" h="292">
                    <a:moveTo>
                      <a:pt x="1144" y="26"/>
                    </a:moveTo>
                    <a:cubicBezTo>
                      <a:pt x="1116" y="7"/>
                      <a:pt x="1090" y="13"/>
                      <a:pt x="1054" y="12"/>
                    </a:cubicBezTo>
                    <a:cubicBezTo>
                      <a:pt x="1046" y="9"/>
                      <a:pt x="1039" y="7"/>
                      <a:pt x="1032" y="4"/>
                    </a:cubicBezTo>
                    <a:cubicBezTo>
                      <a:pt x="1027" y="2"/>
                      <a:pt x="1016" y="0"/>
                      <a:pt x="1016" y="0"/>
                    </a:cubicBezTo>
                    <a:cubicBezTo>
                      <a:pt x="1006" y="1"/>
                      <a:pt x="996" y="0"/>
                      <a:pt x="986" y="2"/>
                    </a:cubicBezTo>
                    <a:cubicBezTo>
                      <a:pt x="981" y="3"/>
                      <a:pt x="974" y="10"/>
                      <a:pt x="974" y="10"/>
                    </a:cubicBezTo>
                    <a:cubicBezTo>
                      <a:pt x="960" y="31"/>
                      <a:pt x="971" y="22"/>
                      <a:pt x="934" y="24"/>
                    </a:cubicBezTo>
                    <a:cubicBezTo>
                      <a:pt x="918" y="34"/>
                      <a:pt x="925" y="49"/>
                      <a:pt x="906" y="54"/>
                    </a:cubicBezTo>
                    <a:cubicBezTo>
                      <a:pt x="892" y="64"/>
                      <a:pt x="876" y="66"/>
                      <a:pt x="864" y="78"/>
                    </a:cubicBezTo>
                    <a:cubicBezTo>
                      <a:pt x="859" y="92"/>
                      <a:pt x="850" y="89"/>
                      <a:pt x="836" y="90"/>
                    </a:cubicBezTo>
                    <a:cubicBezTo>
                      <a:pt x="827" y="103"/>
                      <a:pt x="827" y="111"/>
                      <a:pt x="810" y="114"/>
                    </a:cubicBezTo>
                    <a:cubicBezTo>
                      <a:pt x="796" y="124"/>
                      <a:pt x="801" y="119"/>
                      <a:pt x="792" y="128"/>
                    </a:cubicBezTo>
                    <a:cubicBezTo>
                      <a:pt x="786" y="146"/>
                      <a:pt x="778" y="148"/>
                      <a:pt x="760" y="150"/>
                    </a:cubicBezTo>
                    <a:cubicBezTo>
                      <a:pt x="751" y="164"/>
                      <a:pt x="754" y="157"/>
                      <a:pt x="750" y="168"/>
                    </a:cubicBezTo>
                    <a:cubicBezTo>
                      <a:pt x="748" y="180"/>
                      <a:pt x="750" y="186"/>
                      <a:pt x="738" y="190"/>
                    </a:cubicBezTo>
                    <a:cubicBezTo>
                      <a:pt x="724" y="211"/>
                      <a:pt x="746" y="180"/>
                      <a:pt x="726" y="200"/>
                    </a:cubicBezTo>
                    <a:cubicBezTo>
                      <a:pt x="721" y="205"/>
                      <a:pt x="721" y="214"/>
                      <a:pt x="716" y="218"/>
                    </a:cubicBezTo>
                    <a:cubicBezTo>
                      <a:pt x="702" y="229"/>
                      <a:pt x="671" y="227"/>
                      <a:pt x="654" y="238"/>
                    </a:cubicBezTo>
                    <a:cubicBezTo>
                      <a:pt x="633" y="237"/>
                      <a:pt x="617" y="234"/>
                      <a:pt x="598" y="228"/>
                    </a:cubicBezTo>
                    <a:cubicBezTo>
                      <a:pt x="570" y="231"/>
                      <a:pt x="545" y="242"/>
                      <a:pt x="518" y="246"/>
                    </a:cubicBezTo>
                    <a:cubicBezTo>
                      <a:pt x="509" y="249"/>
                      <a:pt x="499" y="253"/>
                      <a:pt x="490" y="256"/>
                    </a:cubicBezTo>
                    <a:cubicBezTo>
                      <a:pt x="477" y="255"/>
                      <a:pt x="456" y="250"/>
                      <a:pt x="442" y="254"/>
                    </a:cubicBezTo>
                    <a:cubicBezTo>
                      <a:pt x="433" y="260"/>
                      <a:pt x="420" y="265"/>
                      <a:pt x="410" y="268"/>
                    </a:cubicBezTo>
                    <a:cubicBezTo>
                      <a:pt x="378" y="289"/>
                      <a:pt x="335" y="283"/>
                      <a:pt x="300" y="284"/>
                    </a:cubicBezTo>
                    <a:cubicBezTo>
                      <a:pt x="296" y="284"/>
                      <a:pt x="263" y="287"/>
                      <a:pt x="256" y="288"/>
                    </a:cubicBezTo>
                    <a:cubicBezTo>
                      <a:pt x="252" y="289"/>
                      <a:pt x="244" y="292"/>
                      <a:pt x="244" y="292"/>
                    </a:cubicBezTo>
                    <a:cubicBezTo>
                      <a:pt x="216" y="291"/>
                      <a:pt x="193" y="286"/>
                      <a:pt x="166" y="284"/>
                    </a:cubicBezTo>
                    <a:cubicBezTo>
                      <a:pt x="159" y="282"/>
                      <a:pt x="151" y="280"/>
                      <a:pt x="144" y="278"/>
                    </a:cubicBezTo>
                    <a:cubicBezTo>
                      <a:pt x="134" y="271"/>
                      <a:pt x="126" y="269"/>
                      <a:pt x="114" y="266"/>
                    </a:cubicBezTo>
                    <a:cubicBezTo>
                      <a:pt x="104" y="264"/>
                      <a:pt x="91" y="250"/>
                      <a:pt x="82" y="244"/>
                    </a:cubicBezTo>
                    <a:cubicBezTo>
                      <a:pt x="77" y="229"/>
                      <a:pt x="62" y="219"/>
                      <a:pt x="48" y="214"/>
                    </a:cubicBezTo>
                    <a:cubicBezTo>
                      <a:pt x="33" y="191"/>
                      <a:pt x="22" y="162"/>
                      <a:pt x="2" y="142"/>
                    </a:cubicBezTo>
                    <a:cubicBezTo>
                      <a:pt x="3" y="136"/>
                      <a:pt x="1" y="129"/>
                      <a:pt x="4" y="124"/>
                    </a:cubicBezTo>
                    <a:cubicBezTo>
                      <a:pt x="10" y="113"/>
                      <a:pt x="30" y="112"/>
                      <a:pt x="40" y="106"/>
                    </a:cubicBezTo>
                    <a:cubicBezTo>
                      <a:pt x="46" y="97"/>
                      <a:pt x="48" y="96"/>
                      <a:pt x="40" y="88"/>
                    </a:cubicBezTo>
                    <a:cubicBezTo>
                      <a:pt x="23" y="90"/>
                      <a:pt x="16" y="98"/>
                      <a:pt x="0" y="9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2" name="Freeform 30"/>
              <p:cNvSpPr>
                <a:spLocks/>
              </p:cNvSpPr>
              <p:nvPr/>
            </p:nvSpPr>
            <p:spPr bwMode="auto">
              <a:xfrm>
                <a:off x="2060" y="2440"/>
                <a:ext cx="814" cy="364"/>
              </a:xfrm>
              <a:custGeom>
                <a:avLst/>
                <a:gdLst>
                  <a:gd name="T0" fmla="*/ 814 w 814"/>
                  <a:gd name="T1" fmla="*/ 10 h 364"/>
                  <a:gd name="T2" fmla="*/ 788 w 814"/>
                  <a:gd name="T3" fmla="*/ 36 h 364"/>
                  <a:gd name="T4" fmla="*/ 718 w 814"/>
                  <a:gd name="T5" fmla="*/ 64 h 364"/>
                  <a:gd name="T6" fmla="*/ 672 w 814"/>
                  <a:gd name="T7" fmla="*/ 82 h 364"/>
                  <a:gd name="T8" fmla="*/ 628 w 814"/>
                  <a:gd name="T9" fmla="*/ 84 h 364"/>
                  <a:gd name="T10" fmla="*/ 594 w 814"/>
                  <a:gd name="T11" fmla="*/ 94 h 364"/>
                  <a:gd name="T12" fmla="*/ 468 w 814"/>
                  <a:gd name="T13" fmla="*/ 84 h 364"/>
                  <a:gd name="T14" fmla="*/ 406 w 814"/>
                  <a:gd name="T15" fmla="*/ 82 h 364"/>
                  <a:gd name="T16" fmla="*/ 382 w 814"/>
                  <a:gd name="T17" fmla="*/ 100 h 364"/>
                  <a:gd name="T18" fmla="*/ 434 w 814"/>
                  <a:gd name="T19" fmla="*/ 162 h 364"/>
                  <a:gd name="T20" fmla="*/ 508 w 814"/>
                  <a:gd name="T21" fmla="*/ 192 h 364"/>
                  <a:gd name="T22" fmla="*/ 556 w 814"/>
                  <a:gd name="T23" fmla="*/ 198 h 364"/>
                  <a:gd name="T24" fmla="*/ 574 w 814"/>
                  <a:gd name="T25" fmla="*/ 204 h 364"/>
                  <a:gd name="T26" fmla="*/ 592 w 814"/>
                  <a:gd name="T27" fmla="*/ 238 h 364"/>
                  <a:gd name="T28" fmla="*/ 578 w 814"/>
                  <a:gd name="T29" fmla="*/ 274 h 364"/>
                  <a:gd name="T30" fmla="*/ 598 w 814"/>
                  <a:gd name="T31" fmla="*/ 330 h 364"/>
                  <a:gd name="T32" fmla="*/ 596 w 814"/>
                  <a:gd name="T33" fmla="*/ 352 h 364"/>
                  <a:gd name="T34" fmla="*/ 592 w 814"/>
                  <a:gd name="T35" fmla="*/ 364 h 364"/>
                  <a:gd name="T36" fmla="*/ 574 w 814"/>
                  <a:gd name="T37" fmla="*/ 316 h 364"/>
                  <a:gd name="T38" fmla="*/ 556 w 814"/>
                  <a:gd name="T39" fmla="*/ 300 h 364"/>
                  <a:gd name="T40" fmla="*/ 546 w 814"/>
                  <a:gd name="T41" fmla="*/ 230 h 364"/>
                  <a:gd name="T42" fmla="*/ 544 w 814"/>
                  <a:gd name="T43" fmla="*/ 214 h 364"/>
                  <a:gd name="T44" fmla="*/ 484 w 814"/>
                  <a:gd name="T45" fmla="*/ 232 h 364"/>
                  <a:gd name="T46" fmla="*/ 418 w 814"/>
                  <a:gd name="T47" fmla="*/ 244 h 364"/>
                  <a:gd name="T48" fmla="*/ 396 w 814"/>
                  <a:gd name="T49" fmla="*/ 276 h 364"/>
                  <a:gd name="T50" fmla="*/ 340 w 814"/>
                  <a:gd name="T51" fmla="*/ 346 h 364"/>
                  <a:gd name="T52" fmla="*/ 310 w 814"/>
                  <a:gd name="T53" fmla="*/ 362 h 364"/>
                  <a:gd name="T54" fmla="*/ 334 w 814"/>
                  <a:gd name="T55" fmla="*/ 340 h 364"/>
                  <a:gd name="T56" fmla="*/ 346 w 814"/>
                  <a:gd name="T57" fmla="*/ 334 h 364"/>
                  <a:gd name="T58" fmla="*/ 364 w 814"/>
                  <a:gd name="T59" fmla="*/ 310 h 364"/>
                  <a:gd name="T60" fmla="*/ 378 w 814"/>
                  <a:gd name="T61" fmla="*/ 274 h 364"/>
                  <a:gd name="T62" fmla="*/ 384 w 814"/>
                  <a:gd name="T63" fmla="*/ 256 h 364"/>
                  <a:gd name="T64" fmla="*/ 382 w 814"/>
                  <a:gd name="T65" fmla="*/ 238 h 364"/>
                  <a:gd name="T66" fmla="*/ 352 w 814"/>
                  <a:gd name="T67" fmla="*/ 228 h 364"/>
                  <a:gd name="T68" fmla="*/ 308 w 814"/>
                  <a:gd name="T69" fmla="*/ 218 h 364"/>
                  <a:gd name="T70" fmla="*/ 262 w 814"/>
                  <a:gd name="T71" fmla="*/ 200 h 364"/>
                  <a:gd name="T72" fmla="*/ 230 w 814"/>
                  <a:gd name="T73" fmla="*/ 188 h 364"/>
                  <a:gd name="T74" fmla="*/ 212 w 814"/>
                  <a:gd name="T75" fmla="*/ 178 h 364"/>
                  <a:gd name="T76" fmla="*/ 196 w 814"/>
                  <a:gd name="T77" fmla="*/ 148 h 364"/>
                  <a:gd name="T78" fmla="*/ 142 w 814"/>
                  <a:gd name="T79" fmla="*/ 110 h 364"/>
                  <a:gd name="T80" fmla="*/ 136 w 814"/>
                  <a:gd name="T81" fmla="*/ 94 h 364"/>
                  <a:gd name="T82" fmla="*/ 76 w 814"/>
                  <a:gd name="T83" fmla="*/ 50 h 364"/>
                  <a:gd name="T84" fmla="*/ 52 w 814"/>
                  <a:gd name="T85" fmla="*/ 36 h 364"/>
                  <a:gd name="T86" fmla="*/ 28 w 814"/>
                  <a:gd name="T87" fmla="*/ 18 h 364"/>
                  <a:gd name="T88" fmla="*/ 16 w 814"/>
                  <a:gd name="T89" fmla="*/ 10 h 364"/>
                  <a:gd name="T90" fmla="*/ 6 w 814"/>
                  <a:gd name="T91" fmla="*/ 0 h 364"/>
                  <a:gd name="T92" fmla="*/ 0 w 814"/>
                  <a:gd name="T93" fmla="*/ 2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14" h="364">
                    <a:moveTo>
                      <a:pt x="814" y="10"/>
                    </a:moveTo>
                    <a:cubicBezTo>
                      <a:pt x="808" y="20"/>
                      <a:pt x="799" y="32"/>
                      <a:pt x="788" y="36"/>
                    </a:cubicBezTo>
                    <a:cubicBezTo>
                      <a:pt x="763" y="61"/>
                      <a:pt x="757" y="62"/>
                      <a:pt x="718" y="64"/>
                    </a:cubicBezTo>
                    <a:cubicBezTo>
                      <a:pt x="702" y="67"/>
                      <a:pt x="688" y="80"/>
                      <a:pt x="672" y="82"/>
                    </a:cubicBezTo>
                    <a:cubicBezTo>
                      <a:pt x="657" y="84"/>
                      <a:pt x="643" y="83"/>
                      <a:pt x="628" y="84"/>
                    </a:cubicBezTo>
                    <a:cubicBezTo>
                      <a:pt x="617" y="88"/>
                      <a:pt x="605" y="90"/>
                      <a:pt x="594" y="94"/>
                    </a:cubicBezTo>
                    <a:cubicBezTo>
                      <a:pt x="552" y="92"/>
                      <a:pt x="511" y="86"/>
                      <a:pt x="468" y="84"/>
                    </a:cubicBezTo>
                    <a:cubicBezTo>
                      <a:pt x="448" y="77"/>
                      <a:pt x="427" y="80"/>
                      <a:pt x="406" y="82"/>
                    </a:cubicBezTo>
                    <a:cubicBezTo>
                      <a:pt x="397" y="88"/>
                      <a:pt x="390" y="94"/>
                      <a:pt x="382" y="100"/>
                    </a:cubicBezTo>
                    <a:cubicBezTo>
                      <a:pt x="371" y="133"/>
                      <a:pt x="406" y="156"/>
                      <a:pt x="434" y="162"/>
                    </a:cubicBezTo>
                    <a:cubicBezTo>
                      <a:pt x="466" y="183"/>
                      <a:pt x="466" y="188"/>
                      <a:pt x="508" y="192"/>
                    </a:cubicBezTo>
                    <a:cubicBezTo>
                      <a:pt x="524" y="193"/>
                      <a:pt x="540" y="194"/>
                      <a:pt x="556" y="198"/>
                    </a:cubicBezTo>
                    <a:cubicBezTo>
                      <a:pt x="562" y="200"/>
                      <a:pt x="574" y="204"/>
                      <a:pt x="574" y="204"/>
                    </a:cubicBezTo>
                    <a:cubicBezTo>
                      <a:pt x="582" y="216"/>
                      <a:pt x="587" y="224"/>
                      <a:pt x="592" y="238"/>
                    </a:cubicBezTo>
                    <a:cubicBezTo>
                      <a:pt x="590" y="264"/>
                      <a:pt x="597" y="268"/>
                      <a:pt x="578" y="274"/>
                    </a:cubicBezTo>
                    <a:cubicBezTo>
                      <a:pt x="568" y="312"/>
                      <a:pt x="578" y="310"/>
                      <a:pt x="598" y="330"/>
                    </a:cubicBezTo>
                    <a:cubicBezTo>
                      <a:pt x="597" y="337"/>
                      <a:pt x="597" y="345"/>
                      <a:pt x="596" y="352"/>
                    </a:cubicBezTo>
                    <a:cubicBezTo>
                      <a:pt x="595" y="356"/>
                      <a:pt x="592" y="364"/>
                      <a:pt x="592" y="364"/>
                    </a:cubicBezTo>
                    <a:cubicBezTo>
                      <a:pt x="564" y="359"/>
                      <a:pt x="588" y="335"/>
                      <a:pt x="574" y="316"/>
                    </a:cubicBezTo>
                    <a:cubicBezTo>
                      <a:pt x="568" y="307"/>
                      <a:pt x="563" y="305"/>
                      <a:pt x="556" y="300"/>
                    </a:cubicBezTo>
                    <a:cubicBezTo>
                      <a:pt x="551" y="277"/>
                      <a:pt x="553" y="252"/>
                      <a:pt x="546" y="230"/>
                    </a:cubicBezTo>
                    <a:cubicBezTo>
                      <a:pt x="545" y="225"/>
                      <a:pt x="549" y="216"/>
                      <a:pt x="544" y="214"/>
                    </a:cubicBezTo>
                    <a:cubicBezTo>
                      <a:pt x="508" y="201"/>
                      <a:pt x="507" y="224"/>
                      <a:pt x="484" y="232"/>
                    </a:cubicBezTo>
                    <a:cubicBezTo>
                      <a:pt x="468" y="248"/>
                      <a:pt x="437" y="243"/>
                      <a:pt x="418" y="244"/>
                    </a:cubicBezTo>
                    <a:cubicBezTo>
                      <a:pt x="406" y="256"/>
                      <a:pt x="405" y="263"/>
                      <a:pt x="396" y="276"/>
                    </a:cubicBezTo>
                    <a:cubicBezTo>
                      <a:pt x="390" y="298"/>
                      <a:pt x="363" y="338"/>
                      <a:pt x="340" y="346"/>
                    </a:cubicBezTo>
                    <a:cubicBezTo>
                      <a:pt x="333" y="357"/>
                      <a:pt x="322" y="359"/>
                      <a:pt x="310" y="362"/>
                    </a:cubicBezTo>
                    <a:cubicBezTo>
                      <a:pt x="303" y="342"/>
                      <a:pt x="318" y="342"/>
                      <a:pt x="334" y="340"/>
                    </a:cubicBezTo>
                    <a:cubicBezTo>
                      <a:pt x="338" y="338"/>
                      <a:pt x="343" y="337"/>
                      <a:pt x="346" y="334"/>
                    </a:cubicBezTo>
                    <a:cubicBezTo>
                      <a:pt x="353" y="327"/>
                      <a:pt x="357" y="317"/>
                      <a:pt x="364" y="310"/>
                    </a:cubicBezTo>
                    <a:cubicBezTo>
                      <a:pt x="367" y="298"/>
                      <a:pt x="374" y="287"/>
                      <a:pt x="378" y="274"/>
                    </a:cubicBezTo>
                    <a:cubicBezTo>
                      <a:pt x="380" y="268"/>
                      <a:pt x="384" y="256"/>
                      <a:pt x="384" y="256"/>
                    </a:cubicBezTo>
                    <a:cubicBezTo>
                      <a:pt x="383" y="250"/>
                      <a:pt x="385" y="243"/>
                      <a:pt x="382" y="238"/>
                    </a:cubicBezTo>
                    <a:cubicBezTo>
                      <a:pt x="380" y="234"/>
                      <a:pt x="357" y="230"/>
                      <a:pt x="352" y="228"/>
                    </a:cubicBezTo>
                    <a:cubicBezTo>
                      <a:pt x="338" y="223"/>
                      <a:pt x="322" y="225"/>
                      <a:pt x="308" y="218"/>
                    </a:cubicBezTo>
                    <a:cubicBezTo>
                      <a:pt x="289" y="208"/>
                      <a:pt x="285" y="202"/>
                      <a:pt x="262" y="200"/>
                    </a:cubicBezTo>
                    <a:cubicBezTo>
                      <a:pt x="251" y="196"/>
                      <a:pt x="241" y="191"/>
                      <a:pt x="230" y="188"/>
                    </a:cubicBezTo>
                    <a:cubicBezTo>
                      <a:pt x="224" y="184"/>
                      <a:pt x="218" y="182"/>
                      <a:pt x="212" y="178"/>
                    </a:cubicBezTo>
                    <a:cubicBezTo>
                      <a:pt x="206" y="168"/>
                      <a:pt x="202" y="158"/>
                      <a:pt x="196" y="148"/>
                    </a:cubicBezTo>
                    <a:cubicBezTo>
                      <a:pt x="191" y="122"/>
                      <a:pt x="160" y="128"/>
                      <a:pt x="142" y="110"/>
                    </a:cubicBezTo>
                    <a:cubicBezTo>
                      <a:pt x="140" y="105"/>
                      <a:pt x="140" y="98"/>
                      <a:pt x="136" y="94"/>
                    </a:cubicBezTo>
                    <a:cubicBezTo>
                      <a:pt x="124" y="79"/>
                      <a:pt x="95" y="55"/>
                      <a:pt x="76" y="50"/>
                    </a:cubicBezTo>
                    <a:cubicBezTo>
                      <a:pt x="68" y="44"/>
                      <a:pt x="61" y="39"/>
                      <a:pt x="52" y="36"/>
                    </a:cubicBezTo>
                    <a:cubicBezTo>
                      <a:pt x="45" y="29"/>
                      <a:pt x="36" y="24"/>
                      <a:pt x="28" y="18"/>
                    </a:cubicBezTo>
                    <a:cubicBezTo>
                      <a:pt x="24" y="15"/>
                      <a:pt x="16" y="10"/>
                      <a:pt x="16" y="10"/>
                    </a:cubicBezTo>
                    <a:cubicBezTo>
                      <a:pt x="14" y="6"/>
                      <a:pt x="11" y="1"/>
                      <a:pt x="6" y="0"/>
                    </a:cubicBezTo>
                    <a:cubicBezTo>
                      <a:pt x="4" y="0"/>
                      <a:pt x="0" y="2"/>
                      <a:pt x="0" y="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3" name="Freeform 31"/>
              <p:cNvSpPr>
                <a:spLocks/>
              </p:cNvSpPr>
              <p:nvPr/>
            </p:nvSpPr>
            <p:spPr bwMode="auto">
              <a:xfrm>
                <a:off x="1620" y="2294"/>
                <a:ext cx="470" cy="708"/>
              </a:xfrm>
              <a:custGeom>
                <a:avLst/>
                <a:gdLst>
                  <a:gd name="T0" fmla="*/ 470 w 470"/>
                  <a:gd name="T1" fmla="*/ 168 h 708"/>
                  <a:gd name="T2" fmla="*/ 464 w 470"/>
                  <a:gd name="T3" fmla="*/ 156 h 708"/>
                  <a:gd name="T4" fmla="*/ 396 w 470"/>
                  <a:gd name="T5" fmla="*/ 130 h 708"/>
                  <a:gd name="T6" fmla="*/ 356 w 470"/>
                  <a:gd name="T7" fmla="*/ 104 h 708"/>
                  <a:gd name="T8" fmla="*/ 332 w 470"/>
                  <a:gd name="T9" fmla="*/ 80 h 708"/>
                  <a:gd name="T10" fmla="*/ 314 w 470"/>
                  <a:gd name="T11" fmla="*/ 74 h 708"/>
                  <a:gd name="T12" fmla="*/ 302 w 470"/>
                  <a:gd name="T13" fmla="*/ 60 h 708"/>
                  <a:gd name="T14" fmla="*/ 290 w 470"/>
                  <a:gd name="T15" fmla="*/ 52 h 708"/>
                  <a:gd name="T16" fmla="*/ 266 w 470"/>
                  <a:gd name="T17" fmla="*/ 28 h 708"/>
                  <a:gd name="T18" fmla="*/ 220 w 470"/>
                  <a:gd name="T19" fmla="*/ 0 h 708"/>
                  <a:gd name="T20" fmla="*/ 194 w 470"/>
                  <a:gd name="T21" fmla="*/ 2 h 708"/>
                  <a:gd name="T22" fmla="*/ 182 w 470"/>
                  <a:gd name="T23" fmla="*/ 6 h 708"/>
                  <a:gd name="T24" fmla="*/ 152 w 470"/>
                  <a:gd name="T25" fmla="*/ 24 h 708"/>
                  <a:gd name="T26" fmla="*/ 34 w 470"/>
                  <a:gd name="T27" fmla="*/ 8 h 708"/>
                  <a:gd name="T28" fmla="*/ 0 w 470"/>
                  <a:gd name="T29" fmla="*/ 14 h 708"/>
                  <a:gd name="T30" fmla="*/ 68 w 470"/>
                  <a:gd name="T31" fmla="*/ 26 h 708"/>
                  <a:gd name="T32" fmla="*/ 140 w 470"/>
                  <a:gd name="T33" fmla="*/ 40 h 708"/>
                  <a:gd name="T34" fmla="*/ 158 w 470"/>
                  <a:gd name="T35" fmla="*/ 52 h 708"/>
                  <a:gd name="T36" fmla="*/ 198 w 470"/>
                  <a:gd name="T37" fmla="*/ 62 h 708"/>
                  <a:gd name="T38" fmla="*/ 222 w 470"/>
                  <a:gd name="T39" fmla="*/ 108 h 708"/>
                  <a:gd name="T40" fmla="*/ 260 w 470"/>
                  <a:gd name="T41" fmla="*/ 190 h 708"/>
                  <a:gd name="T42" fmla="*/ 278 w 470"/>
                  <a:gd name="T43" fmla="*/ 238 h 708"/>
                  <a:gd name="T44" fmla="*/ 292 w 470"/>
                  <a:gd name="T45" fmla="*/ 268 h 708"/>
                  <a:gd name="T46" fmla="*/ 310 w 470"/>
                  <a:gd name="T47" fmla="*/ 312 h 708"/>
                  <a:gd name="T48" fmla="*/ 330 w 470"/>
                  <a:gd name="T49" fmla="*/ 320 h 708"/>
                  <a:gd name="T50" fmla="*/ 336 w 470"/>
                  <a:gd name="T51" fmla="*/ 324 h 708"/>
                  <a:gd name="T52" fmla="*/ 350 w 470"/>
                  <a:gd name="T53" fmla="*/ 388 h 708"/>
                  <a:gd name="T54" fmla="*/ 392 w 470"/>
                  <a:gd name="T55" fmla="*/ 426 h 708"/>
                  <a:gd name="T56" fmla="*/ 386 w 470"/>
                  <a:gd name="T57" fmla="*/ 466 h 708"/>
                  <a:gd name="T58" fmla="*/ 380 w 470"/>
                  <a:gd name="T59" fmla="*/ 486 h 708"/>
                  <a:gd name="T60" fmla="*/ 392 w 470"/>
                  <a:gd name="T61" fmla="*/ 528 h 708"/>
                  <a:gd name="T62" fmla="*/ 418 w 470"/>
                  <a:gd name="T63" fmla="*/ 600 h 708"/>
                  <a:gd name="T64" fmla="*/ 450 w 470"/>
                  <a:gd name="T65" fmla="*/ 680 h 708"/>
                  <a:gd name="T66" fmla="*/ 462 w 470"/>
                  <a:gd name="T67" fmla="*/ 70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70" h="708">
                    <a:moveTo>
                      <a:pt x="470" y="168"/>
                    </a:moveTo>
                    <a:cubicBezTo>
                      <a:pt x="468" y="164"/>
                      <a:pt x="467" y="159"/>
                      <a:pt x="464" y="156"/>
                    </a:cubicBezTo>
                    <a:cubicBezTo>
                      <a:pt x="448" y="140"/>
                      <a:pt x="416" y="135"/>
                      <a:pt x="396" y="130"/>
                    </a:cubicBezTo>
                    <a:cubicBezTo>
                      <a:pt x="382" y="121"/>
                      <a:pt x="370" y="113"/>
                      <a:pt x="356" y="104"/>
                    </a:cubicBezTo>
                    <a:cubicBezTo>
                      <a:pt x="350" y="91"/>
                      <a:pt x="345" y="84"/>
                      <a:pt x="332" y="80"/>
                    </a:cubicBezTo>
                    <a:cubicBezTo>
                      <a:pt x="326" y="78"/>
                      <a:pt x="314" y="74"/>
                      <a:pt x="314" y="74"/>
                    </a:cubicBezTo>
                    <a:cubicBezTo>
                      <a:pt x="310" y="69"/>
                      <a:pt x="307" y="64"/>
                      <a:pt x="302" y="60"/>
                    </a:cubicBezTo>
                    <a:cubicBezTo>
                      <a:pt x="298" y="57"/>
                      <a:pt x="290" y="52"/>
                      <a:pt x="290" y="52"/>
                    </a:cubicBezTo>
                    <a:cubicBezTo>
                      <a:pt x="283" y="42"/>
                      <a:pt x="273" y="37"/>
                      <a:pt x="266" y="28"/>
                    </a:cubicBezTo>
                    <a:cubicBezTo>
                      <a:pt x="252" y="10"/>
                      <a:pt x="244" y="3"/>
                      <a:pt x="220" y="0"/>
                    </a:cubicBezTo>
                    <a:cubicBezTo>
                      <a:pt x="211" y="1"/>
                      <a:pt x="203" y="1"/>
                      <a:pt x="194" y="2"/>
                    </a:cubicBezTo>
                    <a:cubicBezTo>
                      <a:pt x="190" y="3"/>
                      <a:pt x="182" y="6"/>
                      <a:pt x="182" y="6"/>
                    </a:cubicBezTo>
                    <a:cubicBezTo>
                      <a:pt x="174" y="14"/>
                      <a:pt x="163" y="20"/>
                      <a:pt x="152" y="24"/>
                    </a:cubicBezTo>
                    <a:cubicBezTo>
                      <a:pt x="110" y="22"/>
                      <a:pt x="75" y="15"/>
                      <a:pt x="34" y="8"/>
                    </a:cubicBezTo>
                    <a:cubicBezTo>
                      <a:pt x="22" y="9"/>
                      <a:pt x="11" y="11"/>
                      <a:pt x="0" y="14"/>
                    </a:cubicBezTo>
                    <a:cubicBezTo>
                      <a:pt x="23" y="22"/>
                      <a:pt x="43" y="24"/>
                      <a:pt x="68" y="26"/>
                    </a:cubicBezTo>
                    <a:cubicBezTo>
                      <a:pt x="102" y="37"/>
                      <a:pt x="94" y="38"/>
                      <a:pt x="140" y="40"/>
                    </a:cubicBezTo>
                    <a:cubicBezTo>
                      <a:pt x="148" y="43"/>
                      <a:pt x="151" y="48"/>
                      <a:pt x="158" y="52"/>
                    </a:cubicBezTo>
                    <a:cubicBezTo>
                      <a:pt x="173" y="59"/>
                      <a:pt x="180" y="60"/>
                      <a:pt x="198" y="62"/>
                    </a:cubicBezTo>
                    <a:cubicBezTo>
                      <a:pt x="201" y="79"/>
                      <a:pt x="212" y="93"/>
                      <a:pt x="222" y="108"/>
                    </a:cubicBezTo>
                    <a:cubicBezTo>
                      <a:pt x="242" y="138"/>
                      <a:pt x="223" y="165"/>
                      <a:pt x="260" y="190"/>
                    </a:cubicBezTo>
                    <a:cubicBezTo>
                      <a:pt x="270" y="205"/>
                      <a:pt x="270" y="222"/>
                      <a:pt x="278" y="238"/>
                    </a:cubicBezTo>
                    <a:cubicBezTo>
                      <a:pt x="283" y="248"/>
                      <a:pt x="288" y="257"/>
                      <a:pt x="292" y="268"/>
                    </a:cubicBezTo>
                    <a:cubicBezTo>
                      <a:pt x="294" y="274"/>
                      <a:pt x="305" y="309"/>
                      <a:pt x="310" y="312"/>
                    </a:cubicBezTo>
                    <a:cubicBezTo>
                      <a:pt x="316" y="316"/>
                      <a:pt x="323" y="317"/>
                      <a:pt x="330" y="320"/>
                    </a:cubicBezTo>
                    <a:cubicBezTo>
                      <a:pt x="332" y="321"/>
                      <a:pt x="334" y="323"/>
                      <a:pt x="336" y="324"/>
                    </a:cubicBezTo>
                    <a:cubicBezTo>
                      <a:pt x="341" y="347"/>
                      <a:pt x="337" y="368"/>
                      <a:pt x="350" y="388"/>
                    </a:cubicBezTo>
                    <a:cubicBezTo>
                      <a:pt x="355" y="415"/>
                      <a:pt x="365" y="417"/>
                      <a:pt x="392" y="426"/>
                    </a:cubicBezTo>
                    <a:cubicBezTo>
                      <a:pt x="401" y="439"/>
                      <a:pt x="391" y="453"/>
                      <a:pt x="386" y="466"/>
                    </a:cubicBezTo>
                    <a:cubicBezTo>
                      <a:pt x="384" y="473"/>
                      <a:pt x="380" y="486"/>
                      <a:pt x="380" y="486"/>
                    </a:cubicBezTo>
                    <a:cubicBezTo>
                      <a:pt x="382" y="513"/>
                      <a:pt x="379" y="511"/>
                      <a:pt x="392" y="528"/>
                    </a:cubicBezTo>
                    <a:cubicBezTo>
                      <a:pt x="400" y="552"/>
                      <a:pt x="407" y="577"/>
                      <a:pt x="418" y="600"/>
                    </a:cubicBezTo>
                    <a:cubicBezTo>
                      <a:pt x="423" y="629"/>
                      <a:pt x="442" y="652"/>
                      <a:pt x="450" y="680"/>
                    </a:cubicBezTo>
                    <a:cubicBezTo>
                      <a:pt x="452" y="685"/>
                      <a:pt x="456" y="708"/>
                      <a:pt x="462" y="70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4" name="Freeform 32"/>
              <p:cNvSpPr>
                <a:spLocks/>
              </p:cNvSpPr>
              <p:nvPr/>
            </p:nvSpPr>
            <p:spPr bwMode="auto">
              <a:xfrm>
                <a:off x="1758" y="2052"/>
                <a:ext cx="115" cy="132"/>
              </a:xfrm>
              <a:custGeom>
                <a:avLst/>
                <a:gdLst>
                  <a:gd name="T0" fmla="*/ 14 w 115"/>
                  <a:gd name="T1" fmla="*/ 4 h 132"/>
                  <a:gd name="T2" fmla="*/ 2 w 115"/>
                  <a:gd name="T3" fmla="*/ 18 h 132"/>
                  <a:gd name="T4" fmla="*/ 16 w 115"/>
                  <a:gd name="T5" fmla="*/ 48 h 132"/>
                  <a:gd name="T6" fmla="*/ 48 w 115"/>
                  <a:gd name="T7" fmla="*/ 100 h 132"/>
                  <a:gd name="T8" fmla="*/ 92 w 115"/>
                  <a:gd name="T9" fmla="*/ 132 h 132"/>
                  <a:gd name="T10" fmla="*/ 96 w 115"/>
                  <a:gd name="T11" fmla="*/ 106 h 132"/>
                  <a:gd name="T12" fmla="*/ 72 w 115"/>
                  <a:gd name="T13" fmla="*/ 84 h 132"/>
                  <a:gd name="T14" fmla="*/ 64 w 115"/>
                  <a:gd name="T15" fmla="*/ 50 h 132"/>
                  <a:gd name="T16" fmla="*/ 50 w 115"/>
                  <a:gd name="T17" fmla="*/ 30 h 132"/>
                  <a:gd name="T18" fmla="*/ 34 w 115"/>
                  <a:gd name="T19" fmla="*/ 8 h 132"/>
                  <a:gd name="T20" fmla="*/ 22 w 115"/>
                  <a:gd name="T21" fmla="*/ 0 h 132"/>
                  <a:gd name="T22" fmla="*/ 2 w 115"/>
                  <a:gd name="T23" fmla="*/ 1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32">
                    <a:moveTo>
                      <a:pt x="14" y="4"/>
                    </a:moveTo>
                    <a:cubicBezTo>
                      <a:pt x="6" y="7"/>
                      <a:pt x="5" y="10"/>
                      <a:pt x="2" y="18"/>
                    </a:cubicBezTo>
                    <a:cubicBezTo>
                      <a:pt x="4" y="36"/>
                      <a:pt x="0" y="43"/>
                      <a:pt x="16" y="48"/>
                    </a:cubicBezTo>
                    <a:cubicBezTo>
                      <a:pt x="32" y="72"/>
                      <a:pt x="12" y="88"/>
                      <a:pt x="48" y="100"/>
                    </a:cubicBezTo>
                    <a:cubicBezTo>
                      <a:pt x="59" y="111"/>
                      <a:pt x="77" y="127"/>
                      <a:pt x="92" y="132"/>
                    </a:cubicBezTo>
                    <a:cubicBezTo>
                      <a:pt x="106" y="129"/>
                      <a:pt x="115" y="112"/>
                      <a:pt x="96" y="106"/>
                    </a:cubicBezTo>
                    <a:cubicBezTo>
                      <a:pt x="88" y="98"/>
                      <a:pt x="79" y="93"/>
                      <a:pt x="72" y="84"/>
                    </a:cubicBezTo>
                    <a:cubicBezTo>
                      <a:pt x="68" y="73"/>
                      <a:pt x="69" y="60"/>
                      <a:pt x="64" y="50"/>
                    </a:cubicBezTo>
                    <a:cubicBezTo>
                      <a:pt x="60" y="43"/>
                      <a:pt x="50" y="30"/>
                      <a:pt x="50" y="30"/>
                    </a:cubicBezTo>
                    <a:cubicBezTo>
                      <a:pt x="47" y="18"/>
                      <a:pt x="43" y="13"/>
                      <a:pt x="34" y="8"/>
                    </a:cubicBezTo>
                    <a:cubicBezTo>
                      <a:pt x="30" y="6"/>
                      <a:pt x="22" y="0"/>
                      <a:pt x="22" y="0"/>
                    </a:cubicBezTo>
                    <a:cubicBezTo>
                      <a:pt x="10" y="2"/>
                      <a:pt x="2" y="2"/>
                      <a:pt x="2" y="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5" name="Freeform 33"/>
              <p:cNvSpPr>
                <a:spLocks/>
              </p:cNvSpPr>
              <p:nvPr/>
            </p:nvSpPr>
            <p:spPr bwMode="auto">
              <a:xfrm>
                <a:off x="1934" y="2169"/>
                <a:ext cx="78" cy="33"/>
              </a:xfrm>
              <a:custGeom>
                <a:avLst/>
                <a:gdLst>
                  <a:gd name="T0" fmla="*/ 4 w 78"/>
                  <a:gd name="T1" fmla="*/ 11 h 33"/>
                  <a:gd name="T2" fmla="*/ 22 w 78"/>
                  <a:gd name="T3" fmla="*/ 3 h 33"/>
                  <a:gd name="T4" fmla="*/ 36 w 78"/>
                  <a:gd name="T5" fmla="*/ 11 h 33"/>
                  <a:gd name="T6" fmla="*/ 78 w 78"/>
                  <a:gd name="T7" fmla="*/ 19 h 33"/>
                  <a:gd name="T8" fmla="*/ 54 w 78"/>
                  <a:gd name="T9" fmla="*/ 27 h 33"/>
                  <a:gd name="T10" fmla="*/ 0 w 78"/>
                  <a:gd name="T11" fmla="*/ 17 h 33"/>
                  <a:gd name="T12" fmla="*/ 4 w 78"/>
                  <a:gd name="T13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33">
                    <a:moveTo>
                      <a:pt x="4" y="11"/>
                    </a:moveTo>
                    <a:cubicBezTo>
                      <a:pt x="9" y="7"/>
                      <a:pt x="22" y="3"/>
                      <a:pt x="22" y="3"/>
                    </a:cubicBezTo>
                    <a:cubicBezTo>
                      <a:pt x="44" y="8"/>
                      <a:pt x="17" y="0"/>
                      <a:pt x="36" y="11"/>
                    </a:cubicBezTo>
                    <a:cubicBezTo>
                      <a:pt x="46" y="17"/>
                      <a:pt x="71" y="18"/>
                      <a:pt x="78" y="19"/>
                    </a:cubicBezTo>
                    <a:cubicBezTo>
                      <a:pt x="74" y="33"/>
                      <a:pt x="69" y="29"/>
                      <a:pt x="54" y="27"/>
                    </a:cubicBezTo>
                    <a:cubicBezTo>
                      <a:pt x="36" y="21"/>
                      <a:pt x="18" y="23"/>
                      <a:pt x="0" y="17"/>
                    </a:cubicBezTo>
                    <a:cubicBezTo>
                      <a:pt x="2" y="10"/>
                      <a:pt x="0" y="11"/>
                      <a:pt x="4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6" name="Freeform 34"/>
              <p:cNvSpPr>
                <a:spLocks/>
              </p:cNvSpPr>
              <p:nvPr/>
            </p:nvSpPr>
            <p:spPr bwMode="auto">
              <a:xfrm>
                <a:off x="3071" y="2262"/>
                <a:ext cx="109" cy="44"/>
              </a:xfrm>
              <a:custGeom>
                <a:avLst/>
                <a:gdLst>
                  <a:gd name="T0" fmla="*/ 45 w 109"/>
                  <a:gd name="T1" fmla="*/ 4 h 44"/>
                  <a:gd name="T2" fmla="*/ 89 w 109"/>
                  <a:gd name="T3" fmla="*/ 6 h 44"/>
                  <a:gd name="T4" fmla="*/ 109 w 109"/>
                  <a:gd name="T5" fmla="*/ 12 h 44"/>
                  <a:gd name="T6" fmla="*/ 75 w 109"/>
                  <a:gd name="T7" fmla="*/ 22 h 44"/>
                  <a:gd name="T8" fmla="*/ 47 w 109"/>
                  <a:gd name="T9" fmla="*/ 36 h 44"/>
                  <a:gd name="T10" fmla="*/ 35 w 109"/>
                  <a:gd name="T11" fmla="*/ 40 h 44"/>
                  <a:gd name="T12" fmla="*/ 5 w 109"/>
                  <a:gd name="T13" fmla="*/ 38 h 44"/>
                  <a:gd name="T14" fmla="*/ 7 w 109"/>
                  <a:gd name="T15" fmla="*/ 20 h 44"/>
                  <a:gd name="T16" fmla="*/ 13 w 109"/>
                  <a:gd name="T17" fmla="*/ 18 h 44"/>
                  <a:gd name="T18" fmla="*/ 45 w 109"/>
                  <a:gd name="T19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4">
                    <a:moveTo>
                      <a:pt x="45" y="4"/>
                    </a:moveTo>
                    <a:cubicBezTo>
                      <a:pt x="61" y="8"/>
                      <a:pt x="71" y="7"/>
                      <a:pt x="89" y="6"/>
                    </a:cubicBezTo>
                    <a:cubicBezTo>
                      <a:pt x="98" y="0"/>
                      <a:pt x="105" y="1"/>
                      <a:pt x="109" y="12"/>
                    </a:cubicBezTo>
                    <a:cubicBezTo>
                      <a:pt x="98" y="17"/>
                      <a:pt x="87" y="19"/>
                      <a:pt x="75" y="22"/>
                    </a:cubicBezTo>
                    <a:cubicBezTo>
                      <a:pt x="66" y="31"/>
                      <a:pt x="58" y="33"/>
                      <a:pt x="47" y="36"/>
                    </a:cubicBezTo>
                    <a:cubicBezTo>
                      <a:pt x="43" y="37"/>
                      <a:pt x="35" y="40"/>
                      <a:pt x="35" y="40"/>
                    </a:cubicBezTo>
                    <a:cubicBezTo>
                      <a:pt x="25" y="39"/>
                      <a:pt x="13" y="44"/>
                      <a:pt x="5" y="38"/>
                    </a:cubicBezTo>
                    <a:cubicBezTo>
                      <a:pt x="0" y="34"/>
                      <a:pt x="5" y="26"/>
                      <a:pt x="7" y="20"/>
                    </a:cubicBezTo>
                    <a:cubicBezTo>
                      <a:pt x="8" y="18"/>
                      <a:pt x="11" y="19"/>
                      <a:pt x="13" y="18"/>
                    </a:cubicBezTo>
                    <a:cubicBezTo>
                      <a:pt x="26" y="14"/>
                      <a:pt x="35" y="14"/>
                      <a:pt x="45" y="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7" name="Freeform 35"/>
              <p:cNvSpPr>
                <a:spLocks/>
              </p:cNvSpPr>
              <p:nvPr/>
            </p:nvSpPr>
            <p:spPr bwMode="auto">
              <a:xfrm>
                <a:off x="3296" y="2258"/>
                <a:ext cx="182" cy="66"/>
              </a:xfrm>
              <a:custGeom>
                <a:avLst/>
                <a:gdLst>
                  <a:gd name="T0" fmla="*/ 0 w 182"/>
                  <a:gd name="T1" fmla="*/ 62 h 66"/>
                  <a:gd name="T2" fmla="*/ 18 w 182"/>
                  <a:gd name="T3" fmla="*/ 54 h 66"/>
                  <a:gd name="T4" fmla="*/ 22 w 182"/>
                  <a:gd name="T5" fmla="*/ 36 h 66"/>
                  <a:gd name="T6" fmla="*/ 52 w 182"/>
                  <a:gd name="T7" fmla="*/ 34 h 66"/>
                  <a:gd name="T8" fmla="*/ 70 w 182"/>
                  <a:gd name="T9" fmla="*/ 0 h 66"/>
                  <a:gd name="T10" fmla="*/ 102 w 182"/>
                  <a:gd name="T11" fmla="*/ 2 h 66"/>
                  <a:gd name="T12" fmla="*/ 134 w 182"/>
                  <a:gd name="T13" fmla="*/ 20 h 66"/>
                  <a:gd name="T14" fmla="*/ 176 w 182"/>
                  <a:gd name="T15" fmla="*/ 48 h 66"/>
                  <a:gd name="T16" fmla="*/ 144 w 182"/>
                  <a:gd name="T17" fmla="*/ 56 h 66"/>
                  <a:gd name="T18" fmla="*/ 92 w 182"/>
                  <a:gd name="T19" fmla="*/ 66 h 66"/>
                  <a:gd name="T20" fmla="*/ 0 w 182"/>
                  <a:gd name="T21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66">
                    <a:moveTo>
                      <a:pt x="0" y="62"/>
                    </a:moveTo>
                    <a:cubicBezTo>
                      <a:pt x="10" y="60"/>
                      <a:pt x="12" y="62"/>
                      <a:pt x="18" y="54"/>
                    </a:cubicBezTo>
                    <a:cubicBezTo>
                      <a:pt x="21" y="49"/>
                      <a:pt x="16" y="38"/>
                      <a:pt x="22" y="36"/>
                    </a:cubicBezTo>
                    <a:cubicBezTo>
                      <a:pt x="31" y="32"/>
                      <a:pt x="42" y="35"/>
                      <a:pt x="52" y="34"/>
                    </a:cubicBezTo>
                    <a:cubicBezTo>
                      <a:pt x="69" y="22"/>
                      <a:pt x="54" y="5"/>
                      <a:pt x="70" y="0"/>
                    </a:cubicBezTo>
                    <a:cubicBezTo>
                      <a:pt x="81" y="1"/>
                      <a:pt x="91" y="0"/>
                      <a:pt x="102" y="2"/>
                    </a:cubicBezTo>
                    <a:cubicBezTo>
                      <a:pt x="112" y="4"/>
                      <a:pt x="124" y="17"/>
                      <a:pt x="134" y="20"/>
                    </a:cubicBezTo>
                    <a:cubicBezTo>
                      <a:pt x="147" y="33"/>
                      <a:pt x="161" y="38"/>
                      <a:pt x="176" y="48"/>
                    </a:cubicBezTo>
                    <a:cubicBezTo>
                      <a:pt x="182" y="66"/>
                      <a:pt x="152" y="57"/>
                      <a:pt x="144" y="56"/>
                    </a:cubicBezTo>
                    <a:cubicBezTo>
                      <a:pt x="114" y="50"/>
                      <a:pt x="107" y="66"/>
                      <a:pt x="92" y="66"/>
                    </a:cubicBezTo>
                    <a:cubicBezTo>
                      <a:pt x="61" y="65"/>
                      <a:pt x="31" y="63"/>
                      <a:pt x="0" y="6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28" name="Freeform 36"/>
              <p:cNvSpPr>
                <a:spLocks/>
              </p:cNvSpPr>
              <p:nvPr/>
            </p:nvSpPr>
            <p:spPr bwMode="auto">
              <a:xfrm>
                <a:off x="2994" y="2505"/>
                <a:ext cx="62" cy="94"/>
              </a:xfrm>
              <a:custGeom>
                <a:avLst/>
                <a:gdLst>
                  <a:gd name="T0" fmla="*/ 8 w 62"/>
                  <a:gd name="T1" fmla="*/ 3 h 94"/>
                  <a:gd name="T2" fmla="*/ 0 w 62"/>
                  <a:gd name="T3" fmla="*/ 21 h 94"/>
                  <a:gd name="T4" fmla="*/ 26 w 62"/>
                  <a:gd name="T5" fmla="*/ 45 h 94"/>
                  <a:gd name="T6" fmla="*/ 14 w 62"/>
                  <a:gd name="T7" fmla="*/ 77 h 94"/>
                  <a:gd name="T8" fmla="*/ 54 w 62"/>
                  <a:gd name="T9" fmla="*/ 83 h 94"/>
                  <a:gd name="T10" fmla="*/ 52 w 62"/>
                  <a:gd name="T11" fmla="*/ 47 h 94"/>
                  <a:gd name="T12" fmla="*/ 34 w 62"/>
                  <a:gd name="T13" fmla="*/ 21 h 94"/>
                  <a:gd name="T14" fmla="*/ 8 w 62"/>
                  <a:gd name="T15" fmla="*/ 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94">
                    <a:moveTo>
                      <a:pt x="8" y="3"/>
                    </a:moveTo>
                    <a:cubicBezTo>
                      <a:pt x="6" y="10"/>
                      <a:pt x="2" y="14"/>
                      <a:pt x="0" y="21"/>
                    </a:cubicBezTo>
                    <a:cubicBezTo>
                      <a:pt x="4" y="32"/>
                      <a:pt x="18" y="37"/>
                      <a:pt x="26" y="45"/>
                    </a:cubicBezTo>
                    <a:cubicBezTo>
                      <a:pt x="31" y="59"/>
                      <a:pt x="20" y="66"/>
                      <a:pt x="14" y="77"/>
                    </a:cubicBezTo>
                    <a:cubicBezTo>
                      <a:pt x="18" y="94"/>
                      <a:pt x="40" y="84"/>
                      <a:pt x="54" y="83"/>
                    </a:cubicBezTo>
                    <a:cubicBezTo>
                      <a:pt x="62" y="71"/>
                      <a:pt x="59" y="58"/>
                      <a:pt x="52" y="47"/>
                    </a:cubicBezTo>
                    <a:cubicBezTo>
                      <a:pt x="50" y="35"/>
                      <a:pt x="44" y="27"/>
                      <a:pt x="34" y="21"/>
                    </a:cubicBezTo>
                    <a:cubicBezTo>
                      <a:pt x="30" y="8"/>
                      <a:pt x="22" y="0"/>
                      <a:pt x="8" y="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FD7A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3829" name="Rectangle 37"/>
            <p:cNvSpPr>
              <a:spLocks noChangeArrowheads="1"/>
            </p:cNvSpPr>
            <p:nvPr/>
          </p:nvSpPr>
          <p:spPr bwMode="auto">
            <a:xfrm>
              <a:off x="444" y="2854"/>
              <a:ext cx="2400" cy="1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FD7A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3830" name="Rectangle 38"/>
          <p:cNvSpPr>
            <a:spLocks noChangeArrowheads="1"/>
          </p:cNvSpPr>
          <p:nvPr/>
        </p:nvSpPr>
        <p:spPr bwMode="auto">
          <a:xfrm>
            <a:off x="4986338" y="4529138"/>
            <a:ext cx="2703512" cy="1546225"/>
          </a:xfrm>
          <a:prstGeom prst="rect">
            <a:avLst/>
          </a:prstGeom>
          <a:solidFill>
            <a:srgbClr val="EFD7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3831" name="Group 39"/>
          <p:cNvGrpSpPr>
            <a:grpSpLocks/>
          </p:cNvGrpSpPr>
          <p:nvPr/>
        </p:nvGrpSpPr>
        <p:grpSpPr bwMode="auto">
          <a:xfrm>
            <a:off x="5187950" y="4630738"/>
            <a:ext cx="2335213" cy="1390650"/>
            <a:chOff x="3572" y="2960"/>
            <a:chExt cx="1471" cy="876"/>
          </a:xfrm>
        </p:grpSpPr>
        <p:grpSp>
          <p:nvGrpSpPr>
            <p:cNvPr id="673832" name="Group 40"/>
            <p:cNvGrpSpPr>
              <a:grpSpLocks/>
            </p:cNvGrpSpPr>
            <p:nvPr/>
          </p:nvGrpSpPr>
          <p:grpSpPr bwMode="auto">
            <a:xfrm>
              <a:off x="3581" y="2975"/>
              <a:ext cx="1462" cy="260"/>
              <a:chOff x="3538" y="2995"/>
              <a:chExt cx="838" cy="304"/>
            </a:xfrm>
          </p:grpSpPr>
          <p:sp>
            <p:nvSpPr>
              <p:cNvPr id="673833" name="Freeform 41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solidFill>
                <a:srgbClr val="EFD7A6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4" name="Oval 42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5" name="Oval 43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6" name="Oval 44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7" name="Oval 45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8" name="Oval 46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39" name="Oval 47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40" name="Oval 48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41" name="Oval 49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42" name="Oval 50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3843" name="Line 51"/>
            <p:cNvSpPr>
              <a:spLocks noChangeShapeType="1"/>
            </p:cNvSpPr>
            <p:nvPr/>
          </p:nvSpPr>
          <p:spPr bwMode="auto">
            <a:xfrm>
              <a:off x="3605" y="301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4" name="Line 52"/>
            <p:cNvSpPr>
              <a:spLocks noChangeShapeType="1"/>
            </p:cNvSpPr>
            <p:nvPr/>
          </p:nvSpPr>
          <p:spPr bwMode="auto">
            <a:xfrm>
              <a:off x="3794" y="296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5" name="Line 53"/>
            <p:cNvSpPr>
              <a:spLocks noChangeShapeType="1"/>
            </p:cNvSpPr>
            <p:nvPr/>
          </p:nvSpPr>
          <p:spPr bwMode="auto">
            <a:xfrm>
              <a:off x="3909" y="3060"/>
              <a:ext cx="0" cy="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6" name="Line 54"/>
            <p:cNvSpPr>
              <a:spLocks noChangeShapeType="1"/>
            </p:cNvSpPr>
            <p:nvPr/>
          </p:nvSpPr>
          <p:spPr bwMode="auto">
            <a:xfrm>
              <a:off x="4192" y="3048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7" name="Line 55"/>
            <p:cNvSpPr>
              <a:spLocks noChangeShapeType="1"/>
            </p:cNvSpPr>
            <p:nvPr/>
          </p:nvSpPr>
          <p:spPr bwMode="auto">
            <a:xfrm>
              <a:off x="4307" y="312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8" name="Line 56"/>
            <p:cNvSpPr>
              <a:spLocks noChangeShapeType="1"/>
            </p:cNvSpPr>
            <p:nvPr/>
          </p:nvSpPr>
          <p:spPr bwMode="auto">
            <a:xfrm>
              <a:off x="4495" y="3148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49" name="Line 57"/>
            <p:cNvSpPr>
              <a:spLocks noChangeShapeType="1"/>
            </p:cNvSpPr>
            <p:nvPr/>
          </p:nvSpPr>
          <p:spPr bwMode="auto">
            <a:xfrm>
              <a:off x="4642" y="317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50" name="Line 58"/>
            <p:cNvSpPr>
              <a:spLocks noChangeShapeType="1"/>
            </p:cNvSpPr>
            <p:nvPr/>
          </p:nvSpPr>
          <p:spPr bwMode="auto">
            <a:xfrm>
              <a:off x="4809" y="322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851" name="Line 59"/>
            <p:cNvSpPr>
              <a:spLocks noChangeShapeType="1"/>
            </p:cNvSpPr>
            <p:nvPr/>
          </p:nvSpPr>
          <p:spPr bwMode="auto">
            <a:xfrm>
              <a:off x="5008" y="317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3852" name="Group 60"/>
            <p:cNvGrpSpPr>
              <a:grpSpLocks/>
            </p:cNvGrpSpPr>
            <p:nvPr/>
          </p:nvGrpSpPr>
          <p:grpSpPr bwMode="auto">
            <a:xfrm>
              <a:off x="3574" y="3575"/>
              <a:ext cx="1462" cy="261"/>
              <a:chOff x="3538" y="2995"/>
              <a:chExt cx="838" cy="304"/>
            </a:xfrm>
          </p:grpSpPr>
          <p:sp>
            <p:nvSpPr>
              <p:cNvPr id="673853" name="Freeform 61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solidFill>
                <a:srgbClr val="EFD7A6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4" name="Oval 62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5" name="Oval 63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6" name="Oval 64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7" name="Oval 65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8" name="Oval 66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59" name="Oval 67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0" name="Oval 68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1" name="Oval 69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2" name="Oval 70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863" name="Group 71"/>
            <p:cNvGrpSpPr>
              <a:grpSpLocks/>
            </p:cNvGrpSpPr>
            <p:nvPr/>
          </p:nvGrpSpPr>
          <p:grpSpPr bwMode="auto">
            <a:xfrm>
              <a:off x="3572" y="3191"/>
              <a:ext cx="1462" cy="260"/>
              <a:chOff x="3538" y="2995"/>
              <a:chExt cx="838" cy="304"/>
            </a:xfrm>
          </p:grpSpPr>
          <p:sp>
            <p:nvSpPr>
              <p:cNvPr id="673864" name="Freeform 72"/>
              <p:cNvSpPr>
                <a:spLocks/>
              </p:cNvSpPr>
              <p:nvPr/>
            </p:nvSpPr>
            <p:spPr bwMode="auto">
              <a:xfrm>
                <a:off x="3548" y="3012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solidFill>
                <a:srgbClr val="EFD7A6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5" name="Oval 73"/>
              <p:cNvSpPr>
                <a:spLocks noChangeArrowheads="1"/>
              </p:cNvSpPr>
              <p:nvPr/>
            </p:nvSpPr>
            <p:spPr bwMode="auto">
              <a:xfrm>
                <a:off x="353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6" name="Oval 74"/>
              <p:cNvSpPr>
                <a:spLocks noChangeArrowheads="1"/>
              </p:cNvSpPr>
              <p:nvPr/>
            </p:nvSpPr>
            <p:spPr bwMode="auto">
              <a:xfrm>
                <a:off x="3648" y="2995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7" name="Oval 75"/>
              <p:cNvSpPr>
                <a:spLocks noChangeArrowheads="1"/>
              </p:cNvSpPr>
              <p:nvPr/>
            </p:nvSpPr>
            <p:spPr bwMode="auto">
              <a:xfrm>
                <a:off x="3710" y="306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8" name="Oval 76"/>
              <p:cNvSpPr>
                <a:spLocks noChangeArrowheads="1"/>
              </p:cNvSpPr>
              <p:nvPr/>
            </p:nvSpPr>
            <p:spPr bwMode="auto">
              <a:xfrm>
                <a:off x="3876" y="3063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69" name="Oval 77"/>
              <p:cNvSpPr>
                <a:spLocks noChangeArrowheads="1"/>
              </p:cNvSpPr>
              <p:nvPr/>
            </p:nvSpPr>
            <p:spPr bwMode="auto">
              <a:xfrm>
                <a:off x="3930" y="3127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70" name="Oval 78"/>
              <p:cNvSpPr>
                <a:spLocks noChangeArrowheads="1"/>
              </p:cNvSpPr>
              <p:nvPr/>
            </p:nvSpPr>
            <p:spPr bwMode="auto">
              <a:xfrm>
                <a:off x="4047" y="3192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71" name="Oval 79"/>
              <p:cNvSpPr>
                <a:spLocks noChangeArrowheads="1"/>
              </p:cNvSpPr>
              <p:nvPr/>
            </p:nvSpPr>
            <p:spPr bwMode="auto">
              <a:xfrm>
                <a:off x="4121" y="3198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72" name="Oval 80"/>
              <p:cNvSpPr>
                <a:spLocks noChangeArrowheads="1"/>
              </p:cNvSpPr>
              <p:nvPr/>
            </p:nvSpPr>
            <p:spPr bwMode="auto">
              <a:xfrm>
                <a:off x="4224" y="3264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73" name="Oval 81"/>
              <p:cNvSpPr>
                <a:spLocks noChangeArrowheads="1"/>
              </p:cNvSpPr>
              <p:nvPr/>
            </p:nvSpPr>
            <p:spPr bwMode="auto">
              <a:xfrm>
                <a:off x="4341" y="3191"/>
                <a:ext cx="35" cy="35"/>
              </a:xfrm>
              <a:prstGeom prst="ellipse">
                <a:avLst/>
              </a:prstGeom>
              <a:solidFill>
                <a:srgbClr val="EFD7A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3874" name="Text Box 82"/>
          <p:cNvSpPr txBox="1">
            <a:spLocks noChangeArrowheads="1"/>
          </p:cNvSpPr>
          <p:nvPr/>
        </p:nvSpPr>
        <p:spPr bwMode="auto">
          <a:xfrm>
            <a:off x="4937125" y="4189413"/>
            <a:ext cx="1066800" cy="366712"/>
          </a:xfrm>
          <a:prstGeom prst="rect">
            <a:avLst/>
          </a:prstGeom>
          <a:solidFill>
            <a:srgbClr val="EFD7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i="1">
                <a:latin typeface="Times New Roman" charset="0"/>
              </a:rPr>
              <a:t>P </a:t>
            </a:r>
            <a:r>
              <a:rPr lang="en-GB" sz="1800">
                <a:latin typeface="Times New Roman" charset="0"/>
                <a:sym typeface="Symbol" charset="0"/>
              </a:rPr>
              <a:t></a:t>
            </a:r>
            <a:r>
              <a:rPr lang="en-GB" sz="1800" i="1">
                <a:latin typeface="Times New Roman" charset="0"/>
                <a:sym typeface="Symbol" charset="0"/>
              </a:rPr>
              <a:t> V</a:t>
            </a:r>
            <a:endParaRPr lang="en-US" sz="1800" i="1">
              <a:latin typeface="Times New Roman" charset="0"/>
              <a:sym typeface="Symbol" charset="0"/>
            </a:endParaRPr>
          </a:p>
        </p:txBody>
      </p:sp>
      <p:sp>
        <p:nvSpPr>
          <p:cNvPr id="673875" name="Text Box 83"/>
          <p:cNvSpPr txBox="1">
            <a:spLocks noChangeArrowheads="1"/>
          </p:cNvSpPr>
          <p:nvPr/>
        </p:nvSpPr>
        <p:spPr bwMode="auto">
          <a:xfrm>
            <a:off x="1785938" y="3868738"/>
            <a:ext cx="490537" cy="274637"/>
          </a:xfrm>
          <a:prstGeom prst="rect">
            <a:avLst/>
          </a:prstGeom>
          <a:solidFill>
            <a:srgbClr val="EFD7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i="1">
                <a:cs typeface="HG Mincho Light J" charset="0"/>
              </a:rPr>
              <a:t>V(z)</a:t>
            </a:r>
          </a:p>
        </p:txBody>
      </p:sp>
      <p:sp>
        <p:nvSpPr>
          <p:cNvPr id="673876" name="Text Box 84"/>
          <p:cNvSpPr txBox="1">
            <a:spLocks noChangeArrowheads="1"/>
          </p:cNvSpPr>
          <p:nvPr/>
        </p:nvSpPr>
        <p:spPr bwMode="auto">
          <a:xfrm>
            <a:off x="852488" y="3657600"/>
            <a:ext cx="366712" cy="366713"/>
          </a:xfrm>
          <a:prstGeom prst="rect">
            <a:avLst/>
          </a:prstGeom>
          <a:solidFill>
            <a:srgbClr val="EFD7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i="1"/>
              <a:t>P</a:t>
            </a:r>
          </a:p>
        </p:txBody>
      </p:sp>
      <p:cxnSp>
        <p:nvCxnSpPr>
          <p:cNvPr id="673877" name="AutoShape 85"/>
          <p:cNvCxnSpPr>
            <a:cxnSpLocks noChangeShapeType="1"/>
            <a:stCxn id="673876" idx="3"/>
            <a:endCxn id="673879" idx="3"/>
          </p:cNvCxnSpPr>
          <p:nvPr/>
        </p:nvCxnSpPr>
        <p:spPr bwMode="auto">
          <a:xfrm flipV="1">
            <a:off x="1219200" y="3419475"/>
            <a:ext cx="422275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3878" name="Text Box 86"/>
          <p:cNvSpPr txBox="1">
            <a:spLocks noChangeArrowheads="1"/>
          </p:cNvSpPr>
          <p:nvPr/>
        </p:nvSpPr>
        <p:spPr bwMode="auto">
          <a:xfrm>
            <a:off x="457200" y="2971800"/>
            <a:ext cx="912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i="1">
                <a:latin typeface="Nimbus Roman No9 L" charset="0"/>
                <a:cs typeface="HG Mincho Light J" charset="0"/>
              </a:rPr>
              <a:t>H(x,y,b)</a:t>
            </a:r>
          </a:p>
        </p:txBody>
      </p:sp>
      <p:sp>
        <p:nvSpPr>
          <p:cNvPr id="673879" name="Oval 87"/>
          <p:cNvSpPr>
            <a:spLocks noChangeArrowheads="1"/>
          </p:cNvSpPr>
          <p:nvPr/>
        </p:nvSpPr>
        <p:spPr bwMode="auto">
          <a:xfrm>
            <a:off x="1501775" y="3079750"/>
            <a:ext cx="958850" cy="398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cs typeface="HG Mincho Light J" charset="0"/>
              </a:rPr>
              <a:t>regrid</a:t>
            </a:r>
          </a:p>
        </p:txBody>
      </p:sp>
      <p:cxnSp>
        <p:nvCxnSpPr>
          <p:cNvPr id="673880" name="AutoShape 88"/>
          <p:cNvCxnSpPr>
            <a:cxnSpLocks noChangeShapeType="1"/>
            <a:stCxn id="673878" idx="3"/>
            <a:endCxn id="673879" idx="1"/>
          </p:cNvCxnSpPr>
          <p:nvPr/>
        </p:nvCxnSpPr>
        <p:spPr bwMode="auto">
          <a:xfrm>
            <a:off x="1370013" y="3109913"/>
            <a:ext cx="271462" cy="285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3881" name="Oval 89"/>
          <p:cNvSpPr>
            <a:spLocks noChangeArrowheads="1"/>
          </p:cNvSpPr>
          <p:nvPr/>
        </p:nvSpPr>
        <p:spPr bwMode="auto">
          <a:xfrm>
            <a:off x="3292475" y="3078163"/>
            <a:ext cx="623888" cy="398462"/>
          </a:xfrm>
          <a:prstGeom prst="ellipse">
            <a:avLst/>
          </a:prstGeom>
          <a:solidFill>
            <a:srgbClr val="FFA39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cs typeface="HG Mincho Light J" charset="0"/>
              </a:rPr>
              <a:t>b(s)</a:t>
            </a:r>
          </a:p>
        </p:txBody>
      </p:sp>
      <p:cxnSp>
        <p:nvCxnSpPr>
          <p:cNvPr id="673882" name="AutoShape 90"/>
          <p:cNvCxnSpPr>
            <a:cxnSpLocks noChangeShapeType="1"/>
            <a:stCxn id="673879" idx="6"/>
            <a:endCxn id="673883" idx="2"/>
          </p:cNvCxnSpPr>
          <p:nvPr/>
        </p:nvCxnSpPr>
        <p:spPr bwMode="auto">
          <a:xfrm>
            <a:off x="2460625" y="3279775"/>
            <a:ext cx="166688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3883" name="Oval 91"/>
          <p:cNvSpPr>
            <a:spLocks noChangeArrowheads="1"/>
          </p:cNvSpPr>
          <p:nvPr/>
        </p:nvSpPr>
        <p:spPr bwMode="auto">
          <a:xfrm>
            <a:off x="2627313" y="3078163"/>
            <a:ext cx="450850" cy="406400"/>
          </a:xfrm>
          <a:prstGeom prst="ellipse">
            <a:avLst/>
          </a:prstGeom>
          <a:solidFill>
            <a:srgbClr val="FFA39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cs typeface="OpenSymbol" charset="0"/>
                <a:sym typeface="Symbol" charset="0"/>
              </a:rPr>
              <a:t></a:t>
            </a:r>
          </a:p>
        </p:txBody>
      </p:sp>
      <p:cxnSp>
        <p:nvCxnSpPr>
          <p:cNvPr id="673884" name="AutoShape 92"/>
          <p:cNvCxnSpPr>
            <a:cxnSpLocks noChangeShapeType="1"/>
            <a:stCxn id="673875" idx="3"/>
            <a:endCxn id="673883" idx="3"/>
          </p:cNvCxnSpPr>
          <p:nvPr/>
        </p:nvCxnSpPr>
        <p:spPr bwMode="auto">
          <a:xfrm flipV="1">
            <a:off x="2276475" y="3425825"/>
            <a:ext cx="417513" cy="5810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3885" name="AutoShape 93"/>
          <p:cNvCxnSpPr>
            <a:cxnSpLocks noChangeShapeType="1"/>
            <a:stCxn id="673883" idx="6"/>
            <a:endCxn id="673881" idx="2"/>
          </p:cNvCxnSpPr>
          <p:nvPr/>
        </p:nvCxnSpPr>
        <p:spPr bwMode="auto">
          <a:xfrm flipV="1">
            <a:off x="3078163" y="3278188"/>
            <a:ext cx="214312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3886" name="AutoShape 94"/>
          <p:cNvCxnSpPr>
            <a:cxnSpLocks noChangeShapeType="1"/>
            <a:stCxn id="673881" idx="6"/>
            <a:endCxn id="673887" idx="2"/>
          </p:cNvCxnSpPr>
          <p:nvPr/>
        </p:nvCxnSpPr>
        <p:spPr bwMode="auto">
          <a:xfrm>
            <a:off x="3916363" y="3278188"/>
            <a:ext cx="131762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3887" name="Oval 95"/>
          <p:cNvSpPr>
            <a:spLocks noChangeArrowheads="1"/>
          </p:cNvSpPr>
          <p:nvPr/>
        </p:nvSpPr>
        <p:spPr bwMode="auto">
          <a:xfrm>
            <a:off x="4048125" y="3079750"/>
            <a:ext cx="971550" cy="398463"/>
          </a:xfrm>
          <a:prstGeom prst="ellipse">
            <a:avLst/>
          </a:prstGeom>
          <a:solidFill>
            <a:srgbClr val="B2B4D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cs typeface="HG Mincho Light J" charset="0"/>
              </a:rPr>
              <a:t>regrid</a:t>
            </a:r>
          </a:p>
        </p:txBody>
      </p:sp>
      <p:cxnSp>
        <p:nvCxnSpPr>
          <p:cNvPr id="673888" name="AutoShape 96"/>
          <p:cNvCxnSpPr>
            <a:cxnSpLocks noChangeShapeType="1"/>
            <a:stCxn id="673887" idx="6"/>
            <a:endCxn id="673895" idx="1"/>
          </p:cNvCxnSpPr>
          <p:nvPr/>
        </p:nvCxnSpPr>
        <p:spPr bwMode="auto">
          <a:xfrm flipV="1">
            <a:off x="5019675" y="3070225"/>
            <a:ext cx="1000125" cy="2095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3889" name="AutoShape 97"/>
          <p:cNvCxnSpPr>
            <a:cxnSpLocks noChangeShapeType="1"/>
            <a:stCxn id="673876" idx="2"/>
            <a:endCxn id="673892" idx="3"/>
          </p:cNvCxnSpPr>
          <p:nvPr/>
        </p:nvCxnSpPr>
        <p:spPr bwMode="auto">
          <a:xfrm rot="16200000" flipH="1">
            <a:off x="2119313" y="2941638"/>
            <a:ext cx="142875" cy="2308225"/>
          </a:xfrm>
          <a:prstGeom prst="curvedConnector3">
            <a:avLst>
              <a:gd name="adj1" fmla="val 301111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3890" name="AutoShape 98"/>
          <p:cNvCxnSpPr>
            <a:cxnSpLocks noChangeShapeType="1"/>
            <a:stCxn id="673875" idx="3"/>
            <a:endCxn id="673892" idx="2"/>
          </p:cNvCxnSpPr>
          <p:nvPr/>
        </p:nvCxnSpPr>
        <p:spPr bwMode="auto">
          <a:xfrm>
            <a:off x="2276475" y="4006850"/>
            <a:ext cx="1001713" cy="1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3891" name="AutoShape 99"/>
          <p:cNvCxnSpPr>
            <a:cxnSpLocks noChangeShapeType="1"/>
            <a:stCxn id="673892" idx="6"/>
            <a:endCxn id="673887" idx="3"/>
          </p:cNvCxnSpPr>
          <p:nvPr/>
        </p:nvCxnSpPr>
        <p:spPr bwMode="auto">
          <a:xfrm flipV="1">
            <a:off x="3729038" y="3419475"/>
            <a:ext cx="461962" cy="6032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3892" name="Oval 100"/>
          <p:cNvSpPr>
            <a:spLocks noChangeArrowheads="1"/>
          </p:cNvSpPr>
          <p:nvPr/>
        </p:nvSpPr>
        <p:spPr bwMode="auto">
          <a:xfrm>
            <a:off x="3278188" y="3819525"/>
            <a:ext cx="450850" cy="406400"/>
          </a:xfrm>
          <a:prstGeom prst="ellipse">
            <a:avLst/>
          </a:prstGeom>
          <a:solidFill>
            <a:srgbClr val="EFD7A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l" hangingPunct="0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800">
                <a:cs typeface="OpenSymbol" charset="0"/>
                <a:sym typeface="Symbol" charset="0"/>
              </a:rPr>
              <a:t></a:t>
            </a:r>
          </a:p>
        </p:txBody>
      </p:sp>
      <p:cxnSp>
        <p:nvCxnSpPr>
          <p:cNvPr id="673893" name="AutoShape 101"/>
          <p:cNvCxnSpPr>
            <a:cxnSpLocks noChangeShapeType="1"/>
            <a:stCxn id="673876" idx="2"/>
            <a:endCxn id="673829" idx="1"/>
          </p:cNvCxnSpPr>
          <p:nvPr/>
        </p:nvCxnSpPr>
        <p:spPr bwMode="auto">
          <a:xfrm rot="16200000" flipH="1">
            <a:off x="769144" y="4291807"/>
            <a:ext cx="1209675" cy="6746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3894" name="Text Box 102"/>
          <p:cNvSpPr txBox="1">
            <a:spLocks noChangeArrowheads="1"/>
          </p:cNvSpPr>
          <p:nvPr/>
        </p:nvSpPr>
        <p:spPr bwMode="auto">
          <a:xfrm>
            <a:off x="1524000" y="990600"/>
            <a:ext cx="60452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Find 2D cells containing points</a:t>
            </a:r>
          </a:p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Create </a:t>
            </a:r>
            <a:r>
              <a:rPr lang="ja-JP" altLang="en-US" sz="2400" b="0">
                <a:latin typeface="Arial"/>
              </a:rPr>
              <a:t>“</a:t>
            </a:r>
            <a:r>
              <a:rPr lang="en-US" sz="2400" b="0">
                <a:latin typeface="Tahoma" charset="0"/>
              </a:rPr>
              <a:t>stacks</a:t>
            </a:r>
            <a:r>
              <a:rPr lang="ja-JP" altLang="en-US" sz="2400" b="0">
                <a:latin typeface="Arial"/>
              </a:rPr>
              <a:t>”</a:t>
            </a:r>
            <a:r>
              <a:rPr lang="en-US" sz="2400" b="0">
                <a:latin typeface="Tahoma" charset="0"/>
              </a:rPr>
              <a:t> of 2D cells carrying data</a:t>
            </a:r>
          </a:p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Create 2D transect grid</a:t>
            </a:r>
          </a:p>
          <a:p>
            <a:pPr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b="0">
                <a:latin typeface="Tahoma" charset="0"/>
              </a:rPr>
              <a:t>Join 2) with 3)</a:t>
            </a:r>
          </a:p>
        </p:txBody>
      </p:sp>
      <p:pic>
        <p:nvPicPr>
          <p:cNvPr id="673895" name="Picture 103" descr="C:\Documents and Settings\bill\My Documents\My Pictures\anim-channel_transects_sal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228600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1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8080-8434-7443-B35F-370A278226C4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pic>
        <p:nvPicPr>
          <p:cNvPr id="674818" name="Picture 2" descr="H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4238625"/>
            <a:ext cx="6096000" cy="22701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4819" name="Picture 3" descr="user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914400"/>
            <a:ext cx="6553200" cy="286861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74820" name="Line 4"/>
          <p:cNvSpPr>
            <a:spLocks noChangeShapeType="1"/>
          </p:cNvSpPr>
          <p:nvPr/>
        </p:nvSpPr>
        <p:spPr bwMode="auto">
          <a:xfrm flipH="1">
            <a:off x="1514475" y="2181225"/>
            <a:ext cx="1524000" cy="31242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4821" name="Line 5"/>
          <p:cNvSpPr>
            <a:spLocks noChangeShapeType="1"/>
          </p:cNvSpPr>
          <p:nvPr/>
        </p:nvSpPr>
        <p:spPr bwMode="auto">
          <a:xfrm>
            <a:off x="4343400" y="2390775"/>
            <a:ext cx="2581275" cy="35052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4822" name="Rectangle 6"/>
          <p:cNvSpPr>
            <a:spLocks noChangeArrowheads="1"/>
          </p:cNvSpPr>
          <p:nvPr/>
        </p:nvSpPr>
        <p:spPr bwMode="auto">
          <a:xfrm>
            <a:off x="3038475" y="4695825"/>
            <a:ext cx="762000" cy="381000"/>
          </a:xfrm>
          <a:prstGeom prst="rect">
            <a:avLst/>
          </a:prstGeom>
          <a:noFill/>
          <a:ln w="412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74823" name="Picture 7" descr="Hcells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181225"/>
            <a:ext cx="3686175" cy="25161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4824" name="Line 8"/>
          <p:cNvSpPr>
            <a:spLocks noChangeShapeType="1"/>
          </p:cNvSpPr>
          <p:nvPr/>
        </p:nvSpPr>
        <p:spPr bwMode="auto">
          <a:xfrm flipH="1">
            <a:off x="3038475" y="2181225"/>
            <a:ext cx="2286000" cy="25146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4825" name="Line 9"/>
          <p:cNvSpPr>
            <a:spLocks noChangeShapeType="1"/>
          </p:cNvSpPr>
          <p:nvPr/>
        </p:nvSpPr>
        <p:spPr bwMode="auto">
          <a:xfrm flipV="1">
            <a:off x="3800475" y="4695825"/>
            <a:ext cx="5181600" cy="381000"/>
          </a:xfrm>
          <a:prstGeom prst="line">
            <a:avLst/>
          </a:prstGeom>
          <a:noFill/>
          <a:ln w="412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4826" name="Text Box 10"/>
          <p:cNvSpPr txBox="1">
            <a:spLocks noChangeArrowheads="1"/>
          </p:cNvSpPr>
          <p:nvPr/>
        </p:nvSpPr>
        <p:spPr bwMode="auto">
          <a:xfrm>
            <a:off x="1143000" y="1524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>
                <a:solidFill>
                  <a:schemeClr val="bg1"/>
                </a:solidFill>
              </a:rPr>
              <a:t>1) Find cells containing points in P</a:t>
            </a:r>
          </a:p>
        </p:txBody>
      </p:sp>
    </p:spTree>
    <p:extLst>
      <p:ext uri="{BB962C8B-B14F-4D97-AF65-F5344CB8AC3E}">
        <p14:creationId xmlns:p14="http://schemas.microsoft.com/office/powerpoint/2010/main" val="268343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43CC-2C3D-B041-ABE6-EB6CDB300400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pic>
        <p:nvPicPr>
          <p:cNvPr id="676866" name="Picture 2" descr="final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4348163"/>
            <a:ext cx="577056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867" name="Picture 3" descr="Hcells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1563688"/>
            <a:ext cx="5091112" cy="22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219075" y="1905000"/>
            <a:ext cx="66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/>
              <a:t>1)</a:t>
            </a: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1600200" y="4291013"/>
            <a:ext cx="66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/>
              <a:t>4)</a:t>
            </a:r>
          </a:p>
        </p:txBody>
      </p:sp>
      <p:pic>
        <p:nvPicPr>
          <p:cNvPr id="676871" name="Picture 7" descr="Hcells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981200"/>
            <a:ext cx="2600325" cy="17748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72" name="Text Box 8"/>
          <p:cNvSpPr txBox="1">
            <a:spLocks noChangeArrowheads="1"/>
          </p:cNvSpPr>
          <p:nvPr/>
        </p:nvSpPr>
        <p:spPr bwMode="auto">
          <a:xfrm>
            <a:off x="3276600" y="1447800"/>
            <a:ext cx="666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i="1"/>
              <a:t>2)</a:t>
            </a:r>
          </a:p>
        </p:txBody>
      </p:sp>
      <p:sp>
        <p:nvSpPr>
          <p:cNvPr id="676873" name="AutoShape 9"/>
          <p:cNvSpPr>
            <a:spLocks noChangeArrowheads="1"/>
          </p:cNvSpPr>
          <p:nvPr/>
        </p:nvSpPr>
        <p:spPr bwMode="auto">
          <a:xfrm>
            <a:off x="609600" y="0"/>
            <a:ext cx="6629400" cy="1447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l"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i="1"/>
              <a:t>Find cells containing points in P</a:t>
            </a:r>
          </a:p>
          <a:p>
            <a:pPr marL="342900" indent="-342900" algn="l">
              <a:spcBef>
                <a:spcPct val="20000"/>
              </a:spcBef>
              <a:buFont typeface="Times" charset="0"/>
              <a:buAutoNum type="arabicParenR"/>
            </a:pPr>
            <a:r>
              <a:rPr lang="en-US" sz="2400" i="1"/>
              <a:t>Construct </a:t>
            </a:r>
            <a:r>
              <a:rPr lang="ja-JP" altLang="en-US" sz="2400" i="1">
                <a:latin typeface="Arial"/>
              </a:rPr>
              <a:t>“</a:t>
            </a:r>
            <a:r>
              <a:rPr lang="en-US" sz="2400" i="1"/>
              <a:t>stacks</a:t>
            </a:r>
            <a:r>
              <a:rPr lang="ja-JP" altLang="en-US" sz="2400" i="1">
                <a:latin typeface="Arial"/>
              </a:rPr>
              <a:t>”</a:t>
            </a:r>
            <a:r>
              <a:rPr lang="en-US" sz="2400" i="1"/>
              <a:t> of cells</a:t>
            </a:r>
          </a:p>
          <a:p>
            <a:pPr marL="342900" indent="-342900" algn="l">
              <a:spcBef>
                <a:spcPct val="20000"/>
              </a:spcBef>
              <a:buFont typeface="Times" charset="0"/>
              <a:buNone/>
            </a:pPr>
            <a:r>
              <a:rPr lang="en-US" sz="2400" i="1"/>
              <a:t>4)  Join 2) with 3)</a:t>
            </a:r>
          </a:p>
        </p:txBody>
      </p:sp>
    </p:spTree>
    <p:extLst>
      <p:ext uri="{BB962C8B-B14F-4D97-AF65-F5344CB8AC3E}">
        <p14:creationId xmlns:p14="http://schemas.microsoft.com/office/powerpoint/2010/main" val="241422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Transect: Results</a:t>
            </a:r>
          </a:p>
        </p:txBody>
      </p:sp>
      <p:sp>
        <p:nvSpPr>
          <p:cNvPr id="4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0BBA-521B-9747-8C46-CEB329D52271}" type="datetime1">
              <a:rPr lang="en-US"/>
              <a:pPr/>
              <a:t>9/12/12</a:t>
            </a:fld>
            <a:endParaRPr lang="en-US"/>
          </a:p>
        </p:txBody>
      </p:sp>
      <p:sp>
        <p:nvSpPr>
          <p:cNvPr id="4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howeb@stccmop.org</a:t>
            </a:r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489106"/>
              </p:ext>
            </p:extLst>
          </p:nvPr>
        </p:nvGraphicFramePr>
        <p:xfrm>
          <a:off x="894968" y="2225276"/>
          <a:ext cx="6636279" cy="3839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Worksheet" r:id="rId4" imgW="13322300" imgH="8178800" progId="Excel.Sheet.8">
                  <p:embed followColorScheme="full"/>
                </p:oleObj>
              </mc:Choice>
              <mc:Fallback>
                <p:oleObj name="Worksheet" r:id="rId4" imgW="13322300" imgH="8178800" progId="Excel.Shee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968" y="2225276"/>
                        <a:ext cx="6636279" cy="38398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8915" name="Rectangle 3"/>
          <p:cNvSpPr>
            <a:spLocks noChangeArrowheads="1"/>
          </p:cNvSpPr>
          <p:nvPr/>
        </p:nvSpPr>
        <p:spPr bwMode="auto">
          <a:xfrm>
            <a:off x="5709257" y="2072682"/>
            <a:ext cx="1401762" cy="5461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8917" name="Text Box 5"/>
          <p:cNvSpPr txBox="1">
            <a:spLocks noChangeArrowheads="1"/>
          </p:cNvSpPr>
          <p:nvPr/>
        </p:nvSpPr>
        <p:spPr bwMode="auto">
          <a:xfrm>
            <a:off x="250825" y="3759200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>
                <a:latin typeface="Times New Roman" charset="0"/>
              </a:rPr>
              <a:t>secs</a:t>
            </a:r>
          </a:p>
        </p:txBody>
      </p:sp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7340914" y="4267200"/>
            <a:ext cx="150482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Times New Roman" charset="0"/>
              </a:rPr>
              <a:t>800 </a:t>
            </a:r>
            <a:r>
              <a:rPr lang="en-US" sz="1800" b="0" dirty="0" smtClean="0">
                <a:latin typeface="Times New Roman" charset="0"/>
              </a:rPr>
              <a:t>MB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Times New Roman" charset="0"/>
              </a:rPr>
              <a:t>(1 </a:t>
            </a:r>
            <a:r>
              <a:rPr lang="en-US" sz="1800" b="0" dirty="0" err="1" smtClean="0">
                <a:latin typeface="Times New Roman" charset="0"/>
              </a:rPr>
              <a:t>timestep</a:t>
            </a:r>
            <a:r>
              <a:rPr lang="en-US" sz="1800" b="0" dirty="0" smtClean="0">
                <a:latin typeface="Times New Roman" charset="0"/>
              </a:rPr>
              <a:t>)</a:t>
            </a:r>
            <a:endParaRPr lang="en-US" sz="1800" b="0" dirty="0">
              <a:latin typeface="Times New Roman" charset="0"/>
            </a:endParaRPr>
          </a:p>
        </p:txBody>
      </p:sp>
      <p:grpSp>
        <p:nvGrpSpPr>
          <p:cNvPr id="678919" name="Group 7"/>
          <p:cNvGrpSpPr>
            <a:grpSpLocks/>
          </p:cNvGrpSpPr>
          <p:nvPr/>
        </p:nvGrpSpPr>
        <p:grpSpPr bwMode="auto">
          <a:xfrm>
            <a:off x="5525107" y="1615482"/>
            <a:ext cx="2968625" cy="1831975"/>
            <a:chOff x="528" y="2496"/>
            <a:chExt cx="2544" cy="1402"/>
          </a:xfrm>
        </p:grpSpPr>
        <p:grpSp>
          <p:nvGrpSpPr>
            <p:cNvPr id="678920" name="Group 8"/>
            <p:cNvGrpSpPr>
              <a:grpSpLocks/>
            </p:cNvGrpSpPr>
            <p:nvPr/>
          </p:nvGrpSpPr>
          <p:grpSpPr bwMode="auto">
            <a:xfrm>
              <a:off x="720" y="2880"/>
              <a:ext cx="1135" cy="357"/>
              <a:chOff x="1536" y="2112"/>
              <a:chExt cx="838" cy="304"/>
            </a:xfrm>
          </p:grpSpPr>
          <p:sp>
            <p:nvSpPr>
              <p:cNvPr id="678921" name="Freeform 9" descr="10%"/>
              <p:cNvSpPr>
                <a:spLocks/>
              </p:cNvSpPr>
              <p:nvPr/>
            </p:nvSpPr>
            <p:spPr bwMode="auto">
              <a:xfrm>
                <a:off x="1546" y="2129"/>
                <a:ext cx="803" cy="266"/>
              </a:xfrm>
              <a:custGeom>
                <a:avLst/>
                <a:gdLst>
                  <a:gd name="T0" fmla="*/ 0 w 672"/>
                  <a:gd name="T1" fmla="*/ 0 h 192"/>
                  <a:gd name="T2" fmla="*/ 96 w 672"/>
                  <a:gd name="T3" fmla="*/ 0 h 192"/>
                  <a:gd name="T4" fmla="*/ 144 w 672"/>
                  <a:gd name="T5" fmla="*/ 48 h 192"/>
                  <a:gd name="T6" fmla="*/ 192 w 672"/>
                  <a:gd name="T7" fmla="*/ 48 h 192"/>
                  <a:gd name="T8" fmla="*/ 288 w 672"/>
                  <a:gd name="T9" fmla="*/ 48 h 192"/>
                  <a:gd name="T10" fmla="*/ 336 w 672"/>
                  <a:gd name="T11" fmla="*/ 96 h 192"/>
                  <a:gd name="T12" fmla="*/ 432 w 672"/>
                  <a:gd name="T13" fmla="*/ 144 h 192"/>
                  <a:gd name="T14" fmla="*/ 480 w 672"/>
                  <a:gd name="T15" fmla="*/ 144 h 192"/>
                  <a:gd name="T16" fmla="*/ 576 w 672"/>
                  <a:gd name="T17" fmla="*/ 192 h 192"/>
                  <a:gd name="T18" fmla="*/ 672 w 672"/>
                  <a:gd name="T19" fmla="*/ 14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2" h="192">
                    <a:moveTo>
                      <a:pt x="0" y="0"/>
                    </a:moveTo>
                    <a:lnTo>
                      <a:pt x="96" y="0"/>
                    </a:lnTo>
                    <a:lnTo>
                      <a:pt x="144" y="48"/>
                    </a:lnTo>
                    <a:lnTo>
                      <a:pt x="192" y="48"/>
                    </a:lnTo>
                    <a:lnTo>
                      <a:pt x="288" y="48"/>
                    </a:lnTo>
                    <a:lnTo>
                      <a:pt x="336" y="96"/>
                    </a:lnTo>
                    <a:lnTo>
                      <a:pt x="432" y="144"/>
                    </a:lnTo>
                    <a:lnTo>
                      <a:pt x="480" y="144"/>
                    </a:lnTo>
                    <a:lnTo>
                      <a:pt x="576" y="192"/>
                    </a:lnTo>
                    <a:lnTo>
                      <a:pt x="672" y="144"/>
                    </a:ln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10">
                      <a:fgClr>
                        <a:srgbClr val="000000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2" name="Oval 10"/>
              <p:cNvSpPr>
                <a:spLocks noChangeArrowheads="1"/>
              </p:cNvSpPr>
              <p:nvPr/>
            </p:nvSpPr>
            <p:spPr bwMode="auto">
              <a:xfrm>
                <a:off x="1536" y="211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3" name="Oval 11"/>
              <p:cNvSpPr>
                <a:spLocks noChangeArrowheads="1"/>
              </p:cNvSpPr>
              <p:nvPr/>
            </p:nvSpPr>
            <p:spPr bwMode="auto">
              <a:xfrm>
                <a:off x="1646" y="2112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4" name="Oval 12"/>
              <p:cNvSpPr>
                <a:spLocks noChangeArrowheads="1"/>
              </p:cNvSpPr>
              <p:nvPr/>
            </p:nvSpPr>
            <p:spPr bwMode="auto">
              <a:xfrm>
                <a:off x="1708" y="218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5" name="Oval 13"/>
              <p:cNvSpPr>
                <a:spLocks noChangeArrowheads="1"/>
              </p:cNvSpPr>
              <p:nvPr/>
            </p:nvSpPr>
            <p:spPr bwMode="auto">
              <a:xfrm>
                <a:off x="1874" y="2180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6" name="Oval 14"/>
              <p:cNvSpPr>
                <a:spLocks noChangeArrowheads="1"/>
              </p:cNvSpPr>
              <p:nvPr/>
            </p:nvSpPr>
            <p:spPr bwMode="auto">
              <a:xfrm>
                <a:off x="1928" y="2244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7" name="Oval 15"/>
              <p:cNvSpPr>
                <a:spLocks noChangeArrowheads="1"/>
              </p:cNvSpPr>
              <p:nvPr/>
            </p:nvSpPr>
            <p:spPr bwMode="auto">
              <a:xfrm>
                <a:off x="2045" y="2309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8" name="Oval 16"/>
              <p:cNvSpPr>
                <a:spLocks noChangeArrowheads="1"/>
              </p:cNvSpPr>
              <p:nvPr/>
            </p:nvSpPr>
            <p:spPr bwMode="auto">
              <a:xfrm>
                <a:off x="2119" y="2315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29" name="Oval 17"/>
              <p:cNvSpPr>
                <a:spLocks noChangeArrowheads="1"/>
              </p:cNvSpPr>
              <p:nvPr/>
            </p:nvSpPr>
            <p:spPr bwMode="auto">
              <a:xfrm>
                <a:off x="2222" y="2381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30" name="Oval 18"/>
              <p:cNvSpPr>
                <a:spLocks noChangeArrowheads="1"/>
              </p:cNvSpPr>
              <p:nvPr/>
            </p:nvSpPr>
            <p:spPr bwMode="auto">
              <a:xfrm>
                <a:off x="2339" y="2308"/>
                <a:ext cx="35" cy="35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8931" name="Group 19"/>
            <p:cNvGrpSpPr>
              <a:grpSpLocks/>
            </p:cNvGrpSpPr>
            <p:nvPr/>
          </p:nvGrpSpPr>
          <p:grpSpPr bwMode="auto">
            <a:xfrm>
              <a:off x="528" y="2496"/>
              <a:ext cx="2544" cy="1402"/>
              <a:chOff x="432" y="2342"/>
              <a:chExt cx="912" cy="442"/>
            </a:xfrm>
          </p:grpSpPr>
          <p:grpSp>
            <p:nvGrpSpPr>
              <p:cNvPr id="678932" name="Group 20"/>
              <p:cNvGrpSpPr>
                <a:grpSpLocks/>
              </p:cNvGrpSpPr>
              <p:nvPr/>
            </p:nvGrpSpPr>
            <p:grpSpPr bwMode="auto">
              <a:xfrm>
                <a:off x="480" y="2352"/>
                <a:ext cx="864" cy="432"/>
                <a:chOff x="1517" y="1880"/>
                <a:chExt cx="2503" cy="1122"/>
              </a:xfrm>
            </p:grpSpPr>
            <p:sp>
              <p:nvSpPr>
                <p:cNvPr id="678933" name="Freeform 21"/>
                <p:cNvSpPr>
                  <a:spLocks/>
                </p:cNvSpPr>
                <p:nvPr/>
              </p:nvSpPr>
              <p:spPr bwMode="auto">
                <a:xfrm>
                  <a:off x="1517" y="1880"/>
                  <a:ext cx="1555" cy="430"/>
                </a:xfrm>
                <a:custGeom>
                  <a:avLst/>
                  <a:gdLst>
                    <a:gd name="T0" fmla="*/ 109 w 1555"/>
                    <a:gd name="T1" fmla="*/ 0 h 430"/>
                    <a:gd name="T2" fmla="*/ 107 w 1555"/>
                    <a:gd name="T3" fmla="*/ 22 h 430"/>
                    <a:gd name="T4" fmla="*/ 91 w 1555"/>
                    <a:gd name="T5" fmla="*/ 40 h 430"/>
                    <a:gd name="T6" fmla="*/ 53 w 1555"/>
                    <a:gd name="T7" fmla="*/ 96 h 430"/>
                    <a:gd name="T8" fmla="*/ 37 w 1555"/>
                    <a:gd name="T9" fmla="*/ 110 h 430"/>
                    <a:gd name="T10" fmla="*/ 25 w 1555"/>
                    <a:gd name="T11" fmla="*/ 122 h 430"/>
                    <a:gd name="T12" fmla="*/ 13 w 1555"/>
                    <a:gd name="T13" fmla="*/ 222 h 430"/>
                    <a:gd name="T14" fmla="*/ 7 w 1555"/>
                    <a:gd name="T15" fmla="*/ 250 h 430"/>
                    <a:gd name="T16" fmla="*/ 9 w 1555"/>
                    <a:gd name="T17" fmla="*/ 274 h 430"/>
                    <a:gd name="T18" fmla="*/ 37 w 1555"/>
                    <a:gd name="T19" fmla="*/ 260 h 430"/>
                    <a:gd name="T20" fmla="*/ 109 w 1555"/>
                    <a:gd name="T21" fmla="*/ 228 h 430"/>
                    <a:gd name="T22" fmla="*/ 175 w 1555"/>
                    <a:gd name="T23" fmla="*/ 236 h 430"/>
                    <a:gd name="T24" fmla="*/ 193 w 1555"/>
                    <a:gd name="T25" fmla="*/ 250 h 430"/>
                    <a:gd name="T26" fmla="*/ 201 w 1555"/>
                    <a:gd name="T27" fmla="*/ 270 h 430"/>
                    <a:gd name="T28" fmla="*/ 203 w 1555"/>
                    <a:gd name="T29" fmla="*/ 250 h 430"/>
                    <a:gd name="T30" fmla="*/ 211 w 1555"/>
                    <a:gd name="T31" fmla="*/ 228 h 430"/>
                    <a:gd name="T32" fmla="*/ 169 w 1555"/>
                    <a:gd name="T33" fmla="*/ 206 h 430"/>
                    <a:gd name="T34" fmla="*/ 153 w 1555"/>
                    <a:gd name="T35" fmla="*/ 190 h 430"/>
                    <a:gd name="T36" fmla="*/ 149 w 1555"/>
                    <a:gd name="T37" fmla="*/ 178 h 430"/>
                    <a:gd name="T38" fmla="*/ 151 w 1555"/>
                    <a:gd name="T39" fmla="*/ 138 h 430"/>
                    <a:gd name="T40" fmla="*/ 171 w 1555"/>
                    <a:gd name="T41" fmla="*/ 118 h 430"/>
                    <a:gd name="T42" fmla="*/ 253 w 1555"/>
                    <a:gd name="T43" fmla="*/ 88 h 430"/>
                    <a:gd name="T44" fmla="*/ 317 w 1555"/>
                    <a:gd name="T45" fmla="*/ 70 h 430"/>
                    <a:gd name="T46" fmla="*/ 421 w 1555"/>
                    <a:gd name="T47" fmla="*/ 88 h 430"/>
                    <a:gd name="T48" fmla="*/ 451 w 1555"/>
                    <a:gd name="T49" fmla="*/ 96 h 430"/>
                    <a:gd name="T50" fmla="*/ 467 w 1555"/>
                    <a:gd name="T51" fmla="*/ 100 h 430"/>
                    <a:gd name="T52" fmla="*/ 499 w 1555"/>
                    <a:gd name="T53" fmla="*/ 132 h 430"/>
                    <a:gd name="T54" fmla="*/ 523 w 1555"/>
                    <a:gd name="T55" fmla="*/ 164 h 430"/>
                    <a:gd name="T56" fmla="*/ 535 w 1555"/>
                    <a:gd name="T57" fmla="*/ 180 h 430"/>
                    <a:gd name="T58" fmla="*/ 547 w 1555"/>
                    <a:gd name="T59" fmla="*/ 202 h 430"/>
                    <a:gd name="T60" fmla="*/ 577 w 1555"/>
                    <a:gd name="T61" fmla="*/ 250 h 430"/>
                    <a:gd name="T62" fmla="*/ 595 w 1555"/>
                    <a:gd name="T63" fmla="*/ 274 h 430"/>
                    <a:gd name="T64" fmla="*/ 631 w 1555"/>
                    <a:gd name="T65" fmla="*/ 312 h 430"/>
                    <a:gd name="T66" fmla="*/ 649 w 1555"/>
                    <a:gd name="T67" fmla="*/ 330 h 430"/>
                    <a:gd name="T68" fmla="*/ 687 w 1555"/>
                    <a:gd name="T69" fmla="*/ 360 h 430"/>
                    <a:gd name="T70" fmla="*/ 721 w 1555"/>
                    <a:gd name="T71" fmla="*/ 384 h 430"/>
                    <a:gd name="T72" fmla="*/ 811 w 1555"/>
                    <a:gd name="T73" fmla="*/ 410 h 430"/>
                    <a:gd name="T74" fmla="*/ 839 w 1555"/>
                    <a:gd name="T75" fmla="*/ 422 h 430"/>
                    <a:gd name="T76" fmla="*/ 883 w 1555"/>
                    <a:gd name="T77" fmla="*/ 426 h 430"/>
                    <a:gd name="T78" fmla="*/ 919 w 1555"/>
                    <a:gd name="T79" fmla="*/ 408 h 430"/>
                    <a:gd name="T80" fmla="*/ 1003 w 1555"/>
                    <a:gd name="T81" fmla="*/ 360 h 430"/>
                    <a:gd name="T82" fmla="*/ 1021 w 1555"/>
                    <a:gd name="T83" fmla="*/ 336 h 430"/>
                    <a:gd name="T84" fmla="*/ 1091 w 1555"/>
                    <a:gd name="T85" fmla="*/ 306 h 430"/>
                    <a:gd name="T86" fmla="*/ 1123 w 1555"/>
                    <a:gd name="T87" fmla="*/ 292 h 430"/>
                    <a:gd name="T88" fmla="*/ 1159 w 1555"/>
                    <a:gd name="T89" fmla="*/ 274 h 430"/>
                    <a:gd name="T90" fmla="*/ 1171 w 1555"/>
                    <a:gd name="T91" fmla="*/ 266 h 430"/>
                    <a:gd name="T92" fmla="*/ 1219 w 1555"/>
                    <a:gd name="T93" fmla="*/ 242 h 430"/>
                    <a:gd name="T94" fmla="*/ 1267 w 1555"/>
                    <a:gd name="T95" fmla="*/ 248 h 430"/>
                    <a:gd name="T96" fmla="*/ 1315 w 1555"/>
                    <a:gd name="T97" fmla="*/ 276 h 430"/>
                    <a:gd name="T98" fmla="*/ 1339 w 1555"/>
                    <a:gd name="T99" fmla="*/ 282 h 430"/>
                    <a:gd name="T100" fmla="*/ 1345 w 1555"/>
                    <a:gd name="T101" fmla="*/ 284 h 430"/>
                    <a:gd name="T102" fmla="*/ 1389 w 1555"/>
                    <a:gd name="T103" fmla="*/ 274 h 430"/>
                    <a:gd name="T104" fmla="*/ 1415 w 1555"/>
                    <a:gd name="T105" fmla="*/ 262 h 430"/>
                    <a:gd name="T106" fmla="*/ 1427 w 1555"/>
                    <a:gd name="T107" fmla="*/ 254 h 430"/>
                    <a:gd name="T108" fmla="*/ 1441 w 1555"/>
                    <a:gd name="T109" fmla="*/ 228 h 430"/>
                    <a:gd name="T110" fmla="*/ 1529 w 1555"/>
                    <a:gd name="T111" fmla="*/ 214 h 430"/>
                    <a:gd name="T112" fmla="*/ 1549 w 1555"/>
                    <a:gd name="T113" fmla="*/ 204 h 430"/>
                    <a:gd name="T114" fmla="*/ 1555 w 1555"/>
                    <a:gd name="T115" fmla="*/ 196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555" h="430">
                      <a:moveTo>
                        <a:pt x="109" y="0"/>
                      </a:moveTo>
                      <a:cubicBezTo>
                        <a:pt x="108" y="7"/>
                        <a:pt x="109" y="15"/>
                        <a:pt x="107" y="22"/>
                      </a:cubicBezTo>
                      <a:cubicBezTo>
                        <a:pt x="105" y="30"/>
                        <a:pt x="95" y="33"/>
                        <a:pt x="91" y="40"/>
                      </a:cubicBezTo>
                      <a:cubicBezTo>
                        <a:pt x="78" y="60"/>
                        <a:pt x="77" y="88"/>
                        <a:pt x="53" y="96"/>
                      </a:cubicBezTo>
                      <a:cubicBezTo>
                        <a:pt x="42" y="113"/>
                        <a:pt x="60" y="87"/>
                        <a:pt x="37" y="110"/>
                      </a:cubicBezTo>
                      <a:cubicBezTo>
                        <a:pt x="33" y="114"/>
                        <a:pt x="25" y="122"/>
                        <a:pt x="25" y="122"/>
                      </a:cubicBezTo>
                      <a:cubicBezTo>
                        <a:pt x="21" y="155"/>
                        <a:pt x="32" y="193"/>
                        <a:pt x="13" y="222"/>
                      </a:cubicBezTo>
                      <a:cubicBezTo>
                        <a:pt x="11" y="232"/>
                        <a:pt x="10" y="241"/>
                        <a:pt x="7" y="250"/>
                      </a:cubicBezTo>
                      <a:cubicBezTo>
                        <a:pt x="5" y="262"/>
                        <a:pt x="0" y="268"/>
                        <a:pt x="9" y="274"/>
                      </a:cubicBezTo>
                      <a:cubicBezTo>
                        <a:pt x="20" y="272"/>
                        <a:pt x="27" y="265"/>
                        <a:pt x="37" y="260"/>
                      </a:cubicBezTo>
                      <a:cubicBezTo>
                        <a:pt x="60" y="249"/>
                        <a:pt x="85" y="236"/>
                        <a:pt x="109" y="228"/>
                      </a:cubicBezTo>
                      <a:cubicBezTo>
                        <a:pt x="131" y="232"/>
                        <a:pt x="153" y="233"/>
                        <a:pt x="175" y="236"/>
                      </a:cubicBezTo>
                      <a:cubicBezTo>
                        <a:pt x="181" y="240"/>
                        <a:pt x="187" y="246"/>
                        <a:pt x="193" y="250"/>
                      </a:cubicBezTo>
                      <a:cubicBezTo>
                        <a:pt x="198" y="257"/>
                        <a:pt x="199" y="262"/>
                        <a:pt x="201" y="270"/>
                      </a:cubicBezTo>
                      <a:cubicBezTo>
                        <a:pt x="206" y="255"/>
                        <a:pt x="206" y="262"/>
                        <a:pt x="203" y="250"/>
                      </a:cubicBezTo>
                      <a:cubicBezTo>
                        <a:pt x="205" y="241"/>
                        <a:pt x="208" y="236"/>
                        <a:pt x="211" y="228"/>
                      </a:cubicBezTo>
                      <a:cubicBezTo>
                        <a:pt x="204" y="226"/>
                        <a:pt x="175" y="211"/>
                        <a:pt x="169" y="206"/>
                      </a:cubicBezTo>
                      <a:cubicBezTo>
                        <a:pt x="163" y="201"/>
                        <a:pt x="160" y="195"/>
                        <a:pt x="153" y="190"/>
                      </a:cubicBezTo>
                      <a:cubicBezTo>
                        <a:pt x="152" y="186"/>
                        <a:pt x="150" y="182"/>
                        <a:pt x="149" y="178"/>
                      </a:cubicBezTo>
                      <a:cubicBezTo>
                        <a:pt x="145" y="165"/>
                        <a:pt x="150" y="151"/>
                        <a:pt x="151" y="138"/>
                      </a:cubicBezTo>
                      <a:cubicBezTo>
                        <a:pt x="152" y="128"/>
                        <a:pt x="164" y="123"/>
                        <a:pt x="171" y="118"/>
                      </a:cubicBezTo>
                      <a:cubicBezTo>
                        <a:pt x="195" y="102"/>
                        <a:pt x="229" y="104"/>
                        <a:pt x="253" y="88"/>
                      </a:cubicBezTo>
                      <a:cubicBezTo>
                        <a:pt x="271" y="61"/>
                        <a:pt x="270" y="72"/>
                        <a:pt x="317" y="70"/>
                      </a:cubicBezTo>
                      <a:cubicBezTo>
                        <a:pt x="359" y="64"/>
                        <a:pt x="387" y="71"/>
                        <a:pt x="421" y="88"/>
                      </a:cubicBezTo>
                      <a:cubicBezTo>
                        <a:pt x="429" y="92"/>
                        <a:pt x="442" y="94"/>
                        <a:pt x="451" y="96"/>
                      </a:cubicBezTo>
                      <a:cubicBezTo>
                        <a:pt x="456" y="97"/>
                        <a:pt x="467" y="100"/>
                        <a:pt x="467" y="100"/>
                      </a:cubicBezTo>
                      <a:cubicBezTo>
                        <a:pt x="480" y="109"/>
                        <a:pt x="484" y="125"/>
                        <a:pt x="499" y="132"/>
                      </a:cubicBezTo>
                      <a:cubicBezTo>
                        <a:pt x="502" y="142"/>
                        <a:pt x="514" y="161"/>
                        <a:pt x="523" y="164"/>
                      </a:cubicBezTo>
                      <a:cubicBezTo>
                        <a:pt x="528" y="171"/>
                        <a:pt x="528" y="175"/>
                        <a:pt x="535" y="180"/>
                      </a:cubicBezTo>
                      <a:cubicBezTo>
                        <a:pt x="539" y="191"/>
                        <a:pt x="538" y="196"/>
                        <a:pt x="547" y="202"/>
                      </a:cubicBezTo>
                      <a:cubicBezTo>
                        <a:pt x="553" y="219"/>
                        <a:pt x="567" y="236"/>
                        <a:pt x="577" y="250"/>
                      </a:cubicBezTo>
                      <a:cubicBezTo>
                        <a:pt x="583" y="259"/>
                        <a:pt x="586" y="268"/>
                        <a:pt x="595" y="274"/>
                      </a:cubicBezTo>
                      <a:cubicBezTo>
                        <a:pt x="603" y="286"/>
                        <a:pt x="617" y="307"/>
                        <a:pt x="631" y="312"/>
                      </a:cubicBezTo>
                      <a:cubicBezTo>
                        <a:pt x="644" y="330"/>
                        <a:pt x="637" y="326"/>
                        <a:pt x="649" y="330"/>
                      </a:cubicBezTo>
                      <a:cubicBezTo>
                        <a:pt x="659" y="344"/>
                        <a:pt x="673" y="351"/>
                        <a:pt x="687" y="360"/>
                      </a:cubicBezTo>
                      <a:cubicBezTo>
                        <a:pt x="699" y="368"/>
                        <a:pt x="707" y="379"/>
                        <a:pt x="721" y="384"/>
                      </a:cubicBezTo>
                      <a:cubicBezTo>
                        <a:pt x="737" y="408"/>
                        <a:pt x="787" y="409"/>
                        <a:pt x="811" y="410"/>
                      </a:cubicBezTo>
                      <a:cubicBezTo>
                        <a:pt x="822" y="414"/>
                        <a:pt x="828" y="420"/>
                        <a:pt x="839" y="422"/>
                      </a:cubicBezTo>
                      <a:cubicBezTo>
                        <a:pt x="855" y="430"/>
                        <a:pt x="865" y="428"/>
                        <a:pt x="883" y="426"/>
                      </a:cubicBezTo>
                      <a:cubicBezTo>
                        <a:pt x="896" y="422"/>
                        <a:pt x="907" y="412"/>
                        <a:pt x="919" y="408"/>
                      </a:cubicBezTo>
                      <a:cubicBezTo>
                        <a:pt x="947" y="399"/>
                        <a:pt x="982" y="381"/>
                        <a:pt x="1003" y="360"/>
                      </a:cubicBezTo>
                      <a:cubicBezTo>
                        <a:pt x="1010" y="353"/>
                        <a:pt x="1015" y="342"/>
                        <a:pt x="1021" y="336"/>
                      </a:cubicBezTo>
                      <a:cubicBezTo>
                        <a:pt x="1041" y="316"/>
                        <a:pt x="1070" y="320"/>
                        <a:pt x="1091" y="306"/>
                      </a:cubicBezTo>
                      <a:cubicBezTo>
                        <a:pt x="1100" y="300"/>
                        <a:pt x="1113" y="295"/>
                        <a:pt x="1123" y="292"/>
                      </a:cubicBezTo>
                      <a:cubicBezTo>
                        <a:pt x="1134" y="284"/>
                        <a:pt x="1147" y="282"/>
                        <a:pt x="1159" y="274"/>
                      </a:cubicBezTo>
                      <a:cubicBezTo>
                        <a:pt x="1163" y="271"/>
                        <a:pt x="1171" y="266"/>
                        <a:pt x="1171" y="266"/>
                      </a:cubicBezTo>
                      <a:cubicBezTo>
                        <a:pt x="1182" y="249"/>
                        <a:pt x="1201" y="248"/>
                        <a:pt x="1219" y="242"/>
                      </a:cubicBezTo>
                      <a:cubicBezTo>
                        <a:pt x="1244" y="243"/>
                        <a:pt x="1248" y="243"/>
                        <a:pt x="1267" y="248"/>
                      </a:cubicBezTo>
                      <a:cubicBezTo>
                        <a:pt x="1282" y="258"/>
                        <a:pt x="1297" y="270"/>
                        <a:pt x="1315" y="276"/>
                      </a:cubicBezTo>
                      <a:cubicBezTo>
                        <a:pt x="1323" y="279"/>
                        <a:pt x="1331" y="279"/>
                        <a:pt x="1339" y="282"/>
                      </a:cubicBezTo>
                      <a:cubicBezTo>
                        <a:pt x="1341" y="283"/>
                        <a:pt x="1345" y="284"/>
                        <a:pt x="1345" y="284"/>
                      </a:cubicBezTo>
                      <a:cubicBezTo>
                        <a:pt x="1362" y="281"/>
                        <a:pt x="1372" y="276"/>
                        <a:pt x="1389" y="274"/>
                      </a:cubicBezTo>
                      <a:cubicBezTo>
                        <a:pt x="1399" y="271"/>
                        <a:pt x="1406" y="267"/>
                        <a:pt x="1415" y="262"/>
                      </a:cubicBezTo>
                      <a:cubicBezTo>
                        <a:pt x="1419" y="260"/>
                        <a:pt x="1427" y="254"/>
                        <a:pt x="1427" y="254"/>
                      </a:cubicBezTo>
                      <a:cubicBezTo>
                        <a:pt x="1431" y="248"/>
                        <a:pt x="1435" y="232"/>
                        <a:pt x="1441" y="228"/>
                      </a:cubicBezTo>
                      <a:cubicBezTo>
                        <a:pt x="1465" y="213"/>
                        <a:pt x="1502" y="217"/>
                        <a:pt x="1529" y="214"/>
                      </a:cubicBezTo>
                      <a:cubicBezTo>
                        <a:pt x="1536" y="212"/>
                        <a:pt x="1549" y="204"/>
                        <a:pt x="1549" y="204"/>
                      </a:cubicBezTo>
                      <a:cubicBezTo>
                        <a:pt x="1551" y="197"/>
                        <a:pt x="1549" y="199"/>
                        <a:pt x="1555" y="19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4" name="Freeform 22"/>
                <p:cNvSpPr>
                  <a:spLocks/>
                </p:cNvSpPr>
                <p:nvPr/>
              </p:nvSpPr>
              <p:spPr bwMode="auto">
                <a:xfrm>
                  <a:off x="3140" y="2060"/>
                  <a:ext cx="712" cy="194"/>
                </a:xfrm>
                <a:custGeom>
                  <a:avLst/>
                  <a:gdLst>
                    <a:gd name="T0" fmla="*/ 0 w 712"/>
                    <a:gd name="T1" fmla="*/ 0 h 194"/>
                    <a:gd name="T2" fmla="*/ 26 w 712"/>
                    <a:gd name="T3" fmla="*/ 6 h 194"/>
                    <a:gd name="T4" fmla="*/ 56 w 712"/>
                    <a:gd name="T5" fmla="*/ 30 h 194"/>
                    <a:gd name="T6" fmla="*/ 78 w 712"/>
                    <a:gd name="T7" fmla="*/ 54 h 194"/>
                    <a:gd name="T8" fmla="*/ 106 w 712"/>
                    <a:gd name="T9" fmla="*/ 112 h 194"/>
                    <a:gd name="T10" fmla="*/ 224 w 712"/>
                    <a:gd name="T11" fmla="*/ 150 h 194"/>
                    <a:gd name="T12" fmla="*/ 304 w 712"/>
                    <a:gd name="T13" fmla="*/ 170 h 194"/>
                    <a:gd name="T14" fmla="*/ 350 w 712"/>
                    <a:gd name="T15" fmla="*/ 182 h 194"/>
                    <a:gd name="T16" fmla="*/ 438 w 712"/>
                    <a:gd name="T17" fmla="*/ 194 h 194"/>
                    <a:gd name="T18" fmla="*/ 500 w 712"/>
                    <a:gd name="T19" fmla="*/ 184 h 194"/>
                    <a:gd name="T20" fmla="*/ 568 w 712"/>
                    <a:gd name="T21" fmla="*/ 176 h 194"/>
                    <a:gd name="T22" fmla="*/ 666 w 712"/>
                    <a:gd name="T23" fmla="*/ 176 h 194"/>
                    <a:gd name="T24" fmla="*/ 712 w 712"/>
                    <a:gd name="T25" fmla="*/ 16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2" h="194">
                      <a:moveTo>
                        <a:pt x="0" y="0"/>
                      </a:moveTo>
                      <a:cubicBezTo>
                        <a:pt x="22" y="4"/>
                        <a:pt x="14" y="2"/>
                        <a:pt x="26" y="6"/>
                      </a:cubicBezTo>
                      <a:cubicBezTo>
                        <a:pt x="35" y="15"/>
                        <a:pt x="44" y="26"/>
                        <a:pt x="56" y="30"/>
                      </a:cubicBezTo>
                      <a:cubicBezTo>
                        <a:pt x="62" y="39"/>
                        <a:pt x="71" y="45"/>
                        <a:pt x="78" y="54"/>
                      </a:cubicBezTo>
                      <a:cubicBezTo>
                        <a:pt x="85" y="74"/>
                        <a:pt x="87" y="100"/>
                        <a:pt x="106" y="112"/>
                      </a:cubicBezTo>
                      <a:cubicBezTo>
                        <a:pt x="133" y="152"/>
                        <a:pt x="179" y="148"/>
                        <a:pt x="224" y="150"/>
                      </a:cubicBezTo>
                      <a:cubicBezTo>
                        <a:pt x="250" y="167"/>
                        <a:pt x="272" y="168"/>
                        <a:pt x="304" y="170"/>
                      </a:cubicBezTo>
                      <a:cubicBezTo>
                        <a:pt x="319" y="175"/>
                        <a:pt x="334" y="180"/>
                        <a:pt x="350" y="182"/>
                      </a:cubicBezTo>
                      <a:cubicBezTo>
                        <a:pt x="366" y="193"/>
                        <a:pt x="415" y="191"/>
                        <a:pt x="438" y="194"/>
                      </a:cubicBezTo>
                      <a:cubicBezTo>
                        <a:pt x="464" y="192"/>
                        <a:pt x="477" y="189"/>
                        <a:pt x="500" y="184"/>
                      </a:cubicBezTo>
                      <a:cubicBezTo>
                        <a:pt x="519" y="175"/>
                        <a:pt x="548" y="177"/>
                        <a:pt x="568" y="176"/>
                      </a:cubicBezTo>
                      <a:cubicBezTo>
                        <a:pt x="593" y="177"/>
                        <a:pt x="637" y="180"/>
                        <a:pt x="666" y="176"/>
                      </a:cubicBezTo>
                      <a:cubicBezTo>
                        <a:pt x="681" y="174"/>
                        <a:pt x="696" y="168"/>
                        <a:pt x="712" y="16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5" name="Freeform 23"/>
                <p:cNvSpPr>
                  <a:spLocks/>
                </p:cNvSpPr>
                <p:nvPr/>
              </p:nvSpPr>
              <p:spPr bwMode="auto">
                <a:xfrm>
                  <a:off x="3850" y="2204"/>
                  <a:ext cx="168" cy="26"/>
                </a:xfrm>
                <a:custGeom>
                  <a:avLst/>
                  <a:gdLst>
                    <a:gd name="T0" fmla="*/ 0 w 168"/>
                    <a:gd name="T1" fmla="*/ 26 h 26"/>
                    <a:gd name="T2" fmla="*/ 130 w 168"/>
                    <a:gd name="T3" fmla="*/ 10 h 26"/>
                    <a:gd name="T4" fmla="*/ 168 w 168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8" h="26">
                      <a:moveTo>
                        <a:pt x="0" y="26"/>
                      </a:moveTo>
                      <a:cubicBezTo>
                        <a:pt x="44" y="22"/>
                        <a:pt x="85" y="12"/>
                        <a:pt x="130" y="10"/>
                      </a:cubicBezTo>
                      <a:cubicBezTo>
                        <a:pt x="144" y="7"/>
                        <a:pt x="153" y="0"/>
                        <a:pt x="168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6" name="Freeform 24"/>
                <p:cNvSpPr>
                  <a:spLocks/>
                </p:cNvSpPr>
                <p:nvPr/>
              </p:nvSpPr>
              <p:spPr bwMode="auto">
                <a:xfrm>
                  <a:off x="2876" y="2356"/>
                  <a:ext cx="1144" cy="292"/>
                </a:xfrm>
                <a:custGeom>
                  <a:avLst/>
                  <a:gdLst>
                    <a:gd name="T0" fmla="*/ 1144 w 1144"/>
                    <a:gd name="T1" fmla="*/ 26 h 292"/>
                    <a:gd name="T2" fmla="*/ 1054 w 1144"/>
                    <a:gd name="T3" fmla="*/ 12 h 292"/>
                    <a:gd name="T4" fmla="*/ 1032 w 1144"/>
                    <a:gd name="T5" fmla="*/ 4 h 292"/>
                    <a:gd name="T6" fmla="*/ 1016 w 1144"/>
                    <a:gd name="T7" fmla="*/ 0 h 292"/>
                    <a:gd name="T8" fmla="*/ 986 w 1144"/>
                    <a:gd name="T9" fmla="*/ 2 h 292"/>
                    <a:gd name="T10" fmla="*/ 974 w 1144"/>
                    <a:gd name="T11" fmla="*/ 10 h 292"/>
                    <a:gd name="T12" fmla="*/ 934 w 1144"/>
                    <a:gd name="T13" fmla="*/ 24 h 292"/>
                    <a:gd name="T14" fmla="*/ 906 w 1144"/>
                    <a:gd name="T15" fmla="*/ 54 h 292"/>
                    <a:gd name="T16" fmla="*/ 864 w 1144"/>
                    <a:gd name="T17" fmla="*/ 78 h 292"/>
                    <a:gd name="T18" fmla="*/ 836 w 1144"/>
                    <a:gd name="T19" fmla="*/ 90 h 292"/>
                    <a:gd name="T20" fmla="*/ 810 w 1144"/>
                    <a:gd name="T21" fmla="*/ 114 h 292"/>
                    <a:gd name="T22" fmla="*/ 792 w 1144"/>
                    <a:gd name="T23" fmla="*/ 128 h 292"/>
                    <a:gd name="T24" fmla="*/ 760 w 1144"/>
                    <a:gd name="T25" fmla="*/ 150 h 292"/>
                    <a:gd name="T26" fmla="*/ 750 w 1144"/>
                    <a:gd name="T27" fmla="*/ 168 h 292"/>
                    <a:gd name="T28" fmla="*/ 738 w 1144"/>
                    <a:gd name="T29" fmla="*/ 190 h 292"/>
                    <a:gd name="T30" fmla="*/ 726 w 1144"/>
                    <a:gd name="T31" fmla="*/ 200 h 292"/>
                    <a:gd name="T32" fmla="*/ 716 w 1144"/>
                    <a:gd name="T33" fmla="*/ 218 h 292"/>
                    <a:gd name="T34" fmla="*/ 654 w 1144"/>
                    <a:gd name="T35" fmla="*/ 238 h 292"/>
                    <a:gd name="T36" fmla="*/ 598 w 1144"/>
                    <a:gd name="T37" fmla="*/ 228 h 292"/>
                    <a:gd name="T38" fmla="*/ 518 w 1144"/>
                    <a:gd name="T39" fmla="*/ 246 h 292"/>
                    <a:gd name="T40" fmla="*/ 490 w 1144"/>
                    <a:gd name="T41" fmla="*/ 256 h 292"/>
                    <a:gd name="T42" fmla="*/ 442 w 1144"/>
                    <a:gd name="T43" fmla="*/ 254 h 292"/>
                    <a:gd name="T44" fmla="*/ 410 w 1144"/>
                    <a:gd name="T45" fmla="*/ 268 h 292"/>
                    <a:gd name="T46" fmla="*/ 300 w 1144"/>
                    <a:gd name="T47" fmla="*/ 284 h 292"/>
                    <a:gd name="T48" fmla="*/ 256 w 1144"/>
                    <a:gd name="T49" fmla="*/ 288 h 292"/>
                    <a:gd name="T50" fmla="*/ 244 w 1144"/>
                    <a:gd name="T51" fmla="*/ 292 h 292"/>
                    <a:gd name="T52" fmla="*/ 166 w 1144"/>
                    <a:gd name="T53" fmla="*/ 284 h 292"/>
                    <a:gd name="T54" fmla="*/ 144 w 1144"/>
                    <a:gd name="T55" fmla="*/ 278 h 292"/>
                    <a:gd name="T56" fmla="*/ 114 w 1144"/>
                    <a:gd name="T57" fmla="*/ 266 h 292"/>
                    <a:gd name="T58" fmla="*/ 82 w 1144"/>
                    <a:gd name="T59" fmla="*/ 244 h 292"/>
                    <a:gd name="T60" fmla="*/ 48 w 1144"/>
                    <a:gd name="T61" fmla="*/ 214 h 292"/>
                    <a:gd name="T62" fmla="*/ 2 w 1144"/>
                    <a:gd name="T63" fmla="*/ 142 h 292"/>
                    <a:gd name="T64" fmla="*/ 4 w 1144"/>
                    <a:gd name="T65" fmla="*/ 124 h 292"/>
                    <a:gd name="T66" fmla="*/ 40 w 1144"/>
                    <a:gd name="T67" fmla="*/ 106 h 292"/>
                    <a:gd name="T68" fmla="*/ 40 w 1144"/>
                    <a:gd name="T69" fmla="*/ 88 h 292"/>
                    <a:gd name="T70" fmla="*/ 0 w 1144"/>
                    <a:gd name="T71" fmla="*/ 98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144" h="292">
                      <a:moveTo>
                        <a:pt x="1144" y="26"/>
                      </a:moveTo>
                      <a:cubicBezTo>
                        <a:pt x="1116" y="7"/>
                        <a:pt x="1090" y="13"/>
                        <a:pt x="1054" y="12"/>
                      </a:cubicBezTo>
                      <a:cubicBezTo>
                        <a:pt x="1046" y="9"/>
                        <a:pt x="1039" y="7"/>
                        <a:pt x="1032" y="4"/>
                      </a:cubicBezTo>
                      <a:cubicBezTo>
                        <a:pt x="1027" y="2"/>
                        <a:pt x="1016" y="0"/>
                        <a:pt x="1016" y="0"/>
                      </a:cubicBezTo>
                      <a:cubicBezTo>
                        <a:pt x="1006" y="1"/>
                        <a:pt x="996" y="0"/>
                        <a:pt x="986" y="2"/>
                      </a:cubicBezTo>
                      <a:cubicBezTo>
                        <a:pt x="981" y="3"/>
                        <a:pt x="974" y="10"/>
                        <a:pt x="974" y="10"/>
                      </a:cubicBezTo>
                      <a:cubicBezTo>
                        <a:pt x="960" y="31"/>
                        <a:pt x="971" y="22"/>
                        <a:pt x="934" y="24"/>
                      </a:cubicBezTo>
                      <a:cubicBezTo>
                        <a:pt x="918" y="34"/>
                        <a:pt x="925" y="49"/>
                        <a:pt x="906" y="54"/>
                      </a:cubicBezTo>
                      <a:cubicBezTo>
                        <a:pt x="892" y="64"/>
                        <a:pt x="876" y="66"/>
                        <a:pt x="864" y="78"/>
                      </a:cubicBezTo>
                      <a:cubicBezTo>
                        <a:pt x="859" y="92"/>
                        <a:pt x="850" y="89"/>
                        <a:pt x="836" y="90"/>
                      </a:cubicBezTo>
                      <a:cubicBezTo>
                        <a:pt x="827" y="103"/>
                        <a:pt x="827" y="111"/>
                        <a:pt x="810" y="114"/>
                      </a:cubicBezTo>
                      <a:cubicBezTo>
                        <a:pt x="796" y="124"/>
                        <a:pt x="801" y="119"/>
                        <a:pt x="792" y="128"/>
                      </a:cubicBezTo>
                      <a:cubicBezTo>
                        <a:pt x="786" y="146"/>
                        <a:pt x="778" y="148"/>
                        <a:pt x="760" y="150"/>
                      </a:cubicBezTo>
                      <a:cubicBezTo>
                        <a:pt x="751" y="164"/>
                        <a:pt x="754" y="157"/>
                        <a:pt x="750" y="168"/>
                      </a:cubicBezTo>
                      <a:cubicBezTo>
                        <a:pt x="748" y="180"/>
                        <a:pt x="750" y="186"/>
                        <a:pt x="738" y="190"/>
                      </a:cubicBezTo>
                      <a:cubicBezTo>
                        <a:pt x="724" y="211"/>
                        <a:pt x="746" y="180"/>
                        <a:pt x="726" y="200"/>
                      </a:cubicBezTo>
                      <a:cubicBezTo>
                        <a:pt x="721" y="205"/>
                        <a:pt x="721" y="214"/>
                        <a:pt x="716" y="218"/>
                      </a:cubicBezTo>
                      <a:cubicBezTo>
                        <a:pt x="702" y="229"/>
                        <a:pt x="671" y="227"/>
                        <a:pt x="654" y="238"/>
                      </a:cubicBezTo>
                      <a:cubicBezTo>
                        <a:pt x="633" y="237"/>
                        <a:pt x="617" y="234"/>
                        <a:pt x="598" y="228"/>
                      </a:cubicBezTo>
                      <a:cubicBezTo>
                        <a:pt x="570" y="231"/>
                        <a:pt x="545" y="242"/>
                        <a:pt x="518" y="246"/>
                      </a:cubicBezTo>
                      <a:cubicBezTo>
                        <a:pt x="509" y="249"/>
                        <a:pt x="499" y="253"/>
                        <a:pt x="490" y="256"/>
                      </a:cubicBezTo>
                      <a:cubicBezTo>
                        <a:pt x="477" y="255"/>
                        <a:pt x="456" y="250"/>
                        <a:pt x="442" y="254"/>
                      </a:cubicBezTo>
                      <a:cubicBezTo>
                        <a:pt x="433" y="260"/>
                        <a:pt x="420" y="265"/>
                        <a:pt x="410" y="268"/>
                      </a:cubicBezTo>
                      <a:cubicBezTo>
                        <a:pt x="378" y="289"/>
                        <a:pt x="335" y="283"/>
                        <a:pt x="300" y="284"/>
                      </a:cubicBezTo>
                      <a:cubicBezTo>
                        <a:pt x="296" y="284"/>
                        <a:pt x="263" y="287"/>
                        <a:pt x="256" y="288"/>
                      </a:cubicBezTo>
                      <a:cubicBezTo>
                        <a:pt x="252" y="289"/>
                        <a:pt x="244" y="292"/>
                        <a:pt x="244" y="292"/>
                      </a:cubicBezTo>
                      <a:cubicBezTo>
                        <a:pt x="216" y="291"/>
                        <a:pt x="193" y="286"/>
                        <a:pt x="166" y="284"/>
                      </a:cubicBezTo>
                      <a:cubicBezTo>
                        <a:pt x="159" y="282"/>
                        <a:pt x="151" y="280"/>
                        <a:pt x="144" y="278"/>
                      </a:cubicBezTo>
                      <a:cubicBezTo>
                        <a:pt x="134" y="271"/>
                        <a:pt x="126" y="269"/>
                        <a:pt x="114" y="266"/>
                      </a:cubicBezTo>
                      <a:cubicBezTo>
                        <a:pt x="104" y="264"/>
                        <a:pt x="91" y="250"/>
                        <a:pt x="82" y="244"/>
                      </a:cubicBezTo>
                      <a:cubicBezTo>
                        <a:pt x="77" y="229"/>
                        <a:pt x="62" y="219"/>
                        <a:pt x="48" y="214"/>
                      </a:cubicBezTo>
                      <a:cubicBezTo>
                        <a:pt x="33" y="191"/>
                        <a:pt x="22" y="162"/>
                        <a:pt x="2" y="142"/>
                      </a:cubicBezTo>
                      <a:cubicBezTo>
                        <a:pt x="3" y="136"/>
                        <a:pt x="1" y="129"/>
                        <a:pt x="4" y="124"/>
                      </a:cubicBezTo>
                      <a:cubicBezTo>
                        <a:pt x="10" y="113"/>
                        <a:pt x="30" y="112"/>
                        <a:pt x="40" y="106"/>
                      </a:cubicBezTo>
                      <a:cubicBezTo>
                        <a:pt x="46" y="97"/>
                        <a:pt x="48" y="96"/>
                        <a:pt x="40" y="88"/>
                      </a:cubicBezTo>
                      <a:cubicBezTo>
                        <a:pt x="23" y="90"/>
                        <a:pt x="16" y="98"/>
                        <a:pt x="0" y="9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7" name="Freeform 25"/>
                <p:cNvSpPr>
                  <a:spLocks/>
                </p:cNvSpPr>
                <p:nvPr/>
              </p:nvSpPr>
              <p:spPr bwMode="auto">
                <a:xfrm>
                  <a:off x="2060" y="2440"/>
                  <a:ext cx="814" cy="364"/>
                </a:xfrm>
                <a:custGeom>
                  <a:avLst/>
                  <a:gdLst>
                    <a:gd name="T0" fmla="*/ 814 w 814"/>
                    <a:gd name="T1" fmla="*/ 10 h 364"/>
                    <a:gd name="T2" fmla="*/ 788 w 814"/>
                    <a:gd name="T3" fmla="*/ 36 h 364"/>
                    <a:gd name="T4" fmla="*/ 718 w 814"/>
                    <a:gd name="T5" fmla="*/ 64 h 364"/>
                    <a:gd name="T6" fmla="*/ 672 w 814"/>
                    <a:gd name="T7" fmla="*/ 82 h 364"/>
                    <a:gd name="T8" fmla="*/ 628 w 814"/>
                    <a:gd name="T9" fmla="*/ 84 h 364"/>
                    <a:gd name="T10" fmla="*/ 594 w 814"/>
                    <a:gd name="T11" fmla="*/ 94 h 364"/>
                    <a:gd name="T12" fmla="*/ 468 w 814"/>
                    <a:gd name="T13" fmla="*/ 84 h 364"/>
                    <a:gd name="T14" fmla="*/ 406 w 814"/>
                    <a:gd name="T15" fmla="*/ 82 h 364"/>
                    <a:gd name="T16" fmla="*/ 382 w 814"/>
                    <a:gd name="T17" fmla="*/ 100 h 364"/>
                    <a:gd name="T18" fmla="*/ 434 w 814"/>
                    <a:gd name="T19" fmla="*/ 162 h 364"/>
                    <a:gd name="T20" fmla="*/ 508 w 814"/>
                    <a:gd name="T21" fmla="*/ 192 h 364"/>
                    <a:gd name="T22" fmla="*/ 556 w 814"/>
                    <a:gd name="T23" fmla="*/ 198 h 364"/>
                    <a:gd name="T24" fmla="*/ 574 w 814"/>
                    <a:gd name="T25" fmla="*/ 204 h 364"/>
                    <a:gd name="T26" fmla="*/ 592 w 814"/>
                    <a:gd name="T27" fmla="*/ 238 h 364"/>
                    <a:gd name="T28" fmla="*/ 578 w 814"/>
                    <a:gd name="T29" fmla="*/ 274 h 364"/>
                    <a:gd name="T30" fmla="*/ 598 w 814"/>
                    <a:gd name="T31" fmla="*/ 330 h 364"/>
                    <a:gd name="T32" fmla="*/ 596 w 814"/>
                    <a:gd name="T33" fmla="*/ 352 h 364"/>
                    <a:gd name="T34" fmla="*/ 592 w 814"/>
                    <a:gd name="T35" fmla="*/ 364 h 364"/>
                    <a:gd name="T36" fmla="*/ 574 w 814"/>
                    <a:gd name="T37" fmla="*/ 316 h 364"/>
                    <a:gd name="T38" fmla="*/ 556 w 814"/>
                    <a:gd name="T39" fmla="*/ 300 h 364"/>
                    <a:gd name="T40" fmla="*/ 546 w 814"/>
                    <a:gd name="T41" fmla="*/ 230 h 364"/>
                    <a:gd name="T42" fmla="*/ 544 w 814"/>
                    <a:gd name="T43" fmla="*/ 214 h 364"/>
                    <a:gd name="T44" fmla="*/ 484 w 814"/>
                    <a:gd name="T45" fmla="*/ 232 h 364"/>
                    <a:gd name="T46" fmla="*/ 418 w 814"/>
                    <a:gd name="T47" fmla="*/ 244 h 364"/>
                    <a:gd name="T48" fmla="*/ 396 w 814"/>
                    <a:gd name="T49" fmla="*/ 276 h 364"/>
                    <a:gd name="T50" fmla="*/ 340 w 814"/>
                    <a:gd name="T51" fmla="*/ 346 h 364"/>
                    <a:gd name="T52" fmla="*/ 310 w 814"/>
                    <a:gd name="T53" fmla="*/ 362 h 364"/>
                    <a:gd name="T54" fmla="*/ 334 w 814"/>
                    <a:gd name="T55" fmla="*/ 340 h 364"/>
                    <a:gd name="T56" fmla="*/ 346 w 814"/>
                    <a:gd name="T57" fmla="*/ 334 h 364"/>
                    <a:gd name="T58" fmla="*/ 364 w 814"/>
                    <a:gd name="T59" fmla="*/ 310 h 364"/>
                    <a:gd name="T60" fmla="*/ 378 w 814"/>
                    <a:gd name="T61" fmla="*/ 274 h 364"/>
                    <a:gd name="T62" fmla="*/ 384 w 814"/>
                    <a:gd name="T63" fmla="*/ 256 h 364"/>
                    <a:gd name="T64" fmla="*/ 382 w 814"/>
                    <a:gd name="T65" fmla="*/ 238 h 364"/>
                    <a:gd name="T66" fmla="*/ 352 w 814"/>
                    <a:gd name="T67" fmla="*/ 228 h 364"/>
                    <a:gd name="T68" fmla="*/ 308 w 814"/>
                    <a:gd name="T69" fmla="*/ 218 h 364"/>
                    <a:gd name="T70" fmla="*/ 262 w 814"/>
                    <a:gd name="T71" fmla="*/ 200 h 364"/>
                    <a:gd name="T72" fmla="*/ 230 w 814"/>
                    <a:gd name="T73" fmla="*/ 188 h 364"/>
                    <a:gd name="T74" fmla="*/ 212 w 814"/>
                    <a:gd name="T75" fmla="*/ 178 h 364"/>
                    <a:gd name="T76" fmla="*/ 196 w 814"/>
                    <a:gd name="T77" fmla="*/ 148 h 364"/>
                    <a:gd name="T78" fmla="*/ 142 w 814"/>
                    <a:gd name="T79" fmla="*/ 110 h 364"/>
                    <a:gd name="T80" fmla="*/ 136 w 814"/>
                    <a:gd name="T81" fmla="*/ 94 h 364"/>
                    <a:gd name="T82" fmla="*/ 76 w 814"/>
                    <a:gd name="T83" fmla="*/ 50 h 364"/>
                    <a:gd name="T84" fmla="*/ 52 w 814"/>
                    <a:gd name="T85" fmla="*/ 36 h 364"/>
                    <a:gd name="T86" fmla="*/ 28 w 814"/>
                    <a:gd name="T87" fmla="*/ 18 h 364"/>
                    <a:gd name="T88" fmla="*/ 16 w 814"/>
                    <a:gd name="T89" fmla="*/ 10 h 364"/>
                    <a:gd name="T90" fmla="*/ 6 w 814"/>
                    <a:gd name="T91" fmla="*/ 0 h 364"/>
                    <a:gd name="T92" fmla="*/ 0 w 814"/>
                    <a:gd name="T93" fmla="*/ 2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814" h="364">
                      <a:moveTo>
                        <a:pt x="814" y="10"/>
                      </a:moveTo>
                      <a:cubicBezTo>
                        <a:pt x="808" y="20"/>
                        <a:pt x="799" y="32"/>
                        <a:pt x="788" y="36"/>
                      </a:cubicBezTo>
                      <a:cubicBezTo>
                        <a:pt x="763" y="61"/>
                        <a:pt x="757" y="62"/>
                        <a:pt x="718" y="64"/>
                      </a:cubicBezTo>
                      <a:cubicBezTo>
                        <a:pt x="702" y="67"/>
                        <a:pt x="688" y="80"/>
                        <a:pt x="672" y="82"/>
                      </a:cubicBezTo>
                      <a:cubicBezTo>
                        <a:pt x="657" y="84"/>
                        <a:pt x="643" y="83"/>
                        <a:pt x="628" y="84"/>
                      </a:cubicBezTo>
                      <a:cubicBezTo>
                        <a:pt x="617" y="88"/>
                        <a:pt x="605" y="90"/>
                        <a:pt x="594" y="94"/>
                      </a:cubicBezTo>
                      <a:cubicBezTo>
                        <a:pt x="552" y="92"/>
                        <a:pt x="511" y="86"/>
                        <a:pt x="468" y="84"/>
                      </a:cubicBezTo>
                      <a:cubicBezTo>
                        <a:pt x="448" y="77"/>
                        <a:pt x="427" y="80"/>
                        <a:pt x="406" y="82"/>
                      </a:cubicBezTo>
                      <a:cubicBezTo>
                        <a:pt x="397" y="88"/>
                        <a:pt x="390" y="94"/>
                        <a:pt x="382" y="100"/>
                      </a:cubicBezTo>
                      <a:cubicBezTo>
                        <a:pt x="371" y="133"/>
                        <a:pt x="406" y="156"/>
                        <a:pt x="434" y="162"/>
                      </a:cubicBezTo>
                      <a:cubicBezTo>
                        <a:pt x="466" y="183"/>
                        <a:pt x="466" y="188"/>
                        <a:pt x="508" y="192"/>
                      </a:cubicBezTo>
                      <a:cubicBezTo>
                        <a:pt x="524" y="193"/>
                        <a:pt x="540" y="194"/>
                        <a:pt x="556" y="198"/>
                      </a:cubicBezTo>
                      <a:cubicBezTo>
                        <a:pt x="562" y="200"/>
                        <a:pt x="574" y="204"/>
                        <a:pt x="574" y="204"/>
                      </a:cubicBezTo>
                      <a:cubicBezTo>
                        <a:pt x="582" y="216"/>
                        <a:pt x="587" y="224"/>
                        <a:pt x="592" y="238"/>
                      </a:cubicBezTo>
                      <a:cubicBezTo>
                        <a:pt x="590" y="264"/>
                        <a:pt x="597" y="268"/>
                        <a:pt x="578" y="274"/>
                      </a:cubicBezTo>
                      <a:cubicBezTo>
                        <a:pt x="568" y="312"/>
                        <a:pt x="578" y="310"/>
                        <a:pt x="598" y="330"/>
                      </a:cubicBezTo>
                      <a:cubicBezTo>
                        <a:pt x="597" y="337"/>
                        <a:pt x="597" y="345"/>
                        <a:pt x="596" y="352"/>
                      </a:cubicBezTo>
                      <a:cubicBezTo>
                        <a:pt x="595" y="356"/>
                        <a:pt x="592" y="364"/>
                        <a:pt x="592" y="364"/>
                      </a:cubicBezTo>
                      <a:cubicBezTo>
                        <a:pt x="564" y="359"/>
                        <a:pt x="588" y="335"/>
                        <a:pt x="574" y="316"/>
                      </a:cubicBezTo>
                      <a:cubicBezTo>
                        <a:pt x="568" y="307"/>
                        <a:pt x="563" y="305"/>
                        <a:pt x="556" y="300"/>
                      </a:cubicBezTo>
                      <a:cubicBezTo>
                        <a:pt x="551" y="277"/>
                        <a:pt x="553" y="252"/>
                        <a:pt x="546" y="230"/>
                      </a:cubicBezTo>
                      <a:cubicBezTo>
                        <a:pt x="545" y="225"/>
                        <a:pt x="549" y="216"/>
                        <a:pt x="544" y="214"/>
                      </a:cubicBezTo>
                      <a:cubicBezTo>
                        <a:pt x="508" y="201"/>
                        <a:pt x="507" y="224"/>
                        <a:pt x="484" y="232"/>
                      </a:cubicBezTo>
                      <a:cubicBezTo>
                        <a:pt x="468" y="248"/>
                        <a:pt x="437" y="243"/>
                        <a:pt x="418" y="244"/>
                      </a:cubicBezTo>
                      <a:cubicBezTo>
                        <a:pt x="406" y="256"/>
                        <a:pt x="405" y="263"/>
                        <a:pt x="396" y="276"/>
                      </a:cubicBezTo>
                      <a:cubicBezTo>
                        <a:pt x="390" y="298"/>
                        <a:pt x="363" y="338"/>
                        <a:pt x="340" y="346"/>
                      </a:cubicBezTo>
                      <a:cubicBezTo>
                        <a:pt x="333" y="357"/>
                        <a:pt x="322" y="359"/>
                        <a:pt x="310" y="362"/>
                      </a:cubicBezTo>
                      <a:cubicBezTo>
                        <a:pt x="303" y="342"/>
                        <a:pt x="318" y="342"/>
                        <a:pt x="334" y="340"/>
                      </a:cubicBezTo>
                      <a:cubicBezTo>
                        <a:pt x="338" y="338"/>
                        <a:pt x="343" y="337"/>
                        <a:pt x="346" y="334"/>
                      </a:cubicBezTo>
                      <a:cubicBezTo>
                        <a:pt x="353" y="327"/>
                        <a:pt x="357" y="317"/>
                        <a:pt x="364" y="310"/>
                      </a:cubicBezTo>
                      <a:cubicBezTo>
                        <a:pt x="367" y="298"/>
                        <a:pt x="374" y="287"/>
                        <a:pt x="378" y="274"/>
                      </a:cubicBezTo>
                      <a:cubicBezTo>
                        <a:pt x="380" y="268"/>
                        <a:pt x="384" y="256"/>
                        <a:pt x="384" y="256"/>
                      </a:cubicBezTo>
                      <a:cubicBezTo>
                        <a:pt x="383" y="250"/>
                        <a:pt x="385" y="243"/>
                        <a:pt x="382" y="238"/>
                      </a:cubicBezTo>
                      <a:cubicBezTo>
                        <a:pt x="380" y="234"/>
                        <a:pt x="357" y="230"/>
                        <a:pt x="352" y="228"/>
                      </a:cubicBezTo>
                      <a:cubicBezTo>
                        <a:pt x="338" y="223"/>
                        <a:pt x="322" y="225"/>
                        <a:pt x="308" y="218"/>
                      </a:cubicBezTo>
                      <a:cubicBezTo>
                        <a:pt x="289" y="208"/>
                        <a:pt x="285" y="202"/>
                        <a:pt x="262" y="200"/>
                      </a:cubicBezTo>
                      <a:cubicBezTo>
                        <a:pt x="251" y="196"/>
                        <a:pt x="241" y="191"/>
                        <a:pt x="230" y="188"/>
                      </a:cubicBezTo>
                      <a:cubicBezTo>
                        <a:pt x="224" y="184"/>
                        <a:pt x="218" y="182"/>
                        <a:pt x="212" y="178"/>
                      </a:cubicBezTo>
                      <a:cubicBezTo>
                        <a:pt x="206" y="168"/>
                        <a:pt x="202" y="158"/>
                        <a:pt x="196" y="148"/>
                      </a:cubicBezTo>
                      <a:cubicBezTo>
                        <a:pt x="191" y="122"/>
                        <a:pt x="160" y="128"/>
                        <a:pt x="142" y="110"/>
                      </a:cubicBezTo>
                      <a:cubicBezTo>
                        <a:pt x="140" y="105"/>
                        <a:pt x="140" y="98"/>
                        <a:pt x="136" y="94"/>
                      </a:cubicBezTo>
                      <a:cubicBezTo>
                        <a:pt x="124" y="79"/>
                        <a:pt x="95" y="55"/>
                        <a:pt x="76" y="50"/>
                      </a:cubicBezTo>
                      <a:cubicBezTo>
                        <a:pt x="68" y="44"/>
                        <a:pt x="61" y="39"/>
                        <a:pt x="52" y="36"/>
                      </a:cubicBezTo>
                      <a:cubicBezTo>
                        <a:pt x="45" y="29"/>
                        <a:pt x="36" y="24"/>
                        <a:pt x="28" y="18"/>
                      </a:cubicBezTo>
                      <a:cubicBezTo>
                        <a:pt x="24" y="15"/>
                        <a:pt x="16" y="10"/>
                        <a:pt x="16" y="10"/>
                      </a:cubicBezTo>
                      <a:cubicBezTo>
                        <a:pt x="14" y="6"/>
                        <a:pt x="11" y="1"/>
                        <a:pt x="6" y="0"/>
                      </a:cubicBezTo>
                      <a:cubicBezTo>
                        <a:pt x="4" y="0"/>
                        <a:pt x="0" y="2"/>
                        <a:pt x="0" y="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8" name="Freeform 26"/>
                <p:cNvSpPr>
                  <a:spLocks/>
                </p:cNvSpPr>
                <p:nvPr/>
              </p:nvSpPr>
              <p:spPr bwMode="auto">
                <a:xfrm>
                  <a:off x="1620" y="2294"/>
                  <a:ext cx="470" cy="708"/>
                </a:xfrm>
                <a:custGeom>
                  <a:avLst/>
                  <a:gdLst>
                    <a:gd name="T0" fmla="*/ 470 w 470"/>
                    <a:gd name="T1" fmla="*/ 168 h 708"/>
                    <a:gd name="T2" fmla="*/ 464 w 470"/>
                    <a:gd name="T3" fmla="*/ 156 h 708"/>
                    <a:gd name="T4" fmla="*/ 396 w 470"/>
                    <a:gd name="T5" fmla="*/ 130 h 708"/>
                    <a:gd name="T6" fmla="*/ 356 w 470"/>
                    <a:gd name="T7" fmla="*/ 104 h 708"/>
                    <a:gd name="T8" fmla="*/ 332 w 470"/>
                    <a:gd name="T9" fmla="*/ 80 h 708"/>
                    <a:gd name="T10" fmla="*/ 314 w 470"/>
                    <a:gd name="T11" fmla="*/ 74 h 708"/>
                    <a:gd name="T12" fmla="*/ 302 w 470"/>
                    <a:gd name="T13" fmla="*/ 60 h 708"/>
                    <a:gd name="T14" fmla="*/ 290 w 470"/>
                    <a:gd name="T15" fmla="*/ 52 h 708"/>
                    <a:gd name="T16" fmla="*/ 266 w 470"/>
                    <a:gd name="T17" fmla="*/ 28 h 708"/>
                    <a:gd name="T18" fmla="*/ 220 w 470"/>
                    <a:gd name="T19" fmla="*/ 0 h 708"/>
                    <a:gd name="T20" fmla="*/ 194 w 470"/>
                    <a:gd name="T21" fmla="*/ 2 h 708"/>
                    <a:gd name="T22" fmla="*/ 182 w 470"/>
                    <a:gd name="T23" fmla="*/ 6 h 708"/>
                    <a:gd name="T24" fmla="*/ 152 w 470"/>
                    <a:gd name="T25" fmla="*/ 24 h 708"/>
                    <a:gd name="T26" fmla="*/ 34 w 470"/>
                    <a:gd name="T27" fmla="*/ 8 h 708"/>
                    <a:gd name="T28" fmla="*/ 0 w 470"/>
                    <a:gd name="T29" fmla="*/ 14 h 708"/>
                    <a:gd name="T30" fmla="*/ 68 w 470"/>
                    <a:gd name="T31" fmla="*/ 26 h 708"/>
                    <a:gd name="T32" fmla="*/ 140 w 470"/>
                    <a:gd name="T33" fmla="*/ 40 h 708"/>
                    <a:gd name="T34" fmla="*/ 158 w 470"/>
                    <a:gd name="T35" fmla="*/ 52 h 708"/>
                    <a:gd name="T36" fmla="*/ 198 w 470"/>
                    <a:gd name="T37" fmla="*/ 62 h 708"/>
                    <a:gd name="T38" fmla="*/ 222 w 470"/>
                    <a:gd name="T39" fmla="*/ 108 h 708"/>
                    <a:gd name="T40" fmla="*/ 260 w 470"/>
                    <a:gd name="T41" fmla="*/ 190 h 708"/>
                    <a:gd name="T42" fmla="*/ 278 w 470"/>
                    <a:gd name="T43" fmla="*/ 238 h 708"/>
                    <a:gd name="T44" fmla="*/ 292 w 470"/>
                    <a:gd name="T45" fmla="*/ 268 h 708"/>
                    <a:gd name="T46" fmla="*/ 310 w 470"/>
                    <a:gd name="T47" fmla="*/ 312 h 708"/>
                    <a:gd name="T48" fmla="*/ 330 w 470"/>
                    <a:gd name="T49" fmla="*/ 320 h 708"/>
                    <a:gd name="T50" fmla="*/ 336 w 470"/>
                    <a:gd name="T51" fmla="*/ 324 h 708"/>
                    <a:gd name="T52" fmla="*/ 350 w 470"/>
                    <a:gd name="T53" fmla="*/ 388 h 708"/>
                    <a:gd name="T54" fmla="*/ 392 w 470"/>
                    <a:gd name="T55" fmla="*/ 426 h 708"/>
                    <a:gd name="T56" fmla="*/ 386 w 470"/>
                    <a:gd name="T57" fmla="*/ 466 h 708"/>
                    <a:gd name="T58" fmla="*/ 380 w 470"/>
                    <a:gd name="T59" fmla="*/ 486 h 708"/>
                    <a:gd name="T60" fmla="*/ 392 w 470"/>
                    <a:gd name="T61" fmla="*/ 528 h 708"/>
                    <a:gd name="T62" fmla="*/ 418 w 470"/>
                    <a:gd name="T63" fmla="*/ 600 h 708"/>
                    <a:gd name="T64" fmla="*/ 450 w 470"/>
                    <a:gd name="T65" fmla="*/ 680 h 708"/>
                    <a:gd name="T66" fmla="*/ 462 w 470"/>
                    <a:gd name="T67" fmla="*/ 708 h 7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70" h="708">
                      <a:moveTo>
                        <a:pt x="470" y="168"/>
                      </a:moveTo>
                      <a:cubicBezTo>
                        <a:pt x="468" y="164"/>
                        <a:pt x="467" y="159"/>
                        <a:pt x="464" y="156"/>
                      </a:cubicBezTo>
                      <a:cubicBezTo>
                        <a:pt x="448" y="140"/>
                        <a:pt x="416" y="135"/>
                        <a:pt x="396" y="130"/>
                      </a:cubicBezTo>
                      <a:cubicBezTo>
                        <a:pt x="382" y="121"/>
                        <a:pt x="370" y="113"/>
                        <a:pt x="356" y="104"/>
                      </a:cubicBezTo>
                      <a:cubicBezTo>
                        <a:pt x="350" y="91"/>
                        <a:pt x="345" y="84"/>
                        <a:pt x="332" y="80"/>
                      </a:cubicBezTo>
                      <a:cubicBezTo>
                        <a:pt x="326" y="78"/>
                        <a:pt x="314" y="74"/>
                        <a:pt x="314" y="74"/>
                      </a:cubicBezTo>
                      <a:cubicBezTo>
                        <a:pt x="310" y="69"/>
                        <a:pt x="307" y="64"/>
                        <a:pt x="302" y="60"/>
                      </a:cubicBezTo>
                      <a:cubicBezTo>
                        <a:pt x="298" y="57"/>
                        <a:pt x="290" y="52"/>
                        <a:pt x="290" y="52"/>
                      </a:cubicBezTo>
                      <a:cubicBezTo>
                        <a:pt x="283" y="42"/>
                        <a:pt x="273" y="37"/>
                        <a:pt x="266" y="28"/>
                      </a:cubicBezTo>
                      <a:cubicBezTo>
                        <a:pt x="252" y="10"/>
                        <a:pt x="244" y="3"/>
                        <a:pt x="220" y="0"/>
                      </a:cubicBezTo>
                      <a:cubicBezTo>
                        <a:pt x="211" y="1"/>
                        <a:pt x="203" y="1"/>
                        <a:pt x="194" y="2"/>
                      </a:cubicBezTo>
                      <a:cubicBezTo>
                        <a:pt x="190" y="3"/>
                        <a:pt x="182" y="6"/>
                        <a:pt x="182" y="6"/>
                      </a:cubicBezTo>
                      <a:cubicBezTo>
                        <a:pt x="174" y="14"/>
                        <a:pt x="163" y="20"/>
                        <a:pt x="152" y="24"/>
                      </a:cubicBezTo>
                      <a:cubicBezTo>
                        <a:pt x="110" y="22"/>
                        <a:pt x="75" y="15"/>
                        <a:pt x="34" y="8"/>
                      </a:cubicBezTo>
                      <a:cubicBezTo>
                        <a:pt x="22" y="9"/>
                        <a:pt x="11" y="11"/>
                        <a:pt x="0" y="14"/>
                      </a:cubicBezTo>
                      <a:cubicBezTo>
                        <a:pt x="23" y="22"/>
                        <a:pt x="43" y="24"/>
                        <a:pt x="68" y="26"/>
                      </a:cubicBezTo>
                      <a:cubicBezTo>
                        <a:pt x="102" y="37"/>
                        <a:pt x="94" y="38"/>
                        <a:pt x="140" y="40"/>
                      </a:cubicBezTo>
                      <a:cubicBezTo>
                        <a:pt x="148" y="43"/>
                        <a:pt x="151" y="48"/>
                        <a:pt x="158" y="52"/>
                      </a:cubicBezTo>
                      <a:cubicBezTo>
                        <a:pt x="173" y="59"/>
                        <a:pt x="180" y="60"/>
                        <a:pt x="198" y="62"/>
                      </a:cubicBezTo>
                      <a:cubicBezTo>
                        <a:pt x="201" y="79"/>
                        <a:pt x="212" y="93"/>
                        <a:pt x="222" y="108"/>
                      </a:cubicBezTo>
                      <a:cubicBezTo>
                        <a:pt x="242" y="138"/>
                        <a:pt x="223" y="165"/>
                        <a:pt x="260" y="190"/>
                      </a:cubicBezTo>
                      <a:cubicBezTo>
                        <a:pt x="270" y="205"/>
                        <a:pt x="270" y="222"/>
                        <a:pt x="278" y="238"/>
                      </a:cubicBezTo>
                      <a:cubicBezTo>
                        <a:pt x="283" y="248"/>
                        <a:pt x="288" y="257"/>
                        <a:pt x="292" y="268"/>
                      </a:cubicBezTo>
                      <a:cubicBezTo>
                        <a:pt x="294" y="274"/>
                        <a:pt x="305" y="309"/>
                        <a:pt x="310" y="312"/>
                      </a:cubicBezTo>
                      <a:cubicBezTo>
                        <a:pt x="316" y="316"/>
                        <a:pt x="323" y="317"/>
                        <a:pt x="330" y="320"/>
                      </a:cubicBezTo>
                      <a:cubicBezTo>
                        <a:pt x="332" y="321"/>
                        <a:pt x="334" y="323"/>
                        <a:pt x="336" y="324"/>
                      </a:cubicBezTo>
                      <a:cubicBezTo>
                        <a:pt x="341" y="347"/>
                        <a:pt x="337" y="368"/>
                        <a:pt x="350" y="388"/>
                      </a:cubicBezTo>
                      <a:cubicBezTo>
                        <a:pt x="355" y="415"/>
                        <a:pt x="365" y="417"/>
                        <a:pt x="392" y="426"/>
                      </a:cubicBezTo>
                      <a:cubicBezTo>
                        <a:pt x="401" y="439"/>
                        <a:pt x="391" y="453"/>
                        <a:pt x="386" y="466"/>
                      </a:cubicBezTo>
                      <a:cubicBezTo>
                        <a:pt x="384" y="473"/>
                        <a:pt x="380" y="486"/>
                        <a:pt x="380" y="486"/>
                      </a:cubicBezTo>
                      <a:cubicBezTo>
                        <a:pt x="382" y="513"/>
                        <a:pt x="379" y="511"/>
                        <a:pt x="392" y="528"/>
                      </a:cubicBezTo>
                      <a:cubicBezTo>
                        <a:pt x="400" y="552"/>
                        <a:pt x="407" y="577"/>
                        <a:pt x="418" y="600"/>
                      </a:cubicBezTo>
                      <a:cubicBezTo>
                        <a:pt x="423" y="629"/>
                        <a:pt x="442" y="652"/>
                        <a:pt x="450" y="680"/>
                      </a:cubicBezTo>
                      <a:cubicBezTo>
                        <a:pt x="452" y="685"/>
                        <a:pt x="456" y="708"/>
                        <a:pt x="462" y="70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39" name="Freeform 27"/>
                <p:cNvSpPr>
                  <a:spLocks/>
                </p:cNvSpPr>
                <p:nvPr/>
              </p:nvSpPr>
              <p:spPr bwMode="auto">
                <a:xfrm>
                  <a:off x="1758" y="2052"/>
                  <a:ext cx="115" cy="132"/>
                </a:xfrm>
                <a:custGeom>
                  <a:avLst/>
                  <a:gdLst>
                    <a:gd name="T0" fmla="*/ 14 w 115"/>
                    <a:gd name="T1" fmla="*/ 4 h 132"/>
                    <a:gd name="T2" fmla="*/ 2 w 115"/>
                    <a:gd name="T3" fmla="*/ 18 h 132"/>
                    <a:gd name="T4" fmla="*/ 16 w 115"/>
                    <a:gd name="T5" fmla="*/ 48 h 132"/>
                    <a:gd name="T6" fmla="*/ 48 w 115"/>
                    <a:gd name="T7" fmla="*/ 100 h 132"/>
                    <a:gd name="T8" fmla="*/ 92 w 115"/>
                    <a:gd name="T9" fmla="*/ 132 h 132"/>
                    <a:gd name="T10" fmla="*/ 96 w 115"/>
                    <a:gd name="T11" fmla="*/ 106 h 132"/>
                    <a:gd name="T12" fmla="*/ 72 w 115"/>
                    <a:gd name="T13" fmla="*/ 84 h 132"/>
                    <a:gd name="T14" fmla="*/ 64 w 115"/>
                    <a:gd name="T15" fmla="*/ 50 h 132"/>
                    <a:gd name="T16" fmla="*/ 50 w 115"/>
                    <a:gd name="T17" fmla="*/ 30 h 132"/>
                    <a:gd name="T18" fmla="*/ 34 w 115"/>
                    <a:gd name="T19" fmla="*/ 8 h 132"/>
                    <a:gd name="T20" fmla="*/ 22 w 115"/>
                    <a:gd name="T21" fmla="*/ 0 h 132"/>
                    <a:gd name="T22" fmla="*/ 2 w 115"/>
                    <a:gd name="T23" fmla="*/ 16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5" h="132">
                      <a:moveTo>
                        <a:pt x="14" y="4"/>
                      </a:moveTo>
                      <a:cubicBezTo>
                        <a:pt x="6" y="7"/>
                        <a:pt x="5" y="10"/>
                        <a:pt x="2" y="18"/>
                      </a:cubicBezTo>
                      <a:cubicBezTo>
                        <a:pt x="4" y="36"/>
                        <a:pt x="0" y="43"/>
                        <a:pt x="16" y="48"/>
                      </a:cubicBezTo>
                      <a:cubicBezTo>
                        <a:pt x="32" y="72"/>
                        <a:pt x="12" y="88"/>
                        <a:pt x="48" y="100"/>
                      </a:cubicBezTo>
                      <a:cubicBezTo>
                        <a:pt x="59" y="111"/>
                        <a:pt x="77" y="127"/>
                        <a:pt x="92" y="132"/>
                      </a:cubicBezTo>
                      <a:cubicBezTo>
                        <a:pt x="106" y="129"/>
                        <a:pt x="115" y="112"/>
                        <a:pt x="96" y="106"/>
                      </a:cubicBezTo>
                      <a:cubicBezTo>
                        <a:pt x="88" y="98"/>
                        <a:pt x="79" y="93"/>
                        <a:pt x="72" y="84"/>
                      </a:cubicBezTo>
                      <a:cubicBezTo>
                        <a:pt x="68" y="73"/>
                        <a:pt x="69" y="60"/>
                        <a:pt x="64" y="50"/>
                      </a:cubicBezTo>
                      <a:cubicBezTo>
                        <a:pt x="60" y="43"/>
                        <a:pt x="50" y="30"/>
                        <a:pt x="50" y="30"/>
                      </a:cubicBezTo>
                      <a:cubicBezTo>
                        <a:pt x="47" y="18"/>
                        <a:pt x="43" y="13"/>
                        <a:pt x="34" y="8"/>
                      </a:cubicBezTo>
                      <a:cubicBezTo>
                        <a:pt x="30" y="6"/>
                        <a:pt x="22" y="0"/>
                        <a:pt x="22" y="0"/>
                      </a:cubicBezTo>
                      <a:cubicBezTo>
                        <a:pt x="10" y="2"/>
                        <a:pt x="2" y="2"/>
                        <a:pt x="2" y="1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40" name="Freeform 28"/>
                <p:cNvSpPr>
                  <a:spLocks/>
                </p:cNvSpPr>
                <p:nvPr/>
              </p:nvSpPr>
              <p:spPr bwMode="auto">
                <a:xfrm>
                  <a:off x="1934" y="2169"/>
                  <a:ext cx="78" cy="33"/>
                </a:xfrm>
                <a:custGeom>
                  <a:avLst/>
                  <a:gdLst>
                    <a:gd name="T0" fmla="*/ 4 w 78"/>
                    <a:gd name="T1" fmla="*/ 11 h 33"/>
                    <a:gd name="T2" fmla="*/ 22 w 78"/>
                    <a:gd name="T3" fmla="*/ 3 h 33"/>
                    <a:gd name="T4" fmla="*/ 36 w 78"/>
                    <a:gd name="T5" fmla="*/ 11 h 33"/>
                    <a:gd name="T6" fmla="*/ 78 w 78"/>
                    <a:gd name="T7" fmla="*/ 19 h 33"/>
                    <a:gd name="T8" fmla="*/ 54 w 78"/>
                    <a:gd name="T9" fmla="*/ 27 h 33"/>
                    <a:gd name="T10" fmla="*/ 0 w 78"/>
                    <a:gd name="T11" fmla="*/ 17 h 33"/>
                    <a:gd name="T12" fmla="*/ 4 w 78"/>
                    <a:gd name="T13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33">
                      <a:moveTo>
                        <a:pt x="4" y="11"/>
                      </a:moveTo>
                      <a:cubicBezTo>
                        <a:pt x="9" y="7"/>
                        <a:pt x="22" y="3"/>
                        <a:pt x="22" y="3"/>
                      </a:cubicBezTo>
                      <a:cubicBezTo>
                        <a:pt x="44" y="8"/>
                        <a:pt x="17" y="0"/>
                        <a:pt x="36" y="11"/>
                      </a:cubicBezTo>
                      <a:cubicBezTo>
                        <a:pt x="46" y="17"/>
                        <a:pt x="71" y="18"/>
                        <a:pt x="78" y="19"/>
                      </a:cubicBezTo>
                      <a:cubicBezTo>
                        <a:pt x="74" y="33"/>
                        <a:pt x="69" y="29"/>
                        <a:pt x="54" y="27"/>
                      </a:cubicBezTo>
                      <a:cubicBezTo>
                        <a:pt x="36" y="21"/>
                        <a:pt x="18" y="23"/>
                        <a:pt x="0" y="17"/>
                      </a:cubicBezTo>
                      <a:cubicBezTo>
                        <a:pt x="2" y="10"/>
                        <a:pt x="0" y="11"/>
                        <a:pt x="4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41" name="Freeform 29"/>
                <p:cNvSpPr>
                  <a:spLocks/>
                </p:cNvSpPr>
                <p:nvPr/>
              </p:nvSpPr>
              <p:spPr bwMode="auto">
                <a:xfrm>
                  <a:off x="3071" y="2262"/>
                  <a:ext cx="109" cy="44"/>
                </a:xfrm>
                <a:custGeom>
                  <a:avLst/>
                  <a:gdLst>
                    <a:gd name="T0" fmla="*/ 45 w 109"/>
                    <a:gd name="T1" fmla="*/ 4 h 44"/>
                    <a:gd name="T2" fmla="*/ 89 w 109"/>
                    <a:gd name="T3" fmla="*/ 6 h 44"/>
                    <a:gd name="T4" fmla="*/ 109 w 109"/>
                    <a:gd name="T5" fmla="*/ 12 h 44"/>
                    <a:gd name="T6" fmla="*/ 75 w 109"/>
                    <a:gd name="T7" fmla="*/ 22 h 44"/>
                    <a:gd name="T8" fmla="*/ 47 w 109"/>
                    <a:gd name="T9" fmla="*/ 36 h 44"/>
                    <a:gd name="T10" fmla="*/ 35 w 109"/>
                    <a:gd name="T11" fmla="*/ 40 h 44"/>
                    <a:gd name="T12" fmla="*/ 5 w 109"/>
                    <a:gd name="T13" fmla="*/ 38 h 44"/>
                    <a:gd name="T14" fmla="*/ 7 w 109"/>
                    <a:gd name="T15" fmla="*/ 20 h 44"/>
                    <a:gd name="T16" fmla="*/ 13 w 109"/>
                    <a:gd name="T17" fmla="*/ 18 h 44"/>
                    <a:gd name="T18" fmla="*/ 45 w 109"/>
                    <a:gd name="T19" fmla="*/ 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9" h="44">
                      <a:moveTo>
                        <a:pt x="45" y="4"/>
                      </a:moveTo>
                      <a:cubicBezTo>
                        <a:pt x="61" y="8"/>
                        <a:pt x="71" y="7"/>
                        <a:pt x="89" y="6"/>
                      </a:cubicBezTo>
                      <a:cubicBezTo>
                        <a:pt x="98" y="0"/>
                        <a:pt x="105" y="1"/>
                        <a:pt x="109" y="12"/>
                      </a:cubicBezTo>
                      <a:cubicBezTo>
                        <a:pt x="98" y="17"/>
                        <a:pt x="87" y="19"/>
                        <a:pt x="75" y="22"/>
                      </a:cubicBezTo>
                      <a:cubicBezTo>
                        <a:pt x="66" y="31"/>
                        <a:pt x="58" y="33"/>
                        <a:pt x="47" y="36"/>
                      </a:cubicBezTo>
                      <a:cubicBezTo>
                        <a:pt x="43" y="37"/>
                        <a:pt x="35" y="40"/>
                        <a:pt x="35" y="40"/>
                      </a:cubicBezTo>
                      <a:cubicBezTo>
                        <a:pt x="25" y="39"/>
                        <a:pt x="13" y="44"/>
                        <a:pt x="5" y="38"/>
                      </a:cubicBezTo>
                      <a:cubicBezTo>
                        <a:pt x="0" y="34"/>
                        <a:pt x="5" y="26"/>
                        <a:pt x="7" y="20"/>
                      </a:cubicBezTo>
                      <a:cubicBezTo>
                        <a:pt x="8" y="18"/>
                        <a:pt x="11" y="19"/>
                        <a:pt x="13" y="18"/>
                      </a:cubicBezTo>
                      <a:cubicBezTo>
                        <a:pt x="26" y="14"/>
                        <a:pt x="35" y="14"/>
                        <a:pt x="45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42" name="Freeform 30"/>
                <p:cNvSpPr>
                  <a:spLocks/>
                </p:cNvSpPr>
                <p:nvPr/>
              </p:nvSpPr>
              <p:spPr bwMode="auto">
                <a:xfrm>
                  <a:off x="3296" y="2258"/>
                  <a:ext cx="182" cy="66"/>
                </a:xfrm>
                <a:custGeom>
                  <a:avLst/>
                  <a:gdLst>
                    <a:gd name="T0" fmla="*/ 0 w 182"/>
                    <a:gd name="T1" fmla="*/ 62 h 66"/>
                    <a:gd name="T2" fmla="*/ 18 w 182"/>
                    <a:gd name="T3" fmla="*/ 54 h 66"/>
                    <a:gd name="T4" fmla="*/ 22 w 182"/>
                    <a:gd name="T5" fmla="*/ 36 h 66"/>
                    <a:gd name="T6" fmla="*/ 52 w 182"/>
                    <a:gd name="T7" fmla="*/ 34 h 66"/>
                    <a:gd name="T8" fmla="*/ 70 w 182"/>
                    <a:gd name="T9" fmla="*/ 0 h 66"/>
                    <a:gd name="T10" fmla="*/ 102 w 182"/>
                    <a:gd name="T11" fmla="*/ 2 h 66"/>
                    <a:gd name="T12" fmla="*/ 134 w 182"/>
                    <a:gd name="T13" fmla="*/ 20 h 66"/>
                    <a:gd name="T14" fmla="*/ 176 w 182"/>
                    <a:gd name="T15" fmla="*/ 48 h 66"/>
                    <a:gd name="T16" fmla="*/ 144 w 182"/>
                    <a:gd name="T17" fmla="*/ 56 h 66"/>
                    <a:gd name="T18" fmla="*/ 92 w 182"/>
                    <a:gd name="T19" fmla="*/ 66 h 66"/>
                    <a:gd name="T20" fmla="*/ 0 w 182"/>
                    <a:gd name="T21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2" h="66">
                      <a:moveTo>
                        <a:pt x="0" y="62"/>
                      </a:moveTo>
                      <a:cubicBezTo>
                        <a:pt x="10" y="60"/>
                        <a:pt x="12" y="62"/>
                        <a:pt x="18" y="54"/>
                      </a:cubicBezTo>
                      <a:cubicBezTo>
                        <a:pt x="21" y="49"/>
                        <a:pt x="16" y="38"/>
                        <a:pt x="22" y="36"/>
                      </a:cubicBezTo>
                      <a:cubicBezTo>
                        <a:pt x="31" y="32"/>
                        <a:pt x="42" y="35"/>
                        <a:pt x="52" y="34"/>
                      </a:cubicBezTo>
                      <a:cubicBezTo>
                        <a:pt x="69" y="22"/>
                        <a:pt x="54" y="5"/>
                        <a:pt x="70" y="0"/>
                      </a:cubicBezTo>
                      <a:cubicBezTo>
                        <a:pt x="81" y="1"/>
                        <a:pt x="91" y="0"/>
                        <a:pt x="102" y="2"/>
                      </a:cubicBezTo>
                      <a:cubicBezTo>
                        <a:pt x="112" y="4"/>
                        <a:pt x="124" y="17"/>
                        <a:pt x="134" y="20"/>
                      </a:cubicBezTo>
                      <a:cubicBezTo>
                        <a:pt x="147" y="33"/>
                        <a:pt x="161" y="38"/>
                        <a:pt x="176" y="48"/>
                      </a:cubicBezTo>
                      <a:cubicBezTo>
                        <a:pt x="182" y="66"/>
                        <a:pt x="152" y="57"/>
                        <a:pt x="144" y="56"/>
                      </a:cubicBezTo>
                      <a:cubicBezTo>
                        <a:pt x="114" y="50"/>
                        <a:pt x="107" y="66"/>
                        <a:pt x="92" y="66"/>
                      </a:cubicBezTo>
                      <a:cubicBezTo>
                        <a:pt x="61" y="65"/>
                        <a:pt x="31" y="63"/>
                        <a:pt x="0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943" name="Freeform 31"/>
                <p:cNvSpPr>
                  <a:spLocks/>
                </p:cNvSpPr>
                <p:nvPr/>
              </p:nvSpPr>
              <p:spPr bwMode="auto">
                <a:xfrm>
                  <a:off x="2994" y="2505"/>
                  <a:ext cx="62" cy="94"/>
                </a:xfrm>
                <a:custGeom>
                  <a:avLst/>
                  <a:gdLst>
                    <a:gd name="T0" fmla="*/ 8 w 62"/>
                    <a:gd name="T1" fmla="*/ 3 h 94"/>
                    <a:gd name="T2" fmla="*/ 0 w 62"/>
                    <a:gd name="T3" fmla="*/ 21 h 94"/>
                    <a:gd name="T4" fmla="*/ 26 w 62"/>
                    <a:gd name="T5" fmla="*/ 45 h 94"/>
                    <a:gd name="T6" fmla="*/ 14 w 62"/>
                    <a:gd name="T7" fmla="*/ 77 h 94"/>
                    <a:gd name="T8" fmla="*/ 54 w 62"/>
                    <a:gd name="T9" fmla="*/ 83 h 94"/>
                    <a:gd name="T10" fmla="*/ 52 w 62"/>
                    <a:gd name="T11" fmla="*/ 47 h 94"/>
                    <a:gd name="T12" fmla="*/ 34 w 62"/>
                    <a:gd name="T13" fmla="*/ 21 h 94"/>
                    <a:gd name="T14" fmla="*/ 8 w 62"/>
                    <a:gd name="T15" fmla="*/ 3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94">
                      <a:moveTo>
                        <a:pt x="8" y="3"/>
                      </a:moveTo>
                      <a:cubicBezTo>
                        <a:pt x="6" y="10"/>
                        <a:pt x="2" y="14"/>
                        <a:pt x="0" y="21"/>
                      </a:cubicBezTo>
                      <a:cubicBezTo>
                        <a:pt x="4" y="32"/>
                        <a:pt x="18" y="37"/>
                        <a:pt x="26" y="45"/>
                      </a:cubicBezTo>
                      <a:cubicBezTo>
                        <a:pt x="31" y="59"/>
                        <a:pt x="20" y="66"/>
                        <a:pt x="14" y="77"/>
                      </a:cubicBezTo>
                      <a:cubicBezTo>
                        <a:pt x="18" y="94"/>
                        <a:pt x="40" y="84"/>
                        <a:pt x="54" y="83"/>
                      </a:cubicBezTo>
                      <a:cubicBezTo>
                        <a:pt x="62" y="71"/>
                        <a:pt x="59" y="58"/>
                        <a:pt x="52" y="47"/>
                      </a:cubicBezTo>
                      <a:cubicBezTo>
                        <a:pt x="50" y="35"/>
                        <a:pt x="44" y="27"/>
                        <a:pt x="34" y="21"/>
                      </a:cubicBezTo>
                      <a:cubicBezTo>
                        <a:pt x="30" y="8"/>
                        <a:pt x="22" y="0"/>
                        <a:pt x="8" y="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78944" name="Rectangle 32"/>
              <p:cNvSpPr>
                <a:spLocks noChangeArrowheads="1"/>
              </p:cNvSpPr>
              <p:nvPr/>
            </p:nvSpPr>
            <p:spPr bwMode="auto">
              <a:xfrm>
                <a:off x="432" y="2342"/>
                <a:ext cx="912" cy="4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8945" name="Group 33"/>
          <p:cNvGrpSpPr>
            <a:grpSpLocks/>
          </p:cNvGrpSpPr>
          <p:nvPr/>
        </p:nvGrpSpPr>
        <p:grpSpPr bwMode="auto">
          <a:xfrm>
            <a:off x="3426203" y="1789262"/>
            <a:ext cx="1473200" cy="1012825"/>
            <a:chOff x="1784" y="1456"/>
            <a:chExt cx="672" cy="446"/>
          </a:xfrm>
        </p:grpSpPr>
        <p:sp>
          <p:nvSpPr>
            <p:cNvPr id="678946" name="Freeform 34"/>
            <p:cNvSpPr>
              <a:spLocks/>
            </p:cNvSpPr>
            <p:nvPr/>
          </p:nvSpPr>
          <p:spPr bwMode="auto">
            <a:xfrm>
              <a:off x="1795" y="1474"/>
              <a:ext cx="661" cy="408"/>
            </a:xfrm>
            <a:custGeom>
              <a:avLst/>
              <a:gdLst>
                <a:gd name="T0" fmla="*/ 0 w 661"/>
                <a:gd name="T1" fmla="*/ 408 h 408"/>
                <a:gd name="T2" fmla="*/ 661 w 661"/>
                <a:gd name="T3" fmla="*/ 334 h 408"/>
                <a:gd name="T4" fmla="*/ 279 w 661"/>
                <a:gd name="T5" fmla="*/ 0 h 408"/>
                <a:gd name="T6" fmla="*/ 0 w 661"/>
                <a:gd name="T7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1" h="408">
                  <a:moveTo>
                    <a:pt x="0" y="408"/>
                  </a:moveTo>
                  <a:lnTo>
                    <a:pt x="661" y="334"/>
                  </a:lnTo>
                  <a:lnTo>
                    <a:pt x="279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78947" name="Oval 35"/>
            <p:cNvSpPr>
              <a:spLocks noChangeArrowheads="1"/>
            </p:cNvSpPr>
            <p:nvPr/>
          </p:nvSpPr>
          <p:spPr bwMode="auto">
            <a:xfrm>
              <a:off x="1784" y="1864"/>
              <a:ext cx="43" cy="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948" name="Oval 36"/>
            <p:cNvSpPr>
              <a:spLocks noChangeArrowheads="1"/>
            </p:cNvSpPr>
            <p:nvPr/>
          </p:nvSpPr>
          <p:spPr bwMode="auto">
            <a:xfrm>
              <a:off x="2055" y="1456"/>
              <a:ext cx="43" cy="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949" name="Oval 37"/>
            <p:cNvSpPr>
              <a:spLocks noChangeArrowheads="1"/>
            </p:cNvSpPr>
            <p:nvPr/>
          </p:nvSpPr>
          <p:spPr bwMode="auto">
            <a:xfrm>
              <a:off x="2403" y="1776"/>
              <a:ext cx="43" cy="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8950" name="AutoShape 38"/>
            <p:cNvCxnSpPr>
              <a:cxnSpLocks noChangeShapeType="1"/>
              <a:stCxn id="678947" idx="0"/>
              <a:endCxn id="678948" idx="3"/>
            </p:cNvCxnSpPr>
            <p:nvPr/>
          </p:nvCxnSpPr>
          <p:spPr bwMode="auto">
            <a:xfrm flipV="1">
              <a:off x="1806" y="1488"/>
              <a:ext cx="255" cy="3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8951" name="AutoShape 39"/>
            <p:cNvCxnSpPr>
              <a:cxnSpLocks noChangeShapeType="1"/>
              <a:stCxn id="678947" idx="6"/>
              <a:endCxn id="678949" idx="3"/>
            </p:cNvCxnSpPr>
            <p:nvPr/>
          </p:nvCxnSpPr>
          <p:spPr bwMode="auto">
            <a:xfrm flipV="1">
              <a:off x="1827" y="1808"/>
              <a:ext cx="582" cy="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8952" name="AutoShape 40"/>
            <p:cNvCxnSpPr>
              <a:cxnSpLocks noChangeShapeType="1"/>
              <a:stCxn id="678948" idx="5"/>
              <a:endCxn id="678949" idx="0"/>
            </p:cNvCxnSpPr>
            <p:nvPr/>
          </p:nvCxnSpPr>
          <p:spPr bwMode="auto">
            <a:xfrm>
              <a:off x="2092" y="1488"/>
              <a:ext cx="333" cy="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78953" name="Oval 41"/>
            <p:cNvSpPr>
              <a:spLocks noChangeArrowheads="1"/>
            </p:cNvSpPr>
            <p:nvPr/>
          </p:nvSpPr>
          <p:spPr bwMode="auto">
            <a:xfrm>
              <a:off x="2187" y="1728"/>
              <a:ext cx="43" cy="3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8954" name="Line 42"/>
          <p:cNvSpPr>
            <a:spLocks noChangeShapeType="1"/>
          </p:cNvSpPr>
          <p:nvPr/>
        </p:nvSpPr>
        <p:spPr bwMode="auto">
          <a:xfrm>
            <a:off x="4391403" y="2462362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78955" name="Group 43"/>
          <p:cNvGrpSpPr>
            <a:grpSpLocks/>
          </p:cNvGrpSpPr>
          <p:nvPr/>
        </p:nvGrpSpPr>
        <p:grpSpPr bwMode="auto">
          <a:xfrm>
            <a:off x="3451603" y="1852762"/>
            <a:ext cx="876300" cy="889000"/>
            <a:chOff x="1800" y="1416"/>
            <a:chExt cx="552" cy="560"/>
          </a:xfrm>
        </p:grpSpPr>
        <p:sp>
          <p:nvSpPr>
            <p:cNvPr id="678956" name="Line 44"/>
            <p:cNvSpPr>
              <a:spLocks noChangeShapeType="1"/>
            </p:cNvSpPr>
            <p:nvPr/>
          </p:nvSpPr>
          <p:spPr bwMode="auto">
            <a:xfrm flipH="1" flipV="1">
              <a:off x="2192" y="1416"/>
              <a:ext cx="16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78957" name="Line 45"/>
            <p:cNvSpPr>
              <a:spLocks noChangeShapeType="1"/>
            </p:cNvSpPr>
            <p:nvPr/>
          </p:nvSpPr>
          <p:spPr bwMode="auto">
            <a:xfrm flipH="1">
              <a:off x="1800" y="1808"/>
              <a:ext cx="52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95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5" grpId="0" animBg="1"/>
      <p:bldP spid="67895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Screenshot of OPeNDAP demo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39</a:t>
            </a:fld>
            <a:endParaRPr lang="en-US"/>
          </a:p>
        </p:txBody>
      </p:sp>
      <p:pic>
        <p:nvPicPr>
          <p:cNvPr id="7" name="Picture 6" descr="Picture 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4118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3340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http://ec2-174-129-186-110.compute-1.amazonaws.com:8088/nc/test4.nc.nc? </a:t>
            </a:r>
          </a:p>
          <a:p>
            <a:r>
              <a:rPr lang="pl-PL">
                <a:solidFill>
                  <a:srgbClr val="0000FF"/>
                </a:solidFill>
              </a:rPr>
              <a:t>ugrid_restrict(0,"Y&gt;41.5&amp;Y&lt;42.75&amp;X&gt;-68.0&amp;X&lt;-66.0")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9979"/>
            <a:ext cx="7239000" cy="668337"/>
          </a:xfrm>
        </p:spPr>
        <p:txBody>
          <a:bodyPr/>
          <a:lstStyle/>
          <a:p>
            <a:r>
              <a:rPr lang="en-US" sz="2800" dirty="0" smtClean="0"/>
              <a:t>eScience Scalable Data Analytics Group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8316"/>
            <a:ext cx="9144000" cy="4585591"/>
          </a:xfrm>
        </p:spPr>
        <p:txBody>
          <a:bodyPr/>
          <a:lstStyle/>
          <a:p>
            <a:pPr marL="0" lvl="1" indent="0">
              <a:buNone/>
            </a:pPr>
            <a:r>
              <a:rPr lang="en-US" sz="1800" dirty="0" smtClean="0"/>
              <a:t>Bill Howe, </a:t>
            </a:r>
            <a:r>
              <a:rPr lang="en-US" sz="1800" dirty="0" err="1" smtClean="0"/>
              <a:t>Phd</a:t>
            </a:r>
            <a:r>
              <a:rPr lang="en-US" sz="1800" dirty="0" smtClean="0"/>
              <a:t> (databases, cloud, data-intensive scalable computing, visualization)</a:t>
            </a:r>
            <a:endParaRPr lang="en-US" sz="12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Postdocs (past and present)</a:t>
            </a:r>
          </a:p>
          <a:p>
            <a:pPr lvl="1"/>
            <a:r>
              <a:rPr lang="en-US" sz="1600" dirty="0" smtClean="0"/>
              <a:t>Dan Halperin, postdoc (distributed systems, algorithms)</a:t>
            </a:r>
          </a:p>
          <a:p>
            <a:pPr lvl="1"/>
            <a:r>
              <a:rPr lang="en-US" sz="1600" dirty="0" smtClean="0"/>
              <a:t>Seung-Hee Bae, postdoc (scalable machine learning algorithms)</a:t>
            </a:r>
          </a:p>
          <a:p>
            <a:pPr lvl="1"/>
            <a:r>
              <a:rPr lang="en-US" sz="1600" dirty="0"/>
              <a:t>(alumni) Marianne Shaw, </a:t>
            </a:r>
            <a:r>
              <a:rPr lang="en-US" sz="1600" dirty="0" err="1"/>
              <a:t>Phd </a:t>
            </a:r>
            <a:r>
              <a:rPr lang="en-US" sz="1600" dirty="0"/>
              <a:t>(</a:t>
            </a:r>
            <a:r>
              <a:rPr lang="en-US" sz="1600" dirty="0" err="1"/>
              <a:t>hadoop</a:t>
            </a:r>
            <a:r>
              <a:rPr lang="en-US" sz="1600" dirty="0"/>
              <a:t>, graph query, health informatics)</a:t>
            </a:r>
            <a:endParaRPr lang="en-US" sz="1600" dirty="0" smtClean="0"/>
          </a:p>
          <a:p>
            <a:pPr marL="0" indent="0">
              <a:buNone/>
            </a:pPr>
            <a:r>
              <a:rPr lang="en-US" sz="1800" dirty="0"/>
              <a:t>Staff (past and present)</a:t>
            </a:r>
          </a:p>
          <a:p>
            <a:pPr lvl="1"/>
            <a:r>
              <a:rPr lang="en-US" sz="1600" dirty="0"/>
              <a:t>Sagar Chitnis (cloud computing, databases, web services)</a:t>
            </a:r>
          </a:p>
          <a:p>
            <a:pPr lvl="1"/>
            <a:r>
              <a:rPr lang="en-US" sz="1600" dirty="0" smtClean="0"/>
              <a:t>(alumni) Alicia Key (web applications, visualization) </a:t>
            </a:r>
            <a:r>
              <a:rPr lang="en-US" sz="1600" dirty="0"/>
              <a:t>(alumni)</a:t>
            </a:r>
            <a:endParaRPr lang="en-US" sz="1600" dirty="0" smtClean="0"/>
          </a:p>
          <a:p>
            <a:pPr lvl="1"/>
            <a:r>
              <a:rPr lang="en-US" sz="1600" dirty="0"/>
              <a:t>(alumni) Garret Cole (databases, cloud computing, web services) (alumni)</a:t>
            </a:r>
          </a:p>
          <a:p>
            <a:pPr marL="0" indent="0">
              <a:buNone/>
            </a:pPr>
            <a:r>
              <a:rPr lang="en-US" sz="1800" dirty="0" smtClean="0"/>
              <a:t>Students</a:t>
            </a:r>
          </a:p>
          <a:p>
            <a:pPr lvl="1"/>
            <a:r>
              <a:rPr lang="en-US" sz="1600" dirty="0" smtClean="0">
                <a:latin typeface="Arial" charset="0"/>
              </a:rPr>
              <a:t>Scott Moe (2nd </a:t>
            </a:r>
            <a:r>
              <a:rPr lang="en-US" sz="1600" dirty="0" err="1" smtClean="0">
                <a:latin typeface="Arial" charset="0"/>
              </a:rPr>
              <a:t>yr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err="1" smtClean="0">
                <a:latin typeface="Arial" charset="0"/>
              </a:rPr>
              <a:t>Phd</a:t>
            </a:r>
            <a:r>
              <a:rPr lang="en-US" sz="1600" dirty="0" smtClean="0">
                <a:latin typeface="Arial" charset="0"/>
              </a:rPr>
              <a:t>, Applied Math)</a:t>
            </a:r>
          </a:p>
          <a:p>
            <a:pPr marL="0" indent="0">
              <a:buNone/>
            </a:pPr>
            <a:r>
              <a:rPr lang="en-US" sz="1800" dirty="0" smtClean="0"/>
              <a:t>Partners</a:t>
            </a:r>
          </a:p>
          <a:p>
            <a:pPr lvl="1"/>
            <a:r>
              <a:rPr lang="en-US" sz="1600" dirty="0" smtClean="0"/>
              <a:t>CSE DB Faculty: Magda </a:t>
            </a:r>
            <a:r>
              <a:rPr lang="en-US" sz="1600" dirty="0" err="1" smtClean="0"/>
              <a:t>Balazinska</a:t>
            </a:r>
            <a:r>
              <a:rPr lang="en-US" sz="1600" dirty="0" smtClean="0"/>
              <a:t>, Dan </a:t>
            </a:r>
            <a:r>
              <a:rPr lang="en-US" sz="1600" dirty="0" err="1" smtClean="0"/>
              <a:t>Suciu</a:t>
            </a:r>
            <a:endParaRPr lang="en-US" sz="1600" dirty="0" smtClean="0"/>
          </a:p>
          <a:p>
            <a:pPr lvl="1"/>
            <a:r>
              <a:rPr lang="en-US" sz="1600" dirty="0" smtClean="0"/>
              <a:t>CSE students: Paris </a:t>
            </a:r>
            <a:r>
              <a:rPr lang="en-US" sz="1600" dirty="0" err="1" smtClean="0"/>
              <a:t>Koutris</a:t>
            </a:r>
            <a:r>
              <a:rPr lang="en-US" sz="1600" dirty="0" smtClean="0"/>
              <a:t>, </a:t>
            </a:r>
            <a:r>
              <a:rPr lang="en-US" sz="1600" dirty="0" err="1" smtClean="0"/>
              <a:t>Prasang</a:t>
            </a:r>
            <a:r>
              <a:rPr lang="en-US" sz="1600" dirty="0" smtClean="0"/>
              <a:t> </a:t>
            </a:r>
            <a:r>
              <a:rPr lang="en-US" sz="1600" dirty="0" err="1" smtClean="0"/>
              <a:t>Upadhyaya, Shengliang Xu, Jinjing Wang</a:t>
            </a:r>
            <a:endParaRPr lang="en-US" sz="1200" dirty="0" smtClean="0"/>
          </a:p>
          <a:p>
            <a:pPr lvl="1"/>
            <a:r>
              <a:rPr lang="en-US" sz="1600" dirty="0" smtClean="0"/>
              <a:t>UW-IT (web applications, QA/support) </a:t>
            </a:r>
          </a:p>
          <a:p>
            <a:pPr lvl="1"/>
            <a:r>
              <a:rPr lang="en-US" sz="1600" dirty="0" smtClean="0"/>
              <a:t>Cecilia Aragon, </a:t>
            </a:r>
            <a:r>
              <a:rPr lang="en-US" sz="1600" dirty="0" err="1" smtClean="0"/>
              <a:t>Phd</a:t>
            </a:r>
            <a:r>
              <a:rPr lang="en-US" sz="1600" dirty="0" smtClean="0"/>
              <a:t>, Associate Professor, HCDE (visualization, scientific applications)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806575" y="6327775"/>
            <a:ext cx="1905000" cy="457200"/>
          </a:xfrm>
          <a:prstGeom prst="rect">
            <a:avLst/>
          </a:prstGeom>
        </p:spPr>
        <p:txBody>
          <a:bodyPr/>
          <a:lstStyle/>
          <a:p>
            <a:fld id="{949A70E4-91EF-C84A-B3A9-D621036F20A1}" type="datetime1">
              <a:rPr lang="en-US" smtClean="0"/>
              <a:t>9/11/12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62B2-3E17-3240-84D5-54CD3ED9EDF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176" y="90488"/>
            <a:ext cx="12192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33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40</a:t>
            </a:fld>
            <a:endParaRPr lang="en-US"/>
          </a:p>
        </p:txBody>
      </p:sp>
      <p:pic>
        <p:nvPicPr>
          <p:cNvPr id="8" name="Picture 7" descr="diffsupermes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990600"/>
            <a:ext cx="7315215" cy="5486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7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950" y="2133600"/>
            <a:ext cx="898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/>
                </a:solidFill>
              </a:rPr>
              <a:t>Restrict</a:t>
            </a:r>
            <a:r>
              <a:rPr lang="en-US" sz="2800"/>
              <a:t>(</a:t>
            </a:r>
            <a:r>
              <a:rPr lang="en-US" sz="2800">
                <a:solidFill>
                  <a:schemeClr val="accent2"/>
                </a:solidFill>
              </a:rPr>
              <a:t>Regrid</a:t>
            </a:r>
            <a:r>
              <a:rPr lang="en-US" sz="2800"/>
              <a:t>(X,Y)) = </a:t>
            </a:r>
            <a:r>
              <a:rPr lang="en-US" sz="2800">
                <a:solidFill>
                  <a:srgbClr val="C0504D"/>
                </a:solidFill>
              </a:rPr>
              <a:t>Regrid</a:t>
            </a:r>
            <a:r>
              <a:rPr lang="en-US" sz="2800"/>
              <a:t>(</a:t>
            </a:r>
            <a:r>
              <a:rPr lang="en-US" sz="2800">
                <a:solidFill>
                  <a:srgbClr val="4F81BD"/>
                </a:solidFill>
              </a:rPr>
              <a:t>Restrict</a:t>
            </a:r>
            <a:r>
              <a:rPr lang="en-US" sz="2800"/>
              <a:t>(X), </a:t>
            </a:r>
            <a:r>
              <a:rPr lang="en-US" sz="2800">
                <a:solidFill>
                  <a:srgbClr val="4F81BD"/>
                </a:solidFill>
              </a:rPr>
              <a:t>Restrict</a:t>
            </a:r>
            <a:r>
              <a:rPr lang="en-US" sz="2800"/>
              <a:t>(Y))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175266"/>
            <a:ext cx="742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Commutative Law of Regrid and Restrict: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5653" y="3276600"/>
            <a:ext cx="8539747" cy="1875703"/>
            <a:chOff x="375653" y="3429000"/>
            <a:chExt cx="8539747" cy="1875703"/>
          </a:xfrm>
        </p:grpSpPr>
        <p:sp>
          <p:nvSpPr>
            <p:cNvPr id="10" name="TextBox 9"/>
            <p:cNvSpPr txBox="1"/>
            <p:nvPr/>
          </p:nvSpPr>
          <p:spPr>
            <a:xfrm>
              <a:off x="375653" y="3429000"/>
              <a:ext cx="8528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G</a:t>
              </a:r>
              <a:r>
                <a:rPr lang="en-US" sz="2800" baseline="-25000">
                  <a:solidFill>
                    <a:srgbClr val="000000"/>
                  </a:solidFill>
                </a:rPr>
                <a:t>0</a:t>
              </a:r>
              <a:r>
                <a:rPr lang="en-US" sz="2800">
                  <a:solidFill>
                    <a:srgbClr val="000000"/>
                  </a:solidFill>
                </a:rPr>
                <a:t> =</a:t>
              </a:r>
              <a:r>
                <a:rPr lang="en-US" sz="2800">
                  <a:solidFill>
                    <a:srgbClr val="C0504D"/>
                  </a:solidFill>
                </a:rPr>
                <a:t> Regrid</a:t>
              </a:r>
              <a:r>
                <a:rPr lang="en-US" sz="2800"/>
                <a:t>(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0</a:t>
              </a:r>
              <a:r>
                <a:rPr lang="en-US" sz="2800"/>
                <a:t>(X), 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0</a:t>
              </a:r>
              <a:r>
                <a:rPr lang="en-US" sz="2800"/>
                <a:t>(Y)))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7350" y="3883114"/>
              <a:ext cx="8528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0000"/>
                  </a:solidFill>
                </a:rPr>
                <a:t>G</a:t>
              </a:r>
              <a:r>
                <a:rPr lang="en-US" sz="2800" baseline="-25000">
                  <a:solidFill>
                    <a:srgbClr val="000000"/>
                  </a:solidFill>
                </a:rPr>
                <a:t>1</a:t>
              </a:r>
              <a:r>
                <a:rPr lang="en-US" sz="2800">
                  <a:solidFill>
                    <a:srgbClr val="000000"/>
                  </a:solidFill>
                </a:rPr>
                <a:t> =</a:t>
              </a:r>
              <a:r>
                <a:rPr lang="en-US" sz="2800">
                  <a:solidFill>
                    <a:srgbClr val="C0504D"/>
                  </a:solidFill>
                </a:rPr>
                <a:t> Regrid</a:t>
              </a:r>
              <a:r>
                <a:rPr lang="en-US" sz="2800"/>
                <a:t>(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1</a:t>
              </a:r>
              <a:r>
                <a:rPr lang="en-US" sz="2800"/>
                <a:t>(X), 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1</a:t>
              </a:r>
              <a:r>
                <a:rPr lang="en-US" sz="2800"/>
                <a:t>(Y)))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" y="4350596"/>
              <a:ext cx="8528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:</a:t>
              </a:r>
            </a:p>
            <a:p>
              <a:pPr algn="ctr"/>
              <a:r>
                <a:rPr lang="en-US" sz="2800">
                  <a:solidFill>
                    <a:srgbClr val="000000"/>
                  </a:solidFill>
                </a:rPr>
                <a:t>G</a:t>
              </a:r>
              <a:r>
                <a:rPr lang="en-US" sz="2800" baseline="-25000">
                  <a:solidFill>
                    <a:srgbClr val="000000"/>
                  </a:solidFill>
                </a:rPr>
                <a:t>N</a:t>
              </a:r>
              <a:r>
                <a:rPr lang="en-US" sz="2800">
                  <a:solidFill>
                    <a:srgbClr val="000000"/>
                  </a:solidFill>
                </a:rPr>
                <a:t> =</a:t>
              </a:r>
              <a:r>
                <a:rPr lang="en-US" sz="2800">
                  <a:solidFill>
                    <a:srgbClr val="C0504D"/>
                  </a:solidFill>
                </a:rPr>
                <a:t> Regrid</a:t>
              </a:r>
              <a:r>
                <a:rPr lang="en-US" sz="2800"/>
                <a:t>(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2</a:t>
              </a:r>
              <a:r>
                <a:rPr lang="en-US" sz="2800"/>
                <a:t>(X), </a:t>
              </a:r>
              <a:r>
                <a:rPr lang="en-US" sz="2800">
                  <a:solidFill>
                    <a:srgbClr val="4F81BD"/>
                  </a:solidFill>
                </a:rPr>
                <a:t>Restrict</a:t>
              </a:r>
              <a:r>
                <a:rPr lang="en-US" sz="2800" baseline="-25000">
                  <a:solidFill>
                    <a:srgbClr val="4F81BD"/>
                  </a:solidFill>
                </a:rPr>
                <a:t>2</a:t>
              </a:r>
              <a:r>
                <a:rPr lang="en-US" sz="2800"/>
                <a:t>(Y)))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52600" y="548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 = Stitch(G</a:t>
            </a:r>
            <a:r>
              <a:rPr lang="en-US" sz="2800" baseline="-25000"/>
              <a:t>0</a:t>
            </a:r>
            <a:r>
              <a:rPr lang="en-US" sz="2800"/>
              <a:t>,</a:t>
            </a:r>
            <a:r>
              <a:rPr lang="en-US" sz="2800"/>
              <a:t> G</a:t>
            </a:r>
            <a:r>
              <a:rPr lang="en-US" sz="2800" baseline="-25000"/>
              <a:t>1</a:t>
            </a:r>
            <a:r>
              <a:rPr lang="en-US" sz="2800"/>
              <a:t>, G</a:t>
            </a:r>
            <a:r>
              <a:rPr lang="en-US" sz="2800" baseline="-25000"/>
              <a:t>2</a:t>
            </a:r>
            <a:r>
              <a:rPr lang="en-US" sz="2800"/>
              <a:t>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9535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16" y="636337"/>
            <a:ext cx="7626684" cy="572001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343400" y="2057400"/>
            <a:ext cx="381000" cy="3429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2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43</a:t>
            </a:fld>
            <a:endParaRPr lang="en-US"/>
          </a:p>
        </p:txBody>
      </p:sp>
      <p:pic>
        <p:nvPicPr>
          <p:cNvPr id="8" name="Picture 7" descr="Pictur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8678908" cy="3873500"/>
          </a:xfrm>
          <a:prstGeom prst="rect">
            <a:avLst/>
          </a:prstGeom>
        </p:spPr>
      </p:pic>
      <p:sp>
        <p:nvSpPr>
          <p:cNvPr id="9" name="Curved Right Arrow 8"/>
          <p:cNvSpPr/>
          <p:nvPr/>
        </p:nvSpPr>
        <p:spPr>
          <a:xfrm rot="16200000" flipH="1">
            <a:off x="4275090" y="2811510"/>
            <a:ext cx="422631" cy="1962411"/>
          </a:xfrm>
          <a:prstGeom prst="curvedRightArrow">
            <a:avLst>
              <a:gd name="adj1" fmla="val 25000"/>
              <a:gd name="adj2" fmla="val 50000"/>
              <a:gd name="adj3" fmla="val 396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68400"/>
            <a:ext cx="7112000" cy="533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343400" y="2057400"/>
            <a:ext cx="381000" cy="3429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23368" y="3330072"/>
            <a:ext cx="1371600" cy="0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36736" y="4957008"/>
            <a:ext cx="1371600" cy="0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863472" y="3330072"/>
            <a:ext cx="1331496" cy="1640304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rved Right Arrow 19"/>
          <p:cNvSpPr/>
          <p:nvPr/>
        </p:nvSpPr>
        <p:spPr>
          <a:xfrm rot="5151434">
            <a:off x="3633630" y="2572163"/>
            <a:ext cx="427813" cy="94524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rot="16200000" flipH="1">
            <a:off x="4967694" y="2605951"/>
            <a:ext cx="427813" cy="94524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45</a:t>
            </a:fld>
            <a:endParaRPr lang="en-US"/>
          </a:p>
        </p:txBody>
      </p:sp>
      <p:pic>
        <p:nvPicPr>
          <p:cNvPr id="9" name="Picture 8" descr="Pictur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63" y="914400"/>
            <a:ext cx="8610600" cy="2705202"/>
          </a:xfrm>
          <a:prstGeom prst="rect">
            <a:avLst/>
          </a:prstGeom>
        </p:spPr>
      </p:pic>
      <p:pic>
        <p:nvPicPr>
          <p:cNvPr id="10" name="Picture 9" descr="Picture 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59896"/>
            <a:ext cx="4470400" cy="2561579"/>
          </a:xfrm>
          <a:prstGeom prst="rect">
            <a:avLst/>
          </a:prstGeom>
        </p:spPr>
      </p:pic>
      <p:sp>
        <p:nvSpPr>
          <p:cNvPr id="11" name="Curved Right Arrow 10"/>
          <p:cNvSpPr/>
          <p:nvPr/>
        </p:nvSpPr>
        <p:spPr>
          <a:xfrm rot="16200000" flipH="1">
            <a:off x="3741692" y="1144731"/>
            <a:ext cx="422631" cy="1962411"/>
          </a:xfrm>
          <a:prstGeom prst="curvedRightArrow">
            <a:avLst>
              <a:gd name="adj1" fmla="val 25000"/>
              <a:gd name="adj2" fmla="val 50000"/>
              <a:gd name="adj3" fmla="val 3963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05222" y="1253769"/>
            <a:ext cx="3055852" cy="422631"/>
            <a:chOff x="3005222" y="1253769"/>
            <a:chExt cx="3055852" cy="422631"/>
          </a:xfrm>
        </p:grpSpPr>
        <p:sp>
          <p:nvSpPr>
            <p:cNvPr id="12" name="Curved Right Arrow 11"/>
            <p:cNvSpPr/>
            <p:nvPr/>
          </p:nvSpPr>
          <p:spPr>
            <a:xfrm rot="5400000">
              <a:off x="3775113" y="483879"/>
              <a:ext cx="422631" cy="1962411"/>
            </a:xfrm>
            <a:prstGeom prst="curvedRightArrow">
              <a:avLst>
                <a:gd name="adj1" fmla="val 25000"/>
                <a:gd name="adj2" fmla="val 50000"/>
                <a:gd name="adj3" fmla="val 396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5400000">
              <a:off x="4321832" y="-62841"/>
              <a:ext cx="422631" cy="3055852"/>
            </a:xfrm>
            <a:prstGeom prst="curvedRightArrow">
              <a:avLst>
                <a:gd name="adj1" fmla="val 25000"/>
                <a:gd name="adj2" fmla="val 50000"/>
                <a:gd name="adj3" fmla="val 3963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8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21189"/>
            <a:ext cx="3624262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95789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24639"/>
            <a:ext cx="36576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24639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61075" y="1248191"/>
            <a:ext cx="308292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Globally conservative</a:t>
            </a:r>
          </a:p>
          <a:p>
            <a:endParaRPr lang="en-US"/>
          </a:p>
          <a:p>
            <a:r>
              <a:rPr lang="en-US"/>
              <a:t>Parallelizable</a:t>
            </a:r>
          </a:p>
          <a:p>
            <a:endParaRPr lang="en-US"/>
          </a:p>
          <a:p>
            <a:r>
              <a:rPr lang="en-US"/>
              <a:t>Commutes with user-selected restrictions</a:t>
            </a:r>
          </a:p>
          <a:p>
            <a:endParaRPr lang="en-US"/>
          </a:p>
          <a:p>
            <a:r>
              <a:rPr lang="en-US"/>
              <a:t>masking to handle mismatched domains</a:t>
            </a:r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532507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Todos: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Characterize the error relative to plain supermeshing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Universal Regridding-as-a-Service</a:t>
            </a:r>
          </a:p>
        </p:txBody>
      </p:sp>
    </p:spTree>
    <p:extLst>
      <p:ext uri="{BB962C8B-B14F-4D97-AF65-F5344CB8AC3E}">
        <p14:creationId xmlns:p14="http://schemas.microsoft.com/office/powerpoint/2010/main" val="333104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Outreach and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153399" cy="4297363"/>
          </a:xfrm>
        </p:spPr>
        <p:txBody>
          <a:bodyPr/>
          <a:lstStyle/>
          <a:p>
            <a:r>
              <a:rPr lang="en-US" sz="2800"/>
              <a:t>Code released</a:t>
            </a:r>
          </a:p>
          <a:p>
            <a:pPr lvl="1"/>
            <a:r>
              <a:rPr lang="en-US" sz="2400"/>
              <a:t>Search “gridfields” on google code</a:t>
            </a:r>
          </a:p>
          <a:p>
            <a:pPr lvl="1"/>
            <a:r>
              <a:rPr lang="en-US" sz="2400"/>
              <a:t>http://code.google.com/p/gridfields/ </a:t>
            </a:r>
          </a:p>
          <a:p>
            <a:pPr lvl="1"/>
            <a:r>
              <a:rPr lang="en-US" sz="2400"/>
              <a:t>C++ with Python bindings</a:t>
            </a:r>
          </a:p>
          <a:p>
            <a:r>
              <a:rPr lang="en-US" sz="2800"/>
              <a:t>Integrated into the Hyrax Data Server</a:t>
            </a:r>
          </a:p>
          <a:p>
            <a:pPr lvl="1"/>
            <a:r>
              <a:rPr lang="en-US" sz="2400"/>
              <a:t>OPULS project funded by NOAA</a:t>
            </a:r>
          </a:p>
          <a:p>
            <a:pPr lvl="1"/>
            <a:r>
              <a:rPr lang="en-US" sz="2400"/>
              <a:t>Server-side processing of unstructured grids</a:t>
            </a:r>
          </a:p>
          <a:p>
            <a:r>
              <a:rPr lang="en-US" sz="2800"/>
              <a:t>Other users</a:t>
            </a:r>
          </a:p>
          <a:p>
            <a:pPr lvl="1"/>
            <a:r>
              <a:rPr lang="en-US" sz="2400"/>
              <a:t>US Geological Survey</a:t>
            </a:r>
          </a:p>
          <a:p>
            <a:pPr lvl="1"/>
            <a:r>
              <a:rPr lang="en-US" sz="2400"/>
              <a:t>NOAA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47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6858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Frutiger 55 Roman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08AF7C1-51AA-C340-BDB5-84CB8580F8E0}" type="datetime1">
              <a:rPr lang="en-US" smtClean="0"/>
              <a:pPr/>
              <a:t>9/12/12</a:t>
            </a:fld>
            <a:endParaRPr lang="en-US"/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31623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Frutiger 55 Roman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Bill Howe, UW</a:t>
            </a:r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4008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Frutiger 55 Roman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92883AC-E72C-294B-86D2-A63D5043FD8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0079" y="5626101"/>
            <a:ext cx="9174079" cy="12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0579"/>
            <a:ext cx="1227221" cy="1227221"/>
          </a:xfrm>
          <a:prstGeom prst="rect">
            <a:avLst/>
          </a:prstGeom>
        </p:spPr>
      </p:pic>
      <p:pic>
        <p:nvPicPr>
          <p:cNvPr id="12" name="Picture 2" descr="eScienc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18" y="1375610"/>
            <a:ext cx="1262372" cy="12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788" y="2670335"/>
            <a:ext cx="1571458" cy="8014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199" y="237957"/>
            <a:ext cx="1143000" cy="1143000"/>
          </a:xfrm>
          <a:prstGeom prst="rect">
            <a:avLst/>
          </a:prstGeom>
        </p:spPr>
      </p:pic>
      <p:pic>
        <p:nvPicPr>
          <p:cNvPr id="15" name="Picture 95" descr="opendap_logo_masthead.gif                                      0036840AMacintosh HD                   C63A6B9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83704"/>
            <a:ext cx="168728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199" y="6009335"/>
            <a:ext cx="2032000" cy="7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762000"/>
            <a:ext cx="7854696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chemeClr val="tx2"/>
                </a:solidFill>
              </a:rPr>
              <a:t>Summary of Big Data in the Ocean Sciences </a:t>
            </a:r>
          </a:p>
          <a:p>
            <a:r>
              <a:rPr lang="en-US" sz="2000"/>
              <a:t>In transition from expedition-based to observatory-based science</a:t>
            </a:r>
          </a:p>
          <a:p>
            <a:r>
              <a:rPr lang="en-US" sz="2000"/>
              <a:t>Enormous investments in infrastructure for linking sensors</a:t>
            </a:r>
          </a:p>
          <a:p>
            <a:r>
              <a:rPr lang="en-US" sz="2000"/>
              <a:t>Ad hoc, on-demand integration of large, heterogeneous, distributed datasets is the universal requirement in this regime</a:t>
            </a:r>
          </a:p>
          <a:p>
            <a:r>
              <a:rPr lang="en-US" sz="2000"/>
              <a:t>“Integration” means “regridding”</a:t>
            </a:r>
          </a:p>
          <a:p>
            <a:pPr lvl="1"/>
            <a:r>
              <a:rPr lang="en-US" sz="1600"/>
              <a:t>mesh to pixels, mesh to mesh, trajectory to mesh</a:t>
            </a:r>
          </a:p>
          <a:p>
            <a:pPr lvl="1"/>
            <a:r>
              <a:rPr lang="en-US" sz="1600"/>
              <a:t>satellites to models, models to models, observations to models</a:t>
            </a:r>
          </a:p>
          <a:p>
            <a:r>
              <a:rPr lang="en-US" sz="2000"/>
              <a:t>Regridding is hard</a:t>
            </a:r>
          </a:p>
          <a:p>
            <a:pPr lvl="1"/>
            <a:r>
              <a:rPr lang="en-US" sz="1600"/>
              <a:t>Must be easy, tolerant of unusual grids, numerically conservative, efficient</a:t>
            </a:r>
          </a:p>
          <a:p>
            <a:pPr marL="0" indent="0">
              <a:buNone/>
            </a:pPr>
            <a:r>
              <a:rPr lang="en-US" sz="2000" b="1">
                <a:solidFill>
                  <a:srgbClr val="1F497D"/>
                </a:solidFill>
              </a:rPr>
              <a:t>Summary of our work</a:t>
            </a:r>
          </a:p>
          <a:p>
            <a:r>
              <a:rPr lang="en-US" sz="2000"/>
              <a:t>We have the beginnings of a “universal regridding” operator with nice algebraic properties</a:t>
            </a:r>
          </a:p>
          <a:p>
            <a:r>
              <a:rPr lang="en-US" sz="2000"/>
              <a:t>We’re using it to implement efficient distributed data sharing applications, parallel algorithms, and more</a:t>
            </a:r>
          </a:p>
          <a:p>
            <a:endParaRPr lang="en-US" sz="2000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6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oceanography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0" y="6521450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/>
              <a:t>slide: John Delaney, UW</a:t>
            </a:r>
          </a:p>
        </p:txBody>
      </p:sp>
    </p:spTree>
    <p:extLst>
      <p:ext uri="{BB962C8B-B14F-4D97-AF65-F5344CB8AC3E}">
        <p14:creationId xmlns:p14="http://schemas.microsoft.com/office/powerpoint/2010/main" val="3297297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762000"/>
            <a:ext cx="5964019" cy="914400"/>
          </a:xfrm>
        </p:spPr>
        <p:txBody>
          <a:bodyPr/>
          <a:lstStyle/>
          <a:p>
            <a:r>
              <a:rPr lang="en-US"/>
              <a:t>Regional Scale Nodes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81800" y="76200"/>
            <a:ext cx="112912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John Delaney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0857" y="1626224"/>
            <a:ext cx="464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10s of Gigabits/second from the ocean floor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2000"/>
            <a:ext cx="1571458" cy="8014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76199"/>
            <a:ext cx="1257300" cy="1845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1676400"/>
            <a:ext cx="8763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2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762000"/>
            <a:ext cx="5873496" cy="914400"/>
          </a:xfrm>
        </p:spPr>
        <p:txBody>
          <a:bodyPr/>
          <a:lstStyle/>
          <a:p>
            <a:r>
              <a:rPr lang="en-US"/>
              <a:t>Cyberinfrastructure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936" y="54445"/>
            <a:ext cx="1371600" cy="14962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5323688"/>
            <a:ext cx="8772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/>
              <a:t>“Integration of numerical ocean models and their output as derived data products”</a:t>
            </a:r>
          </a:p>
          <a:p>
            <a:pPr marL="285750" indent="-285750">
              <a:buFont typeface="Arial"/>
              <a:buChar char="•"/>
            </a:pPr>
            <a:r>
              <a:rPr lang="en-US" sz="1600" i="1"/>
              <a:t>“Generation and distribution of qualified science data products in (near) real time”</a:t>
            </a:r>
          </a:p>
          <a:p>
            <a:pPr marL="285750" indent="-285750">
              <a:buFont typeface="Arial"/>
              <a:buChar char="•"/>
            </a:pPr>
            <a:r>
              <a:rPr lang="en-US" sz="1600" i="1"/>
              <a:t>“Access to, syntactic transformation, semantic mediation, analysis, and visualization of science data, data products, and derived data products”</a:t>
            </a:r>
          </a:p>
        </p:txBody>
      </p:sp>
      <p:pic>
        <p:nvPicPr>
          <p:cNvPr id="13" name="Picture 12" descr="Picture 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12746"/>
            <a:ext cx="7539457" cy="3710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762000"/>
            <a:ext cx="1571458" cy="8014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05599" y="138214"/>
            <a:ext cx="9905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Matthew Arrot </a:t>
            </a:r>
          </a:p>
        </p:txBody>
      </p:sp>
      <p:pic>
        <p:nvPicPr>
          <p:cNvPr id="21" name="Picture 20" descr="Picture 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87659"/>
            <a:ext cx="7848600" cy="382254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486400" y="3962400"/>
            <a:ext cx="13716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10328" y="3429000"/>
            <a:ext cx="890672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2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762000"/>
            <a:ext cx="5461000" cy="1168400"/>
          </a:xfrm>
          <a:prstGeom prst="rect">
            <a:avLst/>
          </a:prstGeom>
          <a:gradFill>
            <a:gsLst>
              <a:gs pos="2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FEDD-6FD9-7942-8E57-CDDA6D5C3512}" type="datetime1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Bill Howe,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D6CCC-2396-634D-8A9D-DFA1A30244AA}" type="slidenum">
              <a:rPr lang="en-US"/>
              <a:pPr/>
              <a:t>9</a:t>
            </a:fld>
            <a:endParaRPr lang="en-US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957744"/>
              </p:ext>
            </p:extLst>
          </p:nvPr>
        </p:nvGraphicFramePr>
        <p:xfrm>
          <a:off x="4838308" y="4018927"/>
          <a:ext cx="103363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14" name="Bitmap Image" r:id="rId4" imgW="1600000" imgH="1514686" progId="Paint.Picture">
                  <p:embed/>
                </p:oleObj>
              </mc:Choice>
              <mc:Fallback>
                <p:oleObj name="Bitmap Image" r:id="rId4" imgW="1600000" imgH="15146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308" y="4018927"/>
                        <a:ext cx="1033635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62000"/>
            <a:ext cx="5461000" cy="116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8064" y="759327"/>
            <a:ext cx="3177492" cy="20600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546" y="1930400"/>
            <a:ext cx="5430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17 federal organizations named as partners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438" y="3461122"/>
            <a:ext cx="10922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292" y="5521538"/>
            <a:ext cx="1505684" cy="77793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21827" y="3096013"/>
            <a:ext cx="3511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11 Regional Associations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6906" y="5112889"/>
            <a:ext cx="1003300" cy="495300"/>
          </a:xfrm>
          <a:prstGeom prst="rect">
            <a:avLst/>
          </a:prstGeom>
        </p:spPr>
      </p:pic>
      <p:pic>
        <p:nvPicPr>
          <p:cNvPr id="19" name="Picture 18" descr="Picture 1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0" y="5033714"/>
            <a:ext cx="736508" cy="7365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694" y="3595149"/>
            <a:ext cx="596900" cy="495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7343" y="4267200"/>
            <a:ext cx="3187700" cy="508000"/>
          </a:xfrm>
          <a:prstGeom prst="rect">
            <a:avLst/>
          </a:prstGeom>
        </p:spPr>
      </p:pic>
      <p:pic>
        <p:nvPicPr>
          <p:cNvPr id="23" name="Picture 22" descr="Picture 1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5" y="3157258"/>
            <a:ext cx="4371475" cy="31278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5255" y="3595149"/>
            <a:ext cx="2044700" cy="50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3020" y="5804175"/>
            <a:ext cx="1079500" cy="495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7064" y="5112889"/>
            <a:ext cx="558800" cy="495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8577" y="4918288"/>
            <a:ext cx="1574800" cy="50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9097" y="2438400"/>
            <a:ext cx="56335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“a strategy for incorporating observation systems from … near shore waters as part of … a network of observatories.”</a:t>
            </a:r>
          </a:p>
        </p:txBody>
      </p:sp>
    </p:spTree>
    <p:extLst>
      <p:ext uri="{BB962C8B-B14F-4D97-AF65-F5344CB8AC3E}">
        <p14:creationId xmlns:p14="http://schemas.microsoft.com/office/powerpoint/2010/main" val="695828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25056</TotalTime>
  <Words>3435</Words>
  <Application>Microsoft Macintosh PowerPoint</Application>
  <PresentationFormat>On-screen Show (4:3)</PresentationFormat>
  <Paragraphs>597</Paragraphs>
  <Slides>47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Bitmap Image</vt:lpstr>
      <vt:lpstr>Microsoft Excel 97 - 2004 Worksheet</vt:lpstr>
      <vt:lpstr>Big Ocean Data: Numerically Conservative Parallel Query Processing</vt:lpstr>
      <vt:lpstr>PowerPoint Presentation</vt:lpstr>
      <vt:lpstr>PowerPoint Presentation</vt:lpstr>
      <vt:lpstr>eScience Scalable Data Analytics Group</vt:lpstr>
      <vt:lpstr>PowerPoint Presentation</vt:lpstr>
      <vt:lpstr>PowerPoint Presentation</vt:lpstr>
      <vt:lpstr>Regional Scale Nodes</vt:lpstr>
      <vt:lpstr>Cyberinfrastructure</vt:lpstr>
      <vt:lpstr>PowerPoint Presentation</vt:lpstr>
      <vt:lpstr>Center for Coastal Margin Observation and Prediction (CMOP)</vt:lpstr>
      <vt:lpstr>Virtual Mekong Basin</vt:lpstr>
      <vt:lpstr>PowerPoint Presentation</vt:lpstr>
      <vt:lpstr>PowerPoint Presentation</vt:lpstr>
      <vt:lpstr>PowerPoint Presentation</vt:lpstr>
      <vt:lpstr>Status Quo</vt:lpstr>
      <vt:lpstr>What do we really need here?</vt:lpstr>
      <vt:lpstr>Why is this so hard?</vt:lpstr>
      <vt:lpstr>PowerPoint Presentation</vt:lpstr>
      <vt:lpstr>PowerPoint Presentation</vt:lpstr>
      <vt:lpstr>PowerPoint Presentation</vt:lpstr>
      <vt:lpstr>Structured grids are easy</vt:lpstr>
      <vt:lpstr>Why is this so hard?</vt:lpstr>
      <vt:lpstr>Naïve Method: Interpolation (Spatial Join)</vt:lpstr>
      <vt:lpstr>PowerPoint Presentation</vt:lpstr>
      <vt:lpstr>Supermeshing        [Farrell 10]</vt:lpstr>
      <vt:lpstr>PowerPoint Presentation</vt:lpstr>
      <vt:lpstr>Why is this so hard?</vt:lpstr>
      <vt:lpstr>Digression: Relational Database History</vt:lpstr>
      <vt:lpstr>Key Idea: An Algebra of Tables</vt:lpstr>
      <vt:lpstr>Review: Algebraic Optimization</vt:lpstr>
      <vt:lpstr>GridFields: An Algebra of Meshes</vt:lpstr>
      <vt:lpstr>Example (1)</vt:lpstr>
      <vt:lpstr>Example: Transect</vt:lpstr>
      <vt:lpstr>Transect: Bad Query Plan</vt:lpstr>
      <vt:lpstr>Transect: Optimized Plan</vt:lpstr>
      <vt:lpstr>PowerPoint Presentation</vt:lpstr>
      <vt:lpstr>PowerPoint Presentation</vt:lpstr>
      <vt:lpstr>Transect: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Outreach and Usage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Tricia Caparas</dc:creator>
  <cp:lastModifiedBy>Bill Howe</cp:lastModifiedBy>
  <cp:revision>356</cp:revision>
  <dcterms:created xsi:type="dcterms:W3CDTF">2009-09-22T17:54:40Z</dcterms:created>
  <dcterms:modified xsi:type="dcterms:W3CDTF">2012-09-12T14:31:08Z</dcterms:modified>
</cp:coreProperties>
</file>