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3"/>
  </p:notesMasterIdLst>
  <p:handoutMasterIdLst>
    <p:handoutMasterId r:id="rId34"/>
  </p:handoutMasterIdLst>
  <p:sldIdLst>
    <p:sldId id="2181" r:id="rId2"/>
    <p:sldId id="2299" r:id="rId3"/>
    <p:sldId id="2182" r:id="rId4"/>
    <p:sldId id="2203" r:id="rId5"/>
    <p:sldId id="2214" r:id="rId6"/>
    <p:sldId id="2195" r:id="rId7"/>
    <p:sldId id="2312" r:id="rId8"/>
    <p:sldId id="2190" r:id="rId9"/>
    <p:sldId id="2199" r:id="rId10"/>
    <p:sldId id="2265" r:id="rId11"/>
    <p:sldId id="2258" r:id="rId12"/>
    <p:sldId id="2259" r:id="rId13"/>
    <p:sldId id="2260" r:id="rId14"/>
    <p:sldId id="2314" r:id="rId15"/>
    <p:sldId id="2307" r:id="rId16"/>
    <p:sldId id="2315" r:id="rId17"/>
    <p:sldId id="2305" r:id="rId18"/>
    <p:sldId id="2308" r:id="rId19"/>
    <p:sldId id="2304" r:id="rId20"/>
    <p:sldId id="2309" r:id="rId21"/>
    <p:sldId id="2306" r:id="rId22"/>
    <p:sldId id="2262" r:id="rId23"/>
    <p:sldId id="2263" r:id="rId24"/>
    <p:sldId id="2264" r:id="rId25"/>
    <p:sldId id="2267" r:id="rId26"/>
    <p:sldId id="2313" r:id="rId27"/>
    <p:sldId id="2302" r:id="rId28"/>
    <p:sldId id="2301" r:id="rId29"/>
    <p:sldId id="2316" r:id="rId30"/>
    <p:sldId id="2300" r:id="rId31"/>
    <p:sldId id="2303" r:id="rId32"/>
  </p:sldIdLst>
  <p:sldSz cx="9144000" cy="6858000" type="letter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33CC33"/>
    <a:srgbClr val="00CC00"/>
    <a:srgbClr val="006600"/>
    <a:srgbClr val="000099"/>
    <a:srgbClr val="969696"/>
    <a:srgbClr val="FF3300"/>
    <a:srgbClr val="FF7C80"/>
    <a:srgbClr val="FF9999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78498" autoAdjust="0"/>
  </p:normalViewPr>
  <p:slideViewPr>
    <p:cSldViewPr>
      <p:cViewPr varScale="1">
        <p:scale>
          <a:sx n="88" d="100"/>
          <a:sy n="88" d="100"/>
        </p:scale>
        <p:origin x="-22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vid%20Ediger\Desktop\Georgia%20Tech\HPCL\Experimental%20Data\STINGER\Stinger-Dec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1"/>
          <c:order val="0"/>
          <c:tx>
            <c:v>16 Edges</c:v>
          </c:tx>
          <c:xVal>
            <c:numRef>
              <c:f>Sheet1!$E$68:$E$74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</c:numCache>
            </c:numRef>
          </c:xVal>
          <c:yVal>
            <c:numRef>
              <c:f>Sheet1!$G$68:$G$74</c:f>
              <c:numCache>
                <c:formatCode>0.00E+00</c:formatCode>
                <c:ptCount val="7"/>
                <c:pt idx="0">
                  <c:v>49025.154270321967</c:v>
                </c:pt>
                <c:pt idx="1">
                  <c:v>94242.384238531376</c:v>
                </c:pt>
                <c:pt idx="2">
                  <c:v>163523.15584201881</c:v>
                </c:pt>
                <c:pt idx="3">
                  <c:v>214142.10752923781</c:v>
                </c:pt>
                <c:pt idx="4">
                  <c:v>239244.38469863607</c:v>
                </c:pt>
                <c:pt idx="5">
                  <c:v>161251.36945144128</c:v>
                </c:pt>
                <c:pt idx="6">
                  <c:v>118855.60414026878</c:v>
                </c:pt>
              </c:numCache>
            </c:numRef>
          </c:yVal>
        </c:ser>
        <c:ser>
          <c:idx val="0"/>
          <c:order val="1"/>
          <c:tx>
            <c:v>32 Edges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Sheet1!$E$33:$E$39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</c:numCache>
            </c:numRef>
          </c:xVal>
          <c:yVal>
            <c:numRef>
              <c:f>Sheet1!$G$33:$G$39</c:f>
              <c:numCache>
                <c:formatCode>0.00E+00</c:formatCode>
                <c:ptCount val="7"/>
                <c:pt idx="0">
                  <c:v>49509.279370753924</c:v>
                </c:pt>
                <c:pt idx="1">
                  <c:v>95102.086393128018</c:v>
                </c:pt>
                <c:pt idx="2">
                  <c:v>162393.12908175148</c:v>
                </c:pt>
                <c:pt idx="3">
                  <c:v>211047.69957860527</c:v>
                </c:pt>
                <c:pt idx="4">
                  <c:v>226065.17036570777</c:v>
                </c:pt>
                <c:pt idx="5">
                  <c:v>159624.75514719871</c:v>
                </c:pt>
                <c:pt idx="6">
                  <c:v>120027.41973592046</c:v>
                </c:pt>
              </c:numCache>
            </c:numRef>
          </c:yVal>
        </c:ser>
        <c:ser>
          <c:idx val="2"/>
          <c:order val="2"/>
          <c:tx>
            <c:v>64 Edges</c:v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Sheet1!$I$68:$I$74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</c:numCache>
            </c:numRef>
          </c:xVal>
          <c:yVal>
            <c:numRef>
              <c:f>Sheet1!$K$68:$K$74</c:f>
              <c:numCache>
                <c:formatCode>0.00E+00</c:formatCode>
                <c:ptCount val="7"/>
                <c:pt idx="0">
                  <c:v>45763.250279130603</c:v>
                </c:pt>
                <c:pt idx="1">
                  <c:v>97782.166310936751</c:v>
                </c:pt>
                <c:pt idx="2">
                  <c:v>164930.79642323541</c:v>
                </c:pt>
                <c:pt idx="3">
                  <c:v>227168.82954337122</c:v>
                </c:pt>
                <c:pt idx="4">
                  <c:v>229245.28710202663</c:v>
                </c:pt>
                <c:pt idx="5">
                  <c:v>159250.74587953126</c:v>
                </c:pt>
                <c:pt idx="6">
                  <c:v>122794.55605071172</c:v>
                </c:pt>
              </c:numCache>
            </c:numRef>
          </c:yVal>
        </c:ser>
        <c:dLbls/>
        <c:axId val="52332032"/>
        <c:axId val="52333568"/>
      </c:scatterChart>
      <c:valAx>
        <c:axId val="52332032"/>
        <c:scaling>
          <c:logBase val="2"/>
          <c:orientation val="minMax"/>
        </c:scaling>
        <c:axPos val="b"/>
        <c:numFmt formatCode="General" sourceLinked="1"/>
        <c:tickLblPos val="nextTo"/>
        <c:crossAx val="52333568"/>
        <c:crosses val="autoZero"/>
        <c:crossBetween val="midCat"/>
      </c:valAx>
      <c:valAx>
        <c:axId val="52333568"/>
        <c:scaling>
          <c:orientation val="minMax"/>
        </c:scaling>
        <c:axPos val="l"/>
        <c:majorGridlines/>
        <c:numFmt formatCode="General" sourceLinked="0"/>
        <c:tickLblPos val="nextTo"/>
        <c:crossAx val="52332032"/>
        <c:crosses val="autoZero"/>
        <c:crossBetween val="midCat"/>
        <c:dispUnits>
          <c:builtInUnit val="thousands"/>
          <c:dispUnitsLbl>
            <c:layout/>
          </c:dispUnitsLbl>
        </c:dispUnits>
      </c:valAx>
    </c:plotArea>
    <c:legend>
      <c:legendPos val="b"/>
      <c:layout/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27137" cy="46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2" tIns="45932" rIns="91862" bIns="45932" numCol="1" anchor="t" anchorCtr="0" compatLnSpc="1">
            <a:prstTxWarp prst="textNoShape">
              <a:avLst/>
            </a:prstTxWarp>
          </a:bodyPr>
          <a:lstStyle>
            <a:lvl1pPr defTabSz="919012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Graph Analytics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348" y="1"/>
            <a:ext cx="3027137" cy="46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2" tIns="45932" rIns="91862" bIns="45932" numCol="1" anchor="t" anchorCtr="0" compatLnSpc="1">
            <a:prstTxWarp prst="textNoShape">
              <a:avLst/>
            </a:prstTxWarp>
          </a:bodyPr>
          <a:lstStyle>
            <a:lvl1pPr algn="r" defTabSz="919012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7060"/>
            <a:ext cx="3027137" cy="46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2" tIns="45932" rIns="91862" bIns="45932" numCol="1" anchor="b" anchorCtr="0" compatLnSpc="1">
            <a:prstTxWarp prst="textNoShape">
              <a:avLst/>
            </a:prstTxWarp>
          </a:bodyPr>
          <a:lstStyle>
            <a:lvl1pPr defTabSz="919012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David A. Bader, Georgia Tech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348" y="8817060"/>
            <a:ext cx="3027137" cy="46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2" tIns="45932" rIns="91862" bIns="45932" numCol="1" anchor="b" anchorCtr="0" compatLnSpc="1">
            <a:prstTxWarp prst="textNoShape">
              <a:avLst/>
            </a:prstTxWarp>
          </a:bodyPr>
          <a:lstStyle>
            <a:lvl1pPr algn="r" defTabSz="919012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FC1856-E0AD-4F7B-83FF-1BE883058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387538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27137" cy="46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4" tIns="46477" rIns="92954" bIns="46477" numCol="1" anchor="t" anchorCtr="0" compatLnSpc="1">
            <a:prstTxWarp prst="textNoShape">
              <a:avLst/>
            </a:prstTxWarp>
          </a:bodyPr>
          <a:lstStyle>
            <a:lvl1pPr defTabSz="92969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Graph Analytics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348" y="1"/>
            <a:ext cx="3027137" cy="46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4" tIns="46477" rIns="92954" bIns="46477" numCol="1" anchor="t" anchorCtr="0" compatLnSpc="1">
            <a:prstTxWarp prst="textNoShape">
              <a:avLst/>
            </a:prstTxWarp>
          </a:bodyPr>
          <a:lstStyle>
            <a:lvl1pPr algn="r" defTabSz="92969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04" y="4410065"/>
            <a:ext cx="5587394" cy="417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4" tIns="46477" rIns="92954" bIns="4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060"/>
            <a:ext cx="3027137" cy="46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4" tIns="46477" rIns="92954" bIns="46477" numCol="1" anchor="b" anchorCtr="0" compatLnSpc="1">
            <a:prstTxWarp prst="textNoShape">
              <a:avLst/>
            </a:prstTxWarp>
          </a:bodyPr>
          <a:lstStyle>
            <a:lvl1pPr defTabSz="92969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David A. Bader, Georgia Tech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348" y="8817060"/>
            <a:ext cx="3027137" cy="46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4" tIns="46477" rIns="92954" bIns="46477" numCol="1" anchor="b" anchorCtr="0" compatLnSpc="1">
            <a:prstTxWarp prst="textNoShape">
              <a:avLst/>
            </a:prstTxWarp>
          </a:bodyPr>
          <a:lstStyle>
            <a:lvl1pPr algn="r" defTabSz="92969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A7B011-E7C3-4B00-B0EC-AD022F7BE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2098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Graph Analytics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A. Bader, Georgia 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7B011-E7C3-4B00-B0EC-AD022F7BEFF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494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technique works</a:t>
            </a:r>
            <a:r>
              <a:rPr lang="en-US" baseline="0" dirty="0" smtClean="0"/>
              <a:t> well for both platforms.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Graph Analytics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A. Bader, Georgia 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7B011-E7C3-4B00-B0EC-AD022F7BEFF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379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Graph Analytics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A. Bader, Georgia 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7B011-E7C3-4B00-B0EC-AD022F7BEFF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5902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Graph Analytics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A. Bader, Georgia 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7B011-E7C3-4B00-B0EC-AD022F7BEFF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5902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Graph Analytics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A. Bader, Georgia 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7B011-E7C3-4B00-B0EC-AD022F7BEFF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5133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Graph Analytics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A. Bader, Georgia 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7B011-E7C3-4B00-B0EC-AD022F7BEFF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206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motherboard vs. several racks of physically distributed memory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Graph Analytics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A. Bader, Georgia 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7B011-E7C3-4B00-B0EC-AD022F7BEFF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8343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3.1 million speaks for itself.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Graph Analytics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A. Bader, Georgia 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7B011-E7C3-4B00-B0EC-AD022F7BEFF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207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Batching is a big win for both.  Also use</a:t>
            </a:r>
            <a:r>
              <a:rPr lang="en-US" baseline="0" dirty="0" smtClean="0"/>
              <a:t> of atomics.</a:t>
            </a:r>
          </a:p>
          <a:p>
            <a:r>
              <a:rPr lang="en-US" baseline="0" dirty="0" smtClean="0"/>
              <a:t>Bigger graph doesn’t suffer on the XMT.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Graph Analytics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A. Bader, Georgia 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7B011-E7C3-4B00-B0EC-AD022F7BEFF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0363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35917" algn="l"/>
                <a:tab pos="1471833" algn="l"/>
                <a:tab pos="2207750" algn="l"/>
                <a:tab pos="294366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1pPr>
            <a:lvl2pPr eaLnBrk="0" hangingPunct="0">
              <a:tabLst>
                <a:tab pos="735917" algn="l"/>
                <a:tab pos="1471833" algn="l"/>
                <a:tab pos="2207750" algn="l"/>
                <a:tab pos="294366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2pPr>
            <a:lvl3pPr eaLnBrk="0" hangingPunct="0">
              <a:tabLst>
                <a:tab pos="735917" algn="l"/>
                <a:tab pos="1471833" algn="l"/>
                <a:tab pos="2207750" algn="l"/>
                <a:tab pos="294366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3pPr>
            <a:lvl4pPr eaLnBrk="0" hangingPunct="0">
              <a:tabLst>
                <a:tab pos="735917" algn="l"/>
                <a:tab pos="1471833" algn="l"/>
                <a:tab pos="2207750" algn="l"/>
                <a:tab pos="294366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4pPr>
            <a:lvl5pPr eaLnBrk="0" hangingPunct="0">
              <a:tabLst>
                <a:tab pos="735917" algn="l"/>
                <a:tab pos="1471833" algn="l"/>
                <a:tab pos="2207750" algn="l"/>
                <a:tab pos="294366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5pPr>
            <a:lvl6pPr marL="2556342" indent="-232395" defTabSz="46479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5917" algn="l"/>
                <a:tab pos="1471833" algn="l"/>
                <a:tab pos="2207750" algn="l"/>
                <a:tab pos="294366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6pPr>
            <a:lvl7pPr marL="3021132" indent="-232395" defTabSz="46479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5917" algn="l"/>
                <a:tab pos="1471833" algn="l"/>
                <a:tab pos="2207750" algn="l"/>
                <a:tab pos="294366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7pPr>
            <a:lvl8pPr marL="3485921" indent="-232395" defTabSz="46479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5917" algn="l"/>
                <a:tab pos="1471833" algn="l"/>
                <a:tab pos="2207750" algn="l"/>
                <a:tab pos="294366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8pPr>
            <a:lvl9pPr marL="3950711" indent="-232395" defTabSz="46479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5917" algn="l"/>
                <a:tab pos="1471833" algn="l"/>
                <a:tab pos="2207750" algn="l"/>
                <a:tab pos="294366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  <a:latin typeface="Times New Roman" pitchFamily="16" charset="0"/>
              </a:rPr>
              <a:t>09/30/09</a:t>
            </a:r>
          </a:p>
        </p:txBody>
      </p:sp>
      <p:sp>
        <p:nvSpPr>
          <p:cNvPr id="28675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35917" algn="l"/>
                <a:tab pos="1471833" algn="l"/>
                <a:tab pos="2207750" algn="l"/>
                <a:tab pos="294366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1pPr>
            <a:lvl2pPr eaLnBrk="0" hangingPunct="0">
              <a:tabLst>
                <a:tab pos="735917" algn="l"/>
                <a:tab pos="1471833" algn="l"/>
                <a:tab pos="2207750" algn="l"/>
                <a:tab pos="294366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2pPr>
            <a:lvl3pPr eaLnBrk="0" hangingPunct="0">
              <a:tabLst>
                <a:tab pos="735917" algn="l"/>
                <a:tab pos="1471833" algn="l"/>
                <a:tab pos="2207750" algn="l"/>
                <a:tab pos="294366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3pPr>
            <a:lvl4pPr eaLnBrk="0" hangingPunct="0">
              <a:tabLst>
                <a:tab pos="735917" algn="l"/>
                <a:tab pos="1471833" algn="l"/>
                <a:tab pos="2207750" algn="l"/>
                <a:tab pos="294366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4pPr>
            <a:lvl5pPr eaLnBrk="0" hangingPunct="0">
              <a:tabLst>
                <a:tab pos="735917" algn="l"/>
                <a:tab pos="1471833" algn="l"/>
                <a:tab pos="2207750" algn="l"/>
                <a:tab pos="294366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5pPr>
            <a:lvl6pPr marL="2556342" indent="-232395" defTabSz="46479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5917" algn="l"/>
                <a:tab pos="1471833" algn="l"/>
                <a:tab pos="2207750" algn="l"/>
                <a:tab pos="294366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6pPr>
            <a:lvl7pPr marL="3021132" indent="-232395" defTabSz="46479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5917" algn="l"/>
                <a:tab pos="1471833" algn="l"/>
                <a:tab pos="2207750" algn="l"/>
                <a:tab pos="294366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7pPr>
            <a:lvl8pPr marL="3485921" indent="-232395" defTabSz="46479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5917" algn="l"/>
                <a:tab pos="1471833" algn="l"/>
                <a:tab pos="2207750" algn="l"/>
                <a:tab pos="294366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8pPr>
            <a:lvl9pPr marL="3950711" indent="-232395" defTabSz="46479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5917" algn="l"/>
                <a:tab pos="1471833" algn="l"/>
                <a:tab pos="2207750" algn="l"/>
                <a:tab pos="2943667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eaLnBrk="1" hangingPunct="1"/>
            <a:fld id="{863371BF-CE40-4E93-AC92-E01AAFF65F80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26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6" name="Text Box 1"/>
          <p:cNvSpPr txBox="1">
            <a:spLocks noChangeArrowheads="1"/>
          </p:cNvSpPr>
          <p:nvPr/>
        </p:nvSpPr>
        <p:spPr bwMode="auto">
          <a:xfrm>
            <a:off x="3958167" y="1"/>
            <a:ext cx="3017132" cy="45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94" tIns="47577" rIns="91494" bIns="47577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Times New Roman" pitchFamily="16" charset="0"/>
              </a:rPr>
              <a:t>09/30/09</a:t>
            </a:r>
          </a:p>
        </p:txBody>
      </p:sp>
      <p:sp>
        <p:nvSpPr>
          <p:cNvPr id="28677" name="Text Box 2"/>
          <p:cNvSpPr txBox="1">
            <a:spLocks noChangeArrowheads="1"/>
          </p:cNvSpPr>
          <p:nvPr/>
        </p:nvSpPr>
        <p:spPr bwMode="auto">
          <a:xfrm>
            <a:off x="3958167" y="8819516"/>
            <a:ext cx="3017132" cy="45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94" tIns="47577" rIns="91494" bIns="47577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F21F49C-3C12-4358-B206-68685D731352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8" name="Text Box 3"/>
          <p:cNvSpPr txBox="1">
            <a:spLocks noChangeArrowheads="1"/>
          </p:cNvSpPr>
          <p:nvPr/>
        </p:nvSpPr>
        <p:spPr bwMode="auto">
          <a:xfrm>
            <a:off x="3958167" y="0"/>
            <a:ext cx="3018749" cy="45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94" tIns="47577" rIns="91494" bIns="47577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Times New Roman" pitchFamily="16" charset="0"/>
              </a:rPr>
              <a:t>09/30/09</a:t>
            </a: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3958167" y="8819515"/>
            <a:ext cx="3018749" cy="45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94" tIns="47577" rIns="91494" bIns="47577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E743B9E-C198-4E74-8F83-385F0E24A447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80" name="Text Box 5"/>
          <p:cNvSpPr txBox="1">
            <a:spLocks noChangeArrowheads="1"/>
          </p:cNvSpPr>
          <p:nvPr/>
        </p:nvSpPr>
        <p:spPr bwMode="auto">
          <a:xfrm>
            <a:off x="1164167" y="696277"/>
            <a:ext cx="4656667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958" tIns="46479" rIns="92958" bIns="46479" anchor="ctr"/>
          <a:lstStyle/>
          <a:p>
            <a:endParaRPr lang="en-US"/>
          </a:p>
        </p:txBody>
      </p:sp>
      <p:sp>
        <p:nvSpPr>
          <p:cNvPr id="28681" name="Rectangle 6"/>
          <p:cNvSpPr>
            <a:spLocks noGrp="1" noChangeArrowheads="1"/>
          </p:cNvSpPr>
          <p:nvPr>
            <p:ph type="body"/>
          </p:nvPr>
        </p:nvSpPr>
        <p:spPr>
          <a:xfrm>
            <a:off x="931333" y="4409758"/>
            <a:ext cx="5117483" cy="4174441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4495" indent="-274806" defTabSz="925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9223" indent="-219845" defTabSz="925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38912" indent="-219845" defTabSz="925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78602" indent="-219845" defTabSz="925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18291" indent="-219845" defTabSz="925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57980" indent="-219845" defTabSz="925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97669" indent="-219845" defTabSz="925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37359" indent="-219845" defTabSz="925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David A. Bader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4495" indent="-274806" defTabSz="925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9223" indent="-219845" defTabSz="925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38912" indent="-219845" defTabSz="925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78602" indent="-219845" defTabSz="925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18291" indent="-219845" defTabSz="925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57980" indent="-219845" defTabSz="925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97669" indent="-219845" defTabSz="925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37359" indent="-219845" defTabSz="925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48CDD0-37AB-4E7A-AD8C-C4B07AE41B9B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/>
              <a:t>28</a:t>
            </a:fld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0262" cy="3481387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6883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Really big, very active.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Graph Analytics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A. Bader, Georgia 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7B011-E7C3-4B00-B0EC-AD022F7BEFF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40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8233"/>
            <a:r>
              <a:rPr lang="en-US" smtClean="0"/>
              <a:t>Graph Analytics</a:t>
            </a:r>
          </a:p>
        </p:txBody>
      </p:sp>
      <p:sp>
        <p:nvSpPr>
          <p:cNvPr id="438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233"/>
            <a:fld id="{17EAC263-784C-404B-9F87-4802EB4A7F1F}" type="slidenum">
              <a:rPr lang="en-US" smtClean="0"/>
              <a:pPr defTabSz="928233"/>
              <a:t>5</a:t>
            </a:fld>
            <a:endParaRPr lang="en-US" smtClean="0"/>
          </a:p>
        </p:txBody>
      </p:sp>
      <p:sp>
        <p:nvSpPr>
          <p:cNvPr id="43827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82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804" y="4410066"/>
            <a:ext cx="5587394" cy="4090783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10,000</a:t>
            </a:r>
            <a:r>
              <a:rPr lang="en-US" baseline="0" dirty="0" smtClean="0"/>
              <a:t> to 40,000 </a:t>
            </a:r>
            <a:r>
              <a:rPr lang="en-US" baseline="0" dirty="0" err="1" smtClean="0"/>
              <a:t>somethings</a:t>
            </a:r>
            <a:r>
              <a:rPr lang="en-US" baseline="0" dirty="0" smtClean="0"/>
              <a:t> per second across the board.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Facebook</a:t>
            </a:r>
            <a:r>
              <a:rPr lang="en-US" dirty="0" smtClean="0"/>
              <a:t>:  Keep updated!</a:t>
            </a:r>
          </a:p>
        </p:txBody>
      </p:sp>
      <p:sp>
        <p:nvSpPr>
          <p:cNvPr id="43827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8233"/>
            <a:r>
              <a:rPr lang="en-US" smtClean="0"/>
              <a:t>David A. Bader, Georgia Tech</a:t>
            </a:r>
          </a:p>
        </p:txBody>
      </p:sp>
    </p:spTree>
    <p:extLst>
      <p:ext uri="{BB962C8B-B14F-4D97-AF65-F5344CB8AC3E}">
        <p14:creationId xmlns:p14="http://schemas.microsoft.com/office/powerpoint/2010/main" xmlns="" val="1961655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Power-law distribution, lots</a:t>
            </a:r>
            <a:r>
              <a:rPr lang="en-US" baseline="0" dirty="0" smtClean="0"/>
              <a:t> of structure, hard to partition well.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Graph Analytics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A. Bader, Georgia 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7B011-E7C3-4B00-B0EC-AD022F7BEFF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789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2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Multithreading to tolerate</a:t>
            </a:r>
            <a:r>
              <a:rPr lang="en-US" baseline="0" dirty="0" smtClean="0"/>
              <a:t> latency.  Low-cost sync.</a:t>
            </a:r>
            <a:endParaRPr lang="en-US" dirty="0" smtClean="0"/>
          </a:p>
        </p:txBody>
      </p:sp>
      <p:sp>
        <p:nvSpPr>
          <p:cNvPr id="332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233"/>
            <a:fld id="{4CB6EAAA-0D85-4C62-AF23-0E0BFE9B269B}" type="slidenum">
              <a:rPr lang="en-US" smtClean="0">
                <a:solidFill>
                  <a:srgbClr val="000000"/>
                </a:solidFill>
              </a:rPr>
              <a:pPr defTabSz="928233"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280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8233"/>
            <a:r>
              <a:rPr lang="en-US" smtClean="0">
                <a:solidFill>
                  <a:srgbClr val="000000"/>
                </a:solidFill>
              </a:rPr>
              <a:t>David A. Bader, Georgia Tech</a:t>
            </a:r>
          </a:p>
        </p:txBody>
      </p:sp>
    </p:spTree>
    <p:extLst>
      <p:ext uri="{BB962C8B-B14F-4D97-AF65-F5344CB8AC3E}">
        <p14:creationId xmlns:p14="http://schemas.microsoft.com/office/powerpoint/2010/main" xmlns="" val="2974033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Relatively cheap.  80 hardware</a:t>
            </a:r>
            <a:r>
              <a:rPr lang="en-US" baseline="0" dirty="0" smtClean="0"/>
              <a:t> threads is quite unlike 8 hardware threads.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Graph Analytics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A. Bader, Georgia 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7B011-E7C3-4B00-B0EC-AD022F7BEFF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285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Naïve approach not very good.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Graph Analytics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A. Bader, Georgia 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7B011-E7C3-4B00-B0EC-AD022F7BEF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5988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HPC approach…better.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Graph Analytics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A. Bader, Georgia 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7B011-E7C3-4B00-B0EC-AD022F7BEFF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130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XMT thrives on lots of parallelism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Graph Analytics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A. Bader, Georgia 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7B011-E7C3-4B00-B0EC-AD022F7BEFF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292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7513" y="3635375"/>
            <a:ext cx="7227887" cy="631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7513" y="4260850"/>
            <a:ext cx="6084887" cy="609600"/>
          </a:xfrm>
        </p:spPr>
        <p:txBody>
          <a:bodyPr/>
          <a:lstStyle>
            <a:lvl1pPr marL="0" indent="0">
              <a:buFontTx/>
              <a:buNone/>
              <a:defRPr sz="2000">
                <a:latin typeface="Franklin Gothic Demi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B1FED-9A0F-4B60-8FF3-BFCF839DA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317500"/>
            <a:ext cx="2105025" cy="5995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317500"/>
            <a:ext cx="6165850" cy="5995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F33E3-50A9-4611-9670-0A0343796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8463" y="1303338"/>
            <a:ext cx="4097337" cy="5010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303338"/>
            <a:ext cx="4097338" cy="50101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FD71-0798-48F3-B134-A104ABDFA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8463" y="1303338"/>
            <a:ext cx="8347075" cy="242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3" y="3884613"/>
            <a:ext cx="8347075" cy="242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F3989-935A-4082-96D3-F8E83A07A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8463" y="1303338"/>
            <a:ext cx="4097337" cy="242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03338"/>
            <a:ext cx="4097338" cy="242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98463" y="3884613"/>
            <a:ext cx="8347075" cy="242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E767E-3711-44B4-BC38-833CCF389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8463" y="1303338"/>
            <a:ext cx="4097337" cy="5010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03338"/>
            <a:ext cx="4097338" cy="242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4613"/>
            <a:ext cx="4097338" cy="242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1A49E-649F-4480-9F3C-972EF8653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8463" y="1303338"/>
            <a:ext cx="4097337" cy="464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3338"/>
            <a:ext cx="4097338" cy="464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2400" y="6629400"/>
            <a:ext cx="4024313" cy="1651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61375" y="6616700"/>
            <a:ext cx="606425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E69E7-CC1A-4C20-8A01-650CF143B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381000"/>
            <a:ext cx="8202612" cy="452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219200"/>
            <a:ext cx="4016375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0900" y="1219200"/>
            <a:ext cx="4016375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63" y="5785286"/>
            <a:ext cx="295275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7692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63" y="5785286"/>
            <a:ext cx="295275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896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9A18-1481-47DB-8EE0-6D92E1945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240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7B454-C971-4984-9EB6-BB8D36387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1303338"/>
            <a:ext cx="4097337" cy="5010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3338"/>
            <a:ext cx="4097338" cy="5010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B0BA-6DA2-42A9-A404-FD768C65C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9EB16-4A19-431F-8FDC-103555AF5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EE8C9-FB64-4114-9D5A-4D6D2EBA1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1FE4C-8D89-4C86-9E21-8F603B0EB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2E464-88D3-44C8-80FB-1F4A42EDD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08DF4-28E3-41A1-BB18-3E7566862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317500"/>
            <a:ext cx="8229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303338"/>
            <a:ext cx="83470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8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87513" y="6616700"/>
            <a:ext cx="40243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12298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1513" y="6616700"/>
            <a:ext cx="606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13774C6F-4FEB-4FA1-8A24-A6740EFAA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3" r:id="rId1"/>
    <p:sldLayoutId id="2147485554" r:id="rId2"/>
    <p:sldLayoutId id="2147485555" r:id="rId3"/>
    <p:sldLayoutId id="2147485556" r:id="rId4"/>
    <p:sldLayoutId id="2147485557" r:id="rId5"/>
    <p:sldLayoutId id="2147485558" r:id="rId6"/>
    <p:sldLayoutId id="2147485559" r:id="rId7"/>
    <p:sldLayoutId id="2147485560" r:id="rId8"/>
    <p:sldLayoutId id="2147485561" r:id="rId9"/>
    <p:sldLayoutId id="2147485562" r:id="rId10"/>
    <p:sldLayoutId id="2147485563" r:id="rId11"/>
    <p:sldLayoutId id="2147485564" r:id="rId12"/>
    <p:sldLayoutId id="2147485565" r:id="rId13"/>
    <p:sldLayoutId id="2147485566" r:id="rId14"/>
    <p:sldLayoutId id="2147485567" r:id="rId15"/>
    <p:sldLayoutId id="2147485568" r:id="rId16"/>
    <p:sldLayoutId id="2147485569" r:id="rId17"/>
    <p:sldLayoutId id="2147485570" r:id="rId18"/>
    <p:sldLayoutId id="2147485571" r:id="rId1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.gatech.edu/stinge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shiba.com/tai-new/index.jsp" TargetMode="External"/><Relationship Id="rId13" Type="http://schemas.openxmlformats.org/officeDocument/2006/relationships/hyperlink" Target="http://images.google.com/imgres?imgurl=http://www.pnl.gov/wireless-buildings/_borders/doe.gif&amp;imgrefurl=http://www.pnl.gov/wireless-buildings/researchers.htm&amp;h=480&amp;w=480&amp;sz=110&amp;hl=en&amp;start=5&amp;um=1&amp;tbnid=eNwGoopXENjl8M:&amp;tbnh=129&amp;tbnw=129&amp;prev=/images?q=doe+logo&amp;um=1&amp;hl=en&amp;rls=com.microsoft:en-us:IE-SearchBox&amp;rlz=1I7IBMA&amp;sa=N" TargetMode="External"/><Relationship Id="rId18" Type="http://schemas.openxmlformats.org/officeDocument/2006/relationships/image" Target="../media/image32.png"/><Relationship Id="rId26" Type="http://schemas.openxmlformats.org/officeDocument/2006/relationships/image" Target="../media/image38.jpeg"/><Relationship Id="rId3" Type="http://schemas.openxmlformats.org/officeDocument/2006/relationships/image" Target="../media/image20.png"/><Relationship Id="rId21" Type="http://schemas.openxmlformats.org/officeDocument/2006/relationships/hyperlink" Target="http://www.xilinx.com/" TargetMode="External"/><Relationship Id="rId7" Type="http://schemas.openxmlformats.org/officeDocument/2006/relationships/image" Target="../media/image24.png"/><Relationship Id="rId12" Type="http://schemas.openxmlformats.org/officeDocument/2006/relationships/image" Target="../media/image28.gif"/><Relationship Id="rId17" Type="http://schemas.openxmlformats.org/officeDocument/2006/relationships/image" Target="../media/image31.jpeg"/><Relationship Id="rId25" Type="http://schemas.openxmlformats.org/officeDocument/2006/relationships/hyperlink" Target="http://www.opensecrets.org/news/NorthropGrumman.JPG" TargetMode="External"/><Relationship Id="rId2" Type="http://schemas.openxmlformats.org/officeDocument/2006/relationships/notesSlide" Target="../notesSlides/notesSlide19.xml"/><Relationship Id="rId16" Type="http://schemas.openxmlformats.org/officeDocument/2006/relationships/hyperlink" Target="http://www.esd.ornl.gov/PGG/" TargetMode="External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7.png"/><Relationship Id="rId24" Type="http://schemas.openxmlformats.org/officeDocument/2006/relationships/image" Target="../media/image37.png"/><Relationship Id="rId5" Type="http://schemas.openxmlformats.org/officeDocument/2006/relationships/image" Target="../media/image22.png"/><Relationship Id="rId15" Type="http://schemas.openxmlformats.org/officeDocument/2006/relationships/image" Target="../media/image30.png"/><Relationship Id="rId23" Type="http://schemas.openxmlformats.org/officeDocument/2006/relationships/image" Target="../media/image36.jpeg"/><Relationship Id="rId28" Type="http://schemas.openxmlformats.org/officeDocument/2006/relationships/image" Target="../media/image39.jpeg"/><Relationship Id="rId10" Type="http://schemas.openxmlformats.org/officeDocument/2006/relationships/image" Target="../media/image26.png"/><Relationship Id="rId19" Type="http://schemas.openxmlformats.org/officeDocument/2006/relationships/image" Target="../media/image33.jpe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29.jpeg"/><Relationship Id="rId22" Type="http://schemas.openxmlformats.org/officeDocument/2006/relationships/image" Target="../media/image35.png"/><Relationship Id="rId27" Type="http://schemas.openxmlformats.org/officeDocument/2006/relationships/hyperlink" Target="http://www.lexisnexis.com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www.new.facebook.com/album.php?profile&amp;id=2053131672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STINGER: High Performance Data Structure for Streaming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7513" y="4260850"/>
            <a:ext cx="7456487" cy="609600"/>
          </a:xfrm>
        </p:spPr>
        <p:txBody>
          <a:bodyPr/>
          <a:lstStyle/>
          <a:p>
            <a:pPr defTabSz="731520"/>
            <a:endParaRPr lang="en-US" sz="1200" dirty="0" smtClean="0"/>
          </a:p>
          <a:p>
            <a:pPr defTabSz="731520"/>
            <a:r>
              <a:rPr lang="en-US" sz="1800" dirty="0" smtClean="0">
                <a:solidFill>
                  <a:srgbClr val="990000"/>
                </a:solidFill>
              </a:rPr>
              <a:t>David </a:t>
            </a:r>
            <a:r>
              <a:rPr lang="en-US" sz="1800" dirty="0" err="1" smtClean="0">
                <a:solidFill>
                  <a:srgbClr val="990000"/>
                </a:solidFill>
              </a:rPr>
              <a:t>Ediger</a:t>
            </a:r>
            <a:r>
              <a:rPr lang="en-US" sz="1800" b="1" dirty="0"/>
              <a:t>	</a:t>
            </a:r>
            <a:r>
              <a:rPr lang="en-US" sz="1800" dirty="0" smtClean="0"/>
              <a:t>Rob McColl	Jason </a:t>
            </a:r>
            <a:r>
              <a:rPr lang="en-US" sz="1800" dirty="0" err="1" smtClean="0"/>
              <a:t>Riedy</a:t>
            </a:r>
            <a:r>
              <a:rPr lang="en-US" sz="1800" dirty="0" smtClean="0"/>
              <a:t>	David A. Bader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6976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Inserting edges one by one yields</a:t>
            </a:r>
          </a:p>
          <a:p>
            <a:pPr lvl="1"/>
            <a:r>
              <a:rPr lang="en-US" sz="2000" dirty="0" smtClean="0"/>
              <a:t>Greatest time resolution</a:t>
            </a:r>
          </a:p>
          <a:p>
            <a:pPr lvl="1"/>
            <a:r>
              <a:rPr lang="en-US" sz="2000" dirty="0" smtClean="0"/>
              <a:t>Lowest performance</a:t>
            </a:r>
          </a:p>
          <a:p>
            <a:r>
              <a:rPr lang="en-US" sz="2400" dirty="0" smtClean="0"/>
              <a:t>Test Input Graph: RMAT with </a:t>
            </a:r>
            <a:r>
              <a:rPr lang="en-US" sz="2400" b="1" dirty="0" smtClean="0"/>
              <a:t>16 M</a:t>
            </a:r>
            <a:r>
              <a:rPr lang="en-US" sz="2400" dirty="0" smtClean="0"/>
              <a:t> vertices &amp; </a:t>
            </a:r>
            <a:r>
              <a:rPr lang="en-US" sz="2400" b="1" dirty="0" smtClean="0"/>
              <a:t>270 M</a:t>
            </a:r>
            <a:r>
              <a:rPr lang="en-US" sz="2400" dirty="0" smtClean="0"/>
              <a:t> edges</a:t>
            </a:r>
          </a:p>
          <a:p>
            <a:endParaRPr lang="en-US" sz="2400" dirty="0" smtClean="0"/>
          </a:p>
          <a:p>
            <a:r>
              <a:rPr lang="en-US" sz="2400" dirty="0" smtClean="0"/>
              <a:t>128-processor Cray XMT:  </a:t>
            </a:r>
            <a:r>
              <a:rPr lang="en-US" sz="2400" b="1" dirty="0" smtClean="0">
                <a:solidFill>
                  <a:srgbClr val="C00000"/>
                </a:solidFill>
              </a:rPr>
              <a:t>950 updates / second</a:t>
            </a:r>
          </a:p>
          <a:p>
            <a:r>
              <a:rPr lang="en-US" sz="2400" dirty="0" smtClean="0"/>
              <a:t>40-core Intel Xeon:  </a:t>
            </a:r>
            <a:r>
              <a:rPr lang="en-US" sz="2400" b="1" dirty="0" smtClean="0">
                <a:solidFill>
                  <a:srgbClr val="C00000"/>
                </a:solidFill>
              </a:rPr>
              <a:t>12,000 updates / second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chemeClr val="accent2"/>
                </a:solidFill>
              </a:rPr>
              <a:t>Conclusion</a:t>
            </a:r>
            <a:r>
              <a:rPr lang="en-US" sz="2400" dirty="0" smtClean="0"/>
              <a:t>: Not enough work / parallelism in a single edge insertion to fully utilize the memory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8E9A18-1481-47DB-8EE0-6D92E194575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STINGER Batch Update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C00000"/>
                </a:solidFill>
              </a:rPr>
              <a:t>Sort</a:t>
            </a:r>
            <a:r>
              <a:rPr lang="en-US" sz="2000" dirty="0" smtClean="0"/>
              <a:t> edge insertions/deletions by source vertex, destination vertex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C00000"/>
                </a:solidFill>
              </a:rPr>
              <a:t>Partition</a:t>
            </a:r>
            <a:r>
              <a:rPr lang="en-US" sz="2000" dirty="0" smtClean="0"/>
              <a:t> edge updates by source vertex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For each partition 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rgbClr val="C00000"/>
                </a:solidFill>
              </a:rPr>
              <a:t>in parallel</a:t>
            </a:r>
            <a:r>
              <a:rPr lang="en-US" sz="2000" b="1" dirty="0" smtClean="0"/>
              <a:t>)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Process deletions </a:t>
            </a:r>
            <a:r>
              <a:rPr lang="en-US" sz="1800" b="1" dirty="0" smtClean="0">
                <a:solidFill>
                  <a:schemeClr val="accent2"/>
                </a:solidFill>
              </a:rPr>
              <a:t>serially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Process insertions </a:t>
            </a:r>
            <a:r>
              <a:rPr lang="en-US" sz="1800" b="1" dirty="0" smtClean="0">
                <a:solidFill>
                  <a:schemeClr val="accent2"/>
                </a:solidFill>
              </a:rPr>
              <a:t>serially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Update block metadata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84914" y="2833007"/>
            <a:ext cx="19866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Update block-level metadata safely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2095501"/>
            <a:ext cx="199752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Multiple parallel algorithms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>
          <a:xfrm flipH="1" flipV="1">
            <a:off x="4261757" y="2481943"/>
            <a:ext cx="1216479" cy="351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H="1" flipV="1">
            <a:off x="6302828" y="1719943"/>
            <a:ext cx="1325337" cy="375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71800" y="5497287"/>
            <a:ext cx="17471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|V| = 16 M</a:t>
            </a:r>
          </a:p>
          <a:p>
            <a:r>
              <a:rPr lang="en-US" sz="1400" dirty="0" smtClean="0"/>
              <a:t>|E| = 270 M</a:t>
            </a:r>
          </a:p>
          <a:p>
            <a:r>
              <a:rPr lang="en-US" sz="1400" dirty="0" err="1" smtClean="0"/>
              <a:t>Batchsize</a:t>
            </a:r>
            <a:r>
              <a:rPr lang="en-US" sz="1400" dirty="0" smtClean="0"/>
              <a:t> = 100 K</a:t>
            </a:r>
            <a:endParaRPr lang="en-US" sz="1400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4267201" y="3657600"/>
          <a:ext cx="4419600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72200" y="3776246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Cray XMT Updates / Sec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4281251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After much tuning and measurement…</a:t>
            </a:r>
          </a:p>
          <a:p>
            <a:r>
              <a:rPr lang="en-US" sz="2400" dirty="0" smtClean="0"/>
              <a:t>Choice of sorting algorithm had little effect on performance</a:t>
            </a:r>
          </a:p>
          <a:p>
            <a:pPr lvl="1"/>
            <a:r>
              <a:rPr lang="en-US" sz="2000" dirty="0" smtClean="0"/>
              <a:t>Actual data structure manipulation dominated</a:t>
            </a:r>
          </a:p>
          <a:p>
            <a:r>
              <a:rPr lang="en-US" sz="2400" dirty="0" smtClean="0"/>
              <a:t>Increasing batch size yielded additional performance</a:t>
            </a:r>
          </a:p>
          <a:p>
            <a:pPr lvl="1"/>
            <a:r>
              <a:rPr lang="en-US" sz="2000" dirty="0" smtClean="0"/>
              <a:t>Increasing batch size = increasing parallelism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chemeClr val="accent2"/>
                </a:solidFill>
              </a:rPr>
              <a:t>Hypothesis</a:t>
            </a:r>
            <a:r>
              <a:rPr lang="en-US" sz="2400" dirty="0" smtClean="0"/>
              <a:t>:  Cray XMT can support additional parallelism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Corollary</a:t>
            </a:r>
            <a:r>
              <a:rPr lang="en-US" sz="2400" dirty="0" smtClean="0"/>
              <a:t>:  Some vertices have many incident edges to be inserted</a:t>
            </a:r>
          </a:p>
          <a:p>
            <a:pPr lvl="1"/>
            <a:r>
              <a:rPr lang="en-US" sz="2000" dirty="0" smtClean="0"/>
              <a:t>long serial bottleneck</a:t>
            </a:r>
          </a:p>
          <a:p>
            <a:pPr lvl="1"/>
            <a:endParaRPr lang="en-US" sz="2000" dirty="0"/>
          </a:p>
          <a:p>
            <a:r>
              <a:rPr lang="en-US" sz="2400" b="1" dirty="0" smtClean="0">
                <a:solidFill>
                  <a:schemeClr val="accent2"/>
                </a:solidFill>
              </a:rPr>
              <a:t>Solution</a:t>
            </a:r>
            <a:r>
              <a:rPr lang="en-US" sz="2400" dirty="0" smtClean="0"/>
              <a:t>:  Parallelize all edge updates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1737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Parallelizing Edge Insertions/Deletions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Solution</a:t>
            </a:r>
            <a:r>
              <a:rPr lang="en-US" sz="2400" dirty="0"/>
              <a:t>:  Parallelize all edge </a:t>
            </a:r>
            <a:r>
              <a:rPr lang="en-US" sz="2400" dirty="0" smtClean="0"/>
              <a:t>updates</a:t>
            </a:r>
            <a:endParaRPr lang="en-US" sz="2400" dirty="0"/>
          </a:p>
          <a:p>
            <a:r>
              <a:rPr lang="en-US" sz="2400" dirty="0" smtClean="0"/>
              <a:t>Benefits</a:t>
            </a:r>
          </a:p>
          <a:p>
            <a:pPr lvl="1"/>
            <a:r>
              <a:rPr lang="en-US" sz="2000" dirty="0" smtClean="0"/>
              <a:t>No sorting</a:t>
            </a:r>
          </a:p>
          <a:p>
            <a:pPr lvl="1"/>
            <a:r>
              <a:rPr lang="en-US" sz="2000" dirty="0" smtClean="0"/>
              <a:t>No partitioning</a:t>
            </a:r>
          </a:p>
          <a:p>
            <a:pPr lvl="1"/>
            <a:r>
              <a:rPr lang="en-US" sz="2000" dirty="0" smtClean="0"/>
              <a:t>All actions in batch can be done in parallel</a:t>
            </a:r>
          </a:p>
          <a:p>
            <a:r>
              <a:rPr lang="en-US" sz="2400" dirty="0" smtClean="0"/>
              <a:t>Requirements</a:t>
            </a:r>
          </a:p>
          <a:p>
            <a:pPr lvl="1"/>
            <a:r>
              <a:rPr lang="en-US" sz="2000" dirty="0" smtClean="0"/>
              <a:t>Safe parallel updates of edges and edge block metadata</a:t>
            </a:r>
          </a:p>
          <a:p>
            <a:pPr lvl="1"/>
            <a:r>
              <a:rPr lang="en-US" sz="2000" dirty="0" smtClean="0"/>
              <a:t>Accomplished using full-empty bit synchronization &amp; </a:t>
            </a:r>
            <a:br>
              <a:rPr lang="en-US" sz="2000" dirty="0" smtClean="0"/>
            </a:br>
            <a:r>
              <a:rPr lang="en-US" sz="2000" dirty="0" smtClean="0"/>
              <a:t>atomic fetch-and-add</a:t>
            </a:r>
          </a:p>
          <a:p>
            <a:pPr lvl="1"/>
            <a:r>
              <a:rPr lang="en-US" sz="2000" dirty="0" smtClean="0"/>
              <a:t>On x86 systems, emulate with atomic compare-and-swap</a:t>
            </a:r>
          </a:p>
          <a:p>
            <a:pPr lvl="1"/>
            <a:r>
              <a:rPr lang="en-US" sz="2000" dirty="0" smtClean="0"/>
              <a:t>Deletions handled similarly, but separately from insertions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5368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Protocol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81000" y="1219200"/>
            <a:ext cx="8382000" cy="4800600"/>
            <a:chOff x="533400" y="1676400"/>
            <a:chExt cx="7924800" cy="4038600"/>
          </a:xfrm>
        </p:grpSpPr>
        <p:sp>
          <p:nvSpPr>
            <p:cNvPr id="32" name="Rounded Rectangle 31"/>
            <p:cNvSpPr/>
            <p:nvPr/>
          </p:nvSpPr>
          <p:spPr>
            <a:xfrm>
              <a:off x="533400" y="4724400"/>
              <a:ext cx="3733800" cy="9906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 smtClean="0"/>
                <a:t>No space in existing edge blocks</a:t>
              </a:r>
              <a:endParaRPr lang="en-US" dirty="0"/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1828800" y="4267200"/>
              <a:ext cx="1371600" cy="60960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715000" y="2133600"/>
              <a:ext cx="1447800" cy="381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 smtClean="0"/>
                <a:t>Update edge</a:t>
              </a:r>
              <a:endParaRPr lang="en-US" dirty="0"/>
            </a:p>
          </p:txBody>
        </p:sp>
        <p:cxnSp>
          <p:nvCxnSpPr>
            <p:cNvPr id="8" name="Elbow Connector 7"/>
            <p:cNvCxnSpPr>
              <a:stCxn id="5" idx="3"/>
              <a:endCxn id="6" idx="1"/>
            </p:cNvCxnSpPr>
            <p:nvPr/>
          </p:nvCxnSpPr>
          <p:spPr>
            <a:xfrm>
              <a:off x="4572000" y="2324100"/>
              <a:ext cx="1143000" cy="1588"/>
            </a:xfrm>
            <a:prstGeom prst="bentConnector3">
              <a:avLst>
                <a:gd name="adj1" fmla="val 50000"/>
              </a:avLst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533400" y="3048000"/>
              <a:ext cx="3733800" cy="13716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 smtClean="0"/>
                <a:t>Read all edge blocks again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90600" y="3505200"/>
              <a:ext cx="3581400" cy="3810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 smtClean="0"/>
                <a:t>If existing edge found</a:t>
              </a:r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715000" y="5181600"/>
              <a:ext cx="1447800" cy="381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 smtClean="0"/>
                <a:t>Insert edge</a:t>
              </a:r>
              <a:endParaRPr lang="en-US" dirty="0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1828800" y="2514600"/>
              <a:ext cx="1371600" cy="60960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33400" y="1676400"/>
              <a:ext cx="3733800" cy="9906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 smtClean="0"/>
                <a:t>Read all edge blocks</a:t>
              </a:r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990600" y="2133600"/>
              <a:ext cx="3581400" cy="3810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 smtClean="0"/>
                <a:t>If existing edge found</a:t>
              </a:r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90600" y="3962400"/>
              <a:ext cx="3581400" cy="3810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 smtClean="0"/>
                <a:t>If empty space found</a:t>
              </a:r>
              <a:endParaRPr lang="en-US" dirty="0"/>
            </a:p>
          </p:txBody>
        </p:sp>
        <p:cxnSp>
          <p:nvCxnSpPr>
            <p:cNvPr id="22" name="Elbow Connector 21"/>
            <p:cNvCxnSpPr>
              <a:stCxn id="11" idx="3"/>
              <a:endCxn id="6" idx="1"/>
            </p:cNvCxnSpPr>
            <p:nvPr/>
          </p:nvCxnSpPr>
          <p:spPr>
            <a:xfrm flipV="1">
              <a:off x="4572000" y="2324100"/>
              <a:ext cx="1143000" cy="1371600"/>
            </a:xfrm>
            <a:prstGeom prst="bentConnector3">
              <a:avLst>
                <a:gd name="adj1" fmla="val 50000"/>
              </a:avLst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21" idx="3"/>
              <a:endCxn id="18" idx="1"/>
            </p:cNvCxnSpPr>
            <p:nvPr/>
          </p:nvCxnSpPr>
          <p:spPr>
            <a:xfrm>
              <a:off x="4572000" y="4152900"/>
              <a:ext cx="1143000" cy="1219200"/>
            </a:xfrm>
            <a:prstGeom prst="bentConnector3">
              <a:avLst>
                <a:gd name="adj1" fmla="val 50000"/>
              </a:avLst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/>
            <p:cNvSpPr/>
            <p:nvPr/>
          </p:nvSpPr>
          <p:spPr>
            <a:xfrm>
              <a:off x="990600" y="5181600"/>
              <a:ext cx="3581400" cy="3810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 smtClean="0"/>
                <a:t>Acquire new empty edge block</a:t>
              </a:r>
              <a:endParaRPr lang="en-US" dirty="0"/>
            </a:p>
          </p:txBody>
        </p:sp>
        <p:cxnSp>
          <p:nvCxnSpPr>
            <p:cNvPr id="36" name="Elbow Connector 35"/>
            <p:cNvCxnSpPr>
              <a:stCxn id="34" idx="3"/>
              <a:endCxn id="18" idx="1"/>
            </p:cNvCxnSpPr>
            <p:nvPr/>
          </p:nvCxnSpPr>
          <p:spPr>
            <a:xfrm>
              <a:off x="4572000" y="5372100"/>
              <a:ext cx="1143000" cy="1588"/>
            </a:xfrm>
            <a:prstGeom prst="bentConnector3">
              <a:avLst>
                <a:gd name="adj1" fmla="val 50000"/>
              </a:avLst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/>
            <p:cNvSpPr/>
            <p:nvPr/>
          </p:nvSpPr>
          <p:spPr>
            <a:xfrm>
              <a:off x="7010400" y="3733800"/>
              <a:ext cx="1447800" cy="381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Done!</a:t>
              </a:r>
              <a:endParaRPr lang="en-US" dirty="0"/>
            </a:p>
          </p:txBody>
        </p:sp>
        <p:cxnSp>
          <p:nvCxnSpPr>
            <p:cNvPr id="56" name="Elbow Connector 55"/>
            <p:cNvCxnSpPr>
              <a:stCxn id="6" idx="2"/>
              <a:endCxn id="55" idx="1"/>
            </p:cNvCxnSpPr>
            <p:nvPr/>
          </p:nvCxnSpPr>
          <p:spPr>
            <a:xfrm rot="16200000" flipH="1">
              <a:off x="6019800" y="2933700"/>
              <a:ext cx="1409700" cy="571500"/>
            </a:xfrm>
            <a:prstGeom prst="bentConnector2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>
              <a:stCxn id="18" idx="0"/>
              <a:endCxn id="55" idx="1"/>
            </p:cNvCxnSpPr>
            <p:nvPr/>
          </p:nvCxnSpPr>
          <p:spPr>
            <a:xfrm rot="5400000" flipH="1" flipV="1">
              <a:off x="6096000" y="4267200"/>
              <a:ext cx="1257300" cy="571500"/>
            </a:xfrm>
            <a:prstGeom prst="bentConnector2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Block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8B2463-DB99-4C97-9043-575CC054CBE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5624" y="2414840"/>
            <a:ext cx="4630737" cy="1663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6"/>
          <p:cNvSpPr/>
          <p:nvPr/>
        </p:nvSpPr>
        <p:spPr>
          <a:xfrm>
            <a:off x="4651427" y="2426291"/>
            <a:ext cx="415823" cy="427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/>
          <p:cNvSpPr/>
          <p:nvPr/>
        </p:nvSpPr>
        <p:spPr>
          <a:xfrm>
            <a:off x="4651427" y="2830566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4651427" y="2413393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9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651427" y="3243547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67249" y="2830566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5067249" y="2413393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5067249" y="3243547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5483072" y="2830566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-7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3072" y="2413393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5483072" y="3243547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5898893" y="2830566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5898893" y="2413393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5898893" y="3243547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6314716" y="2830566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Rectangle 27"/>
          <p:cNvSpPr/>
          <p:nvPr/>
        </p:nvSpPr>
        <p:spPr>
          <a:xfrm>
            <a:off x="6314716" y="2413393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" name="Rectangle 28"/>
          <p:cNvSpPr/>
          <p:nvPr/>
        </p:nvSpPr>
        <p:spPr>
          <a:xfrm>
            <a:off x="6314716" y="3243547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Rectangle 30"/>
          <p:cNvSpPr/>
          <p:nvPr/>
        </p:nvSpPr>
        <p:spPr>
          <a:xfrm>
            <a:off x="6730538" y="2830566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6730538" y="2413393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6730538" y="3243547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4651427" y="3657976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067249" y="3657976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66" name="Rectangle 65"/>
          <p:cNvSpPr/>
          <p:nvPr/>
        </p:nvSpPr>
        <p:spPr>
          <a:xfrm>
            <a:off x="5483072" y="3657976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67" name="Rectangle 66"/>
          <p:cNvSpPr/>
          <p:nvPr/>
        </p:nvSpPr>
        <p:spPr>
          <a:xfrm>
            <a:off x="5898893" y="3657976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8" name="Rectangle 67"/>
          <p:cNvSpPr/>
          <p:nvPr/>
        </p:nvSpPr>
        <p:spPr>
          <a:xfrm>
            <a:off x="6314716" y="3657976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9" name="Rectangle 68"/>
          <p:cNvSpPr/>
          <p:nvPr/>
        </p:nvSpPr>
        <p:spPr>
          <a:xfrm>
            <a:off x="6730538" y="3657976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70" name="Rectangle 69"/>
          <p:cNvSpPr/>
          <p:nvPr/>
        </p:nvSpPr>
        <p:spPr>
          <a:xfrm>
            <a:off x="3869761" y="2836291"/>
            <a:ext cx="773316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Weight</a:t>
            </a:r>
            <a:endParaRPr lang="en-US" sz="1400" dirty="0"/>
          </a:p>
        </p:txBody>
      </p:sp>
      <p:sp>
        <p:nvSpPr>
          <p:cNvPr id="71" name="Rectangle 70"/>
          <p:cNvSpPr/>
          <p:nvPr/>
        </p:nvSpPr>
        <p:spPr>
          <a:xfrm>
            <a:off x="3869761" y="2419118"/>
            <a:ext cx="773316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Dest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72" name="Rectangle 71"/>
          <p:cNvSpPr/>
          <p:nvPr/>
        </p:nvSpPr>
        <p:spPr>
          <a:xfrm>
            <a:off x="3869761" y="3249272"/>
            <a:ext cx="773316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Created</a:t>
            </a:r>
            <a:endParaRPr lang="en-US" sz="1200" dirty="0"/>
          </a:p>
        </p:txBody>
      </p:sp>
      <p:sp>
        <p:nvSpPr>
          <p:cNvPr id="73" name="Rectangle 72"/>
          <p:cNvSpPr/>
          <p:nvPr/>
        </p:nvSpPr>
        <p:spPr>
          <a:xfrm>
            <a:off x="3869761" y="3663701"/>
            <a:ext cx="773316" cy="414429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Modified</a:t>
            </a:r>
            <a:endParaRPr lang="en-US" sz="1200" dirty="0"/>
          </a:p>
        </p:txBody>
      </p:sp>
      <p:sp>
        <p:nvSpPr>
          <p:cNvPr id="86" name="Rectangle 85"/>
          <p:cNvSpPr/>
          <p:nvPr/>
        </p:nvSpPr>
        <p:spPr>
          <a:xfrm>
            <a:off x="2520335" y="2414526"/>
            <a:ext cx="1355161" cy="28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Num. Edges 	4</a:t>
            </a:r>
            <a:endParaRPr lang="en-US" sz="1400" dirty="0"/>
          </a:p>
        </p:txBody>
      </p:sp>
      <p:sp>
        <p:nvSpPr>
          <p:cNvPr id="87" name="Rectangle 86"/>
          <p:cNvSpPr/>
          <p:nvPr/>
        </p:nvSpPr>
        <p:spPr>
          <a:xfrm>
            <a:off x="2518777" y="2698148"/>
            <a:ext cx="1355161" cy="28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Small Time 	0</a:t>
            </a:r>
            <a:endParaRPr lang="en-US" sz="1400" dirty="0"/>
          </a:p>
        </p:txBody>
      </p:sp>
      <p:sp>
        <p:nvSpPr>
          <p:cNvPr id="90" name="Rectangle 89"/>
          <p:cNvSpPr/>
          <p:nvPr/>
        </p:nvSpPr>
        <p:spPr>
          <a:xfrm>
            <a:off x="2518776" y="2973137"/>
            <a:ext cx="1355161" cy="28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Large Time 	2</a:t>
            </a:r>
            <a:endParaRPr lang="en-US" sz="1400" dirty="0"/>
          </a:p>
        </p:txBody>
      </p:sp>
      <p:sp>
        <p:nvSpPr>
          <p:cNvPr id="91" name="Rectangle 90"/>
          <p:cNvSpPr/>
          <p:nvPr/>
        </p:nvSpPr>
        <p:spPr>
          <a:xfrm>
            <a:off x="2518777" y="3256445"/>
            <a:ext cx="1355161" cy="28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High 	6</a:t>
            </a:r>
            <a:endParaRPr lang="en-US" sz="1400" dirty="0"/>
          </a:p>
        </p:txBody>
      </p:sp>
      <p:sp>
        <p:nvSpPr>
          <p:cNvPr id="92" name="Rectangle 91"/>
          <p:cNvSpPr/>
          <p:nvPr/>
        </p:nvSpPr>
        <p:spPr>
          <a:xfrm>
            <a:off x="2514600" y="3519747"/>
            <a:ext cx="1355161" cy="28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Vertex 	6</a:t>
            </a:r>
            <a:endParaRPr lang="en-US" sz="1400" dirty="0"/>
          </a:p>
        </p:txBody>
      </p:sp>
      <p:sp>
        <p:nvSpPr>
          <p:cNvPr id="93" name="Rectangle 92"/>
          <p:cNvSpPr/>
          <p:nvPr/>
        </p:nvSpPr>
        <p:spPr>
          <a:xfrm>
            <a:off x="2514601" y="3803055"/>
            <a:ext cx="1355161" cy="270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46125" algn="l"/>
              </a:tabLst>
            </a:pPr>
            <a:r>
              <a:rPr lang="en-US" sz="1400" dirty="0" smtClean="0"/>
              <a:t>Next 	NULL</a:t>
            </a:r>
            <a:endParaRPr lang="en-US" sz="1400" dirty="0"/>
          </a:p>
        </p:txBody>
      </p:sp>
      <p:sp>
        <p:nvSpPr>
          <p:cNvPr id="77" name="Rectangle 76"/>
          <p:cNvSpPr/>
          <p:nvPr/>
        </p:nvSpPr>
        <p:spPr>
          <a:xfrm>
            <a:off x="2362200" y="2286000"/>
            <a:ext cx="1524000" cy="24384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486400" y="2286000"/>
            <a:ext cx="457200" cy="25146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2057400" y="4343400"/>
            <a:ext cx="2133600" cy="533400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 Data</a:t>
            </a:r>
            <a:endParaRPr lang="en-US" dirty="0"/>
          </a:p>
        </p:txBody>
      </p:sp>
      <p:sp>
        <p:nvSpPr>
          <p:cNvPr id="80" name="Rounded Rectangle 79"/>
          <p:cNvSpPr/>
          <p:nvPr/>
        </p:nvSpPr>
        <p:spPr>
          <a:xfrm>
            <a:off x="4572000" y="4343400"/>
            <a:ext cx="2133600" cy="533400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Edge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6324600" y="1752600"/>
            <a:ext cx="457200" cy="24384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5486400" y="1524000"/>
            <a:ext cx="2133600" cy="533400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Empty 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136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Arrow Connector 62"/>
          <p:cNvCxnSpPr/>
          <p:nvPr/>
        </p:nvCxnSpPr>
        <p:spPr>
          <a:xfrm flipH="1">
            <a:off x="609600" y="1839047"/>
            <a:ext cx="297660" cy="1296254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4" name="Cloud 83"/>
          <p:cNvSpPr/>
          <p:nvPr/>
        </p:nvSpPr>
        <p:spPr>
          <a:xfrm>
            <a:off x="152400" y="1219200"/>
            <a:ext cx="2026355" cy="779378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Arrow 97"/>
          <p:cNvSpPr/>
          <p:nvPr/>
        </p:nvSpPr>
        <p:spPr>
          <a:xfrm flipH="1">
            <a:off x="2194963" y="1345135"/>
            <a:ext cx="1003711" cy="50237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6,3 2</a:t>
            </a:r>
            <a:endParaRPr lang="en-US" dirty="0"/>
          </a:p>
        </p:txBody>
      </p:sp>
      <p:sp>
        <p:nvSpPr>
          <p:cNvPr id="101" name="Right Arrow 100"/>
          <p:cNvSpPr/>
          <p:nvPr/>
        </p:nvSpPr>
        <p:spPr>
          <a:xfrm flipH="1">
            <a:off x="2194963" y="1350619"/>
            <a:ext cx="1003711" cy="50237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6,13 4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Insertion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8B2463-DB99-4C97-9043-575CC054CBE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2263" y="3135301"/>
            <a:ext cx="4630737" cy="1663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6"/>
          <p:cNvSpPr/>
          <p:nvPr/>
        </p:nvSpPr>
        <p:spPr>
          <a:xfrm>
            <a:off x="2458066" y="3146752"/>
            <a:ext cx="415823" cy="427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/>
          <p:cNvSpPr/>
          <p:nvPr/>
        </p:nvSpPr>
        <p:spPr>
          <a:xfrm>
            <a:off x="2458066" y="3551027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458066" y="3133854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9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2458066" y="3964008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73888" y="3551027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2873888" y="3133854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2873888" y="3964008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3289711" y="3551027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-7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89711" y="3133854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3289711" y="3964008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3705532" y="3551027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3705532" y="3133854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3705532" y="3964008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4121355" y="3551027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Rectangle 27"/>
          <p:cNvSpPr/>
          <p:nvPr/>
        </p:nvSpPr>
        <p:spPr>
          <a:xfrm>
            <a:off x="4121355" y="3133854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" name="Rectangle 28"/>
          <p:cNvSpPr/>
          <p:nvPr/>
        </p:nvSpPr>
        <p:spPr>
          <a:xfrm>
            <a:off x="4121355" y="3964008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Rectangle 30"/>
          <p:cNvSpPr/>
          <p:nvPr/>
        </p:nvSpPr>
        <p:spPr>
          <a:xfrm>
            <a:off x="4537177" y="3551027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4537177" y="3133854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4537177" y="3964008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2458066" y="4378437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873888" y="4378437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66" name="Rectangle 65"/>
          <p:cNvSpPr/>
          <p:nvPr/>
        </p:nvSpPr>
        <p:spPr>
          <a:xfrm>
            <a:off x="3289711" y="4378437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67" name="Rectangle 66"/>
          <p:cNvSpPr/>
          <p:nvPr/>
        </p:nvSpPr>
        <p:spPr>
          <a:xfrm>
            <a:off x="3705532" y="4378437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8" name="Rectangle 67"/>
          <p:cNvSpPr/>
          <p:nvPr/>
        </p:nvSpPr>
        <p:spPr>
          <a:xfrm>
            <a:off x="4121355" y="4378437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9" name="Rectangle 68"/>
          <p:cNvSpPr/>
          <p:nvPr/>
        </p:nvSpPr>
        <p:spPr>
          <a:xfrm>
            <a:off x="4537177" y="4378437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70" name="Rectangle 69"/>
          <p:cNvSpPr/>
          <p:nvPr/>
        </p:nvSpPr>
        <p:spPr>
          <a:xfrm>
            <a:off x="1676400" y="3556752"/>
            <a:ext cx="773316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Weight</a:t>
            </a:r>
            <a:endParaRPr lang="en-US" sz="1400" dirty="0"/>
          </a:p>
        </p:txBody>
      </p:sp>
      <p:sp>
        <p:nvSpPr>
          <p:cNvPr id="71" name="Rectangle 70"/>
          <p:cNvSpPr/>
          <p:nvPr/>
        </p:nvSpPr>
        <p:spPr>
          <a:xfrm>
            <a:off x="1676400" y="3139579"/>
            <a:ext cx="773316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Dest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72" name="Rectangle 71"/>
          <p:cNvSpPr/>
          <p:nvPr/>
        </p:nvSpPr>
        <p:spPr>
          <a:xfrm>
            <a:off x="1676400" y="3969733"/>
            <a:ext cx="773316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Created</a:t>
            </a:r>
            <a:endParaRPr lang="en-US" sz="1200" dirty="0"/>
          </a:p>
        </p:txBody>
      </p:sp>
      <p:sp>
        <p:nvSpPr>
          <p:cNvPr id="73" name="Rectangle 72"/>
          <p:cNvSpPr/>
          <p:nvPr/>
        </p:nvSpPr>
        <p:spPr>
          <a:xfrm>
            <a:off x="1676400" y="4384162"/>
            <a:ext cx="773316" cy="414429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Modified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321239" y="4835261"/>
            <a:ext cx="463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Edge Block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26974" y="3134987"/>
            <a:ext cx="1355161" cy="28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Num. Edges 	4</a:t>
            </a:r>
            <a:endParaRPr lang="en-US" sz="1400" dirty="0"/>
          </a:p>
        </p:txBody>
      </p:sp>
      <p:sp>
        <p:nvSpPr>
          <p:cNvPr id="87" name="Rectangle 86"/>
          <p:cNvSpPr/>
          <p:nvPr/>
        </p:nvSpPr>
        <p:spPr>
          <a:xfrm>
            <a:off x="325416" y="3418609"/>
            <a:ext cx="1355161" cy="28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Small Time 	0</a:t>
            </a:r>
            <a:endParaRPr lang="en-US" sz="1400" dirty="0"/>
          </a:p>
        </p:txBody>
      </p:sp>
      <p:sp>
        <p:nvSpPr>
          <p:cNvPr id="90" name="Rectangle 89"/>
          <p:cNvSpPr/>
          <p:nvPr/>
        </p:nvSpPr>
        <p:spPr>
          <a:xfrm>
            <a:off x="325415" y="3693598"/>
            <a:ext cx="1355161" cy="28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Large Time 	2</a:t>
            </a:r>
            <a:endParaRPr lang="en-US" sz="1400" dirty="0"/>
          </a:p>
        </p:txBody>
      </p:sp>
      <p:sp>
        <p:nvSpPr>
          <p:cNvPr id="91" name="Rectangle 90"/>
          <p:cNvSpPr/>
          <p:nvPr/>
        </p:nvSpPr>
        <p:spPr>
          <a:xfrm>
            <a:off x="325416" y="3976906"/>
            <a:ext cx="1355161" cy="28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High 	6</a:t>
            </a:r>
            <a:endParaRPr lang="en-US" sz="1400" dirty="0"/>
          </a:p>
        </p:txBody>
      </p:sp>
      <p:sp>
        <p:nvSpPr>
          <p:cNvPr id="92" name="Rectangle 91"/>
          <p:cNvSpPr/>
          <p:nvPr/>
        </p:nvSpPr>
        <p:spPr>
          <a:xfrm>
            <a:off x="321239" y="4240208"/>
            <a:ext cx="1355161" cy="28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Vertex 	6</a:t>
            </a:r>
            <a:endParaRPr lang="en-US" sz="1400" dirty="0"/>
          </a:p>
        </p:txBody>
      </p:sp>
      <p:sp>
        <p:nvSpPr>
          <p:cNvPr id="93" name="Rectangle 92"/>
          <p:cNvSpPr/>
          <p:nvPr/>
        </p:nvSpPr>
        <p:spPr>
          <a:xfrm>
            <a:off x="321240" y="4523516"/>
            <a:ext cx="1355161" cy="270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46125" algn="l"/>
              </a:tabLst>
            </a:pPr>
            <a:r>
              <a:rPr lang="en-US" sz="1400" dirty="0" smtClean="0"/>
              <a:t>Next 	NULL</a:t>
            </a:r>
            <a:endParaRPr lang="en-US" sz="1400" dirty="0"/>
          </a:p>
        </p:txBody>
      </p:sp>
      <p:sp>
        <p:nvSpPr>
          <p:cNvPr id="99" name="Rectangle 98"/>
          <p:cNvSpPr/>
          <p:nvPr/>
        </p:nvSpPr>
        <p:spPr>
          <a:xfrm>
            <a:off x="4537175" y="3548610"/>
            <a:ext cx="415823" cy="423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17</a:t>
            </a:r>
            <a:endParaRPr lang="en-US" sz="1400" dirty="0"/>
          </a:p>
        </p:txBody>
      </p:sp>
      <p:sp>
        <p:nvSpPr>
          <p:cNvPr id="100" name="Rectangle 99"/>
          <p:cNvSpPr/>
          <p:nvPr/>
        </p:nvSpPr>
        <p:spPr>
          <a:xfrm>
            <a:off x="4537175" y="3547802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17</a:t>
            </a:r>
            <a:endParaRPr lang="en-US" sz="1400" dirty="0"/>
          </a:p>
        </p:txBody>
      </p:sp>
      <p:sp>
        <p:nvSpPr>
          <p:cNvPr id="102" name="Rectangle 101"/>
          <p:cNvSpPr/>
          <p:nvPr/>
        </p:nvSpPr>
        <p:spPr>
          <a:xfrm>
            <a:off x="4537175" y="4375859"/>
            <a:ext cx="415823" cy="423136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103" name="Rectangle 102"/>
          <p:cNvSpPr/>
          <p:nvPr/>
        </p:nvSpPr>
        <p:spPr>
          <a:xfrm>
            <a:off x="4537173" y="4379809"/>
            <a:ext cx="415823" cy="423136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50" name="Rectangle 49"/>
          <p:cNvSpPr/>
          <p:nvPr/>
        </p:nvSpPr>
        <p:spPr>
          <a:xfrm>
            <a:off x="326432" y="3690859"/>
            <a:ext cx="1355161" cy="2822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Large Time 	3</a:t>
            </a:r>
            <a:endParaRPr lang="en-US" sz="1400" dirty="0"/>
          </a:p>
        </p:txBody>
      </p:sp>
      <p:sp>
        <p:nvSpPr>
          <p:cNvPr id="51" name="Rectangle 50"/>
          <p:cNvSpPr/>
          <p:nvPr/>
        </p:nvSpPr>
        <p:spPr>
          <a:xfrm>
            <a:off x="325163" y="3692538"/>
            <a:ext cx="1355161" cy="282248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Large Time 	3</a:t>
            </a:r>
            <a:endParaRPr lang="en-US" sz="1400" dirty="0"/>
          </a:p>
        </p:txBody>
      </p:sp>
      <p:sp>
        <p:nvSpPr>
          <p:cNvPr id="52" name="Right Arrow 51"/>
          <p:cNvSpPr/>
          <p:nvPr/>
        </p:nvSpPr>
        <p:spPr>
          <a:xfrm flipH="1">
            <a:off x="2196689" y="1326421"/>
            <a:ext cx="1003711" cy="50237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6,13 8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697032" y="3949096"/>
            <a:ext cx="415823" cy="420154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X</a:t>
            </a:r>
            <a:endParaRPr lang="en-US" sz="1400" dirty="0"/>
          </a:p>
        </p:txBody>
      </p:sp>
      <p:sp>
        <p:nvSpPr>
          <p:cNvPr id="54" name="Rectangle 53"/>
          <p:cNvSpPr/>
          <p:nvPr/>
        </p:nvSpPr>
        <p:spPr>
          <a:xfrm>
            <a:off x="3705528" y="3133854"/>
            <a:ext cx="415823" cy="420154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13</a:t>
            </a:r>
            <a:endParaRPr lang="en-US" sz="1400" dirty="0"/>
          </a:p>
        </p:txBody>
      </p:sp>
      <p:sp>
        <p:nvSpPr>
          <p:cNvPr id="55" name="Rectangle 54"/>
          <p:cNvSpPr/>
          <p:nvPr/>
        </p:nvSpPr>
        <p:spPr>
          <a:xfrm>
            <a:off x="3705526" y="3544779"/>
            <a:ext cx="415823" cy="420154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56" name="Rectangle 55"/>
          <p:cNvSpPr/>
          <p:nvPr/>
        </p:nvSpPr>
        <p:spPr>
          <a:xfrm>
            <a:off x="3697177" y="4382779"/>
            <a:ext cx="415823" cy="420154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57" name="Rectangle 56"/>
          <p:cNvSpPr/>
          <p:nvPr/>
        </p:nvSpPr>
        <p:spPr>
          <a:xfrm>
            <a:off x="326002" y="3134987"/>
            <a:ext cx="1355161" cy="282248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Num. Edges 	5</a:t>
            </a:r>
            <a:endParaRPr lang="en-US" sz="1400" dirty="0"/>
          </a:p>
        </p:txBody>
      </p:sp>
      <p:sp>
        <p:nvSpPr>
          <p:cNvPr id="59" name="Rectangle 58"/>
          <p:cNvSpPr/>
          <p:nvPr/>
        </p:nvSpPr>
        <p:spPr>
          <a:xfrm>
            <a:off x="3702368" y="3133433"/>
            <a:ext cx="415823" cy="420154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13</a:t>
            </a:r>
            <a:endParaRPr lang="en-US" sz="1400" dirty="0"/>
          </a:p>
        </p:txBody>
      </p:sp>
      <p:sp>
        <p:nvSpPr>
          <p:cNvPr id="60" name="Rectangle 59"/>
          <p:cNvSpPr/>
          <p:nvPr/>
        </p:nvSpPr>
        <p:spPr>
          <a:xfrm>
            <a:off x="3702367" y="3554211"/>
            <a:ext cx="415823" cy="4201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61" name="Rectangle 60"/>
          <p:cNvSpPr/>
          <p:nvPr/>
        </p:nvSpPr>
        <p:spPr>
          <a:xfrm>
            <a:off x="3697031" y="4373592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62" name="Rectangle 61"/>
          <p:cNvSpPr/>
          <p:nvPr/>
        </p:nvSpPr>
        <p:spPr>
          <a:xfrm>
            <a:off x="323679" y="3137100"/>
            <a:ext cx="1355161" cy="282248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Num. Edges 	5</a:t>
            </a:r>
            <a:endParaRPr lang="en-US" sz="1400" dirty="0"/>
          </a:p>
        </p:txBody>
      </p:sp>
      <p:sp>
        <p:nvSpPr>
          <p:cNvPr id="74" name="Rectangle 73"/>
          <p:cNvSpPr/>
          <p:nvPr/>
        </p:nvSpPr>
        <p:spPr>
          <a:xfrm>
            <a:off x="3697030" y="3967431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76" name="Rectangle 75"/>
          <p:cNvSpPr/>
          <p:nvPr/>
        </p:nvSpPr>
        <p:spPr>
          <a:xfrm>
            <a:off x="3697029" y="3968041"/>
            <a:ext cx="415823" cy="420154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X</a:t>
            </a:r>
            <a:endParaRPr lang="en-US" sz="1400" dirty="0"/>
          </a:p>
        </p:txBody>
      </p:sp>
      <p:sp>
        <p:nvSpPr>
          <p:cNvPr id="81" name="Rectangle 80"/>
          <p:cNvSpPr/>
          <p:nvPr/>
        </p:nvSpPr>
        <p:spPr>
          <a:xfrm>
            <a:off x="3697029" y="3544513"/>
            <a:ext cx="415823" cy="420154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82" name="Rectangle 81"/>
          <p:cNvSpPr/>
          <p:nvPr/>
        </p:nvSpPr>
        <p:spPr>
          <a:xfrm>
            <a:off x="3707116" y="3544779"/>
            <a:ext cx="415823" cy="4201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83" name="Rectangle 82"/>
          <p:cNvSpPr/>
          <p:nvPr/>
        </p:nvSpPr>
        <p:spPr>
          <a:xfrm>
            <a:off x="3688526" y="3964663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85" name="TextBox 84"/>
          <p:cNvSpPr txBox="1"/>
          <p:nvPr/>
        </p:nvSpPr>
        <p:spPr>
          <a:xfrm>
            <a:off x="155750" y="1342253"/>
            <a:ext cx="2023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Vertex 6’s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Edges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36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-0.00365 1.11111E-6 C -0.00521 1.11111E-6 -0.00712 0.03773 -0.00712 0.06852 L -0.00712 0.1375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1375 L 0.00503 0.09653 C 0.00746 0.08727 0.01128 0.08241 0.01527 0.08241 C 0.01996 0.08241 0.02361 0.08727 0.02604 0.09653 L 0.03836 0.1375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-275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00365 -4.81481E-6 C -0.00521 -4.81481E-6 -0.00712 0.03774 -0.00712 0.06852 L -0.00712 0.137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687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36 0.1375 L 0.05173 0.09653 C 0.05451 0.08727 0.05868 0.08241 0.06302 0.08241 C 0.06805 0.08241 0.07204 0.08727 0.07482 0.09653 L 0.08836 0.1375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1375 L 0.00503 0.09653 C 0.00746 0.08727 0.01128 0.08241 0.01527 0.08241 C 0.01996 0.08241 0.02361 0.08727 0.02604 0.09653 L 0.03836 0.1375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-275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00365 -2.59259E-6 C -0.00521 -2.59259E-6 -0.00712 0.03773 -0.00712 0.06852 L -0.00712 0.1375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687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7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36 0.1375 L 0.10173 0.09352 C 0.10451 0.08356 0.10868 0.07847 0.11302 0.07847 C 0.11805 0.07847 0.12204 0.08356 0.12482 0.09352 L 0.13836 0.1375 " pathEditMode="relative" rAng="0" ptsTypes="AAAAA">
                                      <p:cBhvr>
                                        <p:cTn id="4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96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7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36 0.1375 L 0.05173 0.09653 C 0.05451 0.08727 0.05868 0.08241 0.06302 0.08241 C 0.06805 0.08241 0.07204 0.08727 0.07482 0.09653 L 0.08836 0.1375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1375 L 0.00503 0.09653 C 0.00746 0.08727 0.01128 0.08241 0.01528 0.08241 C 0.01996 0.08241 0.02361 0.08727 0.02604 0.09653 L 0.03837 0.1375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-275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7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36 0.1375 L 0.14947 0.09352 C 0.15173 0.08356 0.15538 0.07847 0.15902 0.07847 C 0.16319 0.07847 0.16649 0.08356 0.16875 0.09352 L 0.18003 0.1375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37 0.1375 L 0.05174 0.09653 C 0.05451 0.08727 0.05868 0.08241 0.06302 0.08241 C 0.06805 0.08241 0.07205 0.08727 0.07483 0.09653 L 0.08837 0.1375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75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7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36 0.1375 L 0.10173 0.09352 C 0.10451 0.08357 0.10868 0.07848 0.11302 0.07848 C 0.11805 0.07848 0.12204 0.08357 0.12482 0.09352 L 0.13836 0.1375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9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7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3 0.1375 L 0.1934 0.09352 C 0.19618 0.08356 0.20034 0.07847 0.20468 0.07847 C 0.20972 0.07847 0.21371 0.08356 0.21649 0.09352 L 0.23003 0.1375 " pathEditMode="relative" rAng="0" ptsTypes="AAAAA">
                                      <p:cBhvr>
                                        <p:cTn id="5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7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36 0.1375 L 0.14947 0.09352 C 0.15173 0.08357 0.15538 0.07848 0.15902 0.07848 C 0.16319 0.07848 0.16649 0.08357 0.16875 0.09352 L 0.18003 0.1375 " pathEditMode="relative" rAng="0" ptsTypes="AAAAA">
                                      <p:cBhvr>
                                        <p:cTn id="8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37 0.1375 L 0.10174 0.09352 C 0.10451 0.08357 0.10868 0.07847 0.11302 0.07847 C 0.11805 0.07847 0.12205 0.08357 0.12483 0.09352 L 0.13837 0.1375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96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7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3 0.1375 L 0.1934 0.09352 C 0.19618 0.08357 0.20034 0.07848 0.20468 0.07848 C 0.20972 0.07848 0.21371 0.08357 0.21649 0.09352 L 0.23003 0.1375 " pathEditMode="relative" rAng="0" ptsTypes="AAAAA">
                                      <p:cBhvr>
                                        <p:cTn id="9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37 0.1375 L 0.14948 0.09352 C 0.15174 0.08357 0.15538 0.07847 0.15903 0.07847 C 0.16319 0.07847 0.16649 0.08357 0.16875 0.09352 L 0.18003 0.1375 " pathEditMode="relative" rAng="0" ptsTypes="AAA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03 0.13658 L 0.16753 0.09561 C 0.15434 0.08635 0.13489 0.08149 0.11441 0.08149 C 0.09114 0.08149 0.07256 0.08635 0.0592 0.09561 L -0.0033 0.13658 " pathEditMode="relative" rAng="0" ptsTypes="AAAAA">
                                      <p:cBhvr>
                                        <p:cTn id="10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275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7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3 0.1375 L 0.1934 0.09352 C 0.19618 0.08357 0.20035 0.07847 0.20469 0.07847 C 0.20972 0.07847 0.21371 0.08357 0.21649 0.09352 L 0.23003 0.1375 " pathEditMode="relative" rAng="0" ptsTypes="AAAAA">
                                      <p:cBhvr>
                                        <p:cTn id="10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03 0.13658 L 0.16753 0.0956 C 0.15434 0.08635 0.13489 0.08148 0.11441 0.08148 C 0.09114 0.08148 0.07257 0.08635 0.0592 0.0956 L -0.0033 0.13658 " pathEditMode="relative" rAng="0" ptsTypes="AAAAA">
                                      <p:cBhvr>
                                        <p:cTn id="10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275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7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13658 L 0.00503 0.09561 C 0.00746 0.08635 0.01128 0.08149 0.01527 0.08149 C 0.01996 0.08149 0.02361 0.08635 0.02604 0.09561 L 0.03836 0.13658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path" presetSubtype="0" accel="50000" decel="5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36 0.13658 L 0.05173 0.09561 C 0.05451 0.08635 0.05868 0.08149 0.06302 0.08149 C 0.06805 0.08149 0.07204 0.08635 0.07482 0.09561 L 0.08836 0.13658 " pathEditMode="relative" rAng="0" ptsTypes="AAAAA">
                                      <p:cBhvr>
                                        <p:cTn id="1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75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7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14005 L 0.00486 0.09908 C 0.00729 0.08982 0.01111 0.08496 0.0151 0.08496 C 0.01979 0.08496 0.02344 0.08982 0.02587 0.09908 L 0.03819 0.14005 " pathEditMode="relative" rAng="0" ptsTypes="AAAAA">
                                      <p:cBhvr>
                                        <p:cTn id="1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path" presetSubtype="0" accel="50000" decel="5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9 0.14005 L 0.05156 0.09908 C 0.05434 0.08982 0.05851 0.08496 0.06285 0.08496 C 0.06788 0.08496 0.07187 0.08982 0.07465 0.09908 L 0.08819 0.14005 " pathEditMode="relative" rAng="0" ptsTypes="AAAAA">
                                      <p:cBhvr>
                                        <p:cTn id="11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75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7" presetClass="path" presetSubtype="0" accel="50000" decel="5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36 0.13658 L 0.10173 0.09306 C 0.10451 0.08311 0.10868 0.07755 0.11302 0.07755 C 0.11805 0.07755 0.12204 0.08311 0.12482 0.09306 L 0.13836 0.13658 " pathEditMode="relative" rAng="0" ptsTypes="AAAAA">
                                      <p:cBhvr>
                                        <p:cTn id="12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19 0.14005 L 0.13819 -0.0125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path" presetSubtype="0" accel="50000" decel="5000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9 -0.0125 L 0.13819 0.14005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8" grpId="2" animBg="1"/>
      <p:bldP spid="98" grpId="3" animBg="1"/>
      <p:bldP spid="98" grpId="4" animBg="1"/>
      <p:bldP spid="98" grpId="5" animBg="1"/>
      <p:bldP spid="98" grpId="6" animBg="1"/>
      <p:bldP spid="98" grpId="7" animBg="1"/>
      <p:bldP spid="98" grpId="8" animBg="1"/>
      <p:bldP spid="101" grpId="0" animBg="1"/>
      <p:bldP spid="101" grpId="1" animBg="1"/>
      <p:bldP spid="101" grpId="2" animBg="1"/>
      <p:bldP spid="101" grpId="3" animBg="1"/>
      <p:bldP spid="101" grpId="4" animBg="1"/>
      <p:bldP spid="101" grpId="5" animBg="1"/>
      <p:bldP spid="101" grpId="6" animBg="1"/>
      <p:bldP spid="101" grpId="7" animBg="1"/>
      <p:bldP spid="101" grpId="8" animBg="1"/>
      <p:bldP spid="101" grpId="9" animBg="1"/>
      <p:bldP spid="101" grpId="10" animBg="1"/>
      <p:bldP spid="101" grpId="11" animBg="1"/>
      <p:bldP spid="101" grpId="12" animBg="1"/>
      <p:bldP spid="99" grpId="0" animBg="1"/>
      <p:bldP spid="100" grpId="0" animBg="1"/>
      <p:bldP spid="102" grpId="0" animBg="1"/>
      <p:bldP spid="103" grpId="0" animBg="1"/>
      <p:bldP spid="50" grpId="0" animBg="1"/>
      <p:bldP spid="51" grpId="0" animBg="1"/>
      <p:bldP spid="52" grpId="0" animBg="1"/>
      <p:bldP spid="52" grpId="1" animBg="1"/>
      <p:bldP spid="52" grpId="2" animBg="1"/>
      <p:bldP spid="52" grpId="3" animBg="1"/>
      <p:bldP spid="52" grpId="4" animBg="1"/>
      <p:bldP spid="52" grpId="5" animBg="1"/>
      <p:bldP spid="52" grpId="6" animBg="1"/>
      <p:bldP spid="52" grpId="7" animBg="1"/>
      <p:bldP spid="52" grpId="8" animBg="1"/>
      <p:bldP spid="52" grpId="9" animBg="1"/>
      <p:bldP spid="52" grpId="10" animBg="1"/>
      <p:bldP spid="52" grpId="11" animBg="1"/>
      <p:bldP spid="52" grpId="12" animBg="1"/>
      <p:bldP spid="52" grpId="13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74" grpId="0" animBg="1"/>
      <p:bldP spid="76" grpId="0" animBg="1"/>
      <p:bldP spid="81" grpId="0" animBg="1"/>
      <p:bldP spid="82" grpId="0" animBg="1"/>
      <p:bldP spid="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Insertion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1303338"/>
            <a:ext cx="8347075" cy="5173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an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insertion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/>
              <a:t>from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dirty="0" smtClean="0"/>
              <a:t> to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Pass:  If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dirty="0" smtClean="0"/>
              <a:t>’s list has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no empty space</a:t>
            </a:r>
            <a:endParaRPr lang="en-US" dirty="0" smtClean="0"/>
          </a:p>
          <a:p>
            <a:pPr lvl="1"/>
            <a:r>
              <a:rPr lang="en-US" dirty="0" smtClean="0"/>
              <a:t>Lock the ‘next’ pointer of the last block</a:t>
            </a:r>
          </a:p>
          <a:p>
            <a:pPr lvl="1"/>
            <a:r>
              <a:rPr lang="en-US" dirty="0" smtClean="0"/>
              <a:t>If the pointer is NULL</a:t>
            </a:r>
          </a:p>
          <a:p>
            <a:pPr lvl="2"/>
            <a:r>
              <a:rPr lang="en-US" dirty="0" smtClean="0"/>
              <a:t>Atomically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acquire an empty edge block </a:t>
            </a:r>
            <a:endParaRPr lang="en-US" dirty="0" smtClean="0"/>
          </a:p>
          <a:p>
            <a:pPr lvl="2"/>
            <a:r>
              <a:rPr lang="en-US" dirty="0" smtClean="0"/>
              <a:t>Insert an edge into it</a:t>
            </a:r>
          </a:p>
          <a:p>
            <a:pPr lvl="2"/>
            <a:r>
              <a:rPr lang="en-US" dirty="0" smtClean="0"/>
              <a:t>Link it into the list and unlock. Return 1</a:t>
            </a:r>
          </a:p>
          <a:p>
            <a:pPr lvl="1"/>
            <a:r>
              <a:rPr lang="en-US" dirty="0" smtClean="0"/>
              <a:t>Otherwise, search the new block as in 2</a:t>
            </a:r>
            <a:r>
              <a:rPr lang="en-US" baseline="30000" dirty="0" smtClean="0"/>
              <a:t>nd</a:t>
            </a:r>
            <a:r>
              <a:rPr lang="en-US" dirty="0" smtClean="0"/>
              <a:t>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8E9A18-1481-47DB-8EE0-6D92E19457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653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urved Connector 5"/>
          <p:cNvCxnSpPr>
            <a:stCxn id="132" idx="2"/>
          </p:cNvCxnSpPr>
          <p:nvPr/>
        </p:nvCxnSpPr>
        <p:spPr>
          <a:xfrm rot="5400000" flipH="1" flipV="1">
            <a:off x="3231585" y="2555623"/>
            <a:ext cx="5789" cy="4475718"/>
          </a:xfrm>
          <a:prstGeom prst="curvedConnector4">
            <a:avLst>
              <a:gd name="adj1" fmla="val -9477319"/>
              <a:gd name="adj2" fmla="val 91620"/>
            </a:avLst>
          </a:prstGeom>
          <a:ln w="76200">
            <a:solidFill>
              <a:schemeClr val="accent6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ight Arrow 100"/>
          <p:cNvSpPr/>
          <p:nvPr/>
        </p:nvSpPr>
        <p:spPr>
          <a:xfrm flipH="1">
            <a:off x="2194963" y="1350619"/>
            <a:ext cx="1003711" cy="50237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6,13 4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609600" y="1839047"/>
            <a:ext cx="297660" cy="1296254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Block Insertion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8B2463-DB99-4C97-9043-575CC054CBE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2263" y="3135301"/>
            <a:ext cx="4630737" cy="1663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6"/>
          <p:cNvSpPr/>
          <p:nvPr/>
        </p:nvSpPr>
        <p:spPr>
          <a:xfrm>
            <a:off x="2458066" y="3146752"/>
            <a:ext cx="415823" cy="427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/>
          <p:cNvSpPr/>
          <p:nvPr/>
        </p:nvSpPr>
        <p:spPr>
          <a:xfrm>
            <a:off x="2458066" y="3551027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458066" y="3133854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9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2458066" y="3964008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73888" y="3551027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2873888" y="3133854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2873888" y="3964008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3289711" y="3551027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-7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89711" y="3133854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3289711" y="3964008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3705532" y="3551027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3705532" y="3133854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16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3705532" y="3964008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4121355" y="3551027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4121355" y="3133854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4121355" y="3964008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4537177" y="3551027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4537177" y="3133854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4537177" y="3964008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2458066" y="4378437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873888" y="4378437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66" name="Rectangle 65"/>
          <p:cNvSpPr/>
          <p:nvPr/>
        </p:nvSpPr>
        <p:spPr>
          <a:xfrm>
            <a:off x="3289711" y="4378437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67" name="Rectangle 66"/>
          <p:cNvSpPr/>
          <p:nvPr/>
        </p:nvSpPr>
        <p:spPr>
          <a:xfrm>
            <a:off x="3705532" y="4378437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68" name="Rectangle 67"/>
          <p:cNvSpPr/>
          <p:nvPr/>
        </p:nvSpPr>
        <p:spPr>
          <a:xfrm>
            <a:off x="4121355" y="4378437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69" name="Rectangle 68"/>
          <p:cNvSpPr/>
          <p:nvPr/>
        </p:nvSpPr>
        <p:spPr>
          <a:xfrm>
            <a:off x="4537177" y="4378437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70" name="Rectangle 69"/>
          <p:cNvSpPr/>
          <p:nvPr/>
        </p:nvSpPr>
        <p:spPr>
          <a:xfrm>
            <a:off x="1676400" y="3556752"/>
            <a:ext cx="773316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Weight</a:t>
            </a:r>
            <a:endParaRPr lang="en-US" sz="1400" dirty="0"/>
          </a:p>
        </p:txBody>
      </p:sp>
      <p:sp>
        <p:nvSpPr>
          <p:cNvPr id="71" name="Rectangle 70"/>
          <p:cNvSpPr/>
          <p:nvPr/>
        </p:nvSpPr>
        <p:spPr>
          <a:xfrm>
            <a:off x="1676400" y="3139579"/>
            <a:ext cx="773316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Dest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72" name="Rectangle 71"/>
          <p:cNvSpPr/>
          <p:nvPr/>
        </p:nvSpPr>
        <p:spPr>
          <a:xfrm>
            <a:off x="1676400" y="3969733"/>
            <a:ext cx="773316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Created</a:t>
            </a:r>
            <a:endParaRPr lang="en-US" sz="1200" dirty="0"/>
          </a:p>
        </p:txBody>
      </p:sp>
      <p:sp>
        <p:nvSpPr>
          <p:cNvPr id="73" name="Rectangle 72"/>
          <p:cNvSpPr/>
          <p:nvPr/>
        </p:nvSpPr>
        <p:spPr>
          <a:xfrm>
            <a:off x="1676400" y="4384162"/>
            <a:ext cx="773316" cy="414429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Modified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321239" y="4835261"/>
            <a:ext cx="463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Edge Block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25415" y="3135301"/>
            <a:ext cx="1355161" cy="28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Num. Edges 	6</a:t>
            </a:r>
            <a:endParaRPr lang="en-US" sz="1400" dirty="0"/>
          </a:p>
        </p:txBody>
      </p:sp>
      <p:sp>
        <p:nvSpPr>
          <p:cNvPr id="87" name="Rectangle 86"/>
          <p:cNvSpPr/>
          <p:nvPr/>
        </p:nvSpPr>
        <p:spPr>
          <a:xfrm>
            <a:off x="325416" y="3418609"/>
            <a:ext cx="1355161" cy="28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Small Time 	0</a:t>
            </a:r>
            <a:endParaRPr lang="en-US" sz="1400" dirty="0"/>
          </a:p>
        </p:txBody>
      </p:sp>
      <p:sp>
        <p:nvSpPr>
          <p:cNvPr id="90" name="Rectangle 89"/>
          <p:cNvSpPr/>
          <p:nvPr/>
        </p:nvSpPr>
        <p:spPr>
          <a:xfrm>
            <a:off x="325415" y="3693598"/>
            <a:ext cx="1355161" cy="28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Large Time 	2</a:t>
            </a:r>
            <a:endParaRPr lang="en-US" sz="1400" dirty="0"/>
          </a:p>
        </p:txBody>
      </p:sp>
      <p:sp>
        <p:nvSpPr>
          <p:cNvPr id="91" name="Rectangle 90"/>
          <p:cNvSpPr/>
          <p:nvPr/>
        </p:nvSpPr>
        <p:spPr>
          <a:xfrm>
            <a:off x="325416" y="3976906"/>
            <a:ext cx="1355161" cy="28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High 	6</a:t>
            </a:r>
            <a:endParaRPr lang="en-US" sz="1400" dirty="0"/>
          </a:p>
        </p:txBody>
      </p:sp>
      <p:sp>
        <p:nvSpPr>
          <p:cNvPr id="92" name="Rectangle 91"/>
          <p:cNvSpPr/>
          <p:nvPr/>
        </p:nvSpPr>
        <p:spPr>
          <a:xfrm>
            <a:off x="321239" y="4240208"/>
            <a:ext cx="1355161" cy="28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Vertex 	6</a:t>
            </a:r>
            <a:endParaRPr lang="en-US" sz="1400" dirty="0"/>
          </a:p>
        </p:txBody>
      </p:sp>
      <p:sp>
        <p:nvSpPr>
          <p:cNvPr id="93" name="Rectangle 92"/>
          <p:cNvSpPr/>
          <p:nvPr/>
        </p:nvSpPr>
        <p:spPr>
          <a:xfrm>
            <a:off x="321240" y="4523516"/>
            <a:ext cx="1355161" cy="270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46125" algn="l"/>
              </a:tabLst>
            </a:pPr>
            <a:r>
              <a:rPr lang="en-US" sz="1400" dirty="0" smtClean="0"/>
              <a:t>Next 	NULL</a:t>
            </a:r>
            <a:endParaRPr lang="en-US" sz="1400" dirty="0"/>
          </a:p>
        </p:txBody>
      </p:sp>
      <p:sp>
        <p:nvSpPr>
          <p:cNvPr id="79" name="Rectangle 78"/>
          <p:cNvSpPr/>
          <p:nvPr/>
        </p:nvSpPr>
        <p:spPr>
          <a:xfrm>
            <a:off x="5487423" y="3134241"/>
            <a:ext cx="4630737" cy="1663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0" name="Rectangle 79"/>
          <p:cNvSpPr/>
          <p:nvPr/>
        </p:nvSpPr>
        <p:spPr>
          <a:xfrm>
            <a:off x="7623226" y="3145692"/>
            <a:ext cx="415823" cy="427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4" name="Rectangle 83"/>
          <p:cNvSpPr/>
          <p:nvPr/>
        </p:nvSpPr>
        <p:spPr>
          <a:xfrm>
            <a:off x="7623226" y="3549967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5" name="Rectangle 84"/>
          <p:cNvSpPr/>
          <p:nvPr/>
        </p:nvSpPr>
        <p:spPr>
          <a:xfrm>
            <a:off x="7623226" y="3132794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8" name="Rectangle 87"/>
          <p:cNvSpPr/>
          <p:nvPr/>
        </p:nvSpPr>
        <p:spPr>
          <a:xfrm>
            <a:off x="7623226" y="3962948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9" name="Rectangle 88"/>
          <p:cNvSpPr/>
          <p:nvPr/>
        </p:nvSpPr>
        <p:spPr>
          <a:xfrm>
            <a:off x="8039048" y="3549967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4" name="Rectangle 93"/>
          <p:cNvSpPr/>
          <p:nvPr/>
        </p:nvSpPr>
        <p:spPr>
          <a:xfrm>
            <a:off x="8039048" y="3132794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5" name="Rectangle 94"/>
          <p:cNvSpPr/>
          <p:nvPr/>
        </p:nvSpPr>
        <p:spPr>
          <a:xfrm>
            <a:off x="8039048" y="3962948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6" name="Rectangle 95"/>
          <p:cNvSpPr/>
          <p:nvPr/>
        </p:nvSpPr>
        <p:spPr>
          <a:xfrm>
            <a:off x="8454871" y="3549967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97" name="Rectangle 96"/>
          <p:cNvSpPr/>
          <p:nvPr/>
        </p:nvSpPr>
        <p:spPr>
          <a:xfrm>
            <a:off x="8454871" y="3132794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4" name="Rectangle 103"/>
          <p:cNvSpPr/>
          <p:nvPr/>
        </p:nvSpPr>
        <p:spPr>
          <a:xfrm>
            <a:off x="8454871" y="3962948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5" name="Rectangle 104"/>
          <p:cNvSpPr/>
          <p:nvPr/>
        </p:nvSpPr>
        <p:spPr>
          <a:xfrm>
            <a:off x="8870692" y="3549967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6" name="Rectangle 105"/>
          <p:cNvSpPr/>
          <p:nvPr/>
        </p:nvSpPr>
        <p:spPr>
          <a:xfrm>
            <a:off x="8870692" y="3132794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7" name="Rectangle 106"/>
          <p:cNvSpPr/>
          <p:nvPr/>
        </p:nvSpPr>
        <p:spPr>
          <a:xfrm>
            <a:off x="8870692" y="3962948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8" name="Rectangle 107"/>
          <p:cNvSpPr/>
          <p:nvPr/>
        </p:nvSpPr>
        <p:spPr>
          <a:xfrm>
            <a:off x="9286515" y="3549967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9" name="Rectangle 108"/>
          <p:cNvSpPr/>
          <p:nvPr/>
        </p:nvSpPr>
        <p:spPr>
          <a:xfrm>
            <a:off x="9286515" y="3132794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0" name="Rectangle 109"/>
          <p:cNvSpPr/>
          <p:nvPr/>
        </p:nvSpPr>
        <p:spPr>
          <a:xfrm>
            <a:off x="9286515" y="3962948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1" name="Rectangle 110"/>
          <p:cNvSpPr/>
          <p:nvPr/>
        </p:nvSpPr>
        <p:spPr>
          <a:xfrm>
            <a:off x="9702337" y="3549967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2" name="Rectangle 111"/>
          <p:cNvSpPr/>
          <p:nvPr/>
        </p:nvSpPr>
        <p:spPr>
          <a:xfrm>
            <a:off x="9702337" y="3132794"/>
            <a:ext cx="415823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3" name="Rectangle 112"/>
          <p:cNvSpPr/>
          <p:nvPr/>
        </p:nvSpPr>
        <p:spPr>
          <a:xfrm>
            <a:off x="9702337" y="3962948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4" name="Rectangle 113"/>
          <p:cNvSpPr/>
          <p:nvPr/>
        </p:nvSpPr>
        <p:spPr>
          <a:xfrm>
            <a:off x="7623226" y="4377377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15" name="Rectangle 114"/>
          <p:cNvSpPr/>
          <p:nvPr/>
        </p:nvSpPr>
        <p:spPr>
          <a:xfrm>
            <a:off x="8039048" y="4377377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6" name="Rectangle 115"/>
          <p:cNvSpPr/>
          <p:nvPr/>
        </p:nvSpPr>
        <p:spPr>
          <a:xfrm>
            <a:off x="8454871" y="4377377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7" name="Rectangle 116"/>
          <p:cNvSpPr/>
          <p:nvPr/>
        </p:nvSpPr>
        <p:spPr>
          <a:xfrm>
            <a:off x="8870692" y="4377377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8" name="Rectangle 117"/>
          <p:cNvSpPr/>
          <p:nvPr/>
        </p:nvSpPr>
        <p:spPr>
          <a:xfrm>
            <a:off x="9286515" y="4377377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9" name="Rectangle 118"/>
          <p:cNvSpPr/>
          <p:nvPr/>
        </p:nvSpPr>
        <p:spPr>
          <a:xfrm>
            <a:off x="9702337" y="4377377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0" name="Rectangle 119"/>
          <p:cNvSpPr/>
          <p:nvPr/>
        </p:nvSpPr>
        <p:spPr>
          <a:xfrm>
            <a:off x="6841560" y="3555692"/>
            <a:ext cx="773316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Weight</a:t>
            </a:r>
            <a:endParaRPr lang="en-US" sz="1400" dirty="0"/>
          </a:p>
        </p:txBody>
      </p:sp>
      <p:sp>
        <p:nvSpPr>
          <p:cNvPr id="121" name="Rectangle 120"/>
          <p:cNvSpPr/>
          <p:nvPr/>
        </p:nvSpPr>
        <p:spPr>
          <a:xfrm>
            <a:off x="6841560" y="3138519"/>
            <a:ext cx="773316" cy="420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Dest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22" name="Rectangle 121"/>
          <p:cNvSpPr/>
          <p:nvPr/>
        </p:nvSpPr>
        <p:spPr>
          <a:xfrm>
            <a:off x="6841560" y="3968673"/>
            <a:ext cx="773316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Created</a:t>
            </a:r>
            <a:endParaRPr lang="en-US" sz="1200" dirty="0"/>
          </a:p>
        </p:txBody>
      </p:sp>
      <p:sp>
        <p:nvSpPr>
          <p:cNvPr id="123" name="Rectangle 122"/>
          <p:cNvSpPr/>
          <p:nvPr/>
        </p:nvSpPr>
        <p:spPr>
          <a:xfrm>
            <a:off x="6841560" y="4383102"/>
            <a:ext cx="773316" cy="414429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Modified</a:t>
            </a:r>
            <a:endParaRPr lang="en-US" sz="1200" dirty="0"/>
          </a:p>
        </p:txBody>
      </p:sp>
      <p:sp>
        <p:nvSpPr>
          <p:cNvPr id="124" name="TextBox 123"/>
          <p:cNvSpPr txBox="1"/>
          <p:nvPr/>
        </p:nvSpPr>
        <p:spPr>
          <a:xfrm>
            <a:off x="5486399" y="4834201"/>
            <a:ext cx="463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Edge Block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5490575" y="3134241"/>
            <a:ext cx="1355161" cy="28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28700">
              <a:tabLst>
                <a:tab pos="1028700" algn="l"/>
              </a:tabLst>
            </a:pPr>
            <a:r>
              <a:rPr lang="en-US" sz="1400" dirty="0" smtClean="0"/>
              <a:t>Num. Edges 	0</a:t>
            </a:r>
            <a:endParaRPr lang="en-US" sz="1400" dirty="0"/>
          </a:p>
        </p:txBody>
      </p:sp>
      <p:sp>
        <p:nvSpPr>
          <p:cNvPr id="126" name="Rectangle 125"/>
          <p:cNvSpPr/>
          <p:nvPr/>
        </p:nvSpPr>
        <p:spPr>
          <a:xfrm>
            <a:off x="5490576" y="3417549"/>
            <a:ext cx="1355161" cy="28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Small Time 	0</a:t>
            </a:r>
            <a:endParaRPr lang="en-US" sz="1400" dirty="0"/>
          </a:p>
        </p:txBody>
      </p:sp>
      <p:sp>
        <p:nvSpPr>
          <p:cNvPr id="127" name="Rectangle 126"/>
          <p:cNvSpPr/>
          <p:nvPr/>
        </p:nvSpPr>
        <p:spPr>
          <a:xfrm>
            <a:off x="5490575" y="3692538"/>
            <a:ext cx="1355161" cy="28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Large Time 	0</a:t>
            </a:r>
            <a:endParaRPr lang="en-US" sz="1400" dirty="0"/>
          </a:p>
        </p:txBody>
      </p:sp>
      <p:sp>
        <p:nvSpPr>
          <p:cNvPr id="128" name="Rectangle 127"/>
          <p:cNvSpPr/>
          <p:nvPr/>
        </p:nvSpPr>
        <p:spPr>
          <a:xfrm>
            <a:off x="5490576" y="3975846"/>
            <a:ext cx="1355161" cy="28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High 	0</a:t>
            </a:r>
            <a:endParaRPr lang="en-US" sz="1400" dirty="0"/>
          </a:p>
        </p:txBody>
      </p:sp>
      <p:sp>
        <p:nvSpPr>
          <p:cNvPr id="129" name="Rectangle 128"/>
          <p:cNvSpPr/>
          <p:nvPr/>
        </p:nvSpPr>
        <p:spPr>
          <a:xfrm>
            <a:off x="5486399" y="4239148"/>
            <a:ext cx="1355161" cy="28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Vertex 	0</a:t>
            </a:r>
            <a:endParaRPr lang="en-US" sz="1400" dirty="0"/>
          </a:p>
        </p:txBody>
      </p:sp>
      <p:sp>
        <p:nvSpPr>
          <p:cNvPr id="130" name="Rectangle 129"/>
          <p:cNvSpPr/>
          <p:nvPr/>
        </p:nvSpPr>
        <p:spPr>
          <a:xfrm>
            <a:off x="5486400" y="4522456"/>
            <a:ext cx="1355161" cy="270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46125" algn="l"/>
              </a:tabLst>
            </a:pPr>
            <a:r>
              <a:rPr lang="en-US" sz="1400" dirty="0" smtClean="0"/>
              <a:t>Next 	NULL</a:t>
            </a:r>
            <a:endParaRPr lang="en-US" sz="1400" dirty="0"/>
          </a:p>
        </p:txBody>
      </p:sp>
      <p:sp>
        <p:nvSpPr>
          <p:cNvPr id="131" name="Rectangle 130"/>
          <p:cNvSpPr/>
          <p:nvPr/>
        </p:nvSpPr>
        <p:spPr>
          <a:xfrm>
            <a:off x="325414" y="4529006"/>
            <a:ext cx="1355161" cy="2706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46125" algn="l"/>
              </a:tabLst>
            </a:pPr>
            <a:r>
              <a:rPr lang="en-US" sz="1400" dirty="0" smtClean="0"/>
              <a:t>Next 	XXXX</a:t>
            </a:r>
            <a:endParaRPr lang="en-US" sz="1400" dirty="0"/>
          </a:p>
        </p:txBody>
      </p:sp>
      <p:sp>
        <p:nvSpPr>
          <p:cNvPr id="132" name="Rectangle 131"/>
          <p:cNvSpPr/>
          <p:nvPr/>
        </p:nvSpPr>
        <p:spPr>
          <a:xfrm>
            <a:off x="319040" y="4525731"/>
            <a:ext cx="1355161" cy="27064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46125" algn="l"/>
              </a:tabLst>
            </a:pPr>
            <a:r>
              <a:rPr lang="en-US" sz="1400" dirty="0" smtClean="0"/>
              <a:t>Next 	0xF3</a:t>
            </a:r>
            <a:endParaRPr lang="en-US" sz="1400" dirty="0"/>
          </a:p>
        </p:txBody>
      </p:sp>
      <p:sp>
        <p:nvSpPr>
          <p:cNvPr id="137" name="Rectangle 136"/>
          <p:cNvSpPr/>
          <p:nvPr/>
        </p:nvSpPr>
        <p:spPr>
          <a:xfrm>
            <a:off x="7630554" y="3557577"/>
            <a:ext cx="415823" cy="423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138" name="Rectangle 137"/>
          <p:cNvSpPr/>
          <p:nvPr/>
        </p:nvSpPr>
        <p:spPr>
          <a:xfrm>
            <a:off x="7630554" y="3140404"/>
            <a:ext cx="415823" cy="4201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13</a:t>
            </a:r>
            <a:endParaRPr lang="en-US" sz="1400" dirty="0"/>
          </a:p>
        </p:txBody>
      </p:sp>
      <p:sp>
        <p:nvSpPr>
          <p:cNvPr id="139" name="Rectangle 138"/>
          <p:cNvSpPr/>
          <p:nvPr/>
        </p:nvSpPr>
        <p:spPr>
          <a:xfrm>
            <a:off x="7630554" y="3970558"/>
            <a:ext cx="415823" cy="4201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140" name="Rectangle 139"/>
          <p:cNvSpPr/>
          <p:nvPr/>
        </p:nvSpPr>
        <p:spPr>
          <a:xfrm>
            <a:off x="7630554" y="4384987"/>
            <a:ext cx="415823" cy="4201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5497903" y="3141851"/>
            <a:ext cx="1355161" cy="2822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28700">
              <a:tabLst>
                <a:tab pos="1028700" algn="l"/>
              </a:tabLst>
            </a:pPr>
            <a:r>
              <a:rPr lang="en-US" sz="1400" dirty="0" smtClean="0"/>
              <a:t>Num. Edges 	1</a:t>
            </a:r>
            <a:endParaRPr lang="en-US" sz="1400" dirty="0"/>
          </a:p>
        </p:txBody>
      </p:sp>
      <p:sp>
        <p:nvSpPr>
          <p:cNvPr id="142" name="Rectangle 141"/>
          <p:cNvSpPr/>
          <p:nvPr/>
        </p:nvSpPr>
        <p:spPr>
          <a:xfrm>
            <a:off x="5497904" y="3425159"/>
            <a:ext cx="1355161" cy="2822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Small Time 	3</a:t>
            </a:r>
            <a:endParaRPr lang="en-US" sz="1400" dirty="0"/>
          </a:p>
        </p:txBody>
      </p:sp>
      <p:sp>
        <p:nvSpPr>
          <p:cNvPr id="143" name="Rectangle 142"/>
          <p:cNvSpPr/>
          <p:nvPr/>
        </p:nvSpPr>
        <p:spPr>
          <a:xfrm>
            <a:off x="5497903" y="3700148"/>
            <a:ext cx="1355161" cy="2822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Large Time 	3</a:t>
            </a:r>
            <a:endParaRPr lang="en-US" sz="1400" dirty="0"/>
          </a:p>
        </p:txBody>
      </p:sp>
      <p:sp>
        <p:nvSpPr>
          <p:cNvPr id="144" name="Rectangle 143"/>
          <p:cNvSpPr/>
          <p:nvPr/>
        </p:nvSpPr>
        <p:spPr>
          <a:xfrm>
            <a:off x="5497904" y="3983456"/>
            <a:ext cx="1355161" cy="2822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High 	1</a:t>
            </a:r>
            <a:endParaRPr lang="en-US" sz="1400" dirty="0"/>
          </a:p>
        </p:txBody>
      </p:sp>
      <p:sp>
        <p:nvSpPr>
          <p:cNvPr id="145" name="Rectangle 144"/>
          <p:cNvSpPr/>
          <p:nvPr/>
        </p:nvSpPr>
        <p:spPr>
          <a:xfrm>
            <a:off x="5493727" y="4246758"/>
            <a:ext cx="1355161" cy="2822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Vertex 	6</a:t>
            </a:r>
            <a:endParaRPr lang="en-US" sz="1400" dirty="0"/>
          </a:p>
        </p:txBody>
      </p:sp>
      <p:sp>
        <p:nvSpPr>
          <p:cNvPr id="146" name="Rectangle 145"/>
          <p:cNvSpPr/>
          <p:nvPr/>
        </p:nvSpPr>
        <p:spPr>
          <a:xfrm>
            <a:off x="7623225" y="3543023"/>
            <a:ext cx="415823" cy="42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147" name="Rectangle 146"/>
          <p:cNvSpPr/>
          <p:nvPr/>
        </p:nvSpPr>
        <p:spPr>
          <a:xfrm>
            <a:off x="7623225" y="3125850"/>
            <a:ext cx="415823" cy="420154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13</a:t>
            </a:r>
            <a:endParaRPr lang="en-US" sz="1400" dirty="0"/>
          </a:p>
        </p:txBody>
      </p:sp>
      <p:sp>
        <p:nvSpPr>
          <p:cNvPr id="148" name="Rectangle 147"/>
          <p:cNvSpPr/>
          <p:nvPr/>
        </p:nvSpPr>
        <p:spPr>
          <a:xfrm>
            <a:off x="7623225" y="3956004"/>
            <a:ext cx="415823" cy="420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149" name="Rectangle 148"/>
          <p:cNvSpPr/>
          <p:nvPr/>
        </p:nvSpPr>
        <p:spPr>
          <a:xfrm>
            <a:off x="7623225" y="4370433"/>
            <a:ext cx="415823" cy="420154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5490574" y="3127297"/>
            <a:ext cx="1355161" cy="282248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28700">
              <a:tabLst>
                <a:tab pos="1028700" algn="l"/>
              </a:tabLst>
            </a:pPr>
            <a:r>
              <a:rPr lang="en-US" sz="1400" dirty="0" smtClean="0"/>
              <a:t>Num. Edges 	1</a:t>
            </a:r>
            <a:endParaRPr lang="en-US" sz="1400" dirty="0"/>
          </a:p>
        </p:txBody>
      </p:sp>
      <p:sp>
        <p:nvSpPr>
          <p:cNvPr id="151" name="Rectangle 150"/>
          <p:cNvSpPr/>
          <p:nvPr/>
        </p:nvSpPr>
        <p:spPr>
          <a:xfrm>
            <a:off x="5490575" y="3410605"/>
            <a:ext cx="1355161" cy="282248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Small Time 	3</a:t>
            </a:r>
            <a:endParaRPr lang="en-US" sz="1400" dirty="0"/>
          </a:p>
        </p:txBody>
      </p:sp>
      <p:sp>
        <p:nvSpPr>
          <p:cNvPr id="152" name="Rectangle 151"/>
          <p:cNvSpPr/>
          <p:nvPr/>
        </p:nvSpPr>
        <p:spPr>
          <a:xfrm>
            <a:off x="5490574" y="3685594"/>
            <a:ext cx="1355161" cy="282248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Large Time 	3</a:t>
            </a:r>
            <a:endParaRPr lang="en-US" sz="1400" dirty="0"/>
          </a:p>
        </p:txBody>
      </p:sp>
      <p:sp>
        <p:nvSpPr>
          <p:cNvPr id="153" name="Rectangle 152"/>
          <p:cNvSpPr/>
          <p:nvPr/>
        </p:nvSpPr>
        <p:spPr>
          <a:xfrm>
            <a:off x="5490575" y="3968902"/>
            <a:ext cx="1355161" cy="282248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High 	1</a:t>
            </a:r>
            <a:endParaRPr lang="en-US" sz="1400" dirty="0"/>
          </a:p>
        </p:txBody>
      </p:sp>
      <p:sp>
        <p:nvSpPr>
          <p:cNvPr id="154" name="Rectangle 153"/>
          <p:cNvSpPr/>
          <p:nvPr/>
        </p:nvSpPr>
        <p:spPr>
          <a:xfrm>
            <a:off x="5486398" y="4232204"/>
            <a:ext cx="1355161" cy="282248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28700" algn="l"/>
              </a:tabLst>
            </a:pPr>
            <a:r>
              <a:rPr lang="en-US" sz="1400" dirty="0" smtClean="0"/>
              <a:t>Vertex 	6</a:t>
            </a:r>
            <a:endParaRPr lang="en-US" sz="1400" dirty="0"/>
          </a:p>
        </p:txBody>
      </p:sp>
      <p:sp>
        <p:nvSpPr>
          <p:cNvPr id="103" name="Cloud 102"/>
          <p:cNvSpPr/>
          <p:nvPr/>
        </p:nvSpPr>
        <p:spPr>
          <a:xfrm>
            <a:off x="152400" y="1219200"/>
            <a:ext cx="2026355" cy="779378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155750" y="1342253"/>
            <a:ext cx="2023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Vertex 6’s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Edges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503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00365 -4.81481E-6 C -0.00521 -4.81481E-6 -0.00712 0.03774 -0.00712 0.06852 L -0.00712 0.1375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1375 L 0.00503 0.09653 C 0.00746 0.08727 0.01128 0.08241 0.01527 0.08241 C 0.01996 0.08241 0.02361 0.08727 0.02604 0.09653 L 0.03836 0.1375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36 0.1375 L 0.05173 0.09653 C 0.05451 0.08727 0.05868 0.08241 0.06302 0.08241 C 0.06805 0.08241 0.07204 0.08727 0.07482 0.09653 L 0.08836 0.1375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36 0.1375 L 0.10173 0.09352 C 0.10451 0.08357 0.10868 0.07848 0.11302 0.07848 C 0.11805 0.07848 0.12204 0.08357 0.12482 0.09352 L 0.13836 0.1375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36 0.1375 L 0.14947 0.09352 C 0.15173 0.08357 0.15538 0.07848 0.15902 0.07848 C 0.16319 0.07848 0.16649 0.08357 0.16875 0.09352 L 0.18003 0.1375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3 0.1375 L 0.1934 0.09352 C 0.19618 0.08357 0.20034 0.07848 0.20468 0.07848 C 0.20972 0.07848 0.21371 0.08357 0.21649 0.09352 L 0.23003 0.1375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03 0.13658 L 0.16753 0.09561 C 0.15434 0.08635 0.13489 0.08149 0.11441 0.08149 C 0.09114 0.08149 0.07256 0.08635 0.0592 0.09561 L -0.0033 0.13658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13658 L 0.00503 0.09561 C 0.00746 0.08635 0.01128 0.08149 0.01527 0.08149 C 0.01996 0.08149 0.02361 0.08635 0.02604 0.09561 L 0.03836 0.13658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36 0.13658 L 0.05173 0.09561 C 0.05451 0.08635 0.05868 0.08149 0.06302 0.08149 C 0.06805 0.08149 0.07204 0.08635 0.07482 0.09561 L 0.08836 0.13658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path" presetSubtype="0" accel="50000" decel="5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36 0.13658 L 0.10173 0.09306 C 0.10451 0.08311 0.10868 0.07755 0.11302 0.07755 C 0.11805 0.07755 0.12204 0.08311 0.12482 0.09306 L 0.13836 0.13658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path" presetSubtype="0" accel="50000" decel="5000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36 0.1375 L 0.14947 0.09283 C 0.15173 0.08288 0.15538 0.07755 0.15902 0.07755 C 0.16319 0.07755 0.16649 0.08288 0.16875 0.09283 L 0.18003 0.1375 " pathEditMode="relative" rAng="0" ptsTypes="AAAAA">
                                      <p:cBhvr>
                                        <p:cTn id="5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path" presetSubtype="0" accel="50000" decel="5000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3 0.1375 L 0.1934 0.09283 C 0.19618 0.08288 0.20034 0.07755 0.20468 0.07755 C 0.20972 0.07755 0.21371 0.08288 0.21649 0.09283 L 0.23003 0.1375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7" presetClass="path" presetSubtype="0" accel="50000" decel="5000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03 0.1375 L 0.31927 0.06737 C 0.33802 0.05163 0.36614 0.04329 0.39531 0.04329 C 0.42864 0.04329 0.4552 0.05163 0.47395 0.06737 L 0.56336 0.1375 " pathEditMode="relative" rAng="0" ptsTypes="AAAAA">
                                      <p:cBhvr>
                                        <p:cTn id="17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1" grpId="1" animBg="1"/>
      <p:bldP spid="101" grpId="2" animBg="1"/>
      <p:bldP spid="101" grpId="3" animBg="1"/>
      <p:bldP spid="101" grpId="4" animBg="1"/>
      <p:bldP spid="101" grpId="5" animBg="1"/>
      <p:bldP spid="101" grpId="6" animBg="1"/>
      <p:bldP spid="101" grpId="7" animBg="1"/>
      <p:bldP spid="101" grpId="8" animBg="1"/>
      <p:bldP spid="101" grpId="9" animBg="1"/>
      <p:bldP spid="101" grpId="10" animBg="1"/>
      <p:bldP spid="101" grpId="11" animBg="1"/>
      <p:bldP spid="101" grpId="12" animBg="1"/>
      <p:bldP spid="101" grpId="13" animBg="1"/>
      <p:bldP spid="101" grpId="14" animBg="1"/>
      <p:bldP spid="101" grpId="15" animBg="1"/>
      <p:bldP spid="79" grpId="0" animBg="1"/>
      <p:bldP spid="80" grpId="0" animBg="1"/>
      <p:bldP spid="84" grpId="0" animBg="1"/>
      <p:bldP spid="85" grpId="0" animBg="1"/>
      <p:bldP spid="88" grpId="0" animBg="1"/>
      <p:bldP spid="89" grpId="0" animBg="1"/>
      <p:bldP spid="94" grpId="0" animBg="1"/>
      <p:bldP spid="95" grpId="0" animBg="1"/>
      <p:bldP spid="96" grpId="0" animBg="1"/>
      <p:bldP spid="97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Insertion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1303338"/>
            <a:ext cx="8516937" cy="51736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For an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insertion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/>
              <a:t>from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dirty="0" smtClean="0"/>
              <a:t> to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</a:p>
          <a:p>
            <a:pPr marL="0" indent="0">
              <a:buNone/>
            </a:pPr>
            <a:endParaRPr lang="en-US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Pass: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Search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dirty="0" smtClean="0"/>
              <a:t>’s edge blocks for an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existing edge </a:t>
            </a:r>
            <a:r>
              <a:rPr lang="en-US" dirty="0" smtClean="0"/>
              <a:t>to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v.</a:t>
            </a:r>
            <a:endParaRPr lang="en-US" dirty="0" smtClean="0"/>
          </a:p>
          <a:p>
            <a:pPr lvl="1"/>
            <a:r>
              <a:rPr lang="en-US" dirty="0" smtClean="0"/>
              <a:t>If found, update the weight and modified timestamp.</a:t>
            </a:r>
          </a:p>
          <a:p>
            <a:pPr lvl="1"/>
            <a:r>
              <a:rPr lang="en-US" dirty="0" smtClean="0"/>
              <a:t>If the search completes, go back to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dirty="0" smtClean="0"/>
              <a:t>’s first edge block.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Pass: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Search</a:t>
            </a:r>
            <a:r>
              <a:rPr lang="en-US" dirty="0" smtClean="0"/>
              <a:t>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dirty="0" smtClean="0"/>
              <a:t>’s edge blocks for an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existing edge</a:t>
            </a:r>
            <a:r>
              <a:rPr lang="en-US" dirty="0" smtClean="0"/>
              <a:t> to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empty space.</a:t>
            </a:r>
          </a:p>
          <a:p>
            <a:pPr lvl="1"/>
            <a:r>
              <a:rPr lang="en-US" dirty="0" smtClean="0"/>
              <a:t>If an existing edge is found, update the weight and modified timestamp.</a:t>
            </a:r>
          </a:p>
          <a:p>
            <a:pPr lvl="1"/>
            <a:r>
              <a:rPr lang="en-US" dirty="0" smtClean="0"/>
              <a:t>If an empty space is found, lock its first timestamp.</a:t>
            </a:r>
          </a:p>
          <a:p>
            <a:pPr lvl="2"/>
            <a:r>
              <a:rPr lang="en-US" dirty="0" smtClean="0"/>
              <a:t>If is has been filled with an edge to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dirty="0" smtClean="0"/>
              <a:t>, update the edge and unlock.</a:t>
            </a:r>
          </a:p>
          <a:p>
            <a:pPr lvl="2"/>
            <a:r>
              <a:rPr lang="en-US" dirty="0" smtClean="0"/>
              <a:t>If it’s still empty, fill it, update the block metadata and the degrees, and unlock.</a:t>
            </a:r>
          </a:p>
          <a:p>
            <a:pPr lvl="2"/>
            <a:r>
              <a:rPr lang="en-US" dirty="0" smtClean="0"/>
              <a:t>If the space has been filled with another edge, unlock it and keep searching.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: If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dirty="0" smtClean="0"/>
              <a:t>’s list has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no empty space</a:t>
            </a:r>
            <a:r>
              <a:rPr lang="en-US" dirty="0" smtClean="0"/>
              <a:t>, lock the next pointer of the last block.</a:t>
            </a:r>
          </a:p>
          <a:p>
            <a:pPr lvl="1"/>
            <a:r>
              <a:rPr lang="en-US" dirty="0" smtClean="0"/>
              <a:t>If the pointer is null, atomically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acquire an empty edge block </a:t>
            </a:r>
            <a:r>
              <a:rPr lang="en-US" dirty="0" smtClean="0"/>
              <a:t>and link it in.  Otherwise, search the new block for empty space.</a:t>
            </a:r>
          </a:p>
          <a:p>
            <a:pPr lvl="1"/>
            <a:r>
              <a:rPr lang="en-US" dirty="0" smtClean="0"/>
              <a:t>Insert the edge into the newly created block.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8E9A18-1481-47DB-8EE0-6D92E19457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656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/>
              <a:t>High performance, </a:t>
            </a:r>
            <a:r>
              <a:rPr lang="en-US" sz="2800" b="1" dirty="0" smtClean="0">
                <a:solidFill>
                  <a:schemeClr val="accent2"/>
                </a:solidFill>
              </a:rPr>
              <a:t>scalable</a:t>
            </a:r>
            <a:r>
              <a:rPr lang="en-US" sz="2800" dirty="0" smtClean="0"/>
              <a:t>, and portable graph data structure for streaming graphs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Several approaches to manufacture </a:t>
            </a:r>
            <a:r>
              <a:rPr lang="en-US" sz="2800" b="1" dirty="0" smtClean="0">
                <a:solidFill>
                  <a:schemeClr val="accent2"/>
                </a:solidFill>
              </a:rPr>
              <a:t>parallelism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in a stream of edges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chemeClr val="accent2"/>
                </a:solidFill>
              </a:rPr>
              <a:t>2-3 orders </a:t>
            </a:r>
            <a:r>
              <a:rPr lang="en-US" sz="2800" dirty="0" smtClean="0"/>
              <a:t>of magnitude better performance for edge insertions and deletions</a:t>
            </a: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chemeClr val="accent2"/>
                </a:solidFill>
              </a:rPr>
              <a:t>3 million </a:t>
            </a:r>
            <a:r>
              <a:rPr lang="en-US" sz="2800" dirty="0" smtClean="0"/>
              <a:t>updates per second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Scale-free graph with 537 million edges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/>
              <a:t>Target </a:t>
            </a:r>
            <a:r>
              <a:rPr lang="en-US" sz="2400" b="1" dirty="0" smtClean="0"/>
              <a:t>platforms:  </a:t>
            </a:r>
            <a:r>
              <a:rPr lang="en-US" sz="2400" dirty="0" smtClean="0"/>
              <a:t>Cray </a:t>
            </a:r>
            <a:r>
              <a:rPr lang="en-US" sz="2400" dirty="0" smtClean="0"/>
              <a:t>XMT, Intel/AMD x86, IBM Power7</a:t>
            </a:r>
          </a:p>
          <a:p>
            <a:pPr>
              <a:spcBef>
                <a:spcPts val="600"/>
              </a:spcBef>
            </a:pPr>
            <a:r>
              <a:rPr lang="en-US" sz="2400" b="1" dirty="0" smtClean="0"/>
              <a:t>In use </a:t>
            </a:r>
            <a:r>
              <a:rPr lang="en-US" sz="2400" b="1" dirty="0" smtClean="0"/>
              <a:t>by:</a:t>
            </a:r>
            <a:r>
              <a:rPr lang="en-US" sz="2400" dirty="0" smtClean="0"/>
              <a:t>  DARPA </a:t>
            </a:r>
            <a:r>
              <a:rPr lang="en-US" sz="2400" dirty="0" smtClean="0"/>
              <a:t>UHPC CP2, CMU, Sandia MTGL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8E9A18-1481-47DB-8EE0-6D92E19457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Fine-grained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Locking first </a:t>
            </a:r>
            <a:r>
              <a:rPr lang="en-US" dirty="0" smtClean="0"/>
              <a:t>timestamp enables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Safety between threads, correctness guaranteed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Threads </a:t>
            </a:r>
            <a:r>
              <a:rPr lang="en-US" dirty="0"/>
              <a:t>in 1</a:t>
            </a:r>
            <a:r>
              <a:rPr lang="en-US" baseline="30000" dirty="0"/>
              <a:t>st</a:t>
            </a:r>
            <a:r>
              <a:rPr lang="en-US" dirty="0"/>
              <a:t> pass </a:t>
            </a:r>
            <a:r>
              <a:rPr lang="en-US" dirty="0" smtClean="0"/>
              <a:t>read </a:t>
            </a:r>
            <a:r>
              <a:rPr lang="en-US" dirty="0"/>
              <a:t>past </a:t>
            </a:r>
            <a:r>
              <a:rPr lang="en-US" dirty="0" smtClean="0"/>
              <a:t>lock without waiting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If edge already exists, no locking </a:t>
            </a:r>
            <a:r>
              <a:rPr lang="en-US" dirty="0" smtClean="0"/>
              <a:t>required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Metadata kept consistent</a:t>
            </a:r>
          </a:p>
          <a:p>
            <a:pPr>
              <a:spcBef>
                <a:spcPts val="1200"/>
              </a:spcBef>
            </a:pPr>
            <a:endParaRPr lang="en-US" sz="2600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Locking next pointer ensures no extra </a:t>
            </a:r>
            <a:br>
              <a:rPr lang="en-US" dirty="0" smtClean="0"/>
            </a:br>
            <a:r>
              <a:rPr lang="en-US" dirty="0" smtClean="0"/>
              <a:t>edge block allocations</a:t>
            </a:r>
          </a:p>
          <a:p>
            <a:pPr>
              <a:spcBef>
                <a:spcPts val="1200"/>
              </a:spcBef>
            </a:pPr>
            <a:endParaRPr lang="en-US" sz="2600" dirty="0" smtClean="0"/>
          </a:p>
          <a:p>
            <a:pPr>
              <a:spcBef>
                <a:spcPts val="1200"/>
              </a:spcBef>
            </a:pPr>
            <a:r>
              <a:rPr lang="en-US" dirty="0"/>
              <a:t>Simultaneously insert any </a:t>
            </a:r>
            <a:r>
              <a:rPr lang="en-US" dirty="0" smtClean="0"/>
              <a:t>edge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Even the </a:t>
            </a:r>
            <a:r>
              <a:rPr lang="en-US" dirty="0"/>
              <a:t>same edge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Enables massive parallelism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8E9A18-1481-47DB-8EE0-6D92E19457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554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Deletion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1303338"/>
            <a:ext cx="8347075" cy="5173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For an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deletion </a:t>
            </a:r>
            <a:r>
              <a:rPr lang="en-US" sz="2400" dirty="0" smtClean="0"/>
              <a:t>from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sz="2400" dirty="0" smtClean="0"/>
              <a:t> to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</a:p>
          <a:p>
            <a:pPr marL="0" lvl="2" indent="0" defTabSz="457200"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	Search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sz="2000" dirty="0" smtClean="0"/>
              <a:t>’s edge blocks for an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existing edge </a:t>
            </a:r>
            <a:r>
              <a:rPr lang="en-US" sz="2000" dirty="0" smtClean="0"/>
              <a:t>to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endParaRPr lang="en-US" sz="2000" dirty="0" smtClean="0"/>
          </a:p>
          <a:p>
            <a:pPr lvl="1"/>
            <a:r>
              <a:rPr lang="en-US" sz="2000" dirty="0" smtClean="0"/>
              <a:t>If found</a:t>
            </a:r>
          </a:p>
          <a:p>
            <a:pPr lvl="2"/>
            <a:r>
              <a:rPr lang="en-US" sz="2000" dirty="0" smtClean="0"/>
              <a:t>Atomically set the edge to empty</a:t>
            </a:r>
          </a:p>
          <a:p>
            <a:pPr lvl="2"/>
            <a:r>
              <a:rPr lang="en-US" sz="2000" dirty="0" smtClean="0"/>
              <a:t>Atomically update the vertex degrees</a:t>
            </a:r>
          </a:p>
          <a:p>
            <a:pPr lvl="2"/>
            <a:r>
              <a:rPr lang="en-US" sz="2000" dirty="0" smtClean="0"/>
              <a:t>Return 1</a:t>
            </a:r>
          </a:p>
          <a:p>
            <a:pPr lvl="1"/>
            <a:r>
              <a:rPr lang="en-US" sz="2000" dirty="0" smtClean="0"/>
              <a:t>If the search completes, return 0</a:t>
            </a:r>
          </a:p>
          <a:p>
            <a:endParaRPr lang="en-US" dirty="0"/>
          </a:p>
          <a:p>
            <a:r>
              <a:rPr lang="en-US" sz="2400" dirty="0" smtClean="0"/>
              <a:t>Thread-safe &amp; correctness guaranteed</a:t>
            </a:r>
          </a:p>
          <a:p>
            <a:r>
              <a:rPr lang="en-US" sz="2400" dirty="0" smtClean="0"/>
              <a:t>All deletions can be processed simultaneously</a:t>
            </a:r>
          </a:p>
          <a:p>
            <a:r>
              <a:rPr lang="en-US" sz="2400" dirty="0" smtClean="0"/>
              <a:t>Massively parallel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8E9A18-1481-47DB-8EE0-6D92E194575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636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Update performance – Intel &amp; Cray XMT/2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143000"/>
            <a:ext cx="6400813" cy="45720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638800"/>
            <a:ext cx="2857500" cy="800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10x </a:t>
            </a:r>
            <a:r>
              <a:rPr lang="en-US" dirty="0"/>
              <a:t>faster on Intel</a:t>
            </a:r>
          </a:p>
          <a:p>
            <a:pPr algn="ctr"/>
            <a:r>
              <a:rPr lang="en-US" b="1" dirty="0"/>
              <a:t>5x </a:t>
            </a:r>
            <a:r>
              <a:rPr lang="en-US" dirty="0"/>
              <a:t>faster on Cray </a:t>
            </a:r>
            <a:r>
              <a:rPr lang="en-US" dirty="0" smtClean="0"/>
              <a:t>XMT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98184" y="1545771"/>
            <a:ext cx="16546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|</a:t>
            </a:r>
            <a:r>
              <a:rPr lang="en-US" sz="1400" dirty="0" smtClean="0"/>
              <a:t>V| = 16 M</a:t>
            </a:r>
          </a:p>
          <a:p>
            <a:r>
              <a:rPr lang="en-US" sz="1400" dirty="0" smtClean="0"/>
              <a:t>|E| = 270 M</a:t>
            </a:r>
          </a:p>
          <a:p>
            <a:r>
              <a:rPr lang="en-US" sz="1400" dirty="0" err="1" smtClean="0"/>
              <a:t>Batchsize</a:t>
            </a:r>
            <a:r>
              <a:rPr lang="en-US" sz="1400" dirty="0" smtClean="0"/>
              <a:t> = 100 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483514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graphs – Cray XMT/2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142995"/>
            <a:ext cx="6400813" cy="45720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98191" y="1545771"/>
            <a:ext cx="16546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|V| = 67 M</a:t>
            </a:r>
          </a:p>
          <a:p>
            <a:r>
              <a:rPr lang="en-US" sz="1400" dirty="0" smtClean="0"/>
              <a:t>|E| = 537 M</a:t>
            </a:r>
          </a:p>
          <a:p>
            <a:r>
              <a:rPr lang="en-US" sz="1400" dirty="0" err="1" smtClean="0"/>
              <a:t>Batchsize</a:t>
            </a:r>
            <a:r>
              <a:rPr lang="en-US" sz="1400" dirty="0" smtClean="0"/>
              <a:t> = 1 M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1295400" y="5867400"/>
            <a:ext cx="4288972" cy="4027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Cray XMT: 3.1 million updates per 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6065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Batch </a:t>
            </a:r>
            <a:r>
              <a:rPr lang="en-US" dirty="0"/>
              <a:t>S</a:t>
            </a:r>
            <a:r>
              <a:rPr lang="en-US" dirty="0" smtClean="0"/>
              <a:t>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Batch size increases scalability, with diminishing returns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0072" y="1807381"/>
            <a:ext cx="5823856" cy="41598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2868" y="5883728"/>
            <a:ext cx="2136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|V| = 67 M, |E| = 537 M</a:t>
            </a:r>
          </a:p>
        </p:txBody>
      </p:sp>
    </p:spTree>
    <p:extLst>
      <p:ext uri="{BB962C8B-B14F-4D97-AF65-F5344CB8AC3E}">
        <p14:creationId xmlns:p14="http://schemas.microsoft.com/office/powerpoint/2010/main" xmlns="" val="3253317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0EE8C9-FB64-4114-9D5A-4D6D2EBA11E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2395016"/>
              </p:ext>
            </p:extLst>
          </p:nvPr>
        </p:nvGraphicFramePr>
        <p:xfrm>
          <a:off x="381000" y="1397000"/>
          <a:ext cx="8382000" cy="2865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Cray XMT</a:t>
                      </a:r>
                    </a:p>
                    <a:p>
                      <a:r>
                        <a:rPr lang="en-US" dirty="0" smtClean="0"/>
                        <a:t>Updates /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Speed-up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 E7-8870</a:t>
                      </a:r>
                    </a:p>
                    <a:p>
                      <a:r>
                        <a:rPr lang="en-US" dirty="0" smtClean="0"/>
                        <a:t>Updates</a:t>
                      </a:r>
                      <a:r>
                        <a:rPr lang="en-US" baseline="0" dirty="0" smtClean="0"/>
                        <a:t> /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Speed-up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 (100K)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237</a:t>
                      </a:r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.0</a:t>
                      </a:r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</a:t>
                      </a:r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.0</a:t>
                      </a:r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Atomics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1,140,000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.0</a:t>
                      </a:r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1,600,000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9.5x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10x</a:t>
                      </a:r>
                      <a:r>
                        <a:rPr lang="en-US" baseline="0" dirty="0" smtClean="0"/>
                        <a:t> Batch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2,610,000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2.3x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1,800,000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1.1x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2x Graph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1.2x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3,263</a:t>
                      </a:r>
                      <a:r>
                        <a:rPr lang="en-US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.0</a:t>
                      </a:r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150</a:t>
                      </a:r>
                      <a:r>
                        <a:rPr lang="en-US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.0</a:t>
                      </a:r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4495800"/>
            <a:ext cx="861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7013">
              <a:buFont typeface="Arial" pitchFamily="34" charset="0"/>
              <a:buChar char="•"/>
            </a:pPr>
            <a:r>
              <a:rPr lang="en-US" dirty="0" smtClean="0"/>
              <a:t>Fastest known parallel data structure for dynamic semantic graphs at this scale</a:t>
            </a:r>
          </a:p>
          <a:p>
            <a:pPr indent="227013">
              <a:buFont typeface="Arial" pitchFamily="34" charset="0"/>
              <a:buChar char="•"/>
            </a:pPr>
            <a:r>
              <a:rPr lang="en-US" dirty="0" smtClean="0"/>
              <a:t>Available at: </a:t>
            </a:r>
            <a:r>
              <a:rPr lang="en-US" dirty="0" smtClean="0">
                <a:hlinkClick r:id="rId3"/>
              </a:rPr>
              <a:t>http://www.cc.gatech.edu/stinger</a:t>
            </a:r>
            <a:endParaRPr lang="en-US" dirty="0" smtClean="0"/>
          </a:p>
          <a:p>
            <a:pPr indent="227013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sz="1600" dirty="0" smtClean="0"/>
              <a:t>Note: Our experimental results limited by available resources.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STINGER </a:t>
            </a:r>
            <a:r>
              <a:rPr lang="en-US" dirty="0" smtClean="0">
                <a:solidFill>
                  <a:schemeClr val="tx1"/>
                </a:solidFill>
              </a:rPr>
              <a:t>Website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http://www.cc.gatech.edu/stinger</a:t>
            </a:r>
          </a:p>
          <a:p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9" t="9346" r="6648" b="2357"/>
          <a:stretch/>
        </p:blipFill>
        <p:spPr bwMode="auto">
          <a:xfrm>
            <a:off x="2403331" y="1941444"/>
            <a:ext cx="4383722" cy="4154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2923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 smtClean="0"/>
              <a:t>Several approaches to finding parallelism</a:t>
            </a:r>
            <a:br>
              <a:rPr lang="en-US" sz="2800" dirty="0" smtClean="0"/>
            </a:br>
            <a:r>
              <a:rPr lang="en-US" sz="2800" dirty="0" smtClean="0"/>
              <a:t>in an edge update stream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/>
              <a:t>100x</a:t>
            </a:r>
            <a:r>
              <a:rPr lang="en-US" sz="2800" dirty="0" smtClean="0"/>
              <a:t> to </a:t>
            </a:r>
            <a:r>
              <a:rPr lang="en-US" sz="2800" b="1" dirty="0" smtClean="0"/>
              <a:t>3000x</a:t>
            </a:r>
            <a:r>
              <a:rPr lang="en-US" sz="2800" dirty="0" smtClean="0"/>
              <a:t> improvement over</a:t>
            </a:r>
            <a:br>
              <a:rPr lang="en-US" sz="2800" dirty="0" smtClean="0"/>
            </a:br>
            <a:r>
              <a:rPr lang="en-US" sz="2800" dirty="0" smtClean="0"/>
              <a:t>single edge updates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Scalable, parallel data structure for dynamic, semantic graphs at over 3 million updates / sec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Portable code base runs on Cray XMT, </a:t>
            </a:r>
            <a:br>
              <a:rPr lang="en-US" sz="2800" dirty="0" smtClean="0"/>
            </a:br>
            <a:r>
              <a:rPr lang="en-US" sz="2800" dirty="0" smtClean="0"/>
              <a:t>Intel/AMD x86 systems, &amp; IBM Power7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8E9A18-1481-47DB-8EE0-6D92E194575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803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Acknowledgment of Support</a:t>
            </a:r>
          </a:p>
        </p:txBody>
      </p:sp>
      <p:pic>
        <p:nvPicPr>
          <p:cNvPr id="26627" name="Picture 4" descr="sandi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4478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darp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13700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124" r="58928"/>
          <a:stretch>
            <a:fillRect/>
          </a:stretch>
        </p:blipFill>
        <p:spPr bwMode="auto">
          <a:xfrm>
            <a:off x="2209800" y="5715000"/>
            <a:ext cx="1752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ibm_bl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67213"/>
            <a:ext cx="17891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 descr="Son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952"/>
          <a:stretch>
            <a:fillRect/>
          </a:stretch>
        </p:blipFill>
        <p:spPr bwMode="auto">
          <a:xfrm>
            <a:off x="7061200" y="5106988"/>
            <a:ext cx="15668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0" descr="home_logo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67" r="10867"/>
          <a:stretch>
            <a:fillRect/>
          </a:stretch>
        </p:blipFill>
        <p:spPr bwMode="auto">
          <a:xfrm>
            <a:off x="7620000" y="5638800"/>
            <a:ext cx="15240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038" y="4194175"/>
            <a:ext cx="2514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638800"/>
            <a:ext cx="1447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3" descr="ns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12954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9" descr="http://tbn0.google.com/images?q=tbn:eNwGoopXENjl8M:http://www.pnl.gov/wireless-buildings/_borders/doe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0492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1" descr="DoD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22872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23" descr="http://popgenome.ag.utk.edu/mdb/new_ornl_logo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17526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25" descr="http://opec.cit.nih.gov/communications/Logos/nih_logo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3667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27" descr="http://blogs.spectrum.ieee.org/automaton/NASA%20Logo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13938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20" descr="http://alexseifert.files.wordpress.com/2008/05/nvidia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75125"/>
            <a:ext cx="12065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4" descr="Xilinx, Inc.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61050"/>
            <a:ext cx="1143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3" name="Slide Number Placeholder 20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40D590-2482-418D-A1E5-DCDF0621E7C4}" type="slidenum">
              <a:rPr lang="en-US" smtClean="0">
                <a:solidFill>
                  <a:srgbClr val="808080"/>
                </a:solidFill>
              </a:rPr>
              <a:pPr eaLnBrk="1" hangingPunct="1"/>
              <a:t>28</a:t>
            </a:fld>
            <a:endParaRPr lang="en-US" smtClean="0">
              <a:solidFill>
                <a:srgbClr val="808080"/>
              </a:solidFill>
            </a:endParaRPr>
          </a:p>
        </p:txBody>
      </p:sp>
      <p:pic>
        <p:nvPicPr>
          <p:cNvPr id="26644" name="Picture 2" descr="intel-log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15621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11" descr="http://tascs-scidac.org/image-gallery/logos/pnnl-color-logo-horizontal-crop-trans.png/imag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938463"/>
            <a:ext cx="21177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24" descr="NorthropGrumman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6175" y="4430713"/>
            <a:ext cx="24018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26" descr="http://www.bhba.org/golf/lexisnexis%20logo.jpg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650" y="4768850"/>
            <a:ext cx="1900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6402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71FE4C-8D89-4C86-9E21-8F603B0EB2A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1303338"/>
            <a:ext cx="8745537" cy="5010150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Data Structures</a:t>
            </a:r>
          </a:p>
          <a:p>
            <a:r>
              <a:rPr lang="en-US" dirty="0" smtClean="0"/>
              <a:t>Target Architectures</a:t>
            </a:r>
          </a:p>
          <a:p>
            <a:r>
              <a:rPr lang="en-US" dirty="0" smtClean="0"/>
              <a:t>Finding Parallelism in Updates</a:t>
            </a:r>
          </a:p>
          <a:p>
            <a:r>
              <a:rPr lang="en-US" dirty="0" smtClean="0"/>
              <a:t>Performance Results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8E9A18-1481-47DB-8EE0-6D92E19457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232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Insertion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1303338"/>
            <a:ext cx="8347075" cy="5173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an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insertion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/>
              <a:t>from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dirty="0" smtClean="0"/>
              <a:t> to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</a:p>
          <a:p>
            <a:pPr marL="0" indent="0">
              <a:buNone/>
            </a:pPr>
            <a:endParaRPr lang="en-US" sz="20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Search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sz="2800" dirty="0" smtClean="0"/>
              <a:t>’s edge blocks for an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existing edge </a:t>
            </a:r>
            <a:r>
              <a:rPr lang="en-US" sz="2800" dirty="0" smtClean="0"/>
              <a:t>to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endParaRPr lang="en-US" sz="2800" dirty="0" smtClean="0"/>
          </a:p>
          <a:p>
            <a:pPr lvl="1"/>
            <a:r>
              <a:rPr lang="en-US" dirty="0" smtClean="0"/>
              <a:t>If found</a:t>
            </a:r>
            <a:endParaRPr lang="en-US" dirty="0"/>
          </a:p>
          <a:p>
            <a:pPr lvl="2"/>
            <a:r>
              <a:rPr lang="en-US" dirty="0" smtClean="0"/>
              <a:t>Update the weight and modified timestamp</a:t>
            </a:r>
          </a:p>
          <a:p>
            <a:pPr lvl="2"/>
            <a:r>
              <a:rPr lang="en-US" dirty="0" smtClean="0"/>
              <a:t>Return 0</a:t>
            </a:r>
          </a:p>
          <a:p>
            <a:pPr lvl="1"/>
            <a:r>
              <a:rPr lang="en-US" dirty="0" smtClean="0"/>
              <a:t>If the search completes</a:t>
            </a:r>
          </a:p>
          <a:p>
            <a:pPr lvl="2"/>
            <a:r>
              <a:rPr lang="en-US" dirty="0" smtClean="0"/>
              <a:t>Go back to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dirty="0" smtClean="0"/>
              <a:t>’s first edge block</a:t>
            </a:r>
          </a:p>
          <a:p>
            <a:pPr lvl="2"/>
            <a:r>
              <a:rPr lang="en-US" dirty="0" smtClean="0"/>
              <a:t>Continue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8E9A18-1481-47DB-8EE0-6D92E194575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4475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Insertion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1303338"/>
            <a:ext cx="8347075" cy="51736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For an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insertion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/>
              <a:t>from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dirty="0" smtClean="0"/>
              <a:t> to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</a:p>
          <a:p>
            <a:pPr marL="0" indent="0">
              <a:buNone/>
            </a:pPr>
            <a:endParaRPr lang="en-US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000" dirty="0" smtClean="0"/>
              <a:t>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Search</a:t>
            </a:r>
            <a:r>
              <a:rPr lang="en-US" sz="3000" dirty="0" smtClean="0"/>
              <a:t> </a:t>
            </a:r>
            <a:r>
              <a:rPr lang="en-US" sz="3000" i="1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sz="3000" dirty="0"/>
              <a:t> </a:t>
            </a:r>
            <a:r>
              <a:rPr lang="en-US" sz="3000" dirty="0" smtClean="0"/>
              <a:t>for an 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edge</a:t>
            </a:r>
            <a:r>
              <a:rPr lang="en-US" sz="3000" dirty="0" smtClean="0"/>
              <a:t> to </a:t>
            </a:r>
            <a:r>
              <a:rPr lang="en-US" sz="3000" i="1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sz="3000" dirty="0" smtClean="0"/>
              <a:t> or 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empty space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If an existing edge is found:</a:t>
            </a:r>
          </a:p>
          <a:p>
            <a:pPr lvl="2"/>
            <a:r>
              <a:rPr lang="en-US" sz="2200" dirty="0" smtClean="0"/>
              <a:t>Update the weight and modified timestamp. Return 0</a:t>
            </a:r>
          </a:p>
          <a:p>
            <a:pPr lvl="1"/>
            <a:endParaRPr lang="en-US" sz="2600" dirty="0" smtClean="0"/>
          </a:p>
          <a:p>
            <a:pPr lvl="1"/>
            <a:r>
              <a:rPr lang="en-US" dirty="0" smtClean="0"/>
              <a:t>If an empty space is found, lock its first timestamp</a:t>
            </a:r>
          </a:p>
          <a:p>
            <a:pPr lvl="2"/>
            <a:r>
              <a:rPr lang="en-US" dirty="0" smtClean="0"/>
              <a:t>If it’s been filled with an edge to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dirty="0" smtClean="0"/>
              <a:t>, unlock and see above.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If it’s still empty</a:t>
            </a:r>
          </a:p>
          <a:p>
            <a:pPr lvl="3"/>
            <a:r>
              <a:rPr lang="en-US" dirty="0" smtClean="0"/>
              <a:t>Fill it, update the block metadata and vertex degrees</a:t>
            </a:r>
          </a:p>
          <a:p>
            <a:pPr lvl="3"/>
            <a:r>
              <a:rPr lang="en-US" dirty="0" smtClean="0"/>
              <a:t>Unlock the edge and return 1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If the space has been filled with another edge</a:t>
            </a:r>
          </a:p>
          <a:p>
            <a:pPr lvl="3"/>
            <a:r>
              <a:rPr lang="en-US" dirty="0" smtClean="0"/>
              <a:t>Unlock the edge</a:t>
            </a:r>
          </a:p>
          <a:p>
            <a:pPr lvl="3"/>
            <a:r>
              <a:rPr lang="en-US" dirty="0" smtClean="0"/>
              <a:t>Keep searching until the end of the last block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8E9A18-1481-47DB-8EE0-6D92E194575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112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Immense volume of data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Facebook</a:t>
            </a:r>
            <a:r>
              <a:rPr lang="en-US" sz="2800" dirty="0" smtClean="0"/>
              <a:t>:  ~1 </a:t>
            </a:r>
            <a:r>
              <a:rPr lang="en-US" sz="2800" b="1" dirty="0" smtClean="0"/>
              <a:t>billion </a:t>
            </a:r>
            <a:r>
              <a:rPr lang="en-US" sz="2800" dirty="0" smtClean="0"/>
              <a:t>users</a:t>
            </a:r>
          </a:p>
          <a:p>
            <a:pPr lvl="1"/>
            <a:r>
              <a:rPr lang="en-US" sz="2400" dirty="0" smtClean="0"/>
              <a:t>average 130 friends</a:t>
            </a:r>
          </a:p>
          <a:p>
            <a:pPr lvl="1"/>
            <a:r>
              <a:rPr lang="en-US" sz="2400" dirty="0" smtClean="0"/>
              <a:t>30 </a:t>
            </a:r>
            <a:r>
              <a:rPr lang="en-US" sz="2400" b="1" dirty="0" smtClean="0"/>
              <a:t>billion</a:t>
            </a:r>
            <a:r>
              <a:rPr lang="en-US" sz="2400" dirty="0" smtClean="0"/>
              <a:t> pieces of content shared / month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Twitter</a:t>
            </a:r>
            <a:r>
              <a:rPr lang="en-US" sz="2800" dirty="0" smtClean="0"/>
              <a:t>:  500 </a:t>
            </a:r>
            <a:r>
              <a:rPr lang="en-US" sz="2800" b="1" dirty="0" smtClean="0"/>
              <a:t>million</a:t>
            </a:r>
            <a:r>
              <a:rPr lang="en-US" sz="2800" dirty="0" smtClean="0"/>
              <a:t> active users</a:t>
            </a:r>
          </a:p>
          <a:p>
            <a:pPr lvl="1"/>
            <a:r>
              <a:rPr lang="en-US" sz="2400" dirty="0" smtClean="0"/>
              <a:t>340 </a:t>
            </a:r>
            <a:r>
              <a:rPr lang="en-US" sz="2400" b="1" dirty="0" smtClean="0"/>
              <a:t>million</a:t>
            </a:r>
            <a:r>
              <a:rPr lang="en-US" sz="2400" dirty="0" smtClean="0"/>
              <a:t> tweets / day</a:t>
            </a:r>
          </a:p>
          <a:p>
            <a:r>
              <a:rPr lang="en-US" sz="2800" dirty="0" smtClean="0"/>
              <a:t>Goal: Use the interaction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 smtClean="0"/>
              <a:t>	network to understand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 smtClean="0"/>
              <a:t>	and characterize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 smtClean="0"/>
              <a:t>	information flow</a:t>
            </a:r>
          </a:p>
        </p:txBody>
      </p:sp>
      <p:pic>
        <p:nvPicPr>
          <p:cNvPr id="7171" name="Picture 7" descr="http://www.visualcomplexity.com/vc/images/594_big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962400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Motivation: Social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73EEC1-A754-4BF2-A4A0-25D241018CA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174" name="TextBox 4"/>
          <p:cNvSpPr txBox="1">
            <a:spLocks noChangeArrowheads="1"/>
          </p:cNvSpPr>
          <p:nvPr/>
        </p:nvSpPr>
        <p:spPr bwMode="auto">
          <a:xfrm>
            <a:off x="381000" y="6096000"/>
            <a:ext cx="487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Sources: </a:t>
            </a:r>
            <a:r>
              <a:rPr lang="en-US" sz="1200" dirty="0" err="1"/>
              <a:t>Facebook</a:t>
            </a:r>
            <a:r>
              <a:rPr lang="en-US" sz="1200" dirty="0"/>
              <a:t>, </a:t>
            </a:r>
            <a:r>
              <a:rPr lang="en-US" sz="1200" dirty="0" smtClean="0"/>
              <a:t>Twitter</a:t>
            </a:r>
            <a:endParaRPr lang="en-US" sz="1200" dirty="0"/>
          </a:p>
        </p:txBody>
      </p:sp>
      <p:pic>
        <p:nvPicPr>
          <p:cNvPr id="7175" name="Picture 2" descr="http://profile.ak.facebook.com/object2/1310/46/l20531316728_580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14563"/>
            <a:ext cx="15970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7543800" y="3694112"/>
            <a:ext cx="1447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/>
              <a:t>Twitter social network using Large Graph Layout</a:t>
            </a:r>
          </a:p>
        </p:txBody>
      </p:sp>
      <p:pic>
        <p:nvPicPr>
          <p:cNvPr id="7177" name="Picture 2" descr="http://jutenetworks.com/wp-content/uploads/2008/06/netstupid-780632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1462" y="849313"/>
            <a:ext cx="2622537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2433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2263" y="315913"/>
            <a:ext cx="8229600" cy="763587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/>
              <a:t>Current</a:t>
            </a:r>
            <a:r>
              <a:rPr lang="en-US" dirty="0" smtClean="0"/>
              <a:t> Example Data Rates</a:t>
            </a:r>
          </a:p>
        </p:txBody>
      </p:sp>
      <p:sp>
        <p:nvSpPr>
          <p:cNvPr id="199683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buFont typeface="Franklin Gothic Book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 smtClean="0"/>
              <a:t>Financial:</a:t>
            </a:r>
          </a:p>
          <a:p>
            <a:pPr marL="741363" lvl="1" indent="-284163">
              <a:buFont typeface="Franklin Gothic Book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 smtClean="0"/>
              <a:t>NYSE processes 1.5TB daily, maintains 8PB</a:t>
            </a:r>
          </a:p>
          <a:p>
            <a:pPr marL="341313" indent="-341313">
              <a:buFont typeface="Franklin Gothic Book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 smtClean="0"/>
              <a:t>Social: </a:t>
            </a:r>
          </a:p>
          <a:p>
            <a:pPr marL="741363" lvl="1" indent="-284163">
              <a:buFont typeface="Franklin Gothic Book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 err="1" smtClean="0"/>
              <a:t>Facebook</a:t>
            </a:r>
            <a:r>
              <a:rPr lang="en-US" sz="2200" dirty="0" smtClean="0"/>
              <a:t>: 37,000 Likes per second</a:t>
            </a:r>
          </a:p>
          <a:p>
            <a:pPr marL="741363" lvl="1" indent="-284163">
              <a:buFont typeface="Franklin Gothic Book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 smtClean="0"/>
              <a:t>Twitter: 13,684 Tweets per second (</a:t>
            </a:r>
            <a:r>
              <a:rPr lang="en-US" sz="2000" dirty="0" smtClean="0"/>
              <a:t>Barcelona v. Chelsea</a:t>
            </a:r>
            <a:r>
              <a:rPr lang="en-US" sz="2200" dirty="0" smtClean="0"/>
              <a:t>)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 smtClean="0"/>
              <a:t>Google:</a:t>
            </a:r>
          </a:p>
          <a:p>
            <a:pPr marL="741363" lvl="1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 smtClean="0"/>
              <a:t>“Several dozen” 1PB data sets</a:t>
            </a:r>
          </a:p>
          <a:p>
            <a:pPr marL="741363" lvl="1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 smtClean="0"/>
              <a:t>Knowledge Graph: 500M entities, 3.5B relationships</a:t>
            </a:r>
          </a:p>
          <a:p>
            <a:pPr marL="341313" indent="-341313">
              <a:buFont typeface="Franklin Gothic Book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 smtClean="0"/>
              <a:t>Business:</a:t>
            </a:r>
          </a:p>
          <a:p>
            <a:pPr marL="741363" lvl="1" indent="-284163">
              <a:buFont typeface="Franklin Gothic Book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 smtClean="0"/>
              <a:t>eBay: 17 trillion records, 1.5B new records per day</a:t>
            </a:r>
          </a:p>
          <a:p>
            <a:pPr marL="341313" indent="-341313" algn="ctr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b="1" dirty="0" smtClean="0"/>
          </a:p>
          <a:p>
            <a:pPr marL="341313" indent="-341313">
              <a:buFontTx/>
              <a:buNone/>
              <a:tabLst>
                <a:tab pos="911225" algn="l"/>
                <a:tab pos="1825625" algn="l"/>
                <a:tab pos="2398713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b="1" dirty="0" smtClean="0">
                <a:solidFill>
                  <a:schemeClr val="accent2"/>
                </a:solidFill>
              </a:rPr>
              <a:t>	Shared features</a:t>
            </a:r>
            <a:r>
              <a:rPr lang="en-US" sz="2200" b="1" dirty="0" smtClean="0"/>
              <a:t>:</a:t>
            </a:r>
            <a:r>
              <a:rPr lang="en-US" sz="2200" dirty="0" smtClean="0"/>
              <a:t> All data is rich, semi-structured, and may </a:t>
            </a:r>
            <a:br>
              <a:rPr lang="en-US" sz="2200" dirty="0" smtClean="0"/>
            </a:br>
            <a:r>
              <a:rPr lang="en-US" sz="2200" dirty="0" smtClean="0"/>
              <a:t>			contain missing or inconsistent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96B301-99AA-426F-82B2-74CA7D3C4A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4156" y="2204356"/>
            <a:ext cx="615044" cy="615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5361" r="53855" b="-36492"/>
          <a:stretch/>
        </p:blipFill>
        <p:spPr>
          <a:xfrm>
            <a:off x="8229600" y="1439255"/>
            <a:ext cx="612648" cy="541945"/>
          </a:xfrm>
          <a:prstGeom prst="rect">
            <a:avLst/>
          </a:prstGeom>
          <a:solidFill>
            <a:schemeClr val="accent3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6552" y="3048000"/>
            <a:ext cx="612648" cy="61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6552" y="3883152"/>
            <a:ext cx="612648" cy="61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6552" y="4724400"/>
            <a:ext cx="612648" cy="61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79017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Social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1303338"/>
            <a:ext cx="8516937" cy="5010150"/>
          </a:xfrm>
        </p:spPr>
        <p:txBody>
          <a:bodyPr/>
          <a:lstStyle/>
          <a:p>
            <a:r>
              <a:rPr lang="en-US" sz="2800" dirty="0" smtClean="0"/>
              <a:t>Very, very large</a:t>
            </a:r>
          </a:p>
          <a:p>
            <a:r>
              <a:rPr lang="en-US" sz="2800" dirty="0" smtClean="0"/>
              <a:t>Power-law distribution</a:t>
            </a:r>
          </a:p>
          <a:p>
            <a:pPr lvl="1"/>
            <a:r>
              <a:rPr lang="en-US" sz="2400" dirty="0" smtClean="0"/>
              <a:t>Number of neighbors</a:t>
            </a:r>
          </a:p>
          <a:p>
            <a:r>
              <a:rPr lang="en-US" sz="2800" dirty="0" smtClean="0"/>
              <a:t>Large clustering coefficient</a:t>
            </a:r>
          </a:p>
          <a:p>
            <a:r>
              <a:rPr lang="en-US" sz="2800" dirty="0" smtClean="0"/>
              <a:t>Small diameter</a:t>
            </a:r>
            <a:endParaRPr lang="en-US" sz="2800" dirty="0"/>
          </a:p>
          <a:p>
            <a:r>
              <a:rPr lang="en-US" sz="2800" dirty="0" smtClean="0"/>
              <a:t>“Small world” property</a:t>
            </a:r>
          </a:p>
          <a:p>
            <a:endParaRPr lang="en-US" sz="2800" dirty="0"/>
          </a:p>
          <a:p>
            <a:r>
              <a:rPr lang="en-US" sz="2800" b="1" dirty="0" smtClean="0">
                <a:solidFill>
                  <a:schemeClr val="accent2"/>
                </a:solidFill>
              </a:rPr>
              <a:t>Implication</a:t>
            </a:r>
            <a:r>
              <a:rPr lang="en-US" sz="2800" dirty="0" smtClean="0"/>
              <a:t>: 3-hop neighborhood is </a:t>
            </a:r>
            <a:r>
              <a:rPr lang="en-US" sz="2800" b="1" dirty="0" smtClean="0"/>
              <a:t>most</a:t>
            </a:r>
            <a:r>
              <a:rPr lang="en-US" sz="2800" dirty="0" smtClean="0"/>
              <a:t> of the graph</a:t>
            </a:r>
          </a:p>
          <a:p>
            <a:r>
              <a:rPr lang="en-US" sz="2800" dirty="0" smtClean="0"/>
              <a:t>Reflected in algorithm design, machine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8E9A18-1481-47DB-8EE0-6D92E19457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5575299" y="4237039"/>
            <a:ext cx="2249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/>
              <a:t>Image Source: Nexus (</a:t>
            </a:r>
            <a:r>
              <a:rPr lang="en-US" sz="800" dirty="0" err="1"/>
              <a:t>Facebook</a:t>
            </a:r>
            <a:r>
              <a:rPr lang="en-US" sz="800" dirty="0"/>
              <a:t> application)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1317626"/>
            <a:ext cx="2971800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8408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1303338"/>
            <a:ext cx="2420937" cy="5010150"/>
          </a:xfrm>
        </p:spPr>
        <p:txBody>
          <a:bodyPr>
            <a:normAutofit fontScale="92500"/>
          </a:bodyPr>
          <a:lstStyle/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Semi-dense edge list blocks with free space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Compactly stores timestamps, types, weights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Maps from application IDs to storage IDs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Deletion by negating IDs, separate compaction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D65FBC-122B-4F77-B78F-05EE39DE7EA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396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7325" y="1143000"/>
            <a:ext cx="6175375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667000" y="533400"/>
            <a:ext cx="63246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dirty="0">
                <a:solidFill>
                  <a:srgbClr val="000000"/>
                </a:solidFill>
              </a:rPr>
              <a:t>D. Bader, J. Berry, A. Amos-</a:t>
            </a:r>
            <a:r>
              <a:rPr lang="en-US" sz="1100" dirty="0" err="1">
                <a:solidFill>
                  <a:srgbClr val="000000"/>
                </a:solidFill>
              </a:rPr>
              <a:t>Binks</a:t>
            </a:r>
            <a:r>
              <a:rPr lang="en-US" sz="1100" dirty="0">
                <a:solidFill>
                  <a:srgbClr val="000000"/>
                </a:solidFill>
              </a:rPr>
              <a:t>, D. </a:t>
            </a:r>
            <a:r>
              <a:rPr lang="en-US" sz="1100" dirty="0" err="1">
                <a:solidFill>
                  <a:srgbClr val="000000"/>
                </a:solidFill>
              </a:rPr>
              <a:t>Chavarría</a:t>
            </a:r>
            <a:r>
              <a:rPr lang="en-US" sz="1100" dirty="0">
                <a:solidFill>
                  <a:srgbClr val="000000"/>
                </a:solidFill>
              </a:rPr>
              <a:t>-Miranda, C. Hastings, K. </a:t>
            </a:r>
            <a:r>
              <a:rPr lang="en-US" sz="1100" dirty="0" err="1">
                <a:solidFill>
                  <a:srgbClr val="000000"/>
                </a:solidFill>
              </a:rPr>
              <a:t>Madduri</a:t>
            </a:r>
            <a:r>
              <a:rPr lang="en-US" sz="1100" dirty="0">
                <a:solidFill>
                  <a:srgbClr val="000000"/>
                </a:solidFill>
              </a:rPr>
              <a:t>, S. </a:t>
            </a:r>
            <a:r>
              <a:rPr lang="en-US" sz="1100" dirty="0" err="1">
                <a:solidFill>
                  <a:srgbClr val="000000"/>
                </a:solidFill>
              </a:rPr>
              <a:t>Poulos</a:t>
            </a:r>
            <a:r>
              <a:rPr lang="en-US" sz="1100" dirty="0">
                <a:solidFill>
                  <a:srgbClr val="000000"/>
                </a:solidFill>
              </a:rPr>
              <a:t>, "STINGER: </a:t>
            </a:r>
            <a:r>
              <a:rPr lang="en-US" sz="1100" dirty="0" err="1">
                <a:solidFill>
                  <a:srgbClr val="000000"/>
                </a:solidFill>
              </a:rPr>
              <a:t>Spatio</a:t>
            </a:r>
            <a:r>
              <a:rPr lang="en-US" sz="1100" dirty="0">
                <a:solidFill>
                  <a:srgbClr val="000000"/>
                </a:solidFill>
              </a:rPr>
              <a:t>-Temporal Interaction Networks and Graphs (STING) Extensible Representation"</a:t>
            </a:r>
          </a:p>
        </p:txBody>
      </p:sp>
    </p:spTree>
    <p:extLst>
      <p:ext uri="{BB962C8B-B14F-4D97-AF65-F5344CB8AC3E}">
        <p14:creationId xmlns:p14="http://schemas.microsoft.com/office/powerpoint/2010/main" xmlns="" val="1495498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463" y="1390650"/>
            <a:ext cx="8347075" cy="5010150"/>
          </a:xfrm>
        </p:spPr>
        <p:txBody>
          <a:bodyPr/>
          <a:lstStyle/>
          <a:p>
            <a:r>
              <a:rPr lang="en-US" sz="2000" dirty="0" smtClean="0"/>
              <a:t>Tolerates latency by </a:t>
            </a:r>
            <a:r>
              <a:rPr lang="en-US" sz="2000" dirty="0" smtClean="0">
                <a:solidFill>
                  <a:schemeClr val="accent2"/>
                </a:solidFill>
              </a:rPr>
              <a:t>extreme</a:t>
            </a:r>
            <a:r>
              <a:rPr lang="en-US" sz="2000" dirty="0" smtClean="0"/>
              <a:t> multithreading</a:t>
            </a:r>
          </a:p>
          <a:p>
            <a:pPr lvl="1"/>
            <a:r>
              <a:rPr lang="en-US" sz="1800" dirty="0" smtClean="0"/>
              <a:t>Each processor supports 128 hardware threads</a:t>
            </a:r>
          </a:p>
          <a:p>
            <a:pPr lvl="1"/>
            <a:r>
              <a:rPr lang="en-US" sz="1800" dirty="0" smtClean="0"/>
              <a:t>Context switch in a single tick</a:t>
            </a:r>
          </a:p>
          <a:p>
            <a:pPr lvl="1"/>
            <a:r>
              <a:rPr lang="en-US" sz="1800" dirty="0" smtClean="0"/>
              <a:t>No cache or local memory</a:t>
            </a:r>
          </a:p>
          <a:p>
            <a:pPr lvl="1"/>
            <a:r>
              <a:rPr lang="en-US" sz="1800" dirty="0" smtClean="0"/>
              <a:t>Context switch on memory request</a:t>
            </a:r>
          </a:p>
          <a:p>
            <a:pPr lvl="1"/>
            <a:r>
              <a:rPr lang="en-US" sz="1800" dirty="0" smtClean="0"/>
              <a:t>Multiple outstanding loads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Remote</a:t>
            </a:r>
            <a:r>
              <a:rPr lang="en-US" sz="2000" dirty="0" smtClean="0"/>
              <a:t> memory requests </a:t>
            </a:r>
            <a:r>
              <a:rPr lang="en-US" sz="2000" dirty="0" smtClean="0">
                <a:solidFill>
                  <a:schemeClr val="accent2"/>
                </a:solidFill>
              </a:rPr>
              <a:t>do not stall </a:t>
            </a:r>
            <a:r>
              <a:rPr lang="en-US" sz="2000" dirty="0" smtClean="0"/>
              <a:t>processors</a:t>
            </a:r>
          </a:p>
          <a:p>
            <a:pPr lvl="1"/>
            <a:r>
              <a:rPr lang="en-US" sz="1800" dirty="0" smtClean="0"/>
              <a:t>Other streams work while the request </a:t>
            </a:r>
          </a:p>
          <a:p>
            <a:pPr lvl="1">
              <a:buFontTx/>
              <a:buNone/>
            </a:pPr>
            <a:r>
              <a:rPr lang="en-US" sz="1800" dirty="0" smtClean="0"/>
              <a:t>     gets fulfilled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Light-weight</a:t>
            </a:r>
            <a:r>
              <a:rPr lang="en-US" sz="2000" dirty="0" smtClean="0"/>
              <a:t>, word-level </a:t>
            </a:r>
            <a:r>
              <a:rPr lang="en-US" sz="2000" dirty="0" smtClean="0">
                <a:solidFill>
                  <a:schemeClr val="accent2"/>
                </a:solidFill>
              </a:rPr>
              <a:t>synchronization</a:t>
            </a:r>
          </a:p>
          <a:p>
            <a:pPr lvl="1"/>
            <a:r>
              <a:rPr lang="en-US" sz="1800" dirty="0" smtClean="0"/>
              <a:t>Minimizes access conflicts</a:t>
            </a:r>
          </a:p>
          <a:p>
            <a:r>
              <a:rPr lang="en-US" sz="2000" dirty="0" smtClean="0"/>
              <a:t>Hashed global shared memory</a:t>
            </a:r>
          </a:p>
          <a:p>
            <a:pPr lvl="1"/>
            <a:r>
              <a:rPr lang="en-US" sz="1800" dirty="0" smtClean="0"/>
              <a:t>64-byte granularity, minimizes hotspots</a:t>
            </a:r>
          </a:p>
          <a:p>
            <a:pPr lvl="1"/>
            <a:r>
              <a:rPr lang="en-US" sz="1800" dirty="0" smtClean="0"/>
              <a:t>Cray XMT2 supports up to 64 </a:t>
            </a:r>
            <a:r>
              <a:rPr lang="en-US" sz="1800" dirty="0" err="1" smtClean="0"/>
              <a:t>TiB</a:t>
            </a:r>
            <a:r>
              <a:rPr lang="en-US" sz="1800" dirty="0" smtClean="0"/>
              <a:t> main memory</a:t>
            </a:r>
          </a:p>
        </p:txBody>
      </p:sp>
      <p:sp>
        <p:nvSpPr>
          <p:cNvPr id="870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Cray XMT Operation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810000"/>
            <a:ext cx="274796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9EEBA-40F4-4ABD-98CF-E6DE412CD68A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2036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E7-8870-based Platforms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Architecture supports up to 2 </a:t>
            </a:r>
            <a:r>
              <a:rPr lang="en-US" sz="2400" dirty="0" err="1" smtClean="0"/>
              <a:t>TiB</a:t>
            </a:r>
            <a:r>
              <a:rPr lang="en-US" sz="2400" dirty="0" smtClean="0"/>
              <a:t>, commercially available</a:t>
            </a:r>
          </a:p>
          <a:p>
            <a:r>
              <a:rPr lang="en-US" sz="2400" dirty="0" smtClean="0"/>
              <a:t>Tolerates some latency by </a:t>
            </a:r>
            <a:r>
              <a:rPr lang="en-US" sz="2400" dirty="0" err="1" smtClean="0"/>
              <a:t>hyperthreading</a:t>
            </a:r>
            <a:endParaRPr lang="en-US" sz="2400" dirty="0" smtClean="0"/>
          </a:p>
          <a:p>
            <a:pPr lvl="1"/>
            <a:r>
              <a:rPr lang="en-US" sz="2000" dirty="0" smtClean="0"/>
              <a:t>Hardware: </a:t>
            </a:r>
            <a:r>
              <a:rPr lang="en-US" sz="2000" b="1" dirty="0" smtClean="0">
                <a:solidFill>
                  <a:srgbClr val="C00000"/>
                </a:solidFill>
              </a:rPr>
              <a:t>2 threads / core, 10 cores / socket, 4 sockets</a:t>
            </a:r>
          </a:p>
          <a:p>
            <a:pPr lvl="1"/>
            <a:r>
              <a:rPr lang="en-US" sz="2000" dirty="0" smtClean="0"/>
              <a:t>Fast cores (2.4 GHz), fast memory (1,066 MHz)</a:t>
            </a:r>
          </a:p>
          <a:p>
            <a:pPr lvl="1"/>
            <a:r>
              <a:rPr lang="en-US" sz="2000" dirty="0" smtClean="0"/>
              <a:t>Out-of-order execution, branch prediction</a:t>
            </a:r>
          </a:p>
          <a:p>
            <a:pPr lvl="1"/>
            <a:r>
              <a:rPr lang="en-US" sz="2000" dirty="0" smtClean="0"/>
              <a:t>Limited outstanding memory requests (60/socket), but large caches (30 </a:t>
            </a:r>
            <a:r>
              <a:rPr lang="en-US" sz="2000" dirty="0" err="1" smtClean="0"/>
              <a:t>MiB</a:t>
            </a:r>
            <a:r>
              <a:rPr lang="en-US" sz="2000" dirty="0" smtClean="0"/>
              <a:t> L3 per socket)</a:t>
            </a:r>
          </a:p>
          <a:p>
            <a:pPr lvl="1"/>
            <a:r>
              <a:rPr lang="en-US" sz="2000" dirty="0"/>
              <a:t>Coherence-based </a:t>
            </a:r>
            <a:r>
              <a:rPr lang="en-US" sz="2000" dirty="0" smtClean="0"/>
              <a:t>atomics</a:t>
            </a:r>
          </a:p>
          <a:p>
            <a:r>
              <a:rPr lang="en-US" sz="2400" dirty="0" smtClean="0"/>
              <a:t>Good system support</a:t>
            </a:r>
          </a:p>
          <a:p>
            <a:pPr lvl="1"/>
            <a:r>
              <a:rPr lang="en-US" sz="2000" dirty="0" smtClean="0"/>
              <a:t>4 </a:t>
            </a:r>
            <a:r>
              <a:rPr lang="en-US" sz="2000" dirty="0" err="1" smtClean="0"/>
              <a:t>MiB</a:t>
            </a:r>
            <a:r>
              <a:rPr lang="en-US" sz="2000" dirty="0" smtClean="0"/>
              <a:t> pages reduce TLB costs</a:t>
            </a:r>
          </a:p>
          <a:p>
            <a:pPr lvl="1"/>
            <a:r>
              <a:rPr lang="en-US" sz="2000" dirty="0" smtClean="0"/>
              <a:t>Fast, user-level locking</a:t>
            </a:r>
          </a:p>
          <a:p>
            <a:pPr lvl="1"/>
            <a:r>
              <a:rPr lang="en-US" sz="2000" dirty="0" smtClean="0"/>
              <a:t>Tuned libraries</a:t>
            </a:r>
          </a:p>
          <a:p>
            <a:r>
              <a:rPr lang="en-US" sz="2400" dirty="0" smtClean="0"/>
              <a:t>Single motherboard solution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0EE8C9-FB64-4114-9D5A-4D6D2EBA11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886200"/>
            <a:ext cx="2857500" cy="19551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63893" y="586740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Credit: Intel Press Kit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3195059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E_Powerpoint_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272"/>
      </a:accent1>
      <a:accent2>
        <a:srgbClr val="333399"/>
      </a:accent2>
      <a:accent3>
        <a:srgbClr val="FFFFFF"/>
      </a:accent3>
      <a:accent4>
        <a:srgbClr val="000000"/>
      </a:accent4>
      <a:accent5>
        <a:srgbClr val="007272"/>
      </a:accent5>
      <a:accent6>
        <a:srgbClr val="2D2D8A"/>
      </a:accent6>
      <a:hlink>
        <a:srgbClr val="009999"/>
      </a:hlink>
      <a:folHlink>
        <a:srgbClr val="99CC00"/>
      </a:folHlink>
    </a:clrScheme>
    <a:fontScheme name="CSE_Powerpoint_Templat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S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_Powerpoi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_Powerpoi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_Powerpoi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_Powerpoi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_Powerpoi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_Powerpoi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_Powerpoi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_Powerpoi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_Powerpoi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_Powerpoi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_Powerpoi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8891</TotalTime>
  <Words>1914</Words>
  <Application>Microsoft Office PowerPoint</Application>
  <PresentationFormat>Letter Paper (8.5x11 in)</PresentationFormat>
  <Paragraphs>536</Paragraphs>
  <Slides>31</Slides>
  <Notes>19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CSE_Powerpoint_Template</vt:lpstr>
      <vt:lpstr>STINGER: High Performance Data Structure for Streaming Graphs</vt:lpstr>
      <vt:lpstr>Main Contributions</vt:lpstr>
      <vt:lpstr>Outline</vt:lpstr>
      <vt:lpstr>Motivation: Social Media</vt:lpstr>
      <vt:lpstr>Current Example Data Rates</vt:lpstr>
      <vt:lpstr>Characteristics of Social Networks</vt:lpstr>
      <vt:lpstr>STINGER</vt:lpstr>
      <vt:lpstr>Cray XMT Operation</vt:lpstr>
      <vt:lpstr>Intel E7-8870-based Platforms</vt:lpstr>
      <vt:lpstr>Insertion Performance</vt:lpstr>
      <vt:lpstr>STINGER Batch Update Algorithm</vt:lpstr>
      <vt:lpstr>Observations</vt:lpstr>
      <vt:lpstr>Parallelizing Edge Insertions/Deletions</vt:lpstr>
      <vt:lpstr>Insertion Protocol</vt:lpstr>
      <vt:lpstr>Edge Block Example</vt:lpstr>
      <vt:lpstr>Edge Insertion Example</vt:lpstr>
      <vt:lpstr>Edge Insertion Protocol</vt:lpstr>
      <vt:lpstr>Edge Block Insertion Example</vt:lpstr>
      <vt:lpstr>Edge Insertion Protocol</vt:lpstr>
      <vt:lpstr>Fine-grained Synchronization</vt:lpstr>
      <vt:lpstr>Edge Deletion Protocol</vt:lpstr>
      <vt:lpstr>Update performance – Intel &amp; Cray XMT/2</vt:lpstr>
      <vt:lpstr>Larger graphs – Cray XMT/2</vt:lpstr>
      <vt:lpstr>Increasing Batch Size</vt:lpstr>
      <vt:lpstr>Optimization Summary</vt:lpstr>
      <vt:lpstr>STINGER Website</vt:lpstr>
      <vt:lpstr>Conclusions</vt:lpstr>
      <vt:lpstr>Acknowledgment of Support</vt:lpstr>
      <vt:lpstr>Slide 29</vt:lpstr>
      <vt:lpstr>Edge Insertion Protocol</vt:lpstr>
      <vt:lpstr>Edge Insertion Protocol</vt:lpstr>
    </vt:vector>
  </TitlesOfParts>
  <Company>Georgia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Hybrid Architectures for Massively Parallel Graph Analysis</dc:title>
  <dc:creator>David Ediger</dc:creator>
  <cp:lastModifiedBy>David Ediger</cp:lastModifiedBy>
  <cp:revision>561</cp:revision>
  <cp:lastPrinted>2012-02-20T19:37:45Z</cp:lastPrinted>
  <dcterms:created xsi:type="dcterms:W3CDTF">2006-03-13T16:47:56Z</dcterms:created>
  <dcterms:modified xsi:type="dcterms:W3CDTF">2012-09-06T13:22:01Z</dcterms:modified>
</cp:coreProperties>
</file>