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61" r:id="rId2"/>
    <p:sldId id="267" r:id="rId3"/>
    <p:sldId id="271" r:id="rId4"/>
    <p:sldId id="272" r:id="rId5"/>
    <p:sldId id="273" r:id="rId6"/>
    <p:sldId id="260" r:id="rId7"/>
    <p:sldId id="277" r:id="rId8"/>
    <p:sldId id="276" r:id="rId9"/>
    <p:sldId id="257" r:id="rId10"/>
    <p:sldId id="263" r:id="rId11"/>
    <p:sldId id="275" r:id="rId12"/>
    <p:sldId id="279" r:id="rId13"/>
    <p:sldId id="280" r:id="rId14"/>
    <p:sldId id="278" r:id="rId15"/>
    <p:sldId id="262" r:id="rId16"/>
    <p:sldId id="264" r:id="rId17"/>
    <p:sldId id="268" r:id="rId18"/>
    <p:sldId id="258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1267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lowt:work:repo:spiral_papers:HPEC15:experiments:comparison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owt:work:repo:spiral_papers:HPEC15:experiments:comparison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lowt:work:repo:spiral_papers:HPEC15:experiments:comparison_final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Macintosh%20HD:Users:lowt:work:repo:spiral_papers:HPEC15:experiments:comparison_final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Macintosh%20HD:Users:lowt:work:repo:spiral_papers:HPEC15:experiments:comparison_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/>
            </a:pPr>
            <a:r>
              <a:rPr lang="en-US" sz="2800" dirty="0"/>
              <a:t>Breakdown</a:t>
            </a:r>
            <a:r>
              <a:rPr lang="en-US" sz="2800" baseline="0" dirty="0"/>
              <a:t> </a:t>
            </a:r>
            <a:r>
              <a:rPr lang="en-US" sz="2800" baseline="0" dirty="0" smtClean="0"/>
              <a:t>of FLOPS </a:t>
            </a:r>
            <a:r>
              <a:rPr lang="en-US" sz="2800" baseline="0" dirty="0" smtClean="0">
                <a:solidFill>
                  <a:schemeClr val="bg1"/>
                </a:solidFill>
              </a:rPr>
              <a:t>and Compute </a:t>
            </a:r>
            <a:r>
              <a:rPr lang="en-US" sz="2800" baseline="0" dirty="0">
                <a:solidFill>
                  <a:schemeClr val="bg1"/>
                </a:solidFill>
              </a:rPr>
              <a:t>Time </a:t>
            </a:r>
            <a:endParaRPr lang="en-US" sz="28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3.2480314960626902E-5"/>
          <c:y val="5.0546006411674801E-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70282740081219E-2"/>
          <c:y val="0.151569330179019"/>
          <c:w val="0.90114745993657397"/>
          <c:h val="0.6201797252921860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Sheet1!$H$28:$H$29</c:f>
              <c:strCache>
                <c:ptCount val="1"/>
                <c:pt idx="0">
                  <c:v>Doppler Processing (FLOPS)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cat>
            <c:strRef>
              <c:f>Sheet1!$G$11:$I$11</c:f>
              <c:strCache>
                <c:ptCount val="3"/>
                <c:pt idx="0">
                  <c:v>Small</c:v>
                </c:pt>
                <c:pt idx="1">
                  <c:v>Medium</c:v>
                </c:pt>
                <c:pt idx="2">
                  <c:v>Large</c:v>
                </c:pt>
              </c:strCache>
            </c:strRef>
          </c:cat>
          <c:val>
            <c:numRef>
              <c:f>Sheet1!$H$30:$H$38</c:f>
              <c:numCache>
                <c:formatCode>General</c:formatCode>
                <c:ptCount val="9"/>
                <c:pt idx="0" formatCode="0%">
                  <c:v>3.6853091484920497E-2</c:v>
                </c:pt>
                <c:pt idx="3" formatCode="0%">
                  <c:v>3.2720881930020797E-2</c:v>
                </c:pt>
                <c:pt idx="6" formatCode="0%">
                  <c:v>2.72507118716236E-2</c:v>
                </c:pt>
              </c:numCache>
            </c:numRef>
          </c:val>
        </c:ser>
        <c:ser>
          <c:idx val="1"/>
          <c:order val="1"/>
          <c:tx>
            <c:strRef>
              <c:f>Sheet1!$I$28:$I$29</c:f>
              <c:strCache>
                <c:ptCount val="1"/>
                <c:pt idx="0">
                  <c:v>Covariance Estimate(FLOPS)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Sheet1!$G$11:$I$11</c:f>
              <c:strCache>
                <c:ptCount val="3"/>
                <c:pt idx="0">
                  <c:v>Small</c:v>
                </c:pt>
                <c:pt idx="1">
                  <c:v>Medium</c:v>
                </c:pt>
                <c:pt idx="2">
                  <c:v>Large</c:v>
                </c:pt>
              </c:strCache>
            </c:strRef>
          </c:cat>
          <c:val>
            <c:numRef>
              <c:f>Sheet1!$I$30:$I$38</c:f>
              <c:numCache>
                <c:formatCode>General</c:formatCode>
                <c:ptCount val="9"/>
                <c:pt idx="0" formatCode="0%">
                  <c:v>0.33167782336428397</c:v>
                </c:pt>
                <c:pt idx="3" formatCode="0%">
                  <c:v>0.44173190605528001</c:v>
                </c:pt>
                <c:pt idx="6" formatCode="0%">
                  <c:v>0.490512813689225</c:v>
                </c:pt>
              </c:numCache>
            </c:numRef>
          </c:val>
        </c:ser>
        <c:ser>
          <c:idx val="2"/>
          <c:order val="2"/>
          <c:tx>
            <c:strRef>
              <c:f>Sheet1!$J$28:$J$29</c:f>
              <c:strCache>
                <c:ptCount val="1"/>
                <c:pt idx="0">
                  <c:v>Compute Weights(FLOPS)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Sheet1!$G$11:$I$11</c:f>
              <c:strCache>
                <c:ptCount val="3"/>
                <c:pt idx="0">
                  <c:v>Small</c:v>
                </c:pt>
                <c:pt idx="1">
                  <c:v>Medium</c:v>
                </c:pt>
                <c:pt idx="2">
                  <c:v>Large</c:v>
                </c:pt>
              </c:strCache>
            </c:strRef>
          </c:cat>
          <c:val>
            <c:numRef>
              <c:f>Sheet1!$J$30:$J$38</c:f>
              <c:numCache>
                <c:formatCode>General</c:formatCode>
                <c:ptCount val="9"/>
                <c:pt idx="0" formatCode="0%">
                  <c:v>0.18923198733175001</c:v>
                </c:pt>
                <c:pt idx="3" formatCode="0%">
                  <c:v>0.13289662885445</c:v>
                </c:pt>
                <c:pt idx="6" formatCode="0%">
                  <c:v>0.155227931979668</c:v>
                </c:pt>
              </c:numCache>
            </c:numRef>
          </c:val>
        </c:ser>
        <c:ser>
          <c:idx val="3"/>
          <c:order val="3"/>
          <c:tx>
            <c:strRef>
              <c:f>Sheet1!$K$28:$K$29</c:f>
              <c:strCache>
                <c:ptCount val="1"/>
                <c:pt idx="0">
                  <c:v>Normalize and Apply Weights(FLOPS)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Sheet1!$G$11:$I$11</c:f>
              <c:strCache>
                <c:ptCount val="3"/>
                <c:pt idx="0">
                  <c:v>Small</c:v>
                </c:pt>
                <c:pt idx="1">
                  <c:v>Medium</c:v>
                </c:pt>
                <c:pt idx="2">
                  <c:v>Large</c:v>
                </c:pt>
              </c:strCache>
            </c:strRef>
          </c:cat>
          <c:val>
            <c:numRef>
              <c:f>Sheet1!$K$30:$K$38</c:f>
              <c:numCache>
                <c:formatCode>General</c:formatCode>
                <c:ptCount val="9"/>
                <c:pt idx="0" formatCode="0%">
                  <c:v>0.44223709781904602</c:v>
                </c:pt>
                <c:pt idx="3" formatCode="0%">
                  <c:v>0.39265058316024898</c:v>
                </c:pt>
                <c:pt idx="6" formatCode="0%">
                  <c:v>0.32700854245948302</c:v>
                </c:pt>
              </c:numCache>
            </c:numRef>
          </c:val>
        </c:ser>
        <c:ser>
          <c:idx val="4"/>
          <c:order val="4"/>
          <c:tx>
            <c:strRef>
              <c:f>Sheet1!$L$28:$L$29</c:f>
              <c:strCache>
                <c:ptCount val="1"/>
                <c:pt idx="0">
                  <c:v>Doppler Processing (Time)</c:v>
                </c:pt>
              </c:strCache>
            </c:strRef>
          </c:tx>
          <c:spPr>
            <a:solidFill>
              <a:srgbClr val="C0504D">
                <a:lumMod val="60000"/>
                <a:lumOff val="40000"/>
                <a:alpha val="0"/>
              </a:srgbClr>
            </a:solidFill>
          </c:spPr>
          <c:invertIfNegative val="0"/>
          <c:cat>
            <c:strRef>
              <c:f>Sheet1!$G$11:$I$11</c:f>
              <c:strCache>
                <c:ptCount val="3"/>
                <c:pt idx="0">
                  <c:v>Small</c:v>
                </c:pt>
                <c:pt idx="1">
                  <c:v>Medium</c:v>
                </c:pt>
                <c:pt idx="2">
                  <c:v>Large</c:v>
                </c:pt>
              </c:strCache>
            </c:strRef>
          </c:cat>
          <c:val>
            <c:numRef>
              <c:f>Sheet1!$L$30:$L$38</c:f>
              <c:numCache>
                <c:formatCode>0%</c:formatCode>
                <c:ptCount val="9"/>
                <c:pt idx="1">
                  <c:v>2.1594693858928701E-2</c:v>
                </c:pt>
                <c:pt idx="4">
                  <c:v>1.98730833454351E-2</c:v>
                </c:pt>
                <c:pt idx="7">
                  <c:v>1.408941137608E-2</c:v>
                </c:pt>
              </c:numCache>
            </c:numRef>
          </c:val>
        </c:ser>
        <c:ser>
          <c:idx val="5"/>
          <c:order val="5"/>
          <c:tx>
            <c:strRef>
              <c:f>Sheet1!$M$28:$M$29</c:f>
              <c:strCache>
                <c:ptCount val="1"/>
                <c:pt idx="0">
                  <c:v>Covariance Estimate(Time)</c:v>
                </c:pt>
              </c:strCache>
            </c:strRef>
          </c:tx>
          <c:spPr>
            <a:solidFill>
              <a:srgbClr val="C0504D">
                <a:lumMod val="60000"/>
                <a:lumOff val="40000"/>
                <a:alpha val="0"/>
              </a:srgbClr>
            </a:solidFill>
          </c:spPr>
          <c:invertIfNegative val="0"/>
          <c:cat>
            <c:strRef>
              <c:f>Sheet1!$G$11:$I$11</c:f>
              <c:strCache>
                <c:ptCount val="3"/>
                <c:pt idx="0">
                  <c:v>Small</c:v>
                </c:pt>
                <c:pt idx="1">
                  <c:v>Medium</c:v>
                </c:pt>
                <c:pt idx="2">
                  <c:v>Large</c:v>
                </c:pt>
              </c:strCache>
            </c:strRef>
          </c:cat>
          <c:val>
            <c:numRef>
              <c:f>Sheet1!$M$30:$M$38</c:f>
              <c:numCache>
                <c:formatCode>0%</c:formatCode>
                <c:ptCount val="9"/>
                <c:pt idx="1">
                  <c:v>0.217526690391459</c:v>
                </c:pt>
                <c:pt idx="4">
                  <c:v>0.29889202402974602</c:v>
                </c:pt>
                <c:pt idx="7">
                  <c:v>0.34649945999736897</c:v>
                </c:pt>
              </c:numCache>
            </c:numRef>
          </c:val>
        </c:ser>
        <c:ser>
          <c:idx val="6"/>
          <c:order val="6"/>
          <c:tx>
            <c:strRef>
              <c:f>Sheet1!$N$28:$N$29</c:f>
              <c:strCache>
                <c:ptCount val="1"/>
                <c:pt idx="0">
                  <c:v>Compute Weights(Time)</c:v>
                </c:pt>
              </c:strCache>
            </c:strRef>
          </c:tx>
          <c:spPr>
            <a:solidFill>
              <a:srgbClr val="C0504D">
                <a:lumMod val="60000"/>
                <a:lumOff val="40000"/>
                <a:alpha val="0"/>
              </a:srgbClr>
            </a:solidFill>
          </c:spPr>
          <c:invertIfNegative val="0"/>
          <c:cat>
            <c:strRef>
              <c:f>Sheet1!$G$11:$I$11</c:f>
              <c:strCache>
                <c:ptCount val="3"/>
                <c:pt idx="0">
                  <c:v>Small</c:v>
                </c:pt>
                <c:pt idx="1">
                  <c:v>Medium</c:v>
                </c:pt>
                <c:pt idx="2">
                  <c:v>Large</c:v>
                </c:pt>
              </c:strCache>
            </c:strRef>
          </c:cat>
          <c:val>
            <c:numRef>
              <c:f>Sheet1!$N$30:$N$38</c:f>
              <c:numCache>
                <c:formatCode>0%</c:formatCode>
                <c:ptCount val="9"/>
                <c:pt idx="1">
                  <c:v>0.16979337758919599</c:v>
                </c:pt>
                <c:pt idx="4">
                  <c:v>0.12625705350142799</c:v>
                </c:pt>
                <c:pt idx="7">
                  <c:v>0.15259895979412499</c:v>
                </c:pt>
              </c:numCache>
            </c:numRef>
          </c:val>
        </c:ser>
        <c:ser>
          <c:idx val="7"/>
          <c:order val="7"/>
          <c:tx>
            <c:strRef>
              <c:f>Sheet1!$O$28:$O$29</c:f>
              <c:strCache>
                <c:ptCount val="1"/>
                <c:pt idx="0">
                  <c:v>Normalize and Apply Weights(Time)</c:v>
                </c:pt>
              </c:strCache>
            </c:strRef>
          </c:tx>
          <c:spPr>
            <a:solidFill>
              <a:srgbClr val="C0504D">
                <a:lumMod val="60000"/>
                <a:lumOff val="40000"/>
                <a:alpha val="0"/>
              </a:srgbClr>
            </a:solidFill>
          </c:spPr>
          <c:invertIfNegative val="0"/>
          <c:cat>
            <c:strRef>
              <c:f>Sheet1!$G$11:$I$11</c:f>
              <c:strCache>
                <c:ptCount val="3"/>
                <c:pt idx="0">
                  <c:v>Small</c:v>
                </c:pt>
                <c:pt idx="1">
                  <c:v>Medium</c:v>
                </c:pt>
                <c:pt idx="2">
                  <c:v>Large</c:v>
                </c:pt>
              </c:strCache>
            </c:strRef>
          </c:cat>
          <c:val>
            <c:numRef>
              <c:f>Sheet1!$O$30:$O$38</c:f>
              <c:numCache>
                <c:formatCode>0%</c:formatCode>
                <c:ptCount val="9"/>
                <c:pt idx="1">
                  <c:v>0.59108523816041603</c:v>
                </c:pt>
                <c:pt idx="4">
                  <c:v>0.55497783912339105</c:v>
                </c:pt>
                <c:pt idx="7">
                  <c:v>0.48681216883242601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13064704"/>
        <c:axId val="313066664"/>
      </c:barChart>
      <c:catAx>
        <c:axId val="31306470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Small                                               Medium                                                   Large </a:t>
                </a:r>
              </a:p>
            </c:rich>
          </c:tx>
          <c:layout>
            <c:manualLayout>
              <c:xMode val="edge"/>
              <c:yMode val="edge"/>
              <c:x val="0.117410433070866"/>
              <c:y val="0.77399127854480099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313066664"/>
        <c:crosses val="autoZero"/>
        <c:auto val="1"/>
        <c:lblAlgn val="ctr"/>
        <c:lblOffset val="100"/>
        <c:noMultiLvlLbl val="0"/>
      </c:catAx>
      <c:valAx>
        <c:axId val="31306666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800"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en-US" sz="1800">
                    <a:solidFill>
                      <a:schemeClr val="bg1">
                        <a:lumMod val="50000"/>
                      </a:schemeClr>
                    </a:solidFill>
                  </a:rPr>
                  <a:t>Percentage</a:t>
                </a:r>
              </a:p>
            </c:rich>
          </c:tx>
          <c:layout>
            <c:manualLayout>
              <c:xMode val="edge"/>
              <c:yMode val="edge"/>
              <c:x val="1.13670166229221E-3"/>
              <c:y val="8.5485815976857102E-2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313064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9636803874092E-2"/>
          <c:y val="0.822350552593482"/>
          <c:w val="0.88192135630825597"/>
          <c:h val="0.14274284100137699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 dirty="0"/>
              <a:t>Breakdown</a:t>
            </a:r>
            <a:r>
              <a:rPr lang="en-US" sz="2800" baseline="0" dirty="0"/>
              <a:t> </a:t>
            </a:r>
            <a:r>
              <a:rPr lang="en-US" sz="2800" baseline="0" dirty="0" smtClean="0"/>
              <a:t>of FLOPS and Compute </a:t>
            </a:r>
            <a:r>
              <a:rPr lang="en-US" sz="2800" baseline="0" dirty="0"/>
              <a:t>Time </a:t>
            </a:r>
            <a:endParaRPr lang="en-US" sz="2800" dirty="0"/>
          </a:p>
        </c:rich>
      </c:tx>
      <c:layout>
        <c:manualLayout>
          <c:xMode val="edge"/>
          <c:yMode val="edge"/>
          <c:x val="3.2480314960626902E-5"/>
          <c:y val="5.0546006411674801E-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70282740081219E-2"/>
          <c:y val="0.151569330179019"/>
          <c:w val="0.90114745993657397"/>
          <c:h val="0.6201797252921860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Sheet1!$H$28:$H$29</c:f>
              <c:strCache>
                <c:ptCount val="1"/>
                <c:pt idx="0">
                  <c:v>Doppler Processing (FLOPS)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cat>
            <c:strRef>
              <c:f>Sheet1!$G$11:$I$11</c:f>
              <c:strCache>
                <c:ptCount val="3"/>
                <c:pt idx="0">
                  <c:v>Small</c:v>
                </c:pt>
                <c:pt idx="1">
                  <c:v>Medium</c:v>
                </c:pt>
                <c:pt idx="2">
                  <c:v>Large</c:v>
                </c:pt>
              </c:strCache>
            </c:strRef>
          </c:cat>
          <c:val>
            <c:numRef>
              <c:f>Sheet1!$H$30:$H$38</c:f>
              <c:numCache>
                <c:formatCode>General</c:formatCode>
                <c:ptCount val="9"/>
                <c:pt idx="0" formatCode="0%">
                  <c:v>3.6853091484920497E-2</c:v>
                </c:pt>
                <c:pt idx="3" formatCode="0%">
                  <c:v>3.2720881930020797E-2</c:v>
                </c:pt>
                <c:pt idx="6" formatCode="0%">
                  <c:v>2.72507118716236E-2</c:v>
                </c:pt>
              </c:numCache>
            </c:numRef>
          </c:val>
        </c:ser>
        <c:ser>
          <c:idx val="1"/>
          <c:order val="1"/>
          <c:tx>
            <c:strRef>
              <c:f>Sheet1!$I$28:$I$29</c:f>
              <c:strCache>
                <c:ptCount val="1"/>
                <c:pt idx="0">
                  <c:v>Covariance Estimate(FLOPS)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Sheet1!$G$11:$I$11</c:f>
              <c:strCache>
                <c:ptCount val="3"/>
                <c:pt idx="0">
                  <c:v>Small</c:v>
                </c:pt>
                <c:pt idx="1">
                  <c:v>Medium</c:v>
                </c:pt>
                <c:pt idx="2">
                  <c:v>Large</c:v>
                </c:pt>
              </c:strCache>
            </c:strRef>
          </c:cat>
          <c:val>
            <c:numRef>
              <c:f>Sheet1!$I$30:$I$38</c:f>
              <c:numCache>
                <c:formatCode>General</c:formatCode>
                <c:ptCount val="9"/>
                <c:pt idx="0" formatCode="0%">
                  <c:v>0.33167782336428397</c:v>
                </c:pt>
                <c:pt idx="3" formatCode="0%">
                  <c:v>0.44173190605528001</c:v>
                </c:pt>
                <c:pt idx="6" formatCode="0%">
                  <c:v>0.490512813689225</c:v>
                </c:pt>
              </c:numCache>
            </c:numRef>
          </c:val>
        </c:ser>
        <c:ser>
          <c:idx val="2"/>
          <c:order val="2"/>
          <c:tx>
            <c:strRef>
              <c:f>Sheet1!$J$28:$J$29</c:f>
              <c:strCache>
                <c:ptCount val="1"/>
                <c:pt idx="0">
                  <c:v>Compute Weights(FLOPS)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Sheet1!$G$11:$I$11</c:f>
              <c:strCache>
                <c:ptCount val="3"/>
                <c:pt idx="0">
                  <c:v>Small</c:v>
                </c:pt>
                <c:pt idx="1">
                  <c:v>Medium</c:v>
                </c:pt>
                <c:pt idx="2">
                  <c:v>Large</c:v>
                </c:pt>
              </c:strCache>
            </c:strRef>
          </c:cat>
          <c:val>
            <c:numRef>
              <c:f>Sheet1!$J$30:$J$38</c:f>
              <c:numCache>
                <c:formatCode>General</c:formatCode>
                <c:ptCount val="9"/>
                <c:pt idx="0" formatCode="0%">
                  <c:v>0.18923198733175001</c:v>
                </c:pt>
                <c:pt idx="3" formatCode="0%">
                  <c:v>0.13289662885445</c:v>
                </c:pt>
                <c:pt idx="6" formatCode="0%">
                  <c:v>0.155227931979668</c:v>
                </c:pt>
              </c:numCache>
            </c:numRef>
          </c:val>
        </c:ser>
        <c:ser>
          <c:idx val="3"/>
          <c:order val="3"/>
          <c:tx>
            <c:strRef>
              <c:f>Sheet1!$K$28:$K$29</c:f>
              <c:strCache>
                <c:ptCount val="1"/>
                <c:pt idx="0">
                  <c:v>Normalize and Apply Weights(FLOPS)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Sheet1!$G$11:$I$11</c:f>
              <c:strCache>
                <c:ptCount val="3"/>
                <c:pt idx="0">
                  <c:v>Small</c:v>
                </c:pt>
                <c:pt idx="1">
                  <c:v>Medium</c:v>
                </c:pt>
                <c:pt idx="2">
                  <c:v>Large</c:v>
                </c:pt>
              </c:strCache>
            </c:strRef>
          </c:cat>
          <c:val>
            <c:numRef>
              <c:f>Sheet1!$K$30:$K$38</c:f>
              <c:numCache>
                <c:formatCode>General</c:formatCode>
                <c:ptCount val="9"/>
                <c:pt idx="0" formatCode="0%">
                  <c:v>0.44223709781904602</c:v>
                </c:pt>
                <c:pt idx="3" formatCode="0%">
                  <c:v>0.39265058316024898</c:v>
                </c:pt>
                <c:pt idx="6" formatCode="0%">
                  <c:v>0.32700854245948302</c:v>
                </c:pt>
              </c:numCache>
            </c:numRef>
          </c:val>
        </c:ser>
        <c:ser>
          <c:idx val="4"/>
          <c:order val="4"/>
          <c:tx>
            <c:strRef>
              <c:f>Sheet1!$L$28:$L$29</c:f>
              <c:strCache>
                <c:ptCount val="1"/>
                <c:pt idx="0">
                  <c:v>Doppler Processing (Time)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</c:spPr>
          <c:invertIfNegative val="0"/>
          <c:cat>
            <c:strRef>
              <c:f>Sheet1!$G$11:$I$11</c:f>
              <c:strCache>
                <c:ptCount val="3"/>
                <c:pt idx="0">
                  <c:v>Small</c:v>
                </c:pt>
                <c:pt idx="1">
                  <c:v>Medium</c:v>
                </c:pt>
                <c:pt idx="2">
                  <c:v>Large</c:v>
                </c:pt>
              </c:strCache>
            </c:strRef>
          </c:cat>
          <c:val>
            <c:numRef>
              <c:f>Sheet1!$L$30:$L$38</c:f>
              <c:numCache>
                <c:formatCode>0%</c:formatCode>
                <c:ptCount val="9"/>
                <c:pt idx="1">
                  <c:v>2.1594693858928701E-2</c:v>
                </c:pt>
                <c:pt idx="4">
                  <c:v>1.98730833454351E-2</c:v>
                </c:pt>
                <c:pt idx="7">
                  <c:v>1.408941137608E-2</c:v>
                </c:pt>
              </c:numCache>
            </c:numRef>
          </c:val>
        </c:ser>
        <c:ser>
          <c:idx val="5"/>
          <c:order val="5"/>
          <c:tx>
            <c:strRef>
              <c:f>Sheet1!$M$28:$M$29</c:f>
              <c:strCache>
                <c:ptCount val="1"/>
                <c:pt idx="0">
                  <c:v>Covariance Estimate(Time)</c:v>
                </c:pt>
              </c:strCache>
            </c:strRef>
          </c:tx>
          <c:spPr>
            <a:solidFill>
              <a:srgbClr val="8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Sheet1!$G$11:$I$11</c:f>
              <c:strCache>
                <c:ptCount val="3"/>
                <c:pt idx="0">
                  <c:v>Small</c:v>
                </c:pt>
                <c:pt idx="1">
                  <c:v>Medium</c:v>
                </c:pt>
                <c:pt idx="2">
                  <c:v>Large</c:v>
                </c:pt>
              </c:strCache>
            </c:strRef>
          </c:cat>
          <c:val>
            <c:numRef>
              <c:f>Sheet1!$M$30:$M$38</c:f>
              <c:numCache>
                <c:formatCode>0%</c:formatCode>
                <c:ptCount val="9"/>
                <c:pt idx="1">
                  <c:v>0.217526690391459</c:v>
                </c:pt>
                <c:pt idx="4">
                  <c:v>0.29889202402974602</c:v>
                </c:pt>
                <c:pt idx="7">
                  <c:v>0.34649945999736897</c:v>
                </c:pt>
              </c:numCache>
            </c:numRef>
          </c:val>
        </c:ser>
        <c:ser>
          <c:idx val="6"/>
          <c:order val="6"/>
          <c:tx>
            <c:strRef>
              <c:f>Sheet1!$N$28:$N$29</c:f>
              <c:strCache>
                <c:ptCount val="1"/>
                <c:pt idx="0">
                  <c:v>Compute Weights(Time)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Sheet1!$G$11:$I$11</c:f>
              <c:strCache>
                <c:ptCount val="3"/>
                <c:pt idx="0">
                  <c:v>Small</c:v>
                </c:pt>
                <c:pt idx="1">
                  <c:v>Medium</c:v>
                </c:pt>
                <c:pt idx="2">
                  <c:v>Large</c:v>
                </c:pt>
              </c:strCache>
            </c:strRef>
          </c:cat>
          <c:val>
            <c:numRef>
              <c:f>Sheet1!$N$30:$N$38</c:f>
              <c:numCache>
                <c:formatCode>0%</c:formatCode>
                <c:ptCount val="9"/>
                <c:pt idx="1">
                  <c:v>0.16979337758919599</c:v>
                </c:pt>
                <c:pt idx="4">
                  <c:v>0.12625705350142799</c:v>
                </c:pt>
                <c:pt idx="7">
                  <c:v>0.15259895979412499</c:v>
                </c:pt>
              </c:numCache>
            </c:numRef>
          </c:val>
        </c:ser>
        <c:ser>
          <c:idx val="7"/>
          <c:order val="7"/>
          <c:tx>
            <c:strRef>
              <c:f>Sheet1!$O$28:$O$29</c:f>
              <c:strCache>
                <c:ptCount val="1"/>
                <c:pt idx="0">
                  <c:v>Normalize and Apply Weights(Time)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Sheet1!$G$11:$I$11</c:f>
              <c:strCache>
                <c:ptCount val="3"/>
                <c:pt idx="0">
                  <c:v>Small</c:v>
                </c:pt>
                <c:pt idx="1">
                  <c:v>Medium</c:v>
                </c:pt>
                <c:pt idx="2">
                  <c:v>Large</c:v>
                </c:pt>
              </c:strCache>
            </c:strRef>
          </c:cat>
          <c:val>
            <c:numRef>
              <c:f>Sheet1!$O$30:$O$38</c:f>
              <c:numCache>
                <c:formatCode>0%</c:formatCode>
                <c:ptCount val="9"/>
                <c:pt idx="1">
                  <c:v>0.59108523816041603</c:v>
                </c:pt>
                <c:pt idx="4">
                  <c:v>0.55497783912339105</c:v>
                </c:pt>
                <c:pt idx="7">
                  <c:v>0.48681216883242601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13067056"/>
        <c:axId val="313067448"/>
      </c:barChart>
      <c:catAx>
        <c:axId val="31306705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Small                                               Medium                                                   Large </a:t>
                </a:r>
              </a:p>
            </c:rich>
          </c:tx>
          <c:layout>
            <c:manualLayout>
              <c:xMode val="edge"/>
              <c:yMode val="edge"/>
              <c:x val="0.117410433070866"/>
              <c:y val="0.77399127854480099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313067448"/>
        <c:crosses val="autoZero"/>
        <c:auto val="1"/>
        <c:lblAlgn val="ctr"/>
        <c:lblOffset val="100"/>
        <c:noMultiLvlLbl val="0"/>
      </c:catAx>
      <c:valAx>
        <c:axId val="31306744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800"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en-US" sz="1800">
                    <a:solidFill>
                      <a:schemeClr val="bg1">
                        <a:lumMod val="50000"/>
                      </a:schemeClr>
                    </a:solidFill>
                  </a:rPr>
                  <a:t>Percentage</a:t>
                </a:r>
              </a:p>
            </c:rich>
          </c:tx>
          <c:layout>
            <c:manualLayout>
              <c:xMode val="edge"/>
              <c:yMode val="edge"/>
              <c:x val="1.13670166229221E-3"/>
              <c:y val="8.5485815976857102E-2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313067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9636803874092E-2"/>
          <c:y val="0.822350552593482"/>
          <c:w val="0.88192135630825597"/>
          <c:h val="0.14274284100137699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9674539057263E-2"/>
          <c:y val="0.176184473200202"/>
          <c:w val="0.88995360753381203"/>
          <c:h val="0.65296601017142197"/>
        </c:manualLayout>
      </c:layout>
      <c:lineChart>
        <c:grouping val="standard"/>
        <c:varyColors val="0"/>
        <c:ser>
          <c:idx val="0"/>
          <c:order val="0"/>
          <c:tx>
            <c:strRef>
              <c:f>Comparison!$L$3</c:f>
              <c:strCache>
                <c:ptCount val="1"/>
                <c:pt idx="0">
                  <c:v>Small</c:v>
                </c:pt>
              </c:strCache>
            </c:strRef>
          </c:tx>
          <c:spPr>
            <a:ln w="38100"/>
          </c:spPr>
          <c:marker>
            <c:symbol val="diamond"/>
            <c:size val="20"/>
          </c:marker>
          <c:cat>
            <c:strRef>
              <c:f>Comparison!$K$4:$K$8</c:f>
              <c:strCache>
                <c:ptCount val="5"/>
                <c:pt idx="0">
                  <c:v>BLAS-2</c:v>
                </c:pt>
                <c:pt idx="1">
                  <c:v>BLAS-3</c:v>
                </c:pt>
                <c:pt idx="2">
                  <c:v>BLAS-3 + OpenMP</c:v>
                </c:pt>
                <c:pt idx="3">
                  <c:v>LiM System</c:v>
                </c:pt>
                <c:pt idx="4">
                  <c:v>Upper Bound</c:v>
                </c:pt>
              </c:strCache>
            </c:strRef>
          </c:cat>
          <c:val>
            <c:numRef>
              <c:f>Comparison!$L$4:$L$8</c:f>
              <c:numCache>
                <c:formatCode>General</c:formatCode>
                <c:ptCount val="5"/>
                <c:pt idx="0">
                  <c:v>1</c:v>
                </c:pt>
                <c:pt idx="1">
                  <c:v>1.75</c:v>
                </c:pt>
                <c:pt idx="2">
                  <c:v>2.5299999999999998</c:v>
                </c:pt>
                <c:pt idx="3">
                  <c:v>4.93</c:v>
                </c:pt>
                <c:pt idx="4">
                  <c:v>5.5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Comparison!$M$3</c:f>
              <c:strCache>
                <c:ptCount val="1"/>
                <c:pt idx="0">
                  <c:v>Medium</c:v>
                </c:pt>
              </c:strCache>
            </c:strRef>
          </c:tx>
          <c:spPr>
            <a:ln w="38100"/>
          </c:spPr>
          <c:marker>
            <c:symbol val="square"/>
            <c:size val="20"/>
          </c:marker>
          <c:cat>
            <c:strRef>
              <c:f>Comparison!$K$4:$K$8</c:f>
              <c:strCache>
                <c:ptCount val="5"/>
                <c:pt idx="0">
                  <c:v>BLAS-2</c:v>
                </c:pt>
                <c:pt idx="1">
                  <c:v>BLAS-3</c:v>
                </c:pt>
                <c:pt idx="2">
                  <c:v>BLAS-3 + OpenMP</c:v>
                </c:pt>
                <c:pt idx="3">
                  <c:v>LiM System</c:v>
                </c:pt>
                <c:pt idx="4">
                  <c:v>Upper Bound</c:v>
                </c:pt>
              </c:strCache>
            </c:strRef>
          </c:cat>
          <c:val>
            <c:numRef>
              <c:f>Comparison!$M$4:$M$8</c:f>
              <c:numCache>
                <c:formatCode>General</c:formatCode>
                <c:ptCount val="5"/>
                <c:pt idx="0">
                  <c:v>1</c:v>
                </c:pt>
                <c:pt idx="1">
                  <c:v>1.65</c:v>
                </c:pt>
                <c:pt idx="2">
                  <c:v>4.08</c:v>
                </c:pt>
                <c:pt idx="3">
                  <c:v>9.23</c:v>
                </c:pt>
                <c:pt idx="4">
                  <c:v>11.78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Comparison!$N$3</c:f>
              <c:strCache>
                <c:ptCount val="1"/>
                <c:pt idx="0">
                  <c:v>Large</c:v>
                </c:pt>
              </c:strCache>
            </c:strRef>
          </c:tx>
          <c:spPr>
            <a:ln w="38100"/>
          </c:spPr>
          <c:marker>
            <c:symbol val="triangle"/>
            <c:size val="20"/>
          </c:marker>
          <c:cat>
            <c:strRef>
              <c:f>Comparison!$K$4:$K$8</c:f>
              <c:strCache>
                <c:ptCount val="5"/>
                <c:pt idx="0">
                  <c:v>BLAS-2</c:v>
                </c:pt>
                <c:pt idx="1">
                  <c:v>BLAS-3</c:v>
                </c:pt>
                <c:pt idx="2">
                  <c:v>BLAS-3 + OpenMP</c:v>
                </c:pt>
                <c:pt idx="3">
                  <c:v>LiM System</c:v>
                </c:pt>
                <c:pt idx="4">
                  <c:v>Upper Bound</c:v>
                </c:pt>
              </c:strCache>
            </c:strRef>
          </c:cat>
          <c:val>
            <c:numRef>
              <c:f>Comparison!$N$4:$N$8</c:f>
              <c:numCache>
                <c:formatCode>General</c:formatCode>
                <c:ptCount val="5"/>
                <c:pt idx="0">
                  <c:v>1</c:v>
                </c:pt>
                <c:pt idx="1">
                  <c:v>1.71</c:v>
                </c:pt>
                <c:pt idx="2">
                  <c:v>3.9</c:v>
                </c:pt>
                <c:pt idx="3">
                  <c:v>12.31</c:v>
                </c:pt>
                <c:pt idx="4">
                  <c:v>16.46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3068624"/>
        <c:axId val="313069800"/>
      </c:lineChart>
      <c:catAx>
        <c:axId val="3130686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2400"/>
            </a:pPr>
            <a:endParaRPr lang="en-US"/>
          </a:p>
        </c:txPr>
        <c:crossAx val="313069800"/>
        <c:crosses val="autoZero"/>
        <c:auto val="1"/>
        <c:lblAlgn val="ctr"/>
        <c:lblOffset val="0"/>
        <c:noMultiLvlLbl val="0"/>
      </c:catAx>
      <c:valAx>
        <c:axId val="313069800"/>
        <c:scaling>
          <c:orientation val="minMax"/>
        </c:scaling>
        <c:delete val="0"/>
        <c:axPos val="l"/>
        <c:majorGridlines>
          <c:spPr>
            <a:ln w="12700">
              <a:solidFill>
                <a:schemeClr val="bg1">
                  <a:lumMod val="7500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2400"/>
            </a:pPr>
            <a:endParaRPr lang="en-US"/>
          </a:p>
        </c:txPr>
        <c:crossAx val="313068624"/>
        <c:crosses val="autoZero"/>
        <c:crossBetween val="between"/>
      </c:valAx>
      <c:spPr>
        <a:solidFill>
          <a:schemeClr val="bg1"/>
        </a:solidFill>
        <a:ln w="25400">
          <a:noFill/>
        </a:ln>
      </c:spPr>
    </c:plotArea>
    <c:legend>
      <c:legendPos val="t"/>
      <c:layout>
        <c:manualLayout>
          <c:xMode val="edge"/>
          <c:yMode val="edge"/>
          <c:x val="0.103766820589225"/>
          <c:y val="0.17290108063175399"/>
          <c:w val="0.56707622308391603"/>
          <c:h val="9.2286606318848496E-2"/>
        </c:manualLayout>
      </c:layout>
      <c:overlay val="1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029016894957902E-2"/>
          <c:y val="0.187865018914538"/>
          <c:w val="0.90465991753696795"/>
          <c:h val="0.713615851030281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Comparison!$K$4</c:f>
              <c:strCache>
                <c:ptCount val="1"/>
                <c:pt idx="0">
                  <c:v>BLAS-2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Comparison!$O$3:$Q$3</c:f>
              <c:strCache>
                <c:ptCount val="3"/>
                <c:pt idx="0">
                  <c:v>Small</c:v>
                </c:pt>
                <c:pt idx="1">
                  <c:v>Medium</c:v>
                </c:pt>
                <c:pt idx="2">
                  <c:v>Large</c:v>
                </c:pt>
              </c:strCache>
            </c:strRef>
          </c:cat>
          <c:val>
            <c:numRef>
              <c:f>Comparison!$O$4:$Q$4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Comparison!$K$5</c:f>
              <c:strCache>
                <c:ptCount val="1"/>
                <c:pt idx="0">
                  <c:v>BLAS-3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Comparison!$O$3:$Q$3</c:f>
              <c:strCache>
                <c:ptCount val="3"/>
                <c:pt idx="0">
                  <c:v>Small</c:v>
                </c:pt>
                <c:pt idx="1">
                  <c:v>Medium</c:v>
                </c:pt>
                <c:pt idx="2">
                  <c:v>Large</c:v>
                </c:pt>
              </c:strCache>
            </c:strRef>
          </c:cat>
          <c:val>
            <c:numRef>
              <c:f>Comparison!$O$5:$Q$5</c:f>
              <c:numCache>
                <c:formatCode>General</c:formatCode>
                <c:ptCount val="3"/>
                <c:pt idx="0">
                  <c:v>1.74</c:v>
                </c:pt>
                <c:pt idx="1">
                  <c:v>1.64</c:v>
                </c:pt>
                <c:pt idx="2">
                  <c:v>1.63</c:v>
                </c:pt>
              </c:numCache>
            </c:numRef>
          </c:val>
        </c:ser>
        <c:ser>
          <c:idx val="2"/>
          <c:order val="2"/>
          <c:tx>
            <c:strRef>
              <c:f>Comparison!$K$6</c:f>
              <c:strCache>
                <c:ptCount val="1"/>
                <c:pt idx="0">
                  <c:v>BLAS-3 + OpenMP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Comparison!$O$3:$Q$3</c:f>
              <c:strCache>
                <c:ptCount val="3"/>
                <c:pt idx="0">
                  <c:v>Small</c:v>
                </c:pt>
                <c:pt idx="1">
                  <c:v>Medium</c:v>
                </c:pt>
                <c:pt idx="2">
                  <c:v>Large</c:v>
                </c:pt>
              </c:strCache>
            </c:strRef>
          </c:cat>
          <c:val>
            <c:numRef>
              <c:f>Comparison!$O$6:$Q$6</c:f>
              <c:numCache>
                <c:formatCode>General</c:formatCode>
                <c:ptCount val="3"/>
                <c:pt idx="0">
                  <c:v>1.45</c:v>
                </c:pt>
                <c:pt idx="1">
                  <c:v>1.72</c:v>
                </c:pt>
                <c:pt idx="2">
                  <c:v>1.98</c:v>
                </c:pt>
              </c:numCache>
            </c:numRef>
          </c:val>
        </c:ser>
        <c:ser>
          <c:idx val="3"/>
          <c:order val="3"/>
          <c:tx>
            <c:strRef>
              <c:f>Comparison!$K$7</c:f>
              <c:strCache>
                <c:ptCount val="1"/>
                <c:pt idx="0">
                  <c:v>LiM System</c:v>
                </c:pt>
              </c:strCache>
            </c:strRef>
          </c:tx>
          <c:spPr>
            <a:solidFill>
              <a:srgbClr val="800000"/>
            </a:solidFill>
          </c:spPr>
          <c:invertIfNegative val="0"/>
          <c:cat>
            <c:strRef>
              <c:f>Comparison!$O$3:$Q$3</c:f>
              <c:strCache>
                <c:ptCount val="3"/>
                <c:pt idx="0">
                  <c:v>Small</c:v>
                </c:pt>
                <c:pt idx="1">
                  <c:v>Medium</c:v>
                </c:pt>
                <c:pt idx="2">
                  <c:v>Large</c:v>
                </c:pt>
              </c:strCache>
            </c:strRef>
          </c:cat>
          <c:val>
            <c:numRef>
              <c:f>Comparison!$O$7:$Q$7</c:f>
              <c:numCache>
                <c:formatCode>General</c:formatCode>
                <c:ptCount val="3"/>
                <c:pt idx="0">
                  <c:v>3.32</c:v>
                </c:pt>
                <c:pt idx="1">
                  <c:v>6.82</c:v>
                </c:pt>
                <c:pt idx="2">
                  <c:v>6.39</c:v>
                </c:pt>
              </c:numCache>
            </c:numRef>
          </c:val>
        </c:ser>
        <c:ser>
          <c:idx val="4"/>
          <c:order val="4"/>
          <c:tx>
            <c:strRef>
              <c:f>Comparison!$K$8</c:f>
              <c:strCache>
                <c:ptCount val="1"/>
                <c:pt idx="0">
                  <c:v>Upper Bound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Comparison!$O$3:$Q$3</c:f>
              <c:strCache>
                <c:ptCount val="3"/>
                <c:pt idx="0">
                  <c:v>Small</c:v>
                </c:pt>
                <c:pt idx="1">
                  <c:v>Medium</c:v>
                </c:pt>
                <c:pt idx="2">
                  <c:v>Large</c:v>
                </c:pt>
              </c:strCache>
            </c:strRef>
          </c:cat>
          <c:val>
            <c:numRef>
              <c:f>Comparison!$O$8:$Q$8</c:f>
              <c:numCache>
                <c:formatCode>General</c:formatCode>
                <c:ptCount val="3"/>
                <c:pt idx="0">
                  <c:v>3.64</c:v>
                </c:pt>
                <c:pt idx="1">
                  <c:v>8.0299999999999994</c:v>
                </c:pt>
                <c:pt idx="2">
                  <c:v>7.17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9869504"/>
        <c:axId val="389871072"/>
      </c:barChart>
      <c:catAx>
        <c:axId val="3898695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2400"/>
            </a:pPr>
            <a:endParaRPr lang="en-US"/>
          </a:p>
        </c:txPr>
        <c:crossAx val="389871072"/>
        <c:crosses val="autoZero"/>
        <c:auto val="1"/>
        <c:lblAlgn val="ctr"/>
        <c:lblOffset val="0"/>
        <c:noMultiLvlLbl val="0"/>
      </c:catAx>
      <c:valAx>
        <c:axId val="389871072"/>
        <c:scaling>
          <c:orientation val="minMax"/>
        </c:scaling>
        <c:delete val="0"/>
        <c:axPos val="l"/>
        <c:majorGridlines>
          <c:spPr>
            <a:ln w="12700">
              <a:solidFill>
                <a:schemeClr val="bg1">
                  <a:lumMod val="7500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2400"/>
            </a:pPr>
            <a:endParaRPr lang="en-US"/>
          </a:p>
        </c:txPr>
        <c:crossAx val="38986950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6.5515396005915896E-2"/>
          <c:y val="0.17719934009124699"/>
          <c:w val="0.35456501679715202"/>
          <c:h val="0.33487296459384502"/>
        </c:manualLayout>
      </c:layout>
      <c:overlay val="1"/>
      <c:spPr>
        <a:solidFill>
          <a:srgbClr val="FFFFFF"/>
        </a:solidFill>
      </c:spPr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27213154584"/>
          <c:y val="0.176184473200202"/>
          <c:w val="0.87680598357073403"/>
          <c:h val="0.65296601017142197"/>
        </c:manualLayout>
      </c:layout>
      <c:lineChart>
        <c:grouping val="standard"/>
        <c:varyColors val="0"/>
        <c:ser>
          <c:idx val="0"/>
          <c:order val="0"/>
          <c:tx>
            <c:strRef>
              <c:f>Comparison!$R$3</c:f>
              <c:strCache>
                <c:ptCount val="1"/>
                <c:pt idx="0">
                  <c:v>Small</c:v>
                </c:pt>
              </c:strCache>
            </c:strRef>
          </c:tx>
          <c:spPr>
            <a:ln w="38100"/>
          </c:spPr>
          <c:marker>
            <c:symbol val="diamond"/>
            <c:size val="20"/>
          </c:marker>
          <c:cat>
            <c:strRef>
              <c:f>Comparison!$K$4:$K$8</c:f>
              <c:strCache>
                <c:ptCount val="5"/>
                <c:pt idx="0">
                  <c:v>BLAS-2</c:v>
                </c:pt>
                <c:pt idx="1">
                  <c:v>BLAS-3</c:v>
                </c:pt>
                <c:pt idx="2">
                  <c:v>BLAS-3 + OpenMP</c:v>
                </c:pt>
                <c:pt idx="3">
                  <c:v>LiM System</c:v>
                </c:pt>
                <c:pt idx="4">
                  <c:v>Upper Bound</c:v>
                </c:pt>
              </c:strCache>
            </c:strRef>
          </c:cat>
          <c:val>
            <c:numRef>
              <c:f>Comparison!$R$4:$R$8</c:f>
              <c:numCache>
                <c:formatCode>General</c:formatCode>
                <c:ptCount val="5"/>
                <c:pt idx="0">
                  <c:v>1</c:v>
                </c:pt>
                <c:pt idx="1">
                  <c:v>3.06</c:v>
                </c:pt>
                <c:pt idx="2">
                  <c:v>3.67</c:v>
                </c:pt>
                <c:pt idx="3">
                  <c:v>16.37</c:v>
                </c:pt>
                <c:pt idx="4">
                  <c:v>20.04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Comparison!$S$3</c:f>
              <c:strCache>
                <c:ptCount val="1"/>
                <c:pt idx="0">
                  <c:v>Medium</c:v>
                </c:pt>
              </c:strCache>
            </c:strRef>
          </c:tx>
          <c:spPr>
            <a:ln w="38100"/>
          </c:spPr>
          <c:marker>
            <c:symbol val="square"/>
            <c:size val="20"/>
          </c:marker>
          <c:cat>
            <c:strRef>
              <c:f>Comparison!$K$4:$K$8</c:f>
              <c:strCache>
                <c:ptCount val="5"/>
                <c:pt idx="0">
                  <c:v>BLAS-2</c:v>
                </c:pt>
                <c:pt idx="1">
                  <c:v>BLAS-3</c:v>
                </c:pt>
                <c:pt idx="2">
                  <c:v>BLAS-3 + OpenMP</c:v>
                </c:pt>
                <c:pt idx="3">
                  <c:v>LiM System</c:v>
                </c:pt>
                <c:pt idx="4">
                  <c:v>Upper Bound</c:v>
                </c:pt>
              </c:strCache>
            </c:strRef>
          </c:cat>
          <c:val>
            <c:numRef>
              <c:f>Comparison!$S$4:$S$8</c:f>
              <c:numCache>
                <c:formatCode>General</c:formatCode>
                <c:ptCount val="5"/>
                <c:pt idx="0">
                  <c:v>1</c:v>
                </c:pt>
                <c:pt idx="1">
                  <c:v>2.71</c:v>
                </c:pt>
                <c:pt idx="2">
                  <c:v>7.03</c:v>
                </c:pt>
                <c:pt idx="3">
                  <c:v>62.99</c:v>
                </c:pt>
                <c:pt idx="4">
                  <c:v>94.61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Comparison!$T$3</c:f>
              <c:strCache>
                <c:ptCount val="1"/>
                <c:pt idx="0">
                  <c:v>Large</c:v>
                </c:pt>
              </c:strCache>
            </c:strRef>
          </c:tx>
          <c:spPr>
            <a:ln w="38100"/>
          </c:spPr>
          <c:marker>
            <c:symbol val="triangle"/>
            <c:size val="20"/>
          </c:marker>
          <c:cat>
            <c:strRef>
              <c:f>Comparison!$K$4:$K$8</c:f>
              <c:strCache>
                <c:ptCount val="5"/>
                <c:pt idx="0">
                  <c:v>BLAS-2</c:v>
                </c:pt>
                <c:pt idx="1">
                  <c:v>BLAS-3</c:v>
                </c:pt>
                <c:pt idx="2">
                  <c:v>BLAS-3 + OpenMP</c:v>
                </c:pt>
                <c:pt idx="3">
                  <c:v>LiM System</c:v>
                </c:pt>
                <c:pt idx="4">
                  <c:v>Upper Bound</c:v>
                </c:pt>
              </c:strCache>
            </c:strRef>
          </c:cat>
          <c:val>
            <c:numRef>
              <c:f>Comparison!$T$4:$T$8</c:f>
              <c:numCache>
                <c:formatCode>General</c:formatCode>
                <c:ptCount val="5"/>
                <c:pt idx="0">
                  <c:v>1</c:v>
                </c:pt>
                <c:pt idx="1">
                  <c:v>2.79</c:v>
                </c:pt>
                <c:pt idx="2">
                  <c:v>7.74</c:v>
                </c:pt>
                <c:pt idx="3">
                  <c:v>78.599999999999994</c:v>
                </c:pt>
                <c:pt idx="4">
                  <c:v>117.98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9867152"/>
        <c:axId val="389869896"/>
      </c:lineChart>
      <c:catAx>
        <c:axId val="389867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2400"/>
            </a:pPr>
            <a:endParaRPr lang="en-US"/>
          </a:p>
        </c:txPr>
        <c:crossAx val="389869896"/>
        <c:crosses val="autoZero"/>
        <c:auto val="1"/>
        <c:lblAlgn val="ctr"/>
        <c:lblOffset val="0"/>
        <c:noMultiLvlLbl val="0"/>
      </c:catAx>
      <c:valAx>
        <c:axId val="389869896"/>
        <c:scaling>
          <c:logBase val="2"/>
          <c:orientation val="minMax"/>
        </c:scaling>
        <c:delete val="0"/>
        <c:axPos val="l"/>
        <c:majorGridlines>
          <c:spPr>
            <a:ln w="12700">
              <a:solidFill>
                <a:schemeClr val="bg1">
                  <a:lumMod val="75000"/>
                </a:schemeClr>
              </a:solidFill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2400"/>
            </a:pPr>
            <a:endParaRPr lang="en-US"/>
          </a:p>
        </c:txPr>
        <c:crossAx val="38986715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21500263208971"/>
          <c:y val="0.176226101413134"/>
          <c:w val="0.56707622308391603"/>
          <c:h val="9.2286606318848496E-2"/>
        </c:manualLayout>
      </c:layout>
      <c:overlay val="1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0.91031</cdr:x>
      <cdr:y>0.08728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7709671" cy="413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3200" b="1" dirty="0"/>
            <a:t>Performance</a:t>
          </a:r>
          <a:r>
            <a:rPr lang="en-US" sz="3200" b="1" baseline="0" dirty="0"/>
            <a:t> Gains over Baseline (BLAS-2)</a:t>
          </a:r>
          <a:endParaRPr lang="en-US" sz="3200" b="1" dirty="0"/>
        </a:p>
      </cdr:txBody>
    </cdr:sp>
  </cdr:relSizeAnchor>
  <cdr:relSizeAnchor xmlns:cdr="http://schemas.openxmlformats.org/drawingml/2006/chartDrawing">
    <cdr:from>
      <cdr:x>0</cdr:x>
      <cdr:y>0.07415</cdr:y>
    </cdr:from>
    <cdr:to>
      <cdr:x>0.31235</cdr:x>
      <cdr:y>0.15395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20219"/>
          <a:ext cx="2684149" cy="452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b="1" dirty="0">
              <a:solidFill>
                <a:schemeClr val="tx1">
                  <a:lumMod val="50000"/>
                  <a:lumOff val="50000"/>
                </a:schemeClr>
              </a:solidFill>
            </a:rPr>
            <a:t>Speedup (Times)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0.89212</cdr:x>
      <cdr:y>0.10312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-297219"/>
          <a:ext cx="8087617" cy="5684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3200" b="1" dirty="0"/>
            <a:t>Energy Reductions over</a:t>
          </a:r>
          <a:r>
            <a:rPr lang="en-US" sz="3200" b="1" baseline="0" dirty="0"/>
            <a:t> Baseline (BLAS-2)</a:t>
          </a:r>
          <a:endParaRPr lang="en-US" sz="3200" b="1" dirty="0"/>
        </a:p>
      </cdr:txBody>
    </cdr:sp>
  </cdr:relSizeAnchor>
  <cdr:relSizeAnchor xmlns:cdr="http://schemas.openxmlformats.org/drawingml/2006/chartDrawing">
    <cdr:from>
      <cdr:x>0</cdr:x>
      <cdr:y>0.07863</cdr:y>
    </cdr:from>
    <cdr:to>
      <cdr:x>0.22879</cdr:x>
      <cdr:y>0.15057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56779"/>
          <a:ext cx="2074122" cy="417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b="1" dirty="0">
              <a:solidFill>
                <a:schemeClr val="tx1">
                  <a:lumMod val="50000"/>
                  <a:lumOff val="50000"/>
                </a:schemeClr>
              </a:solidFill>
            </a:rPr>
            <a:t>Reduction Times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0.91031</cdr:x>
      <cdr:y>0.09975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5215428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3200" b="1" baseline="0" dirty="0"/>
            <a:t>Energy Efficiency Gains over Baseline (BLAS-2)</a:t>
          </a:r>
          <a:endParaRPr lang="en-US" sz="3200" b="1" dirty="0"/>
        </a:p>
      </cdr:txBody>
    </cdr:sp>
  </cdr:relSizeAnchor>
  <cdr:relSizeAnchor xmlns:cdr="http://schemas.openxmlformats.org/drawingml/2006/chartDrawing">
    <cdr:from>
      <cdr:x>0</cdr:x>
      <cdr:y>0.07232</cdr:y>
    </cdr:from>
    <cdr:to>
      <cdr:x>0.44223</cdr:x>
      <cdr:y>0.15212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276224"/>
          <a:ext cx="2533650" cy="3047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b="1" dirty="0">
              <a:solidFill>
                <a:schemeClr val="tx1">
                  <a:lumMod val="50000"/>
                  <a:lumOff val="50000"/>
                </a:schemeClr>
              </a:solidFill>
            </a:rPr>
            <a:t>EDP Reduction (Times)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0376E-8B92-3540-8218-B0ED0406E764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8B912-F25B-1F45-81E8-7580D364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39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BFB67-EF72-7445-A8BB-37B8EF10F845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3605B-2C30-D448-A17B-48D9FBD22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613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45 Helvetica Light" charset="0"/>
                <a:ea typeface="ＭＳ Ｐゴシック" charset="0"/>
                <a:cs typeface="Geneva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45 Helvetica Light" charset="0"/>
                <a:ea typeface="Geneva" charset="0"/>
                <a:cs typeface="Geneva" charset="0"/>
              </a:defRPr>
            </a:lvl2pPr>
            <a:lvl3pPr>
              <a:defRPr sz="2400">
                <a:solidFill>
                  <a:schemeClr val="tx1"/>
                </a:solidFill>
                <a:latin typeface="45 Helvetica Light" charset="0"/>
                <a:ea typeface="Geneva" charset="0"/>
                <a:cs typeface="Geneva" charset="0"/>
              </a:defRPr>
            </a:lvl3pPr>
            <a:lvl4pPr>
              <a:defRPr sz="2400">
                <a:solidFill>
                  <a:schemeClr val="tx1"/>
                </a:solidFill>
                <a:latin typeface="45 Helvetica Light" charset="0"/>
                <a:ea typeface="Geneva" charset="0"/>
                <a:cs typeface="Geneva" charset="0"/>
              </a:defRPr>
            </a:lvl4pPr>
            <a:lvl5pPr>
              <a:defRPr sz="2400">
                <a:solidFill>
                  <a:schemeClr val="tx1"/>
                </a:solidFill>
                <a:latin typeface="45 Helvetica Light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45 Helvetica Light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45 Helvetica Light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45 Helvetica Light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45 Helvetica Light" charset="0"/>
                <a:ea typeface="Geneva" charset="0"/>
                <a:cs typeface="Geneva" charset="0"/>
              </a:defRPr>
            </a:lvl9pPr>
          </a:lstStyle>
          <a:p>
            <a:fld id="{83F77712-6F08-3841-B896-BABCE1A7D93F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1400">
                <a:latin typeface="Arial" charset="0"/>
                <a:cs typeface="Geneva" charset="0"/>
              </a:rPr>
              <a:t>Highlight text above with cursor and type in your new text. The university font style is already applied.</a:t>
            </a:r>
          </a:p>
          <a:p>
            <a:pPr eaLnBrk="1" hangingPunct="1"/>
            <a:r>
              <a:rPr lang="en-US" sz="1400">
                <a:latin typeface="Arial" charset="0"/>
                <a:cs typeface="Geneva" charset="0"/>
              </a:rPr>
              <a:t>Your group name can be written out in the helvetica families as shown above.</a:t>
            </a:r>
          </a:p>
          <a:p>
            <a:pPr eaLnBrk="1" hangingPunct="1"/>
            <a:r>
              <a:rPr lang="en-US" sz="1400">
                <a:latin typeface="Arial" charset="0"/>
                <a:cs typeface="Geneva" charset="0"/>
              </a:rPr>
              <a:t>School: 21 pt. Helvetica Bold</a:t>
            </a:r>
          </a:p>
          <a:p>
            <a:pPr eaLnBrk="1" hangingPunct="1"/>
            <a:r>
              <a:rPr lang="en-US" sz="1400">
                <a:latin typeface="Arial" charset="0"/>
                <a:cs typeface="Geneva" charset="0"/>
              </a:rPr>
              <a:t>College: 21 pt. Helvetica Light</a:t>
            </a:r>
          </a:p>
          <a:p>
            <a:pPr eaLnBrk="1" hangingPunct="1"/>
            <a:r>
              <a:rPr lang="en-US" sz="1400">
                <a:latin typeface="Arial" charset="0"/>
                <a:cs typeface="Geneva" charset="0"/>
              </a:rPr>
              <a:t>Main Title: 40 pt. Times</a:t>
            </a:r>
          </a:p>
          <a:p>
            <a:pPr eaLnBrk="1" hangingPunct="1"/>
            <a:r>
              <a:rPr lang="en-US" sz="1400">
                <a:latin typeface="Arial" charset="0"/>
                <a:cs typeface="Geneva" charset="0"/>
              </a:rPr>
              <a:t>Presenter Name: 16 pt. Helvetica bold</a:t>
            </a:r>
          </a:p>
          <a:p>
            <a:pPr eaLnBrk="1" hangingPunct="1"/>
            <a:r>
              <a:rPr lang="en-US" sz="1400">
                <a:latin typeface="Arial" charset="0"/>
                <a:cs typeface="Geneva" charset="0"/>
              </a:rPr>
              <a:t>Title: 16 pt. Helvetica oblique</a:t>
            </a:r>
          </a:p>
          <a:p>
            <a:pPr eaLnBrk="1" hangingPunct="1"/>
            <a:r>
              <a:rPr lang="en-US" sz="1400">
                <a:latin typeface="Arial" charset="0"/>
                <a:cs typeface="Geneva" charset="0"/>
              </a:rPr>
              <a:t> </a:t>
            </a:r>
            <a:endParaRPr lang="en-US">
              <a:latin typeface="Arial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052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D271-DCED-9241-A850-1B13A6549BED}" type="datetime1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F3C6-4789-E14D-90BC-D6CC4227F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0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ED88-5B2C-3A46-ADFD-2D979C678037}" type="datetime1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F3C6-4789-E14D-90BC-D6CC4227F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35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367A-4AAF-C045-A88F-0E69D9ACA0CD}" type="datetime1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F3C6-4789-E14D-90BC-D6CC4227F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73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5DA7-2B3B-6D40-8490-9744AC9C6DB7}" type="datetime1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F3C6-4789-E14D-90BC-D6CC4227F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5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89C71-AE18-DE40-9601-8DD2B5FDE752}" type="datetime1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F3C6-4789-E14D-90BC-D6CC4227F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9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B9F3-3D1F-4D44-BC26-65ACED604B87}" type="datetime1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F3C6-4789-E14D-90BC-D6CC4227F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6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FB2B-28A2-ED4D-BAF9-35CB19F798B3}" type="datetime1">
              <a:rPr lang="en-US" smtClean="0"/>
              <a:t>9/13/2015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F3C6-4789-E14D-90BC-D6CC4227F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0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26AA-FEA1-1647-AAE5-529D0741028F}" type="datetime1">
              <a:rPr lang="en-US" smtClean="0"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F3C6-4789-E14D-90BC-D6CC4227F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1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8CB4-1CBD-864D-B133-CFDD2B81A5EA}" type="datetime1">
              <a:rPr lang="en-US" smtClean="0"/>
              <a:t>9/13/2015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F3C6-4789-E14D-90BC-D6CC4227F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2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6837-17B9-D147-89F3-E401B7CDFD66}" type="datetime1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F3C6-4789-E14D-90BC-D6CC4227F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0047-556C-774B-B8BB-491B2A76B6F8}" type="datetime1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F3C6-4789-E14D-90BC-D6CC4227F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78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red990000_footer.t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7704"/>
            <a:ext cx="9144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4A2C1-22D8-C846-B2B3-9FC64BF50057}" type="datetime1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58295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2F3C6-4789-E14D-90BC-D6CC4227F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76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1066800" y="1752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sz="3600" dirty="0" smtClean="0">
                <a:latin typeface="Arial"/>
                <a:ea typeface="Osaka" charset="0"/>
                <a:cs typeface="Arial"/>
              </a:rPr>
              <a:t>Optimizing Space Time Adaptive Processing Through Accelerating Memory-bounded Operations</a:t>
            </a:r>
            <a:endParaRPr lang="en-US" sz="3600" dirty="0">
              <a:latin typeface="Arial"/>
              <a:ea typeface="Osaka" charset="0"/>
              <a:cs typeface="Arial"/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066800" y="2895600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endParaRPr lang="en-US" sz="1600" dirty="0">
              <a:latin typeface="75 Helvetica Bold" charset="0"/>
              <a:ea typeface="Osaka" charset="0"/>
              <a:cs typeface="Osaka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en-US" sz="1600" b="1" dirty="0" smtClean="0">
              <a:latin typeface="Helvetica" charset="0"/>
              <a:ea typeface="Osaka" charset="0"/>
              <a:cs typeface="Osaka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800" i="1" dirty="0" err="1" smtClean="0">
                <a:latin typeface="Helvetica" charset="0"/>
                <a:ea typeface="Osaka" charset="0"/>
                <a:cs typeface="Osaka" charset="0"/>
              </a:rPr>
              <a:t>Tze</a:t>
            </a:r>
            <a:r>
              <a:rPr lang="en-US" sz="2800" i="1" dirty="0" smtClean="0">
                <a:latin typeface="Helvetica" charset="0"/>
                <a:ea typeface="Osaka" charset="0"/>
                <a:cs typeface="Osaka" charset="0"/>
              </a:rPr>
              <a:t> </a:t>
            </a:r>
            <a:r>
              <a:rPr lang="en-US" sz="2800" i="1" dirty="0" err="1" smtClean="0">
                <a:latin typeface="Helvetica" charset="0"/>
                <a:ea typeface="Osaka" charset="0"/>
                <a:cs typeface="Osaka" charset="0"/>
              </a:rPr>
              <a:t>Meng</a:t>
            </a:r>
            <a:r>
              <a:rPr lang="en-US" sz="2800" i="1" dirty="0" smtClean="0">
                <a:latin typeface="Helvetica" charset="0"/>
                <a:ea typeface="Osaka" charset="0"/>
                <a:cs typeface="Osaka" charset="0"/>
              </a:rPr>
              <a:t> Low</a:t>
            </a:r>
            <a:r>
              <a:rPr lang="en-US" sz="2800" dirty="0" smtClean="0">
                <a:latin typeface="Helvetica" charset="0"/>
                <a:ea typeface="Osaka" charset="0"/>
                <a:cs typeface="Osaka" charset="0"/>
              </a:rPr>
              <a:t>, Qi </a:t>
            </a:r>
            <a:r>
              <a:rPr lang="en-US" sz="2800" dirty="0" err="1" smtClean="0">
                <a:latin typeface="Helvetica" charset="0"/>
                <a:ea typeface="Osaka" charset="0"/>
                <a:cs typeface="Osaka" charset="0"/>
              </a:rPr>
              <a:t>Guo</a:t>
            </a:r>
            <a:r>
              <a:rPr lang="en-US" sz="2800" dirty="0" smtClean="0">
                <a:latin typeface="Helvetica" charset="0"/>
                <a:ea typeface="Osaka" charset="0"/>
                <a:cs typeface="Osaka" charset="0"/>
              </a:rPr>
              <a:t>, Franz </a:t>
            </a:r>
            <a:r>
              <a:rPr lang="en-US" sz="2800" dirty="0" err="1" smtClean="0">
                <a:latin typeface="Helvetica" charset="0"/>
                <a:ea typeface="Osaka" charset="0"/>
                <a:cs typeface="Osaka" charset="0"/>
              </a:rPr>
              <a:t>Franchetti</a:t>
            </a:r>
            <a:endParaRPr lang="en-US" sz="2800" dirty="0">
              <a:latin typeface="Helvetica" charset="0"/>
              <a:ea typeface="Osaka" charset="0"/>
              <a:cs typeface="Osaka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en-US" sz="1600" dirty="0">
              <a:latin typeface="46 Helvetica LightItalic" charset="0"/>
              <a:ea typeface="Osaka" charset="0"/>
              <a:cs typeface="Osaka" charset="0"/>
            </a:endParaRP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139825" y="673100"/>
            <a:ext cx="4803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F3C6-4789-E14D-90BC-D6CC4227FA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58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3D Stacked </a:t>
            </a:r>
            <a:r>
              <a:rPr lang="en-US" dirty="0" err="1" smtClean="0"/>
              <a:t>LiM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Accelerator below 3D-stacked DRAM</a:t>
            </a:r>
          </a:p>
          <a:p>
            <a:r>
              <a:rPr lang="en-US" dirty="0" smtClean="0"/>
              <a:t>High bandwidth between </a:t>
            </a:r>
            <a:r>
              <a:rPr lang="en-US" dirty="0" err="1" smtClean="0"/>
              <a:t>LiM</a:t>
            </a:r>
            <a:r>
              <a:rPr lang="en-US" dirty="0" smtClean="0"/>
              <a:t> and DRAM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7541" y="3126313"/>
            <a:ext cx="7994891" cy="2254497"/>
            <a:chOff x="1612418" y="2362200"/>
            <a:chExt cx="5682544" cy="1602433"/>
          </a:xfrm>
        </p:grpSpPr>
        <p:cxnSp>
          <p:nvCxnSpPr>
            <p:cNvPr id="5" name="Straight Connector 62"/>
            <p:cNvCxnSpPr>
              <a:cxnSpLocks noChangeShapeType="1"/>
            </p:cNvCxnSpPr>
            <p:nvPr/>
          </p:nvCxnSpPr>
          <p:spPr bwMode="auto">
            <a:xfrm flipH="1">
              <a:off x="4582305" y="2516833"/>
              <a:ext cx="1913" cy="626625"/>
            </a:xfrm>
            <a:prstGeom prst="line">
              <a:avLst/>
            </a:prstGeom>
            <a:noFill/>
            <a:ln w="9525" algn="ctr">
              <a:solidFill>
                <a:srgbClr val="3A3A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6" name="Parallelogram 5"/>
            <p:cNvSpPr/>
            <p:nvPr/>
          </p:nvSpPr>
          <p:spPr bwMode="auto">
            <a:xfrm>
              <a:off x="4144901" y="3513507"/>
              <a:ext cx="2504908" cy="322259"/>
            </a:xfrm>
            <a:prstGeom prst="parallelogram">
              <a:avLst>
                <a:gd name="adj" fmla="val 182421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defTabSz="27635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kern="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688618" y="2989931"/>
              <a:ext cx="838200" cy="46166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Multicore</a:t>
              </a:r>
              <a:endParaRPr lang="en-US" dirty="0" smtClean="0"/>
            </a:p>
            <a:p>
              <a:pPr algn="ctr"/>
              <a:r>
                <a:rPr lang="en-US" sz="1600" dirty="0" smtClean="0"/>
                <a:t>CPU</a:t>
              </a:r>
              <a:endParaRPr lang="en-US" dirty="0"/>
            </a:p>
          </p:txBody>
        </p:sp>
        <p:sp>
          <p:nvSpPr>
            <p:cNvPr id="8" name="Parallelogram 7"/>
            <p:cNvSpPr/>
            <p:nvPr/>
          </p:nvSpPr>
          <p:spPr bwMode="auto">
            <a:xfrm>
              <a:off x="4138988" y="3285025"/>
              <a:ext cx="2504908" cy="322259"/>
            </a:xfrm>
            <a:prstGeom prst="parallelogram">
              <a:avLst>
                <a:gd name="adj" fmla="val 182421"/>
              </a:avLst>
            </a:prstGeom>
            <a:solidFill>
              <a:schemeClr val="bg1">
                <a:lumMod val="75000"/>
              </a:schemeClr>
            </a:solidFill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defTabSz="27635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kern="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9" name="Straight Connector 62"/>
            <p:cNvCxnSpPr>
              <a:cxnSpLocks noChangeShapeType="1"/>
              <a:stCxn id="53" idx="5"/>
            </p:cNvCxnSpPr>
            <p:nvPr/>
          </p:nvCxnSpPr>
          <p:spPr bwMode="auto">
            <a:xfrm flipH="1">
              <a:off x="4429905" y="2609515"/>
              <a:ext cx="1913" cy="626625"/>
            </a:xfrm>
            <a:prstGeom prst="line">
              <a:avLst/>
            </a:prstGeom>
            <a:noFill/>
            <a:ln w="9525" algn="ctr">
              <a:solidFill>
                <a:srgbClr val="3A3A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0" name="Straight Connector 68"/>
            <p:cNvCxnSpPr>
              <a:cxnSpLocks noChangeShapeType="1"/>
            </p:cNvCxnSpPr>
            <p:nvPr/>
          </p:nvCxnSpPr>
          <p:spPr bwMode="auto">
            <a:xfrm>
              <a:off x="4729149" y="2449066"/>
              <a:ext cx="0" cy="842711"/>
            </a:xfrm>
            <a:prstGeom prst="line">
              <a:avLst/>
            </a:prstGeom>
            <a:noFill/>
            <a:ln w="9525" algn="ctr">
              <a:solidFill>
                <a:srgbClr val="3A3A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1" name="Straight Connector 94"/>
            <p:cNvCxnSpPr>
              <a:cxnSpLocks noChangeShapeType="1"/>
            </p:cNvCxnSpPr>
            <p:nvPr/>
          </p:nvCxnSpPr>
          <p:spPr bwMode="auto">
            <a:xfrm>
              <a:off x="5223860" y="2449066"/>
              <a:ext cx="0" cy="842711"/>
            </a:xfrm>
            <a:prstGeom prst="line">
              <a:avLst/>
            </a:prstGeom>
            <a:noFill/>
            <a:ln w="9525" algn="ctr">
              <a:solidFill>
                <a:srgbClr val="3A3A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2" name="Straight Connector 96"/>
            <p:cNvCxnSpPr>
              <a:cxnSpLocks noChangeShapeType="1"/>
            </p:cNvCxnSpPr>
            <p:nvPr/>
          </p:nvCxnSpPr>
          <p:spPr bwMode="auto">
            <a:xfrm>
              <a:off x="5692257" y="2449066"/>
              <a:ext cx="0" cy="842711"/>
            </a:xfrm>
            <a:prstGeom prst="line">
              <a:avLst/>
            </a:prstGeom>
            <a:noFill/>
            <a:ln w="9525" algn="ctr">
              <a:solidFill>
                <a:srgbClr val="3A3A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3" name="Straight Connector 98"/>
            <p:cNvCxnSpPr>
              <a:cxnSpLocks noChangeShapeType="1"/>
            </p:cNvCxnSpPr>
            <p:nvPr/>
          </p:nvCxnSpPr>
          <p:spPr bwMode="auto">
            <a:xfrm>
              <a:off x="6169071" y="2449066"/>
              <a:ext cx="0" cy="842711"/>
            </a:xfrm>
            <a:prstGeom prst="line">
              <a:avLst/>
            </a:prstGeom>
            <a:noFill/>
            <a:ln w="9525" algn="ctr">
              <a:solidFill>
                <a:srgbClr val="3A3A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4" name="Straight Connector 101"/>
            <p:cNvCxnSpPr>
              <a:cxnSpLocks noChangeShapeType="1"/>
            </p:cNvCxnSpPr>
            <p:nvPr/>
          </p:nvCxnSpPr>
          <p:spPr bwMode="auto">
            <a:xfrm>
              <a:off x="4729149" y="2447820"/>
              <a:ext cx="0" cy="842711"/>
            </a:xfrm>
            <a:prstGeom prst="line">
              <a:avLst/>
            </a:prstGeom>
            <a:noFill/>
            <a:ln w="9525" algn="ctr">
              <a:solidFill>
                <a:srgbClr val="3A3A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15" name="Group 103"/>
            <p:cNvGrpSpPr>
              <a:grpSpLocks/>
            </p:cNvGrpSpPr>
            <p:nvPr/>
          </p:nvGrpSpPr>
          <p:grpSpPr bwMode="auto">
            <a:xfrm>
              <a:off x="4136862" y="3075459"/>
              <a:ext cx="2505981" cy="321362"/>
              <a:chOff x="3374942" y="559105"/>
              <a:chExt cx="2834651" cy="365760"/>
            </a:xfrm>
          </p:grpSpPr>
          <p:grpSp>
            <p:nvGrpSpPr>
              <p:cNvPr id="91" name="Group 201"/>
              <p:cNvGrpSpPr>
                <a:grpSpLocks/>
              </p:cNvGrpSpPr>
              <p:nvPr/>
            </p:nvGrpSpPr>
            <p:grpSpPr bwMode="auto">
              <a:xfrm>
                <a:off x="3374942" y="559105"/>
                <a:ext cx="2834651" cy="365760"/>
                <a:chOff x="1922379" y="284785"/>
                <a:chExt cx="2834651" cy="365760"/>
              </a:xfrm>
            </p:grpSpPr>
            <p:sp>
              <p:nvSpPr>
                <p:cNvPr id="94" name="Parallelogram 93"/>
                <p:cNvSpPr/>
                <p:nvPr/>
              </p:nvSpPr>
              <p:spPr>
                <a:xfrm>
                  <a:off x="3010878" y="468185"/>
                  <a:ext cx="874635" cy="182597"/>
                </a:xfrm>
                <a:prstGeom prst="parallelogram">
                  <a:avLst>
                    <a:gd name="adj" fmla="val 182421"/>
                  </a:avLst>
                </a:prstGeom>
                <a:solidFill>
                  <a:srgbClr val="FFFFFF">
                    <a:lumMod val="95000"/>
                  </a:srgbClr>
                </a:solidFill>
                <a:ln w="19050" cap="flat" cmpd="sng" algn="ctr">
                  <a:solidFill>
                    <a:srgbClr val="FFFFFF">
                      <a:lumMod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defTabSz="27635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700" kern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Parallelogram 94"/>
                <p:cNvSpPr/>
                <p:nvPr/>
              </p:nvSpPr>
              <p:spPr>
                <a:xfrm>
                  <a:off x="2463238" y="468185"/>
                  <a:ext cx="874636" cy="182597"/>
                </a:xfrm>
                <a:prstGeom prst="parallelogram">
                  <a:avLst>
                    <a:gd name="adj" fmla="val 182421"/>
                  </a:avLst>
                </a:prstGeom>
                <a:solidFill>
                  <a:srgbClr val="FFFFFF">
                    <a:lumMod val="95000"/>
                  </a:srgbClr>
                </a:solidFill>
                <a:ln w="19050" cap="flat" cmpd="sng" algn="ctr">
                  <a:solidFill>
                    <a:srgbClr val="FFFFFF">
                      <a:lumMod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defTabSz="27635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700" kern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Parallelogram 95"/>
                <p:cNvSpPr/>
                <p:nvPr/>
              </p:nvSpPr>
              <p:spPr>
                <a:xfrm>
                  <a:off x="1921949" y="468185"/>
                  <a:ext cx="876222" cy="182597"/>
                </a:xfrm>
                <a:prstGeom prst="parallelogram">
                  <a:avLst>
                    <a:gd name="adj" fmla="val 182421"/>
                  </a:avLst>
                </a:prstGeom>
                <a:solidFill>
                  <a:srgbClr val="FFFFFF">
                    <a:lumMod val="95000"/>
                  </a:srgbClr>
                </a:solidFill>
                <a:ln w="19050" cap="flat" cmpd="sng" algn="ctr">
                  <a:solidFill>
                    <a:srgbClr val="FFFFFF">
                      <a:lumMod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defTabSz="27635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700" kern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Parallelogram 96"/>
                <p:cNvSpPr/>
                <p:nvPr/>
              </p:nvSpPr>
              <p:spPr>
                <a:xfrm>
                  <a:off x="3880751" y="284000"/>
                  <a:ext cx="876222" cy="184185"/>
                </a:xfrm>
                <a:prstGeom prst="parallelogram">
                  <a:avLst>
                    <a:gd name="adj" fmla="val 182421"/>
                  </a:avLst>
                </a:prstGeom>
                <a:solidFill>
                  <a:srgbClr val="FFFFFF">
                    <a:lumMod val="95000"/>
                  </a:srgbClr>
                </a:solidFill>
                <a:ln w="19050" cap="flat" cmpd="sng" algn="ctr">
                  <a:solidFill>
                    <a:srgbClr val="FFFFFF">
                      <a:lumMod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defTabSz="27635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700" kern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Parallelogram 97"/>
                <p:cNvSpPr/>
                <p:nvPr/>
              </p:nvSpPr>
              <p:spPr>
                <a:xfrm>
                  <a:off x="3341048" y="284000"/>
                  <a:ext cx="874635" cy="184185"/>
                </a:xfrm>
                <a:prstGeom prst="parallelogram">
                  <a:avLst>
                    <a:gd name="adj" fmla="val 182421"/>
                  </a:avLst>
                </a:prstGeom>
                <a:solidFill>
                  <a:srgbClr val="FFFFFF">
                    <a:lumMod val="95000"/>
                  </a:srgbClr>
                </a:solidFill>
                <a:ln w="19050" cap="flat" cmpd="sng" algn="ctr">
                  <a:solidFill>
                    <a:srgbClr val="FFFFFF">
                      <a:lumMod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defTabSz="27635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700" kern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Parallelogram 98"/>
                <p:cNvSpPr/>
                <p:nvPr/>
              </p:nvSpPr>
              <p:spPr>
                <a:xfrm>
                  <a:off x="2793409" y="284000"/>
                  <a:ext cx="874636" cy="184185"/>
                </a:xfrm>
                <a:prstGeom prst="parallelogram">
                  <a:avLst>
                    <a:gd name="adj" fmla="val 182421"/>
                  </a:avLst>
                </a:prstGeom>
                <a:solidFill>
                  <a:srgbClr val="FFFFFF">
                    <a:lumMod val="95000"/>
                  </a:srgbClr>
                </a:solidFill>
                <a:ln w="19050" cap="flat" cmpd="sng" algn="ctr">
                  <a:solidFill>
                    <a:srgbClr val="FFFFFF">
                      <a:lumMod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defTabSz="27635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700" kern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00" name="Parallelogram 99"/>
                <p:cNvSpPr/>
                <p:nvPr/>
              </p:nvSpPr>
              <p:spPr>
                <a:xfrm>
                  <a:off x="2252120" y="284000"/>
                  <a:ext cx="876222" cy="184185"/>
                </a:xfrm>
                <a:prstGeom prst="parallelogram">
                  <a:avLst>
                    <a:gd name="adj" fmla="val 182421"/>
                  </a:avLst>
                </a:prstGeom>
                <a:solidFill>
                  <a:srgbClr val="FFFFFF">
                    <a:lumMod val="95000"/>
                  </a:srgbClr>
                </a:solidFill>
                <a:ln w="19050" cap="flat" cmpd="sng" algn="ctr">
                  <a:solidFill>
                    <a:srgbClr val="FFFFFF">
                      <a:lumMod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defTabSz="27635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700" kern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01" name="Parallelogram 100"/>
                <p:cNvSpPr/>
                <p:nvPr/>
              </p:nvSpPr>
              <p:spPr>
                <a:xfrm>
                  <a:off x="3550580" y="468185"/>
                  <a:ext cx="876222" cy="182597"/>
                </a:xfrm>
                <a:prstGeom prst="parallelogram">
                  <a:avLst>
                    <a:gd name="adj" fmla="val 182421"/>
                  </a:avLst>
                </a:prstGeom>
                <a:solidFill>
                  <a:srgbClr val="FFFFFF">
                    <a:lumMod val="95000"/>
                  </a:srgbClr>
                </a:solidFill>
                <a:ln w="19050" cap="flat" cmpd="sng" algn="ctr">
                  <a:solidFill>
                    <a:srgbClr val="FFFFFF">
                      <a:lumMod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defTabSz="27635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700" kern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92" name="Straight Connector 205"/>
              <p:cNvCxnSpPr>
                <a:cxnSpLocks noChangeShapeType="1"/>
                <a:stCxn id="100" idx="5"/>
                <a:endCxn id="97" idx="2"/>
              </p:cNvCxnSpPr>
              <p:nvPr/>
            </p:nvCxnSpPr>
            <p:spPr bwMode="auto">
              <a:xfrm>
                <a:off x="3872034" y="650545"/>
                <a:ext cx="2170753" cy="0"/>
              </a:xfrm>
              <a:prstGeom prst="line">
                <a:avLst/>
              </a:prstGeom>
              <a:noFill/>
              <a:ln w="3175" algn="ctr">
                <a:solidFill>
                  <a:srgbClr val="7F7F7F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93" name="Straight Connector 206"/>
              <p:cNvCxnSpPr>
                <a:cxnSpLocks noChangeShapeType="1"/>
                <a:stCxn id="96" idx="5"/>
                <a:endCxn id="101" idx="2"/>
              </p:cNvCxnSpPr>
              <p:nvPr/>
            </p:nvCxnSpPr>
            <p:spPr bwMode="auto">
              <a:xfrm>
                <a:off x="3541748" y="833425"/>
                <a:ext cx="2170753" cy="0"/>
              </a:xfrm>
              <a:prstGeom prst="line">
                <a:avLst/>
              </a:prstGeom>
              <a:noFill/>
              <a:ln w="3175" algn="ctr">
                <a:solidFill>
                  <a:srgbClr val="7F7F7F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16" name="Group 105"/>
            <p:cNvGrpSpPr>
              <a:grpSpLocks/>
            </p:cNvGrpSpPr>
            <p:nvPr/>
          </p:nvGrpSpPr>
          <p:grpSpPr bwMode="auto">
            <a:xfrm>
              <a:off x="4127018" y="2663225"/>
              <a:ext cx="2517177" cy="322259"/>
              <a:chOff x="1910053" y="284204"/>
              <a:chExt cx="2847315" cy="366781"/>
            </a:xfrm>
          </p:grpSpPr>
          <p:sp>
            <p:nvSpPr>
              <p:cNvPr id="83" name="Parallelogram 82"/>
              <p:cNvSpPr/>
              <p:nvPr/>
            </p:nvSpPr>
            <p:spPr>
              <a:xfrm>
                <a:off x="3011273" y="468389"/>
                <a:ext cx="874636" cy="182596"/>
              </a:xfrm>
              <a:prstGeom prst="parallelogram">
                <a:avLst>
                  <a:gd name="adj" fmla="val 182421"/>
                </a:avLst>
              </a:prstGeom>
              <a:solidFill>
                <a:srgbClr val="FFFFFF">
                  <a:lumMod val="95000"/>
                </a:srgbClr>
              </a:solidFill>
              <a:ln w="19050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27635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00" kern="0">
                  <a:solidFill>
                    <a:srgbClr val="FFFFFF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4" name="Parallelogram 83"/>
              <p:cNvSpPr/>
              <p:nvPr/>
            </p:nvSpPr>
            <p:spPr>
              <a:xfrm>
                <a:off x="2463634" y="468389"/>
                <a:ext cx="874635" cy="182596"/>
              </a:xfrm>
              <a:prstGeom prst="parallelogram">
                <a:avLst>
                  <a:gd name="adj" fmla="val 182421"/>
                </a:avLst>
              </a:prstGeom>
              <a:solidFill>
                <a:srgbClr val="FFFFFF">
                  <a:lumMod val="95000"/>
                </a:srgbClr>
              </a:solidFill>
              <a:ln w="19050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27635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00" kern="0">
                  <a:solidFill>
                    <a:srgbClr val="FFFFFF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5" name="Parallelogram 84"/>
              <p:cNvSpPr/>
              <p:nvPr/>
            </p:nvSpPr>
            <p:spPr>
              <a:xfrm>
                <a:off x="1910053" y="468390"/>
                <a:ext cx="876222" cy="182595"/>
              </a:xfrm>
              <a:prstGeom prst="parallelogram">
                <a:avLst>
                  <a:gd name="adj" fmla="val 182421"/>
                </a:avLst>
              </a:prstGeom>
              <a:solidFill>
                <a:srgbClr val="FFFFFF">
                  <a:lumMod val="95000"/>
                </a:srgbClr>
              </a:solidFill>
              <a:ln w="19050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27635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00" kern="0">
                  <a:solidFill>
                    <a:srgbClr val="FFFFFF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6" name="Parallelogram 85"/>
              <p:cNvSpPr/>
              <p:nvPr/>
            </p:nvSpPr>
            <p:spPr>
              <a:xfrm>
                <a:off x="3881146" y="284204"/>
                <a:ext cx="876222" cy="184185"/>
              </a:xfrm>
              <a:prstGeom prst="parallelogram">
                <a:avLst>
                  <a:gd name="adj" fmla="val 182421"/>
                </a:avLst>
              </a:prstGeom>
              <a:solidFill>
                <a:srgbClr val="FFFFFF">
                  <a:lumMod val="95000"/>
                </a:srgbClr>
              </a:solidFill>
              <a:ln w="19050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27635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00" kern="0">
                  <a:solidFill>
                    <a:srgbClr val="FFFFFF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7" name="Parallelogram 86"/>
              <p:cNvSpPr/>
              <p:nvPr/>
            </p:nvSpPr>
            <p:spPr>
              <a:xfrm>
                <a:off x="3341443" y="284204"/>
                <a:ext cx="874636" cy="184185"/>
              </a:xfrm>
              <a:prstGeom prst="parallelogram">
                <a:avLst>
                  <a:gd name="adj" fmla="val 182421"/>
                </a:avLst>
              </a:prstGeom>
              <a:solidFill>
                <a:srgbClr val="FFFFFF">
                  <a:lumMod val="95000"/>
                </a:srgbClr>
              </a:solidFill>
              <a:ln w="19050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27635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00" kern="0">
                  <a:solidFill>
                    <a:srgbClr val="FFFFFF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8" name="Parallelogram 87"/>
              <p:cNvSpPr/>
              <p:nvPr/>
            </p:nvSpPr>
            <p:spPr>
              <a:xfrm>
                <a:off x="2793805" y="284204"/>
                <a:ext cx="874635" cy="184185"/>
              </a:xfrm>
              <a:prstGeom prst="parallelogram">
                <a:avLst>
                  <a:gd name="adj" fmla="val 182421"/>
                </a:avLst>
              </a:prstGeom>
              <a:solidFill>
                <a:srgbClr val="FFFFFF">
                  <a:lumMod val="95000"/>
                </a:srgbClr>
              </a:solidFill>
              <a:ln w="19050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27635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00" kern="0">
                  <a:solidFill>
                    <a:srgbClr val="FFFFFF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9" name="Parallelogram 88"/>
              <p:cNvSpPr/>
              <p:nvPr/>
            </p:nvSpPr>
            <p:spPr>
              <a:xfrm>
                <a:off x="2252515" y="284204"/>
                <a:ext cx="876222" cy="184185"/>
              </a:xfrm>
              <a:prstGeom prst="parallelogram">
                <a:avLst>
                  <a:gd name="adj" fmla="val 182421"/>
                </a:avLst>
              </a:prstGeom>
              <a:solidFill>
                <a:srgbClr val="FFFFFF">
                  <a:lumMod val="95000"/>
                </a:srgbClr>
              </a:solidFill>
              <a:ln w="19050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27635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00" kern="0">
                  <a:solidFill>
                    <a:srgbClr val="FFFFFF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0" name="Parallelogram 89"/>
              <p:cNvSpPr/>
              <p:nvPr/>
            </p:nvSpPr>
            <p:spPr>
              <a:xfrm>
                <a:off x="3550975" y="468389"/>
                <a:ext cx="876222" cy="182596"/>
              </a:xfrm>
              <a:prstGeom prst="parallelogram">
                <a:avLst>
                  <a:gd name="adj" fmla="val 182421"/>
                </a:avLst>
              </a:prstGeom>
              <a:solidFill>
                <a:srgbClr val="FFFFFF">
                  <a:lumMod val="95000"/>
                </a:srgbClr>
              </a:solidFill>
              <a:ln w="19050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27635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00" kern="0">
                  <a:solidFill>
                    <a:srgbClr val="FFFFFF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cxnSp>
          <p:nvCxnSpPr>
            <p:cNvPr id="17" name="Straight Connector 109"/>
            <p:cNvCxnSpPr>
              <a:cxnSpLocks noChangeShapeType="1"/>
              <a:stCxn id="89" idx="5"/>
              <a:endCxn id="86" idx="2"/>
            </p:cNvCxnSpPr>
            <p:nvPr/>
          </p:nvCxnSpPr>
          <p:spPr bwMode="auto">
            <a:xfrm>
              <a:off x="4577371" y="2744077"/>
              <a:ext cx="1919060" cy="0"/>
            </a:xfrm>
            <a:prstGeom prst="line">
              <a:avLst/>
            </a:prstGeom>
            <a:noFill/>
            <a:ln w="19050" algn="ctr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8" name="Straight Connector 110"/>
            <p:cNvCxnSpPr>
              <a:cxnSpLocks noChangeShapeType="1"/>
            </p:cNvCxnSpPr>
            <p:nvPr/>
          </p:nvCxnSpPr>
          <p:spPr bwMode="auto">
            <a:xfrm>
              <a:off x="4127018" y="2772279"/>
              <a:ext cx="0" cy="630868"/>
            </a:xfrm>
            <a:prstGeom prst="line">
              <a:avLst/>
            </a:prstGeom>
            <a:noFill/>
            <a:ln w="9525" algn="ctr">
              <a:solidFill>
                <a:srgbClr val="3A3A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9" name="Straight Connector 114"/>
            <p:cNvCxnSpPr>
              <a:cxnSpLocks noChangeShapeType="1"/>
              <a:endCxn id="84" idx="5"/>
            </p:cNvCxnSpPr>
            <p:nvPr/>
          </p:nvCxnSpPr>
          <p:spPr bwMode="auto">
            <a:xfrm flipH="1">
              <a:off x="4763249" y="2688841"/>
              <a:ext cx="1688" cy="215916"/>
            </a:xfrm>
            <a:prstGeom prst="line">
              <a:avLst/>
            </a:prstGeom>
            <a:noFill/>
            <a:ln w="9525" algn="ctr">
              <a:solidFill>
                <a:srgbClr val="3A3A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0" name="Straight Connector 115"/>
            <p:cNvCxnSpPr>
              <a:cxnSpLocks noChangeShapeType="1"/>
              <a:stCxn id="26" idx="5"/>
            </p:cNvCxnSpPr>
            <p:nvPr/>
          </p:nvCxnSpPr>
          <p:spPr bwMode="auto">
            <a:xfrm>
              <a:off x="4284216" y="2689034"/>
              <a:ext cx="2740" cy="215724"/>
            </a:xfrm>
            <a:prstGeom prst="line">
              <a:avLst/>
            </a:prstGeom>
            <a:noFill/>
            <a:ln w="9525" algn="ctr">
              <a:solidFill>
                <a:srgbClr val="3A3A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" name="Straight Connector 116"/>
            <p:cNvCxnSpPr>
              <a:cxnSpLocks noChangeShapeType="1"/>
            </p:cNvCxnSpPr>
            <p:nvPr/>
          </p:nvCxnSpPr>
          <p:spPr bwMode="auto">
            <a:xfrm flipH="1">
              <a:off x="5244910" y="2688841"/>
              <a:ext cx="1688" cy="215916"/>
            </a:xfrm>
            <a:prstGeom prst="line">
              <a:avLst/>
            </a:prstGeom>
            <a:noFill/>
            <a:ln w="9525" algn="ctr">
              <a:solidFill>
                <a:srgbClr val="3A3A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2" name="Straight Connector 117"/>
            <p:cNvCxnSpPr>
              <a:cxnSpLocks noChangeShapeType="1"/>
            </p:cNvCxnSpPr>
            <p:nvPr/>
          </p:nvCxnSpPr>
          <p:spPr bwMode="auto">
            <a:xfrm flipH="1">
              <a:off x="5724885" y="2688841"/>
              <a:ext cx="1688" cy="21591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3" name="Parallelogram 22"/>
            <p:cNvSpPr/>
            <p:nvPr/>
          </p:nvSpPr>
          <p:spPr bwMode="auto">
            <a:xfrm>
              <a:off x="5392443" y="2448385"/>
              <a:ext cx="773224" cy="160433"/>
            </a:xfrm>
            <a:prstGeom prst="parallelogram">
              <a:avLst>
                <a:gd name="adj" fmla="val 182421"/>
              </a:avLst>
            </a:prstGeom>
            <a:solidFill>
              <a:srgbClr val="FFFFFF">
                <a:lumMod val="95000"/>
              </a:srgbClr>
            </a:solidFill>
            <a:ln w="19050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27635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kern="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Parallelogram 23"/>
            <p:cNvSpPr/>
            <p:nvPr/>
          </p:nvSpPr>
          <p:spPr bwMode="auto">
            <a:xfrm>
              <a:off x="5100555" y="2608817"/>
              <a:ext cx="773224" cy="160433"/>
            </a:xfrm>
            <a:prstGeom prst="parallelogram">
              <a:avLst>
                <a:gd name="adj" fmla="val 182421"/>
              </a:avLst>
            </a:prstGeom>
            <a:solidFill>
              <a:srgbClr val="FFFFFF">
                <a:lumMod val="95000"/>
              </a:srgbClr>
            </a:solidFill>
            <a:ln w="19050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27635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kern="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Parallelogram 24"/>
            <p:cNvSpPr/>
            <p:nvPr/>
          </p:nvSpPr>
          <p:spPr bwMode="auto">
            <a:xfrm>
              <a:off x="4616413" y="2608817"/>
              <a:ext cx="773223" cy="160433"/>
            </a:xfrm>
            <a:prstGeom prst="parallelogram">
              <a:avLst>
                <a:gd name="adj" fmla="val 182421"/>
              </a:avLst>
            </a:prstGeom>
            <a:solidFill>
              <a:srgbClr val="FFFFFF">
                <a:lumMod val="95000"/>
              </a:srgbClr>
            </a:solidFill>
            <a:ln w="19050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27635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kern="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Parallelogram 25"/>
            <p:cNvSpPr/>
            <p:nvPr/>
          </p:nvSpPr>
          <p:spPr bwMode="auto">
            <a:xfrm>
              <a:off x="4137884" y="2608817"/>
              <a:ext cx="774627" cy="160433"/>
            </a:xfrm>
            <a:prstGeom prst="parallelogram">
              <a:avLst>
                <a:gd name="adj" fmla="val 182421"/>
              </a:avLst>
            </a:prstGeom>
            <a:solidFill>
              <a:srgbClr val="FFFFFF">
                <a:lumMod val="95000"/>
              </a:srgbClr>
            </a:solidFill>
            <a:ln w="19050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27635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kern="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Parallelogram 26"/>
            <p:cNvSpPr/>
            <p:nvPr/>
          </p:nvSpPr>
          <p:spPr bwMode="auto">
            <a:xfrm>
              <a:off x="5869568" y="2448385"/>
              <a:ext cx="774627" cy="160433"/>
            </a:xfrm>
            <a:prstGeom prst="parallelogram">
              <a:avLst>
                <a:gd name="adj" fmla="val 182421"/>
              </a:avLst>
            </a:prstGeom>
            <a:solidFill>
              <a:srgbClr val="FFFFFF">
                <a:lumMod val="95000"/>
              </a:srgbClr>
            </a:solidFill>
            <a:ln w="19050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27635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kern="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" name="Parallelogram 27"/>
            <p:cNvSpPr/>
            <p:nvPr/>
          </p:nvSpPr>
          <p:spPr bwMode="auto">
            <a:xfrm>
              <a:off x="4908302" y="2448385"/>
              <a:ext cx="773223" cy="160433"/>
            </a:xfrm>
            <a:prstGeom prst="parallelogram">
              <a:avLst>
                <a:gd name="adj" fmla="val 182421"/>
              </a:avLst>
            </a:prstGeom>
            <a:solidFill>
              <a:srgbClr val="FFFFFF">
                <a:lumMod val="95000"/>
              </a:srgbClr>
            </a:solidFill>
            <a:ln w="19050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27635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kern="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" name="Parallelogram 28"/>
            <p:cNvSpPr/>
            <p:nvPr/>
          </p:nvSpPr>
          <p:spPr bwMode="auto">
            <a:xfrm>
              <a:off x="4429773" y="2448385"/>
              <a:ext cx="774627" cy="160433"/>
            </a:xfrm>
            <a:prstGeom prst="parallelogram">
              <a:avLst>
                <a:gd name="adj" fmla="val 182421"/>
              </a:avLst>
            </a:prstGeom>
            <a:solidFill>
              <a:srgbClr val="FFFFFF">
                <a:lumMod val="95000"/>
              </a:srgbClr>
            </a:solidFill>
            <a:ln w="19050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27635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kern="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" name="Parallelogram 29"/>
            <p:cNvSpPr/>
            <p:nvPr/>
          </p:nvSpPr>
          <p:spPr bwMode="auto">
            <a:xfrm>
              <a:off x="5577680" y="2608817"/>
              <a:ext cx="774627" cy="160433"/>
            </a:xfrm>
            <a:prstGeom prst="parallelogram">
              <a:avLst>
                <a:gd name="adj" fmla="val 182421"/>
              </a:avLst>
            </a:prstGeom>
            <a:solidFill>
              <a:srgbClr val="FFFFFF">
                <a:lumMod val="95000"/>
              </a:srgbClr>
            </a:solidFill>
            <a:ln w="19050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27635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kern="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31" name="Straight Connector 128"/>
            <p:cNvCxnSpPr>
              <a:cxnSpLocks noChangeShapeType="1"/>
            </p:cNvCxnSpPr>
            <p:nvPr/>
          </p:nvCxnSpPr>
          <p:spPr bwMode="auto">
            <a:xfrm>
              <a:off x="4578992" y="2528161"/>
              <a:ext cx="1919060" cy="0"/>
            </a:xfrm>
            <a:prstGeom prst="line">
              <a:avLst/>
            </a:prstGeom>
            <a:noFill/>
            <a:ln w="19050" cap="rnd" algn="ctr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2" name="Straight Connector 130"/>
            <p:cNvCxnSpPr>
              <a:cxnSpLocks noChangeShapeType="1"/>
            </p:cNvCxnSpPr>
            <p:nvPr/>
          </p:nvCxnSpPr>
          <p:spPr bwMode="auto">
            <a:xfrm>
              <a:off x="4912600" y="2990954"/>
              <a:ext cx="0" cy="241022"/>
            </a:xfrm>
            <a:prstGeom prst="line">
              <a:avLst/>
            </a:prstGeom>
            <a:noFill/>
            <a:ln w="9525" algn="ctr">
              <a:solidFill>
                <a:srgbClr val="3A3A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3" name="Straight Connector 132"/>
            <p:cNvCxnSpPr>
              <a:cxnSpLocks noChangeShapeType="1"/>
            </p:cNvCxnSpPr>
            <p:nvPr/>
          </p:nvCxnSpPr>
          <p:spPr bwMode="auto">
            <a:xfrm flipH="1">
              <a:off x="4761561" y="2991503"/>
              <a:ext cx="0" cy="324720"/>
            </a:xfrm>
            <a:prstGeom prst="line">
              <a:avLst/>
            </a:prstGeom>
            <a:noFill/>
            <a:ln w="9525" algn="ctr">
              <a:solidFill>
                <a:srgbClr val="3A3A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4" name="Straight Connector 133"/>
            <p:cNvCxnSpPr>
              <a:cxnSpLocks noChangeShapeType="1"/>
            </p:cNvCxnSpPr>
            <p:nvPr/>
          </p:nvCxnSpPr>
          <p:spPr bwMode="auto">
            <a:xfrm flipH="1">
              <a:off x="5241761" y="2985098"/>
              <a:ext cx="0" cy="324720"/>
            </a:xfrm>
            <a:prstGeom prst="line">
              <a:avLst/>
            </a:prstGeom>
            <a:noFill/>
            <a:ln w="9525" algn="ctr">
              <a:solidFill>
                <a:srgbClr val="3A3A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5" name="Straight Connector 134"/>
            <p:cNvCxnSpPr>
              <a:cxnSpLocks noChangeShapeType="1"/>
            </p:cNvCxnSpPr>
            <p:nvPr/>
          </p:nvCxnSpPr>
          <p:spPr bwMode="auto">
            <a:xfrm flipH="1">
              <a:off x="5720207" y="2987725"/>
              <a:ext cx="0" cy="32472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6" name="Straight Connector 135"/>
            <p:cNvCxnSpPr>
              <a:cxnSpLocks noChangeShapeType="1"/>
            </p:cNvCxnSpPr>
            <p:nvPr/>
          </p:nvCxnSpPr>
          <p:spPr bwMode="auto">
            <a:xfrm>
              <a:off x="5391959" y="2985645"/>
              <a:ext cx="0" cy="241022"/>
            </a:xfrm>
            <a:prstGeom prst="line">
              <a:avLst/>
            </a:prstGeom>
            <a:noFill/>
            <a:ln w="9525" algn="ctr">
              <a:solidFill>
                <a:srgbClr val="3A3A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7" name="Straight Connector 136"/>
            <p:cNvCxnSpPr>
              <a:cxnSpLocks noChangeShapeType="1"/>
            </p:cNvCxnSpPr>
            <p:nvPr/>
          </p:nvCxnSpPr>
          <p:spPr bwMode="auto">
            <a:xfrm>
              <a:off x="5868338" y="2987725"/>
              <a:ext cx="0" cy="241022"/>
            </a:xfrm>
            <a:prstGeom prst="line">
              <a:avLst/>
            </a:prstGeom>
            <a:noFill/>
            <a:ln w="9525" algn="ctr">
              <a:solidFill>
                <a:srgbClr val="3A3A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8" name="Straight Connector 138"/>
            <p:cNvCxnSpPr>
              <a:cxnSpLocks noChangeShapeType="1"/>
            </p:cNvCxnSpPr>
            <p:nvPr/>
          </p:nvCxnSpPr>
          <p:spPr bwMode="auto">
            <a:xfrm>
              <a:off x="4285399" y="2988434"/>
              <a:ext cx="0" cy="321362"/>
            </a:xfrm>
            <a:prstGeom prst="line">
              <a:avLst/>
            </a:prstGeom>
            <a:noFill/>
            <a:ln w="9525" algn="ctr">
              <a:solidFill>
                <a:srgbClr val="3A3A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9" name="Straight Connector 145"/>
            <p:cNvCxnSpPr>
              <a:cxnSpLocks noChangeShapeType="1"/>
            </p:cNvCxnSpPr>
            <p:nvPr/>
          </p:nvCxnSpPr>
          <p:spPr bwMode="auto">
            <a:xfrm>
              <a:off x="4433414" y="2609527"/>
              <a:ext cx="1919060" cy="0"/>
            </a:xfrm>
            <a:prstGeom prst="line">
              <a:avLst/>
            </a:prstGeom>
            <a:noFill/>
            <a:ln w="19050" cap="rnd" algn="ctr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0" name="Straight Connector 146"/>
            <p:cNvCxnSpPr>
              <a:cxnSpLocks noChangeShapeType="1"/>
            </p:cNvCxnSpPr>
            <p:nvPr/>
          </p:nvCxnSpPr>
          <p:spPr bwMode="auto">
            <a:xfrm flipV="1">
              <a:off x="4626662" y="2449045"/>
              <a:ext cx="574593" cy="317214"/>
            </a:xfrm>
            <a:prstGeom prst="line">
              <a:avLst/>
            </a:prstGeom>
            <a:noFill/>
            <a:ln w="19050" cap="rnd" algn="ctr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1" name="Straight Connector 147"/>
            <p:cNvCxnSpPr>
              <a:cxnSpLocks noChangeShapeType="1"/>
            </p:cNvCxnSpPr>
            <p:nvPr/>
          </p:nvCxnSpPr>
          <p:spPr bwMode="auto">
            <a:xfrm flipV="1">
              <a:off x="5096540" y="2447054"/>
              <a:ext cx="586920" cy="321362"/>
            </a:xfrm>
            <a:prstGeom prst="line">
              <a:avLst/>
            </a:prstGeom>
            <a:noFill/>
            <a:ln w="19050" cap="rnd" algn="ctr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2" name="Straight Connector 148"/>
            <p:cNvCxnSpPr>
              <a:cxnSpLocks noChangeShapeType="1"/>
            </p:cNvCxnSpPr>
            <p:nvPr/>
          </p:nvCxnSpPr>
          <p:spPr bwMode="auto">
            <a:xfrm flipV="1">
              <a:off x="5571818" y="2450916"/>
              <a:ext cx="586920" cy="321362"/>
            </a:xfrm>
            <a:prstGeom prst="line">
              <a:avLst/>
            </a:prstGeom>
            <a:noFill/>
            <a:ln w="19050" cap="rnd" algn="ctr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3" name="Straight Connector 152"/>
            <p:cNvCxnSpPr>
              <a:cxnSpLocks noChangeShapeType="1"/>
            </p:cNvCxnSpPr>
            <p:nvPr/>
          </p:nvCxnSpPr>
          <p:spPr bwMode="auto">
            <a:xfrm>
              <a:off x="4295745" y="2688841"/>
              <a:ext cx="1911287" cy="0"/>
            </a:xfrm>
            <a:prstGeom prst="line">
              <a:avLst/>
            </a:prstGeom>
            <a:noFill/>
            <a:ln w="19050" cap="rnd" algn="ctr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4" name="Straight Connector 158"/>
            <p:cNvCxnSpPr>
              <a:cxnSpLocks noChangeShapeType="1"/>
              <a:stCxn id="85" idx="5"/>
              <a:endCxn id="90" idx="2"/>
            </p:cNvCxnSpPr>
            <p:nvPr/>
          </p:nvCxnSpPr>
          <p:spPr bwMode="auto">
            <a:xfrm>
              <a:off x="4273348" y="2905269"/>
              <a:ext cx="1932629" cy="0"/>
            </a:xfrm>
            <a:prstGeom prst="line">
              <a:avLst/>
            </a:prstGeom>
            <a:noFill/>
            <a:ln w="19050" algn="ctr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5" name="Straight Connector 159"/>
            <p:cNvCxnSpPr>
              <a:cxnSpLocks noChangeShapeType="1"/>
            </p:cNvCxnSpPr>
            <p:nvPr/>
          </p:nvCxnSpPr>
          <p:spPr bwMode="auto">
            <a:xfrm>
              <a:off x="4579679" y="3153034"/>
              <a:ext cx="1919060" cy="0"/>
            </a:xfrm>
            <a:prstGeom prst="line">
              <a:avLst/>
            </a:prstGeom>
            <a:noFill/>
            <a:ln w="19050" cap="rnd" algn="ctr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6" name="Straight Connector 160"/>
            <p:cNvCxnSpPr>
              <a:cxnSpLocks noChangeShapeType="1"/>
            </p:cNvCxnSpPr>
            <p:nvPr/>
          </p:nvCxnSpPr>
          <p:spPr bwMode="auto">
            <a:xfrm>
              <a:off x="4434101" y="3234401"/>
              <a:ext cx="1919060" cy="0"/>
            </a:xfrm>
            <a:prstGeom prst="line">
              <a:avLst/>
            </a:prstGeom>
            <a:noFill/>
            <a:ln w="19050" cap="rnd" algn="ctr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7" name="Straight Connector 161"/>
            <p:cNvCxnSpPr>
              <a:cxnSpLocks noChangeShapeType="1"/>
            </p:cNvCxnSpPr>
            <p:nvPr/>
          </p:nvCxnSpPr>
          <p:spPr bwMode="auto">
            <a:xfrm flipV="1">
              <a:off x="4627349" y="3073917"/>
              <a:ext cx="574593" cy="317214"/>
            </a:xfrm>
            <a:prstGeom prst="line">
              <a:avLst/>
            </a:prstGeom>
            <a:noFill/>
            <a:ln w="19050" cap="rnd" algn="ctr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8" name="Straight Connector 162"/>
            <p:cNvCxnSpPr>
              <a:cxnSpLocks noChangeShapeType="1"/>
            </p:cNvCxnSpPr>
            <p:nvPr/>
          </p:nvCxnSpPr>
          <p:spPr bwMode="auto">
            <a:xfrm flipV="1">
              <a:off x="5097226" y="3071928"/>
              <a:ext cx="586920" cy="321362"/>
            </a:xfrm>
            <a:prstGeom prst="line">
              <a:avLst/>
            </a:prstGeom>
            <a:noFill/>
            <a:ln w="19050" cap="rnd" algn="ctr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9" name="Straight Connector 163"/>
            <p:cNvCxnSpPr>
              <a:cxnSpLocks noChangeShapeType="1"/>
            </p:cNvCxnSpPr>
            <p:nvPr/>
          </p:nvCxnSpPr>
          <p:spPr bwMode="auto">
            <a:xfrm flipV="1">
              <a:off x="5576391" y="3071928"/>
              <a:ext cx="586920" cy="321362"/>
            </a:xfrm>
            <a:prstGeom prst="line">
              <a:avLst/>
            </a:prstGeom>
            <a:noFill/>
            <a:ln w="19050" cap="rnd" algn="ctr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0" name="Straight Connector 164"/>
            <p:cNvCxnSpPr>
              <a:cxnSpLocks noChangeShapeType="1"/>
            </p:cNvCxnSpPr>
            <p:nvPr/>
          </p:nvCxnSpPr>
          <p:spPr bwMode="auto">
            <a:xfrm>
              <a:off x="4296432" y="3313715"/>
              <a:ext cx="1911287" cy="0"/>
            </a:xfrm>
            <a:prstGeom prst="line">
              <a:avLst/>
            </a:prstGeom>
            <a:noFill/>
            <a:ln w="19050" cap="rnd" algn="ctr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1" name="Parallelogram 50"/>
            <p:cNvSpPr/>
            <p:nvPr/>
          </p:nvSpPr>
          <p:spPr bwMode="auto">
            <a:xfrm>
              <a:off x="4144901" y="3071979"/>
              <a:ext cx="2503504" cy="320864"/>
            </a:xfrm>
            <a:prstGeom prst="parallelogram">
              <a:avLst>
                <a:gd name="adj" fmla="val 182421"/>
              </a:avLst>
            </a:prstGeom>
            <a:noFill/>
            <a:ln w="19050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27635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kern="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52" name="Straight Connector 173"/>
            <p:cNvCxnSpPr>
              <a:cxnSpLocks noChangeShapeType="1"/>
              <a:stCxn id="27" idx="2"/>
            </p:cNvCxnSpPr>
            <p:nvPr/>
          </p:nvCxnSpPr>
          <p:spPr bwMode="auto">
            <a:xfrm>
              <a:off x="6497863" y="2528602"/>
              <a:ext cx="1493" cy="630569"/>
            </a:xfrm>
            <a:prstGeom prst="line">
              <a:avLst/>
            </a:prstGeom>
            <a:noFill/>
            <a:ln w="9525" algn="ctr">
              <a:solidFill>
                <a:srgbClr val="3A3A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3" name="Parallelogram 52"/>
            <p:cNvSpPr/>
            <p:nvPr/>
          </p:nvSpPr>
          <p:spPr bwMode="auto">
            <a:xfrm>
              <a:off x="4137884" y="2448385"/>
              <a:ext cx="2504908" cy="322259"/>
            </a:xfrm>
            <a:prstGeom prst="parallelogram">
              <a:avLst>
                <a:gd name="adj" fmla="val 182421"/>
              </a:avLst>
            </a:prstGeom>
            <a:noFill/>
            <a:ln w="19050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27635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kern="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4" name="TextBox 53"/>
            <p:cNvSpPr txBox="1"/>
            <p:nvPr/>
          </p:nvSpPr>
          <p:spPr bwMode="auto">
            <a:xfrm>
              <a:off x="4660576" y="3376419"/>
              <a:ext cx="1144591" cy="26251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27635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kern="0" dirty="0" smtClean="0">
                  <a:solidFill>
                    <a:srgbClr val="000000"/>
                  </a:solidFill>
                </a:rPr>
                <a:t>DRAM logic die</a:t>
              </a:r>
              <a:endParaRPr lang="en-US" kern="0" dirty="0">
                <a:solidFill>
                  <a:srgbClr val="000000"/>
                </a:solidFill>
              </a:endParaRPr>
            </a:p>
          </p:txBody>
        </p:sp>
        <p:cxnSp>
          <p:nvCxnSpPr>
            <p:cNvPr id="55" name="Straight Connector 110"/>
            <p:cNvCxnSpPr>
              <a:cxnSpLocks noChangeShapeType="1"/>
            </p:cNvCxnSpPr>
            <p:nvPr/>
          </p:nvCxnSpPr>
          <p:spPr bwMode="auto">
            <a:xfrm>
              <a:off x="4615010" y="2772279"/>
              <a:ext cx="1403" cy="621011"/>
            </a:xfrm>
            <a:prstGeom prst="line">
              <a:avLst/>
            </a:prstGeom>
            <a:noFill/>
            <a:ln w="9525" algn="ctr">
              <a:solidFill>
                <a:srgbClr val="3A3A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6" name="Straight Connector 110"/>
            <p:cNvCxnSpPr>
              <a:cxnSpLocks noChangeShapeType="1"/>
            </p:cNvCxnSpPr>
            <p:nvPr/>
          </p:nvCxnSpPr>
          <p:spPr bwMode="auto">
            <a:xfrm>
              <a:off x="6207719" y="2682478"/>
              <a:ext cx="0" cy="629967"/>
            </a:xfrm>
            <a:prstGeom prst="line">
              <a:avLst/>
            </a:prstGeom>
            <a:noFill/>
            <a:ln w="9525" algn="ctr">
              <a:solidFill>
                <a:srgbClr val="3A3A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7" name="Straight Connector 110"/>
            <p:cNvCxnSpPr>
              <a:cxnSpLocks noChangeShapeType="1"/>
            </p:cNvCxnSpPr>
            <p:nvPr/>
          </p:nvCxnSpPr>
          <p:spPr bwMode="auto">
            <a:xfrm>
              <a:off x="6365275" y="2607652"/>
              <a:ext cx="0" cy="635371"/>
            </a:xfrm>
            <a:prstGeom prst="line">
              <a:avLst/>
            </a:prstGeom>
            <a:noFill/>
            <a:ln w="9525" algn="ctr">
              <a:solidFill>
                <a:srgbClr val="3A3A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8" name="Straight Connector 110"/>
            <p:cNvCxnSpPr>
              <a:cxnSpLocks noChangeShapeType="1"/>
            </p:cNvCxnSpPr>
            <p:nvPr/>
          </p:nvCxnSpPr>
          <p:spPr bwMode="auto">
            <a:xfrm>
              <a:off x="6648405" y="2460199"/>
              <a:ext cx="1404" cy="611729"/>
            </a:xfrm>
            <a:prstGeom prst="line">
              <a:avLst/>
            </a:prstGeom>
            <a:noFill/>
            <a:ln w="9525" algn="ctr">
              <a:solidFill>
                <a:srgbClr val="3A3A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9" name="TextBox 58"/>
            <p:cNvSpPr txBox="1"/>
            <p:nvPr/>
          </p:nvSpPr>
          <p:spPr bwMode="auto">
            <a:xfrm>
              <a:off x="6700317" y="2482423"/>
              <a:ext cx="540887" cy="4156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27635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srgbClr val="000000"/>
                  </a:solidFill>
                </a:rPr>
                <a:t>DRAM dies</a:t>
              </a:r>
              <a:endParaRPr lang="en-US" sz="1600" kern="0" dirty="0">
                <a:solidFill>
                  <a:srgbClr val="000000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 bwMode="auto">
            <a:xfrm>
              <a:off x="6641618" y="2992037"/>
              <a:ext cx="653344" cy="26251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27635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kern="0" dirty="0" smtClean="0">
                  <a:solidFill>
                    <a:srgbClr val="000000"/>
                  </a:solidFill>
                </a:rPr>
                <a:t>TSV bus</a:t>
              </a:r>
              <a:endParaRPr lang="en-US" kern="0" dirty="0">
                <a:solidFill>
                  <a:srgbClr val="000000"/>
                </a:solidFill>
              </a:endParaRPr>
            </a:p>
          </p:txBody>
        </p:sp>
        <p:cxnSp>
          <p:nvCxnSpPr>
            <p:cNvPr id="61" name="Straight Connector 112"/>
            <p:cNvCxnSpPr>
              <a:cxnSpLocks noChangeShapeType="1"/>
              <a:stCxn id="53" idx="3"/>
            </p:cNvCxnSpPr>
            <p:nvPr/>
          </p:nvCxnSpPr>
          <p:spPr bwMode="auto">
            <a:xfrm>
              <a:off x="5096404" y="2770644"/>
              <a:ext cx="3565" cy="626177"/>
            </a:xfrm>
            <a:prstGeom prst="line">
              <a:avLst/>
            </a:prstGeom>
            <a:noFill/>
            <a:ln w="9525" algn="ctr">
              <a:solidFill>
                <a:srgbClr val="3A3A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2" name="Straight Connector 112"/>
            <p:cNvCxnSpPr>
              <a:cxnSpLocks noChangeShapeType="1"/>
            </p:cNvCxnSpPr>
            <p:nvPr/>
          </p:nvCxnSpPr>
          <p:spPr bwMode="auto">
            <a:xfrm>
              <a:off x="5571818" y="2768395"/>
              <a:ext cx="3402" cy="634752"/>
            </a:xfrm>
            <a:prstGeom prst="line">
              <a:avLst/>
            </a:prstGeom>
            <a:noFill/>
            <a:ln w="9525" algn="ctr">
              <a:solidFill>
                <a:srgbClr val="3A3A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3" name="Straight Arrow Connector 62"/>
            <p:cNvCxnSpPr/>
            <p:nvPr/>
          </p:nvCxnSpPr>
          <p:spPr>
            <a:xfrm flipH="1" flipV="1">
              <a:off x="6649810" y="2663226"/>
              <a:ext cx="143056" cy="8085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H="1" flipV="1">
              <a:off x="6642794" y="2450917"/>
              <a:ext cx="150072" cy="16068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H="1" flipV="1">
              <a:off x="6649810" y="2876934"/>
              <a:ext cx="71528" cy="16594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H="1" flipV="1">
              <a:off x="6504545" y="2991503"/>
              <a:ext cx="199094" cy="10274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110"/>
            <p:cNvCxnSpPr>
              <a:cxnSpLocks noChangeShapeType="1"/>
            </p:cNvCxnSpPr>
            <p:nvPr/>
          </p:nvCxnSpPr>
          <p:spPr bwMode="auto">
            <a:xfrm>
              <a:off x="6047219" y="2772279"/>
              <a:ext cx="0" cy="630868"/>
            </a:xfrm>
            <a:prstGeom prst="line">
              <a:avLst/>
            </a:prstGeom>
            <a:noFill/>
            <a:ln w="9525" algn="ctr">
              <a:solidFill>
                <a:srgbClr val="3A3A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68" name="TextBox 67"/>
            <p:cNvSpPr txBox="1"/>
            <p:nvPr/>
          </p:nvSpPr>
          <p:spPr bwMode="auto">
            <a:xfrm>
              <a:off x="4901645" y="3580577"/>
              <a:ext cx="620739" cy="26251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27635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kern="0" dirty="0" err="1" smtClean="0">
                  <a:solidFill>
                    <a:srgbClr val="000000"/>
                  </a:solidFill>
                </a:rPr>
                <a:t>LiM</a:t>
              </a:r>
              <a:r>
                <a:rPr lang="en-US" kern="0" dirty="0" smtClean="0">
                  <a:solidFill>
                    <a:srgbClr val="000000"/>
                  </a:solidFill>
                </a:rPr>
                <a:t> die</a:t>
              </a:r>
              <a:endParaRPr lang="en-US" kern="0" dirty="0">
                <a:solidFill>
                  <a:srgbClr val="000000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612418" y="2491774"/>
              <a:ext cx="2133600" cy="1398228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2836380" y="2992212"/>
              <a:ext cx="838200" cy="46166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798280" y="3013430"/>
              <a:ext cx="914400" cy="415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3D-stacked DRAM</a:t>
              </a:r>
              <a:endParaRPr lang="en-US" sz="1600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050817" y="2362200"/>
              <a:ext cx="3200401" cy="16024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 flipV="1">
              <a:off x="3674580" y="2362200"/>
              <a:ext cx="376237" cy="597705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3674580" y="3476657"/>
              <a:ext cx="376237" cy="487976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2146798" y="3480570"/>
              <a:ext cx="1071564" cy="2625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/>
                <a:t>LiM</a:t>
              </a:r>
              <a:r>
                <a:rPr lang="en-US" b="1" dirty="0"/>
                <a:t> </a:t>
              </a:r>
              <a:r>
                <a:rPr lang="en-US" b="1" dirty="0" smtClean="0"/>
                <a:t>System</a:t>
              </a:r>
              <a:endParaRPr lang="en-US" b="1" dirty="0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2545868" y="3105817"/>
              <a:ext cx="266700" cy="229893"/>
              <a:chOff x="3238500" y="2209800"/>
              <a:chExt cx="266700" cy="229893"/>
            </a:xfrm>
          </p:grpSpPr>
          <p:cxnSp>
            <p:nvCxnSpPr>
              <p:cNvPr id="79" name="Straight Connector 78"/>
              <p:cNvCxnSpPr/>
              <p:nvPr/>
            </p:nvCxnSpPr>
            <p:spPr>
              <a:xfrm>
                <a:off x="3238500" y="2209800"/>
                <a:ext cx="2667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3238500" y="2288120"/>
                <a:ext cx="2667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3238500" y="2363385"/>
                <a:ext cx="2667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238500" y="2439693"/>
                <a:ext cx="2667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7" name="TextBox 76"/>
            <p:cNvSpPr txBox="1"/>
            <p:nvPr/>
          </p:nvSpPr>
          <p:spPr bwMode="auto">
            <a:xfrm>
              <a:off x="2278757" y="2508046"/>
              <a:ext cx="800920" cy="4156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defTabSz="27635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srgbClr val="000000"/>
                  </a:solidFill>
                </a:rPr>
                <a:t>High-speed </a:t>
              </a:r>
            </a:p>
            <a:p>
              <a:pPr algn="ctr" defTabSz="27635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srgbClr val="000000"/>
                  </a:solidFill>
                </a:rPr>
                <a:t>Links</a:t>
              </a:r>
              <a:endParaRPr lang="en-US" sz="1600" kern="0" dirty="0">
                <a:solidFill>
                  <a:srgbClr val="000000"/>
                </a:solidFill>
              </a:endParaRPr>
            </a:p>
          </p:txBody>
        </p:sp>
        <p:cxnSp>
          <p:nvCxnSpPr>
            <p:cNvPr id="78" name="Straight Arrow Connector 77"/>
            <p:cNvCxnSpPr>
              <a:stCxn id="77" idx="2"/>
            </p:cNvCxnSpPr>
            <p:nvPr/>
          </p:nvCxnSpPr>
          <p:spPr>
            <a:xfrm>
              <a:off x="2679217" y="2923688"/>
              <a:ext cx="2" cy="138964"/>
            </a:xfrm>
            <a:prstGeom prst="straightConnector1">
              <a:avLst/>
            </a:prstGeom>
            <a:ln w="1270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Slide Number Placeholder 1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F3C6-4789-E14D-90BC-D6CC4227FA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LiM</a:t>
            </a:r>
            <a:r>
              <a:rPr lang="en-US" dirty="0" smtClean="0"/>
              <a:t> 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6818" cy="4525963"/>
          </a:xfrm>
        </p:spPr>
        <p:txBody>
          <a:bodyPr/>
          <a:lstStyle/>
          <a:p>
            <a:r>
              <a:rPr lang="en-US" dirty="0" smtClean="0"/>
              <a:t>4 accelerators</a:t>
            </a:r>
          </a:p>
          <a:p>
            <a:r>
              <a:rPr lang="en-US" dirty="0" smtClean="0"/>
              <a:t>Compiler translates library calls into accelerator descriptions</a:t>
            </a:r>
          </a:p>
          <a:p>
            <a:endParaRPr lang="en-US" dirty="0" smtClean="0"/>
          </a:p>
          <a:p>
            <a:r>
              <a:rPr lang="en-US" dirty="0" smtClean="0"/>
              <a:t>Descriptor and control is passed to the Configuration Unit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F3C6-4789-E14D-90BC-D6CC4227FA4B}" type="slidenum">
              <a:rPr lang="en-US" smtClean="0"/>
              <a:t>11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4982623" y="1417638"/>
            <a:ext cx="4056262" cy="2252988"/>
            <a:chOff x="764556" y="2418601"/>
            <a:chExt cx="4564351" cy="2535198"/>
          </a:xfrm>
        </p:grpSpPr>
        <p:sp>
          <p:nvSpPr>
            <p:cNvPr id="5" name="Rectangle 4"/>
            <p:cNvSpPr/>
            <p:nvPr/>
          </p:nvSpPr>
          <p:spPr>
            <a:xfrm>
              <a:off x="764556" y="2820199"/>
              <a:ext cx="4564351" cy="2133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985508" y="3659198"/>
              <a:ext cx="838200" cy="609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52504" y="3794721"/>
              <a:ext cx="4732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FFT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59874" y="3659198"/>
              <a:ext cx="838200" cy="609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78899" y="3763311"/>
              <a:ext cx="8943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Reshape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355720" y="3659198"/>
              <a:ext cx="838200" cy="609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499386" y="3793922"/>
              <a:ext cx="5414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DOT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85508" y="3108920"/>
              <a:ext cx="4267200" cy="3048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Interconnect</a:t>
              </a:r>
              <a:endParaRPr lang="en-US" sz="16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08201" y="2787933"/>
              <a:ext cx="1086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LiM</a:t>
              </a:r>
              <a:r>
                <a:rPr lang="en-US" dirty="0" smtClean="0"/>
                <a:t> Layer</a:t>
              </a:r>
              <a:endParaRPr lang="en-US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1397853" y="3430598"/>
              <a:ext cx="62" cy="22860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2475150" y="3430598"/>
              <a:ext cx="62" cy="22860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>
              <a:off x="3763408" y="3430598"/>
              <a:ext cx="62" cy="22860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4411456" y="3658399"/>
              <a:ext cx="838200" cy="609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55122" y="3793123"/>
              <a:ext cx="593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SCAL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>
              <a:off x="4819144" y="3429799"/>
              <a:ext cx="62" cy="22860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985508" y="4510580"/>
              <a:ext cx="4267200" cy="3048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Configuration Unit</a:t>
              </a:r>
              <a:endParaRPr lang="en-US" sz="1600" dirty="0"/>
            </a:p>
          </p:txBody>
        </p:sp>
        <p:cxnSp>
          <p:nvCxnSpPr>
            <p:cNvPr id="21" name="Straight Arrow Connector 20"/>
            <p:cNvCxnSpPr>
              <a:endCxn id="20" idx="0"/>
            </p:cNvCxnSpPr>
            <p:nvPr/>
          </p:nvCxnSpPr>
          <p:spPr>
            <a:xfrm>
              <a:off x="3119108" y="3403683"/>
              <a:ext cx="0" cy="1106897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3119109" y="2515399"/>
              <a:ext cx="1910" cy="45720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046731" y="2637039"/>
              <a:ext cx="148577" cy="1524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797743" y="2418601"/>
              <a:ext cx="1277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  <a:r>
                <a:rPr lang="en-US" dirty="0" smtClean="0"/>
                <a:t>o Logic Die</a:t>
              </a:r>
              <a:endParaRPr lang="en-US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878720" y="3925077"/>
            <a:ext cx="2359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fftw_plan_guru_dft</a:t>
            </a:r>
            <a:r>
              <a:rPr lang="en-US" dirty="0" smtClean="0"/>
              <a:t>(….)  </a:t>
            </a:r>
            <a:endParaRPr lang="en-US" dirty="0"/>
          </a:p>
        </p:txBody>
      </p:sp>
      <p:pic>
        <p:nvPicPr>
          <p:cNvPr id="27" name="Picture 26" descr="Screen Shot 2015-09-12 at 12.17.0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228" y="3925077"/>
            <a:ext cx="4296724" cy="124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05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F3C6-4789-E14D-90BC-D6CC4227FA4B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766089"/>
              </p:ext>
            </p:extLst>
          </p:nvPr>
        </p:nvGraphicFramePr>
        <p:xfrm>
          <a:off x="722344" y="1656025"/>
          <a:ext cx="8229600" cy="3627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00"/>
                          </a:solidFill>
                        </a:rPr>
                        <a:t>Functions</a:t>
                      </a:r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00"/>
                          </a:solidFill>
                        </a:rPr>
                        <a:t>Accelerator Invocations</a:t>
                      </a:r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Data Layout</a:t>
                      </a:r>
                      <a:r>
                        <a:rPr lang="en-US" sz="2800" baseline="0" dirty="0" smtClean="0"/>
                        <a:t> Transform</a:t>
                      </a:r>
                      <a:endParaRPr lang="en-US" sz="2800" dirty="0"/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Batch</a:t>
                      </a:r>
                      <a:r>
                        <a:rPr lang="en-US" sz="2800" baseline="0" dirty="0" smtClean="0"/>
                        <a:t> FFT</a:t>
                      </a:r>
                      <a:endParaRPr lang="en-US" sz="28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32,768</a:t>
                      </a:r>
                      <a:endParaRPr lang="en-US" sz="28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Data Extractions</a:t>
                      </a:r>
                      <a:endParaRPr lang="en-US" sz="28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Batch inner product</a:t>
                      </a:r>
                      <a:endParaRPr lang="en-US" sz="28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262, 144</a:t>
                      </a:r>
                      <a:endParaRPr lang="en-US" sz="28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Batch inner product</a:t>
                      </a:r>
                      <a:endParaRPr lang="en-US" sz="28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&gt;16M</a:t>
                      </a:r>
                      <a:endParaRPr lang="en-US" sz="28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Batch inner product</a:t>
                      </a:r>
                      <a:endParaRPr lang="en-US" sz="2800" dirty="0"/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162,144</a:t>
                      </a:r>
                      <a:endParaRPr lang="en-US" sz="2800" dirty="0"/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177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F3C6-4789-E14D-90BC-D6CC4227FA4B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567092"/>
              </p:ext>
            </p:extLst>
          </p:nvPr>
        </p:nvGraphicFramePr>
        <p:xfrm>
          <a:off x="722344" y="1656025"/>
          <a:ext cx="8229600" cy="3627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00"/>
                          </a:solidFill>
                        </a:rPr>
                        <a:t>Functions</a:t>
                      </a:r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00"/>
                          </a:solidFill>
                        </a:rPr>
                        <a:t>Accelerator Invocations</a:t>
                      </a:r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Data Layout</a:t>
                      </a:r>
                      <a:r>
                        <a:rPr lang="en-US" sz="2800" baseline="0" dirty="0" smtClean="0"/>
                        <a:t> Transform</a:t>
                      </a:r>
                      <a:endParaRPr lang="en-US" sz="2800" dirty="0"/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Batch</a:t>
                      </a:r>
                      <a:r>
                        <a:rPr lang="en-US" sz="2800" baseline="0" dirty="0" smtClean="0"/>
                        <a:t> FFT</a:t>
                      </a:r>
                      <a:endParaRPr lang="en-US" sz="28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32,768</a:t>
                      </a:r>
                      <a:endParaRPr lang="en-US" sz="28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Data Extractions</a:t>
                      </a:r>
                      <a:endParaRPr lang="en-US" sz="2800" dirty="0"/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Batch inner product</a:t>
                      </a:r>
                      <a:endParaRPr lang="en-US" sz="2800" dirty="0"/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262, 144</a:t>
                      </a:r>
                      <a:endParaRPr lang="en-US" sz="2800" dirty="0"/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Batch inner product</a:t>
                      </a:r>
                      <a:endParaRPr lang="en-US" sz="2800" dirty="0"/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&gt;16M</a:t>
                      </a:r>
                      <a:endParaRPr lang="en-US" sz="2800" dirty="0"/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Batch inner product</a:t>
                      </a:r>
                      <a:endParaRPr lang="en-US" sz="2800" dirty="0"/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162,144</a:t>
                      </a:r>
                      <a:endParaRPr lang="en-US" sz="2800" dirty="0"/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9326" y="5328804"/>
            <a:ext cx="8934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Batch multiple invocation into one descriptor 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724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Hybrid evaluation methodology</a:t>
            </a:r>
          </a:p>
          <a:p>
            <a:pPr lvl="1"/>
            <a:r>
              <a:rPr lang="en-US" dirty="0" smtClean="0"/>
              <a:t>Intel </a:t>
            </a:r>
            <a:r>
              <a:rPr lang="en-US" dirty="0" err="1" smtClean="0"/>
              <a:t>Haswell</a:t>
            </a:r>
            <a:r>
              <a:rPr lang="en-US" dirty="0" smtClean="0"/>
              <a:t> i4770k</a:t>
            </a:r>
          </a:p>
          <a:p>
            <a:pPr lvl="1"/>
            <a:r>
              <a:rPr lang="en-US" dirty="0" smtClean="0"/>
              <a:t>Simulate </a:t>
            </a:r>
            <a:r>
              <a:rPr lang="en-US" dirty="0" err="1" smtClean="0"/>
              <a:t>LiM</a:t>
            </a:r>
            <a:r>
              <a:rPr lang="en-US" dirty="0" smtClean="0"/>
              <a:t> using simulation/design tools</a:t>
            </a:r>
          </a:p>
          <a:p>
            <a:r>
              <a:rPr lang="en-US" dirty="0" smtClean="0"/>
              <a:t>4 implementations </a:t>
            </a:r>
          </a:p>
          <a:p>
            <a:pPr lvl="1"/>
            <a:r>
              <a:rPr lang="en-US" dirty="0" smtClean="0"/>
              <a:t>MKL (BLAS 2) and FFTW (baseline)</a:t>
            </a:r>
          </a:p>
          <a:p>
            <a:pPr lvl="1"/>
            <a:r>
              <a:rPr lang="en-US" dirty="0" smtClean="0"/>
              <a:t>MKL (BLAS 3) and FFTW</a:t>
            </a:r>
          </a:p>
          <a:p>
            <a:pPr lvl="1"/>
            <a:r>
              <a:rPr lang="en-US" dirty="0" smtClean="0"/>
              <a:t>MKL (BLAS 3) and FFTW with </a:t>
            </a:r>
            <a:r>
              <a:rPr lang="en-US" dirty="0" err="1" smtClean="0"/>
              <a:t>OpenMP</a:t>
            </a:r>
            <a:endParaRPr lang="en-US" dirty="0" smtClean="0"/>
          </a:p>
          <a:p>
            <a:pPr lvl="1"/>
            <a:r>
              <a:rPr lang="en-US" dirty="0" smtClean="0"/>
              <a:t>MKL (BLAS 3) and FFTW with </a:t>
            </a:r>
            <a:r>
              <a:rPr lang="en-US" dirty="0" err="1" smtClean="0"/>
              <a:t>OpenMP</a:t>
            </a:r>
            <a:r>
              <a:rPr lang="en-US" dirty="0" smtClean="0"/>
              <a:t> + </a:t>
            </a:r>
            <a:r>
              <a:rPr lang="en-US" dirty="0" err="1" smtClean="0"/>
              <a:t>LiM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F3C6-4789-E14D-90BC-D6CC4227FA4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84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7589711"/>
              </p:ext>
            </p:extLst>
          </p:nvPr>
        </p:nvGraphicFramePr>
        <p:xfrm>
          <a:off x="182880" y="351259"/>
          <a:ext cx="8593401" cy="5666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F3C6-4789-E14D-90BC-D6CC4227FA4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8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3282278"/>
              </p:ext>
            </p:extLst>
          </p:nvPr>
        </p:nvGraphicFramePr>
        <p:xfrm>
          <a:off x="182880" y="347472"/>
          <a:ext cx="8916988" cy="580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F3C6-4789-E14D-90BC-D6CC4227FA4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9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176257"/>
              </p:ext>
            </p:extLst>
          </p:nvPr>
        </p:nvGraphicFramePr>
        <p:xfrm>
          <a:off x="182880" y="347472"/>
          <a:ext cx="8914302" cy="5903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F3C6-4789-E14D-90BC-D6CC4227FA4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6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Orthogonal approach to optimizing STAP</a:t>
            </a:r>
          </a:p>
          <a:p>
            <a:pPr lvl="1"/>
            <a:r>
              <a:rPr lang="en-US" sz="2400" dirty="0" smtClean="0"/>
              <a:t>Target memory-bounded operations</a:t>
            </a:r>
            <a:endParaRPr lang="en-US" sz="2800" dirty="0" smtClean="0"/>
          </a:p>
          <a:p>
            <a:r>
              <a:rPr lang="en-US" dirty="0" smtClean="0"/>
              <a:t>Leverage bandwidth of 3D-stacked </a:t>
            </a:r>
            <a:r>
              <a:rPr lang="en-US" dirty="0" err="1" smtClean="0"/>
              <a:t>LiM</a:t>
            </a:r>
            <a:r>
              <a:rPr lang="en-US" dirty="0"/>
              <a:t> </a:t>
            </a:r>
            <a:r>
              <a:rPr lang="en-US" dirty="0" smtClean="0"/>
              <a:t>System</a:t>
            </a:r>
          </a:p>
          <a:p>
            <a:pPr lvl="1"/>
            <a:r>
              <a:rPr lang="en-US" sz="2400" dirty="0" smtClean="0"/>
              <a:t>Improves performance (11.3x) and energy efficiency (77.6x)</a:t>
            </a:r>
          </a:p>
          <a:p>
            <a:r>
              <a:rPr lang="en-US" dirty="0" smtClean="0"/>
              <a:t>Applicable to other STAP algorithms </a:t>
            </a:r>
          </a:p>
          <a:p>
            <a:pPr lvl="1"/>
            <a:r>
              <a:rPr lang="en-US" sz="2400" dirty="0" smtClean="0"/>
              <a:t>Greater improvement expected as data increases implies more memory-bounded operations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F3C6-4789-E14D-90BC-D6CC4227FA4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7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F3C6-4789-E14D-90BC-D6CC4227FA4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59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STAP – Target Detection Algorithm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F3C6-4789-E14D-90BC-D6CC4227FA4B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 descr="predator-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40" y="1942764"/>
            <a:ext cx="2560181" cy="203534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 rot="7200000">
            <a:off x="1171329" y="3845472"/>
            <a:ext cx="1542038" cy="1542038"/>
            <a:chOff x="1714266" y="1701339"/>
            <a:chExt cx="1542038" cy="1542038"/>
          </a:xfrm>
        </p:grpSpPr>
        <p:sp>
          <p:nvSpPr>
            <p:cNvPr id="5" name="Arc 4"/>
            <p:cNvSpPr/>
            <p:nvPr/>
          </p:nvSpPr>
          <p:spPr>
            <a:xfrm>
              <a:off x="1714266" y="2729934"/>
              <a:ext cx="513443" cy="513443"/>
            </a:xfrm>
            <a:prstGeom prst="arc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rc 5"/>
            <p:cNvSpPr/>
            <p:nvPr/>
          </p:nvSpPr>
          <p:spPr>
            <a:xfrm>
              <a:off x="1714266" y="2473276"/>
              <a:ext cx="770100" cy="770100"/>
            </a:xfrm>
            <a:prstGeom prst="arc">
              <a:avLst/>
            </a:prstGeom>
            <a:ln w="635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" name="Arc 6"/>
            <p:cNvSpPr/>
            <p:nvPr/>
          </p:nvSpPr>
          <p:spPr>
            <a:xfrm>
              <a:off x="1714266" y="2160734"/>
              <a:ext cx="1082643" cy="1082643"/>
            </a:xfrm>
            <a:prstGeom prst="arc">
              <a:avLst/>
            </a:prstGeom>
            <a:ln w="1016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8" name="Arc 7"/>
            <p:cNvSpPr/>
            <p:nvPr/>
          </p:nvSpPr>
          <p:spPr>
            <a:xfrm>
              <a:off x="1714266" y="1701339"/>
              <a:ext cx="1542038" cy="1542038"/>
            </a:xfrm>
            <a:prstGeom prst="arc">
              <a:avLst/>
            </a:prstGeom>
            <a:ln w="1016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pic>
        <p:nvPicPr>
          <p:cNvPr id="15" name="Picture 14" descr="Space-Time_Beamformer_Respons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183" y="1749536"/>
            <a:ext cx="3139210" cy="2366359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3612712" y="2084398"/>
            <a:ext cx="1855386" cy="1855386"/>
            <a:chOff x="3503286" y="1620272"/>
            <a:chExt cx="1855386" cy="1855386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6" name="Rectangle 15"/>
            <p:cNvSpPr/>
            <p:nvPr/>
          </p:nvSpPr>
          <p:spPr>
            <a:xfrm>
              <a:off x="3503286" y="1620272"/>
              <a:ext cx="1245786" cy="124578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655686" y="1772672"/>
              <a:ext cx="1245786" cy="124578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808086" y="1925072"/>
              <a:ext cx="1245786" cy="124578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960486" y="2077472"/>
              <a:ext cx="1245786" cy="124578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112886" y="2229872"/>
              <a:ext cx="1245786" cy="124578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942648" y="1561178"/>
            <a:ext cx="26869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Dense Data Cube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2942648" y="5242786"/>
            <a:ext cx="6267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High Performance, Low Power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95580" y="3913647"/>
            <a:ext cx="33091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Input: 32M</a:t>
            </a:r>
          </a:p>
          <a:p>
            <a:r>
              <a:rPr lang="en-US" sz="2800" dirty="0" smtClean="0"/>
              <a:t>Output: 128M</a:t>
            </a:r>
          </a:p>
          <a:p>
            <a:r>
              <a:rPr lang="en-US" sz="2800" dirty="0" smtClean="0"/>
              <a:t>Millions of Math Ops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389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STAP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F3C6-4789-E14D-90BC-D6CC4227FA4B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1301" y="1463079"/>
            <a:ext cx="2810421" cy="702518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Doppler Transforms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1301" y="3546971"/>
            <a:ext cx="2810421" cy="702518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Compute Adaptive Weights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592" y="4588918"/>
            <a:ext cx="2810421" cy="702518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Normalize &amp; Apply Adaptive Weights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1301" y="2505025"/>
            <a:ext cx="2810421" cy="702518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Estimate Covariance Matrices</a:t>
            </a:r>
            <a:endParaRPr lang="en-US" sz="2400" dirty="0">
              <a:solidFill>
                <a:srgbClr val="000000"/>
              </a:solidFill>
            </a:endParaRPr>
          </a:p>
        </p:txBody>
      </p:sp>
      <p:cxnSp>
        <p:nvCxnSpPr>
          <p:cNvPr id="11" name="Straight Arrow Connector 10"/>
          <p:cNvCxnSpPr>
            <a:stCxn id="5" idx="2"/>
            <a:endCxn id="8" idx="0"/>
          </p:cNvCxnSpPr>
          <p:nvPr/>
        </p:nvCxnSpPr>
        <p:spPr>
          <a:xfrm>
            <a:off x="1756512" y="2165597"/>
            <a:ext cx="0" cy="339428"/>
          </a:xfrm>
          <a:prstGeom prst="straightConnector1">
            <a:avLst/>
          </a:prstGeom>
          <a:ln w="63500"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2"/>
            <a:endCxn id="7" idx="0"/>
          </p:cNvCxnSpPr>
          <p:nvPr/>
        </p:nvCxnSpPr>
        <p:spPr>
          <a:xfrm flipH="1">
            <a:off x="1740803" y="4249489"/>
            <a:ext cx="15709" cy="339429"/>
          </a:xfrm>
          <a:prstGeom prst="straightConnector1">
            <a:avLst/>
          </a:prstGeom>
          <a:ln w="63500"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2"/>
            <a:endCxn id="6" idx="0"/>
          </p:cNvCxnSpPr>
          <p:nvPr/>
        </p:nvCxnSpPr>
        <p:spPr>
          <a:xfrm>
            <a:off x="1756512" y="3207543"/>
            <a:ext cx="0" cy="339428"/>
          </a:xfrm>
          <a:prstGeom prst="straightConnector1">
            <a:avLst/>
          </a:prstGeom>
          <a:ln w="63500"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26259" y="1334600"/>
            <a:ext cx="3617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DFTS +</a:t>
            </a:r>
          </a:p>
          <a:p>
            <a:r>
              <a:rPr lang="en-US" sz="2400" dirty="0" smtClean="0"/>
              <a:t>Data Layout Transforms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526259" y="2417127"/>
            <a:ext cx="361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Outer-products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26259" y="3484122"/>
            <a:ext cx="3617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Matrix Factorization</a:t>
            </a:r>
          </a:p>
          <a:p>
            <a:r>
              <a:rPr lang="en-US" sz="2400" dirty="0" smtClean="0"/>
              <a:t>Triangular Solve (vector)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26259" y="4588918"/>
            <a:ext cx="3617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Inner-products</a:t>
            </a:r>
          </a:p>
          <a:p>
            <a:r>
              <a:rPr lang="en-US" sz="2400" dirty="0" smtClean="0"/>
              <a:t>Vector Scaling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46013" y="5825293"/>
            <a:ext cx="577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Based on PNNL’s Third-order Doppler STAP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71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STAP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F3C6-4789-E14D-90BC-D6CC4227FA4B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1301" y="1463079"/>
            <a:ext cx="2810421" cy="702518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Doppler Transforms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1301" y="3546971"/>
            <a:ext cx="2810421" cy="702518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Compute Adaptive Weights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592" y="4588918"/>
            <a:ext cx="2810421" cy="702518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Normalize &amp; Apply Adaptive Weights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1301" y="2505025"/>
            <a:ext cx="2810421" cy="702518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Estimate Covariance Matrices</a:t>
            </a:r>
            <a:endParaRPr lang="en-US" sz="2400" dirty="0">
              <a:solidFill>
                <a:srgbClr val="000000"/>
              </a:solidFill>
            </a:endParaRPr>
          </a:p>
        </p:txBody>
      </p:sp>
      <p:cxnSp>
        <p:nvCxnSpPr>
          <p:cNvPr id="11" name="Straight Arrow Connector 10"/>
          <p:cNvCxnSpPr>
            <a:stCxn id="5" idx="2"/>
            <a:endCxn id="8" idx="0"/>
          </p:cNvCxnSpPr>
          <p:nvPr/>
        </p:nvCxnSpPr>
        <p:spPr>
          <a:xfrm>
            <a:off x="1756512" y="2165597"/>
            <a:ext cx="0" cy="339428"/>
          </a:xfrm>
          <a:prstGeom prst="straightConnector1">
            <a:avLst/>
          </a:prstGeom>
          <a:ln w="63500"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2"/>
            <a:endCxn id="7" idx="0"/>
          </p:cNvCxnSpPr>
          <p:nvPr/>
        </p:nvCxnSpPr>
        <p:spPr>
          <a:xfrm flipH="1">
            <a:off x="1740803" y="4249489"/>
            <a:ext cx="15709" cy="339429"/>
          </a:xfrm>
          <a:prstGeom prst="straightConnector1">
            <a:avLst/>
          </a:prstGeom>
          <a:ln w="63500"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2"/>
            <a:endCxn id="6" idx="0"/>
          </p:cNvCxnSpPr>
          <p:nvPr/>
        </p:nvCxnSpPr>
        <p:spPr>
          <a:xfrm>
            <a:off x="1756512" y="3207543"/>
            <a:ext cx="0" cy="339428"/>
          </a:xfrm>
          <a:prstGeom prst="straightConnector1">
            <a:avLst/>
          </a:prstGeom>
          <a:ln w="63500"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26259" y="1334600"/>
            <a:ext cx="3617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DFTS + </a:t>
            </a:r>
          </a:p>
          <a:p>
            <a:r>
              <a:rPr lang="en-US" sz="2400" dirty="0" smtClean="0"/>
              <a:t>Data Layout Transforms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526259" y="2417127"/>
            <a:ext cx="361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Outer-products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26259" y="3484122"/>
            <a:ext cx="3617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Matrix Factorization</a:t>
            </a:r>
          </a:p>
          <a:p>
            <a:r>
              <a:rPr lang="en-US" sz="2400" dirty="0" smtClean="0"/>
              <a:t>Triangular Solve (vector)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26259" y="4588918"/>
            <a:ext cx="3617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Inner-products</a:t>
            </a:r>
          </a:p>
          <a:p>
            <a:r>
              <a:rPr lang="en-US" sz="2400" dirty="0" smtClean="0"/>
              <a:t>Vector Scaling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6097" y="5385814"/>
            <a:ext cx="55143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Many memory-bounded operations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46013" y="5825293"/>
            <a:ext cx="577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Based on PNNL’s Third-order Doppler STAP implementation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918718" y="1521281"/>
            <a:ext cx="1167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O(10k)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3931004" y="2432168"/>
            <a:ext cx="11291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O(1M)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3931004" y="3617374"/>
            <a:ext cx="11291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O(1M)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3872507" y="4537397"/>
            <a:ext cx="1311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O(10M)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3860221" y="4990389"/>
            <a:ext cx="1349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O(100k)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209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F3C6-4789-E14D-90BC-D6CC4227FA4B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9595981"/>
              </p:ext>
            </p:extLst>
          </p:nvPr>
        </p:nvGraphicFramePr>
        <p:xfrm>
          <a:off x="182880" y="-1"/>
          <a:ext cx="9144000" cy="6390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0" y="5228360"/>
            <a:ext cx="9144000" cy="48635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F3C6-4789-E14D-90BC-D6CC4227FA4B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1210417"/>
              </p:ext>
            </p:extLst>
          </p:nvPr>
        </p:nvGraphicFramePr>
        <p:xfrm>
          <a:off x="182880" y="-1"/>
          <a:ext cx="9144000" cy="6390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414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Analysis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352761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Existing approaches improves compute-bound operations</a:t>
            </a:r>
          </a:p>
          <a:p>
            <a:pPr lvl="1"/>
            <a:r>
              <a:rPr lang="en-US" sz="2800" dirty="0" smtClean="0"/>
              <a:t>Alternative means of estimation</a:t>
            </a:r>
          </a:p>
          <a:p>
            <a:pPr lvl="1"/>
            <a:r>
              <a:rPr lang="en-US" sz="2800" dirty="0" smtClean="0"/>
              <a:t>Approximate the covariance matrices (reduced-rank algorithms)</a:t>
            </a:r>
          </a:p>
          <a:p>
            <a:pPr lvl="1"/>
            <a:endParaRPr lang="en-US" sz="2800" dirty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F3C6-4789-E14D-90BC-D6CC4227FA4B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3230" y="1463079"/>
            <a:ext cx="2810421" cy="702518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Doppler Transforms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3230" y="3546971"/>
            <a:ext cx="2810421" cy="702518"/>
          </a:xfrm>
          <a:prstGeom prst="rect">
            <a:avLst/>
          </a:prstGeom>
          <a:solidFill>
            <a:schemeClr val="accent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Compute Adaptive Weights</a:t>
            </a:r>
          </a:p>
        </p:txBody>
      </p:sp>
      <p:sp>
        <p:nvSpPr>
          <p:cNvPr id="8" name="Rectangle 7"/>
          <p:cNvSpPr/>
          <p:nvPr/>
        </p:nvSpPr>
        <p:spPr>
          <a:xfrm>
            <a:off x="977521" y="4588918"/>
            <a:ext cx="2810421" cy="702518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Normalize &amp; Apply Adaptive Weights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3230" y="2505025"/>
            <a:ext cx="2810421" cy="702518"/>
          </a:xfrm>
          <a:prstGeom prst="rect">
            <a:avLst/>
          </a:prstGeom>
          <a:solidFill>
            <a:schemeClr val="accent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Estimate Covariance Matrices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>
            <a:stCxn id="6" idx="2"/>
            <a:endCxn id="9" idx="0"/>
          </p:cNvCxnSpPr>
          <p:nvPr/>
        </p:nvCxnSpPr>
        <p:spPr>
          <a:xfrm>
            <a:off x="2398441" y="2165597"/>
            <a:ext cx="0" cy="339428"/>
          </a:xfrm>
          <a:prstGeom prst="straightConnector1">
            <a:avLst/>
          </a:prstGeom>
          <a:ln w="63500"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2"/>
            <a:endCxn id="8" idx="0"/>
          </p:cNvCxnSpPr>
          <p:nvPr/>
        </p:nvCxnSpPr>
        <p:spPr>
          <a:xfrm flipH="1">
            <a:off x="2382732" y="4249489"/>
            <a:ext cx="15709" cy="339429"/>
          </a:xfrm>
          <a:prstGeom prst="straightConnector1">
            <a:avLst/>
          </a:prstGeom>
          <a:ln w="63500"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2"/>
            <a:endCxn id="7" idx="0"/>
          </p:cNvCxnSpPr>
          <p:nvPr/>
        </p:nvCxnSpPr>
        <p:spPr>
          <a:xfrm>
            <a:off x="2398441" y="3207543"/>
            <a:ext cx="0" cy="339428"/>
          </a:xfrm>
          <a:prstGeom prst="straightConnector1">
            <a:avLst/>
          </a:prstGeom>
          <a:ln w="63500"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556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Analysis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F3C6-4789-E14D-90BC-D6CC4227FA4B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3230" y="1463079"/>
            <a:ext cx="2810421" cy="70251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FFFF"/>
                </a:solidFill>
              </a:rPr>
              <a:t>Doppler Transforms</a:t>
            </a:r>
          </a:p>
        </p:txBody>
      </p:sp>
      <p:sp>
        <p:nvSpPr>
          <p:cNvPr id="7" name="Rectangle 6"/>
          <p:cNvSpPr/>
          <p:nvPr/>
        </p:nvSpPr>
        <p:spPr>
          <a:xfrm>
            <a:off x="993230" y="3546971"/>
            <a:ext cx="2810421" cy="702518"/>
          </a:xfrm>
          <a:prstGeom prst="rect">
            <a:avLst/>
          </a:prstGeom>
          <a:solidFill>
            <a:schemeClr val="accent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Compute Adaptive Weights</a:t>
            </a:r>
          </a:p>
        </p:txBody>
      </p:sp>
      <p:sp>
        <p:nvSpPr>
          <p:cNvPr id="8" name="Rectangle 7"/>
          <p:cNvSpPr/>
          <p:nvPr/>
        </p:nvSpPr>
        <p:spPr>
          <a:xfrm>
            <a:off x="977521" y="4588918"/>
            <a:ext cx="2810421" cy="70251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FF"/>
                </a:solidFill>
              </a:rPr>
              <a:t>Normalize &amp; Apply Adaptive Weights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3230" y="2505025"/>
            <a:ext cx="2810421" cy="702518"/>
          </a:xfrm>
          <a:prstGeom prst="rect">
            <a:avLst/>
          </a:prstGeom>
          <a:solidFill>
            <a:schemeClr val="accent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Estimate Covariance Matrices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>
            <a:stCxn id="6" idx="2"/>
            <a:endCxn id="9" idx="0"/>
          </p:cNvCxnSpPr>
          <p:nvPr/>
        </p:nvCxnSpPr>
        <p:spPr>
          <a:xfrm>
            <a:off x="2398441" y="2165597"/>
            <a:ext cx="0" cy="339428"/>
          </a:xfrm>
          <a:prstGeom prst="straightConnector1">
            <a:avLst/>
          </a:prstGeom>
          <a:ln w="63500"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2"/>
            <a:endCxn id="8" idx="0"/>
          </p:cNvCxnSpPr>
          <p:nvPr/>
        </p:nvCxnSpPr>
        <p:spPr>
          <a:xfrm flipH="1">
            <a:off x="2382732" y="4249489"/>
            <a:ext cx="15709" cy="339429"/>
          </a:xfrm>
          <a:prstGeom prst="straightConnector1">
            <a:avLst/>
          </a:prstGeom>
          <a:ln w="63500"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2"/>
            <a:endCxn id="7" idx="0"/>
          </p:cNvCxnSpPr>
          <p:nvPr/>
        </p:nvCxnSpPr>
        <p:spPr>
          <a:xfrm>
            <a:off x="2398441" y="3207543"/>
            <a:ext cx="0" cy="339428"/>
          </a:xfrm>
          <a:prstGeom prst="straightConnector1">
            <a:avLst/>
          </a:prstGeom>
          <a:ln w="63500"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4"/>
          <p:cNvSpPr txBox="1">
            <a:spLocks/>
          </p:cNvSpPr>
          <p:nvPr/>
        </p:nvSpPr>
        <p:spPr>
          <a:xfrm>
            <a:off x="4648199" y="1600200"/>
            <a:ext cx="4352761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Orthogonal approach</a:t>
            </a:r>
          </a:p>
          <a:p>
            <a:pPr lvl="1"/>
            <a:r>
              <a:rPr lang="en-US" dirty="0" smtClean="0"/>
              <a:t>Targets memory-bounded operations</a:t>
            </a:r>
          </a:p>
          <a:p>
            <a:r>
              <a:rPr lang="en-US" dirty="0" smtClean="0"/>
              <a:t>Two key approaches</a:t>
            </a:r>
          </a:p>
          <a:p>
            <a:pPr lvl="1"/>
            <a:r>
              <a:rPr lang="en-US" dirty="0" smtClean="0"/>
              <a:t>Reduce memory-bounded operation</a:t>
            </a:r>
          </a:p>
          <a:p>
            <a:pPr lvl="1"/>
            <a:r>
              <a:rPr lang="en-US" dirty="0" smtClean="0"/>
              <a:t>Acceleration in </a:t>
            </a:r>
            <a:r>
              <a:rPr lang="en-US" dirty="0" err="1" smtClean="0"/>
              <a:t>LiM</a:t>
            </a:r>
            <a:r>
              <a:rPr lang="en-US" dirty="0" smtClean="0"/>
              <a:t> 3D-stack system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503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Memory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29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Convert memory-bound to compute bound operations</a:t>
            </a:r>
          </a:p>
          <a:p>
            <a:pPr lvl="1"/>
            <a:r>
              <a:rPr lang="en-US" dirty="0" smtClean="0"/>
              <a:t>BLAS 2 to BLAS 3 operations</a:t>
            </a:r>
          </a:p>
          <a:p>
            <a:pPr lvl="1"/>
            <a:r>
              <a:rPr lang="en-US" dirty="0" smtClean="0"/>
              <a:t>60-70% improvement in performance</a:t>
            </a:r>
          </a:p>
          <a:p>
            <a:pPr lvl="1"/>
            <a:r>
              <a:rPr lang="en-US" dirty="0" smtClean="0"/>
              <a:t>~40% improvement in EDP</a:t>
            </a:r>
          </a:p>
          <a:p>
            <a:r>
              <a:rPr lang="en-US" dirty="0" smtClean="0"/>
              <a:t>Only affects 2 of the 4 stages 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and 4</a:t>
            </a:r>
            <a:r>
              <a:rPr lang="en-US" baseline="30000" dirty="0" smtClean="0"/>
              <a:t>th</a:t>
            </a:r>
            <a:r>
              <a:rPr lang="en-US" dirty="0" smtClean="0"/>
              <a:t> stages still memory-bound</a:t>
            </a:r>
          </a:p>
          <a:p>
            <a:pPr lvl="1"/>
            <a:r>
              <a:rPr lang="en-US" dirty="0" smtClean="0"/>
              <a:t>Need higher bandwidth (LiM-3D Stacked System)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80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615</Words>
  <Application>Microsoft Office PowerPoint</Application>
  <PresentationFormat>On-screen Show (4:3)</PresentationFormat>
  <Paragraphs>184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45 Helvetica Light</vt:lpstr>
      <vt:lpstr>46 Helvetica LightItalic</vt:lpstr>
      <vt:lpstr>75 Helvetica Bold</vt:lpstr>
      <vt:lpstr>Arial</vt:lpstr>
      <vt:lpstr>Calibri</vt:lpstr>
      <vt:lpstr>Geneva</vt:lpstr>
      <vt:lpstr>Helvetica</vt:lpstr>
      <vt:lpstr>ＭＳ Ｐゴシック</vt:lpstr>
      <vt:lpstr>Osaka</vt:lpstr>
      <vt:lpstr>Office Theme</vt:lpstr>
      <vt:lpstr>PowerPoint Presentation</vt:lpstr>
      <vt:lpstr>STAP – Target Detection Algorithm</vt:lpstr>
      <vt:lpstr>Stages of STAP</vt:lpstr>
      <vt:lpstr>Stages of STAP</vt:lpstr>
      <vt:lpstr>PowerPoint Presentation</vt:lpstr>
      <vt:lpstr>PowerPoint Presentation</vt:lpstr>
      <vt:lpstr>Summary of Analysis</vt:lpstr>
      <vt:lpstr>Summary of Analysis</vt:lpstr>
      <vt:lpstr>Reducing Memory Operations</vt:lpstr>
      <vt:lpstr>3D Stacked LiM System</vt:lpstr>
      <vt:lpstr>LiM System Design</vt:lpstr>
      <vt:lpstr>Optimization Needed</vt:lpstr>
      <vt:lpstr>Optimization Needed</vt:lpstr>
      <vt:lpstr>Experimental Setup</vt:lpstr>
      <vt:lpstr>PowerPoint Presentation</vt:lpstr>
      <vt:lpstr>PowerPoint Presentation</vt:lpstr>
      <vt:lpstr>PowerPoint Presentation</vt:lpstr>
      <vt:lpstr>Conclusion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</dc:creator>
  <cp:lastModifiedBy>Kathleen Ballos</cp:lastModifiedBy>
  <cp:revision>90</cp:revision>
  <dcterms:created xsi:type="dcterms:W3CDTF">2015-09-12T13:03:54Z</dcterms:created>
  <dcterms:modified xsi:type="dcterms:W3CDTF">2015-09-13T15:46:46Z</dcterms:modified>
</cp:coreProperties>
</file>