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330" r:id="rId3"/>
    <p:sldId id="329" r:id="rId4"/>
    <p:sldId id="348" r:id="rId5"/>
    <p:sldId id="331" r:id="rId6"/>
    <p:sldId id="332" r:id="rId7"/>
    <p:sldId id="345" r:id="rId8"/>
    <p:sldId id="347" r:id="rId9"/>
    <p:sldId id="335" r:id="rId10"/>
    <p:sldId id="349" r:id="rId11"/>
    <p:sldId id="346" r:id="rId12"/>
    <p:sldId id="339" r:id="rId13"/>
    <p:sldId id="336" r:id="rId14"/>
    <p:sldId id="356" r:id="rId15"/>
    <p:sldId id="337" r:id="rId16"/>
    <p:sldId id="340" r:id="rId17"/>
    <p:sldId id="338" r:id="rId18"/>
    <p:sldId id="355" r:id="rId19"/>
    <p:sldId id="343" r:id="rId20"/>
    <p:sldId id="344" r:id="rId21"/>
    <p:sldId id="350" r:id="rId22"/>
    <p:sldId id="351" r:id="rId23"/>
    <p:sldId id="352" r:id="rId24"/>
    <p:sldId id="353" r:id="rId25"/>
    <p:sldId id="354" r:id="rId26"/>
    <p:sldId id="341" r:id="rId27"/>
    <p:sldId id="342" r:id="rId28"/>
    <p:sldId id="299" r:id="rId29"/>
    <p:sldId id="35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Excel%20Sheets\HPE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User\Desktop\HPEC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User\Desktop\HPEC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'C++'!$D$6</c:f>
              <c:strCache>
                <c:ptCount val="1"/>
                <c:pt idx="0">
                  <c:v>Converg. Based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'C++'!$C$7:$C$11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'C++'!$D$7:$D$11</c:f>
              <c:numCache>
                <c:formatCode>General</c:formatCode>
                <c:ptCount val="5"/>
                <c:pt idx="0">
                  <c:v>1</c:v>
                </c:pt>
                <c:pt idx="1">
                  <c:v>0.45</c:v>
                </c:pt>
                <c:pt idx="2">
                  <c:v>0.52</c:v>
                </c:pt>
                <c:pt idx="3">
                  <c:v>0.68</c:v>
                </c:pt>
                <c:pt idx="4">
                  <c:v>0.96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'C++'!$E$6</c:f>
              <c:strCache>
                <c:ptCount val="1"/>
                <c:pt idx="0">
                  <c:v>Inner Loop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'C++'!$C$7:$C$11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'C++'!$E$7:$E$11</c:f>
              <c:numCache>
                <c:formatCode>General</c:formatCode>
                <c:ptCount val="5"/>
                <c:pt idx="0">
                  <c:v>1</c:v>
                </c:pt>
                <c:pt idx="1">
                  <c:v>0.998</c:v>
                </c:pt>
                <c:pt idx="2">
                  <c:v>0.89700000000000002</c:v>
                </c:pt>
                <c:pt idx="3">
                  <c:v>0.68798000000000004</c:v>
                </c:pt>
                <c:pt idx="4">
                  <c:v>0.56362999999999996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'C++'!$G$6</c:f>
              <c:strCache>
                <c:ptCount val="1"/>
                <c:pt idx="0">
                  <c:v>Range Based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'C++'!$C$7:$C$11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'C++'!$G$7:$G$11</c:f>
              <c:numCache>
                <c:formatCode>General</c:formatCode>
                <c:ptCount val="5"/>
                <c:pt idx="0">
                  <c:v>1</c:v>
                </c:pt>
                <c:pt idx="1">
                  <c:v>1.75</c:v>
                </c:pt>
                <c:pt idx="2">
                  <c:v>3.73</c:v>
                </c:pt>
                <c:pt idx="3">
                  <c:v>5.0999999999999996</c:v>
                </c:pt>
                <c:pt idx="4">
                  <c:v>5.0599999999999996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258800"/>
        <c:axId val="233259360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'C++'!$F$6</c15:sqref>
                        </c15:formulaRef>
                      </c:ext>
                    </c:extLst>
                    <c:strCache>
                      <c:ptCount val="1"/>
                      <c:pt idx="0">
                        <c:v>Bidir Inner</c:v>
                      </c:pt>
                    </c:strCache>
                  </c:strRef>
                </c:tx>
                <c:spPr>
                  <a:ln w="3810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diamond"/>
                  <c:size val="10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'C++'!$C$7:$C$11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'C++'!$F$7:$F$11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0.69</c:v>
                      </c:pt>
                      <c:pt idx="2">
                        <c:v>0.45</c:v>
                      </c:pt>
                      <c:pt idx="3">
                        <c:v>0.27</c:v>
                      </c:pt>
                      <c:pt idx="4">
                        <c:v>0.08</c:v>
                      </c:pt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'C++'!$H$6</c15:sqref>
                        </c15:formulaRef>
                      </c:ext>
                    </c:extLst>
                    <c:strCache>
                      <c:ptCount val="1"/>
                      <c:pt idx="0">
                        <c:v>Bidir Range</c:v>
                      </c:pt>
                    </c:strCache>
                  </c:strRef>
                </c:tx>
                <c:spPr>
                  <a:ln w="3810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'C++'!$C$7:$C$11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'C++'!$H$7:$H$11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1.98</c:v>
                      </c:pt>
                      <c:pt idx="2">
                        <c:v>3.96</c:v>
                      </c:pt>
                      <c:pt idx="3">
                        <c:v>5.89</c:v>
                      </c:pt>
                      <c:pt idx="4">
                        <c:v>6.21</c:v>
                      </c:pt>
                    </c:numCache>
                  </c:numRef>
                </c:yVal>
                <c:smooth val="1"/>
              </c15:ser>
            </c15:filteredScatterSeries>
          </c:ext>
        </c:extLst>
      </c:scatterChart>
      <c:valAx>
        <c:axId val="233258800"/>
        <c:scaling>
          <c:orientation val="minMax"/>
          <c:max val="1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ysClr val="windowText" lastClr="000000"/>
                    </a:solidFill>
                  </a:rPr>
                  <a:t>Thread Count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259360"/>
        <c:crosses val="autoZero"/>
        <c:crossBetween val="midCat"/>
      </c:valAx>
      <c:valAx>
        <c:axId val="233259360"/>
        <c:scaling>
          <c:orientation val="minMax"/>
          <c:max val="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baseline="0" dirty="0" err="1" smtClean="0">
                    <a:effectLst/>
                  </a:rPr>
                  <a:t>SpeedUp</a:t>
                </a:r>
                <a:endParaRPr lang="en-US" sz="2000" b="1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258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'C++'!$W$6</c:f>
              <c:strCache>
                <c:ptCount val="1"/>
                <c:pt idx="0">
                  <c:v>Converg.Based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'C++'!$C$7:$C$11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'C++'!$W$7:$W$11</c:f>
              <c:numCache>
                <c:formatCode>General</c:formatCode>
                <c:ptCount val="5"/>
                <c:pt idx="0">
                  <c:v>1</c:v>
                </c:pt>
                <c:pt idx="1">
                  <c:v>1.22</c:v>
                </c:pt>
                <c:pt idx="2">
                  <c:v>1.46</c:v>
                </c:pt>
                <c:pt idx="3">
                  <c:v>1.65</c:v>
                </c:pt>
                <c:pt idx="4">
                  <c:v>1.51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'C++'!$X$6</c:f>
              <c:strCache>
                <c:ptCount val="1"/>
                <c:pt idx="0">
                  <c:v>Inner Loop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'C++'!$C$7:$C$11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'C++'!$X$7:$X$11</c:f>
              <c:numCache>
                <c:formatCode>General</c:formatCode>
                <c:ptCount val="5"/>
                <c:pt idx="0">
                  <c:v>1</c:v>
                </c:pt>
                <c:pt idx="1">
                  <c:v>1.98</c:v>
                </c:pt>
                <c:pt idx="2">
                  <c:v>3.95</c:v>
                </c:pt>
                <c:pt idx="3">
                  <c:v>7.68</c:v>
                </c:pt>
                <c:pt idx="4">
                  <c:v>7.43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'C++'!$Z$6</c:f>
              <c:strCache>
                <c:ptCount val="1"/>
                <c:pt idx="0">
                  <c:v>Range Based</c:v>
                </c:pt>
              </c:strCache>
            </c:strRef>
          </c:tx>
          <c:spPr>
            <a:ln w="38100" cap="rnd">
              <a:solidFill>
                <a:srgbClr val="ED7D31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ED7D31">
                  <a:lumMod val="60000"/>
                  <a:lumOff val="40000"/>
                </a:srgbClr>
              </a:solidFill>
              <a:ln w="9525">
                <a:solidFill>
                  <a:srgbClr val="ED7D31">
                    <a:lumMod val="60000"/>
                    <a:lumOff val="40000"/>
                  </a:srgbClr>
                </a:solidFill>
              </a:ln>
              <a:effectLst/>
            </c:spPr>
          </c:marker>
          <c:xVal>
            <c:numRef>
              <c:f>'C++'!$C$7:$C$11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'C++'!$Z$7:$Z$11</c:f>
              <c:numCache>
                <c:formatCode>General</c:formatCode>
                <c:ptCount val="5"/>
                <c:pt idx="0">
                  <c:v>1</c:v>
                </c:pt>
                <c:pt idx="1">
                  <c:v>1.35</c:v>
                </c:pt>
                <c:pt idx="2">
                  <c:v>2.0299999999999998</c:v>
                </c:pt>
                <c:pt idx="3">
                  <c:v>2.6</c:v>
                </c:pt>
                <c:pt idx="4">
                  <c:v>2.41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252640"/>
        <c:axId val="233253200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'C++'!$Y$6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diamond"/>
                  <c:size val="10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'C++'!$C$7:$C$11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'C++'!$Y$7:$Y$11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'C++'!$AA$6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x"/>
                  <c:size val="10"/>
                  <c:spPr>
                    <a:noFill/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'C++'!$C$7:$C$11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2</c:v>
                      </c:pt>
                      <c:pt idx="2">
                        <c:v>4</c:v>
                      </c:pt>
                      <c:pt idx="3">
                        <c:v>8</c:v>
                      </c:pt>
                      <c:pt idx="4">
                        <c:v>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'C++'!$AA$7:$AA$11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yVal>
                <c:smooth val="1"/>
              </c15:ser>
            </c15:filteredScatterSeries>
          </c:ext>
        </c:extLst>
      </c:scatterChart>
      <c:valAx>
        <c:axId val="233252640"/>
        <c:scaling>
          <c:orientation val="minMax"/>
          <c:max val="1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ysClr val="windowText" lastClr="000000"/>
                    </a:solidFill>
                  </a:rPr>
                  <a:t>Thread Count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253200"/>
        <c:crosses val="autoZero"/>
        <c:crossBetween val="midCat"/>
      </c:valAx>
      <c:valAx>
        <c:axId val="233253200"/>
        <c:scaling>
          <c:orientation val="minMax"/>
          <c:max val="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baseline="0" dirty="0" err="1" smtClean="0">
                    <a:effectLst/>
                  </a:rPr>
                  <a:t>SpeedUp</a:t>
                </a:r>
                <a:endParaRPr lang="en-US" sz="2000" b="1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252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'C++ node variation'!$D$9</c:f>
              <c:strCache>
                <c:ptCount val="1"/>
                <c:pt idx="0">
                  <c:v>4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'C++ node variation'!$E$8:$I$8</c:f>
              <c:strCache>
                <c:ptCount val="5"/>
                <c:pt idx="0">
                  <c:v>16k</c:v>
                </c:pt>
                <c:pt idx="1">
                  <c:v>65k</c:v>
                </c:pt>
                <c:pt idx="2">
                  <c:v>262k</c:v>
                </c:pt>
                <c:pt idx="3">
                  <c:v>1M</c:v>
                </c:pt>
                <c:pt idx="4">
                  <c:v>4M</c:v>
                </c:pt>
              </c:strCache>
            </c:strRef>
          </c:cat>
          <c:val>
            <c:numRef>
              <c:f>'C++ node variation'!$E$9:$I$9</c:f>
              <c:numCache>
                <c:formatCode>General</c:formatCode>
                <c:ptCount val="5"/>
                <c:pt idx="0">
                  <c:v>3.1659999999999999</c:v>
                </c:pt>
                <c:pt idx="1">
                  <c:v>3.4434999999999998</c:v>
                </c:pt>
                <c:pt idx="2">
                  <c:v>3.65665</c:v>
                </c:pt>
                <c:pt idx="3">
                  <c:v>3.92</c:v>
                </c:pt>
                <c:pt idx="4">
                  <c:v>5.2309999999999999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'C++ node variation'!$D$10</c:f>
              <c:strCache>
                <c:ptCount val="1"/>
                <c:pt idx="0">
                  <c:v>8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'C++ node variation'!$E$8:$I$8</c:f>
              <c:strCache>
                <c:ptCount val="5"/>
                <c:pt idx="0">
                  <c:v>16k</c:v>
                </c:pt>
                <c:pt idx="1">
                  <c:v>65k</c:v>
                </c:pt>
                <c:pt idx="2">
                  <c:v>262k</c:v>
                </c:pt>
                <c:pt idx="3">
                  <c:v>1M</c:v>
                </c:pt>
                <c:pt idx="4">
                  <c:v>4M</c:v>
                </c:pt>
              </c:strCache>
            </c:strRef>
          </c:cat>
          <c:val>
            <c:numRef>
              <c:f>'C++ node variation'!$E$10:$I$10</c:f>
              <c:numCache>
                <c:formatCode>General</c:formatCode>
                <c:ptCount val="5"/>
                <c:pt idx="0">
                  <c:v>3.3422999999999998</c:v>
                </c:pt>
                <c:pt idx="1">
                  <c:v>3.7450000000000001</c:v>
                </c:pt>
                <c:pt idx="2">
                  <c:v>4.2423000000000002</c:v>
                </c:pt>
                <c:pt idx="3">
                  <c:v>4.59</c:v>
                </c:pt>
                <c:pt idx="4">
                  <c:v>5.77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'C++ node variation'!$D$11</c:f>
              <c:strCache>
                <c:ptCount val="1"/>
                <c:pt idx="0">
                  <c:v>16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'C++ node variation'!$E$8:$I$8</c:f>
              <c:strCache>
                <c:ptCount val="5"/>
                <c:pt idx="0">
                  <c:v>16k</c:v>
                </c:pt>
                <c:pt idx="1">
                  <c:v>65k</c:v>
                </c:pt>
                <c:pt idx="2">
                  <c:v>262k</c:v>
                </c:pt>
                <c:pt idx="3">
                  <c:v>1M</c:v>
                </c:pt>
                <c:pt idx="4">
                  <c:v>4M</c:v>
                </c:pt>
              </c:strCache>
            </c:strRef>
          </c:cat>
          <c:val>
            <c:numRef>
              <c:f>'C++ node variation'!$E$11:$I$11</c:f>
              <c:numCache>
                <c:formatCode>General</c:formatCode>
                <c:ptCount val="5"/>
                <c:pt idx="0">
                  <c:v>3.55</c:v>
                </c:pt>
                <c:pt idx="1">
                  <c:v>3.99</c:v>
                </c:pt>
                <c:pt idx="2">
                  <c:v>4.4635999999999996</c:v>
                </c:pt>
                <c:pt idx="3">
                  <c:v>5.0999999999999996</c:v>
                </c:pt>
                <c:pt idx="4">
                  <c:v>5.99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'C++ node variation'!$D$12</c:f>
              <c:strCache>
                <c:ptCount val="1"/>
                <c:pt idx="0">
                  <c:v>32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'C++ node variation'!$E$8:$I$8</c:f>
              <c:strCache>
                <c:ptCount val="5"/>
                <c:pt idx="0">
                  <c:v>16k</c:v>
                </c:pt>
                <c:pt idx="1">
                  <c:v>65k</c:v>
                </c:pt>
                <c:pt idx="2">
                  <c:v>262k</c:v>
                </c:pt>
                <c:pt idx="3">
                  <c:v>1M</c:v>
                </c:pt>
                <c:pt idx="4">
                  <c:v>4M</c:v>
                </c:pt>
              </c:strCache>
            </c:strRef>
          </c:cat>
          <c:val>
            <c:numRef>
              <c:f>'C++ node variation'!$E$12:$I$12</c:f>
              <c:numCache>
                <c:formatCode>General</c:formatCode>
                <c:ptCount val="5"/>
                <c:pt idx="0">
                  <c:v>3.9769999999999999</c:v>
                </c:pt>
                <c:pt idx="1">
                  <c:v>4.3239999999999998</c:v>
                </c:pt>
                <c:pt idx="2">
                  <c:v>5</c:v>
                </c:pt>
                <c:pt idx="3">
                  <c:v>5.51</c:v>
                </c:pt>
                <c:pt idx="4">
                  <c:v>6.3544999999999998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671552"/>
        <c:axId val="229672112"/>
      </c:lineChart>
      <c:catAx>
        <c:axId val="229671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Vertex Count</a:t>
                </a:r>
                <a:endParaRPr lang="en-US" sz="24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672112"/>
        <c:crosses val="autoZero"/>
        <c:auto val="1"/>
        <c:lblAlgn val="ctr"/>
        <c:lblOffset val="100"/>
        <c:noMultiLvlLbl val="0"/>
      </c:catAx>
      <c:valAx>
        <c:axId val="22967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err="1" smtClean="0">
                    <a:solidFill>
                      <a:schemeClr val="tx1"/>
                    </a:solidFill>
                  </a:rPr>
                  <a:t>SpeedUp</a:t>
                </a:r>
                <a:endParaRPr lang="en-US" sz="24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67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'Python node variation'!$D$26</c:f>
              <c:strCache>
                <c:ptCount val="1"/>
                <c:pt idx="0">
                  <c:v>1K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strRef>
              <c:f>'Python node variation'!$E$25:$H$25</c:f>
              <c:strCache>
                <c:ptCount val="4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  <c:pt idx="3">
                  <c:v>32K</c:v>
                </c:pt>
              </c:strCache>
            </c:strRef>
          </c:cat>
          <c:val>
            <c:numRef>
              <c:f>'Python node variation'!$E$26:$H$26</c:f>
              <c:numCache>
                <c:formatCode>General</c:formatCode>
                <c:ptCount val="4"/>
                <c:pt idx="0">
                  <c:v>5.43</c:v>
                </c:pt>
                <c:pt idx="1">
                  <c:v>5.63</c:v>
                </c:pt>
                <c:pt idx="2">
                  <c:v>5.82</c:v>
                </c:pt>
                <c:pt idx="3">
                  <c:v>6.01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'Python node variation'!$D$27</c:f>
              <c:strCache>
                <c:ptCount val="1"/>
                <c:pt idx="0">
                  <c:v>2K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'Python node variation'!$E$25:$H$25</c:f>
              <c:strCache>
                <c:ptCount val="4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  <c:pt idx="3">
                  <c:v>32K</c:v>
                </c:pt>
              </c:strCache>
            </c:strRef>
          </c:cat>
          <c:val>
            <c:numRef>
              <c:f>'Python node variation'!$E$27:$H$27</c:f>
              <c:numCache>
                <c:formatCode>General</c:formatCode>
                <c:ptCount val="4"/>
                <c:pt idx="0">
                  <c:v>5.98</c:v>
                </c:pt>
                <c:pt idx="1">
                  <c:v>6.23</c:v>
                </c:pt>
                <c:pt idx="2">
                  <c:v>6.53</c:v>
                </c:pt>
                <c:pt idx="3">
                  <c:v>6.86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'Python node variation'!$D$28</c:f>
              <c:strCache>
                <c:ptCount val="1"/>
                <c:pt idx="0">
                  <c:v>4K</c:v>
                </c:pt>
              </c:strCache>
            </c:strRef>
          </c:tx>
          <c:spPr>
            <a:ln w="38100" cap="rnd">
              <a:solidFill>
                <a:srgbClr val="ED7D31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ED7D31">
                  <a:lumMod val="60000"/>
                  <a:lumOff val="40000"/>
                </a:srgbClr>
              </a:solidFill>
              <a:ln w="9525">
                <a:solidFill>
                  <a:srgbClr val="ED7D31">
                    <a:lumMod val="60000"/>
                    <a:lumOff val="40000"/>
                  </a:srgbClr>
                </a:solidFill>
              </a:ln>
              <a:effectLst/>
            </c:spPr>
          </c:marker>
          <c:cat>
            <c:strRef>
              <c:f>'Python node variation'!$E$25:$H$25</c:f>
              <c:strCache>
                <c:ptCount val="4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  <c:pt idx="3">
                  <c:v>32K</c:v>
                </c:pt>
              </c:strCache>
            </c:strRef>
          </c:cat>
          <c:val>
            <c:numRef>
              <c:f>'Python node variation'!$E$28:$H$28</c:f>
              <c:numCache>
                <c:formatCode>General</c:formatCode>
                <c:ptCount val="4"/>
                <c:pt idx="0">
                  <c:v>6.21</c:v>
                </c:pt>
                <c:pt idx="1">
                  <c:v>6.67</c:v>
                </c:pt>
                <c:pt idx="2">
                  <c:v>7.21</c:v>
                </c:pt>
                <c:pt idx="3">
                  <c:v>7.41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'Python node variation'!$D$29</c:f>
              <c:strCache>
                <c:ptCount val="1"/>
                <c:pt idx="0">
                  <c:v>8K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'Python node variation'!$E$25:$H$25</c:f>
              <c:strCache>
                <c:ptCount val="4"/>
                <c:pt idx="0">
                  <c:v>4K</c:v>
                </c:pt>
                <c:pt idx="1">
                  <c:v>8K</c:v>
                </c:pt>
                <c:pt idx="2">
                  <c:v>16K</c:v>
                </c:pt>
                <c:pt idx="3">
                  <c:v>32K</c:v>
                </c:pt>
              </c:strCache>
            </c:strRef>
          </c:cat>
          <c:val>
            <c:numRef>
              <c:f>'Python node variation'!$E$29:$H$29</c:f>
              <c:numCache>
                <c:formatCode>General</c:formatCode>
                <c:ptCount val="4"/>
                <c:pt idx="1">
                  <c:v>7.21</c:v>
                </c:pt>
                <c:pt idx="2">
                  <c:v>7.68</c:v>
                </c:pt>
                <c:pt idx="3">
                  <c:v>7.78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580704"/>
        <c:axId val="329581264"/>
      </c:lineChart>
      <c:catAx>
        <c:axId val="329580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dirty="0" smtClean="0">
                    <a:solidFill>
                      <a:schemeClr val="tx1"/>
                    </a:solidFill>
                  </a:rPr>
                  <a:t>Vertex Count</a:t>
                </a:r>
                <a:endParaRPr lang="en-US" sz="2400" b="1" i="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581264"/>
        <c:crosses val="autoZero"/>
        <c:auto val="1"/>
        <c:lblAlgn val="ctr"/>
        <c:lblOffset val="100"/>
        <c:noMultiLvlLbl val="0"/>
      </c:catAx>
      <c:valAx>
        <c:axId val="32958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err="1" smtClean="0">
                    <a:solidFill>
                      <a:schemeClr val="tx1"/>
                    </a:solidFill>
                  </a:rPr>
                  <a:t>SpeedUp</a:t>
                </a:r>
                <a:endParaRPr lang="en-US" sz="24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58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chemeClr val="tx1"/>
                </a:solidFill>
              </a:rPr>
              <a:t>Sparse Graph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4507689020711"/>
          <c:y val="1.188085374692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Python!$C$5</c:f>
              <c:strCache>
                <c:ptCount val="1"/>
                <c:pt idx="0">
                  <c:v>Inner_MP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Python!$B$6:$B$10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Python!$C$6:$C$10</c:f>
              <c:numCache>
                <c:formatCode>General</c:formatCode>
                <c:ptCount val="5"/>
                <c:pt idx="0">
                  <c:v>1</c:v>
                </c:pt>
                <c:pt idx="1">
                  <c:v>0.998</c:v>
                </c:pt>
                <c:pt idx="2">
                  <c:v>0.89700000000000002</c:v>
                </c:pt>
                <c:pt idx="3">
                  <c:v>0.67400000000000004</c:v>
                </c:pt>
                <c:pt idx="4">
                  <c:v>0.47812300000000002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Python!$D$5</c:f>
              <c:strCache>
                <c:ptCount val="1"/>
                <c:pt idx="0">
                  <c:v>Range_MP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Python!$B$6:$B$10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Python!$D$6:$D$10</c:f>
              <c:numCache>
                <c:formatCode>General</c:formatCode>
                <c:ptCount val="5"/>
                <c:pt idx="0">
                  <c:v>1</c:v>
                </c:pt>
                <c:pt idx="1">
                  <c:v>1.55</c:v>
                </c:pt>
                <c:pt idx="2">
                  <c:v>1.83</c:v>
                </c:pt>
                <c:pt idx="3">
                  <c:v>1.71</c:v>
                </c:pt>
                <c:pt idx="4">
                  <c:v>1.66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Python!$E$5</c:f>
              <c:strCache>
                <c:ptCount val="1"/>
                <c:pt idx="0">
                  <c:v>Inner_MT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1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Python!$B$6:$B$10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Python!$E$6:$E$10</c:f>
              <c:numCache>
                <c:formatCode>General</c:formatCode>
                <c:ptCount val="5"/>
                <c:pt idx="0">
                  <c:v>1</c:v>
                </c:pt>
                <c:pt idx="1">
                  <c:v>0.998</c:v>
                </c:pt>
                <c:pt idx="2">
                  <c:v>0.69699999999999995</c:v>
                </c:pt>
                <c:pt idx="3">
                  <c:v>0.4672</c:v>
                </c:pt>
                <c:pt idx="4">
                  <c:v>0.24299999999999999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Python!$F$5</c:f>
              <c:strCache>
                <c:ptCount val="1"/>
                <c:pt idx="0">
                  <c:v>Range_MT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square"/>
            <c:size val="1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Python!$B$6:$B$10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Python!$F$6:$F$10</c:f>
              <c:numCache>
                <c:formatCode>General</c:formatCode>
                <c:ptCount val="5"/>
                <c:pt idx="0">
                  <c:v>1</c:v>
                </c:pt>
                <c:pt idx="1">
                  <c:v>0.73629999999999995</c:v>
                </c:pt>
                <c:pt idx="2">
                  <c:v>0.435</c:v>
                </c:pt>
                <c:pt idx="3">
                  <c:v>0.26700000000000002</c:v>
                </c:pt>
                <c:pt idx="4">
                  <c:v>4.2999999999999997E-2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605888"/>
        <c:axId val="328606448"/>
        <c:extLst/>
      </c:scatterChart>
      <c:valAx>
        <c:axId val="328605888"/>
        <c:scaling>
          <c:orientation val="minMax"/>
          <c:max val="1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ysClr val="windowText" lastClr="000000"/>
                    </a:solidFill>
                  </a:rPr>
                  <a:t>Thread Count</a:t>
                </a:r>
              </a:p>
            </c:rich>
          </c:tx>
          <c:layout>
            <c:manualLayout>
              <c:xMode val="edge"/>
              <c:yMode val="edge"/>
              <c:x val="0.39354574387908736"/>
              <c:y val="0.879596041012379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06448"/>
        <c:crosses val="autoZero"/>
        <c:crossBetween val="midCat"/>
      </c:valAx>
      <c:valAx>
        <c:axId val="328606448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i="0" u="none" strike="noStrike" baseline="0" dirty="0" err="1" smtClean="0">
                    <a:effectLst/>
                  </a:rPr>
                  <a:t>SpeedUp</a:t>
                </a:r>
                <a:endParaRPr lang="en-US" sz="2000" b="1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058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chemeClr val="tx1"/>
                </a:solidFill>
              </a:rPr>
              <a:t>Dense Graph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Python!$W$5</c:f>
              <c:strCache>
                <c:ptCount val="1"/>
                <c:pt idx="0">
                  <c:v>Inner_MP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Python!$V$6:$V$10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Python!$W$6:$W$10</c:f>
              <c:numCache>
                <c:formatCode>General</c:formatCode>
                <c:ptCount val="5"/>
                <c:pt idx="0">
                  <c:v>1</c:v>
                </c:pt>
                <c:pt idx="1">
                  <c:v>1.897</c:v>
                </c:pt>
                <c:pt idx="2">
                  <c:v>3.7869999999999999</c:v>
                </c:pt>
                <c:pt idx="3">
                  <c:v>6.4630000000000001</c:v>
                </c:pt>
                <c:pt idx="4">
                  <c:v>6.0140000000000002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Python!$X$5</c:f>
              <c:strCache>
                <c:ptCount val="1"/>
                <c:pt idx="0">
                  <c:v>Range_MP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Python!$V$6:$V$10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Python!$X$6:$X$10</c:f>
              <c:numCache>
                <c:formatCode>General</c:formatCode>
                <c:ptCount val="5"/>
                <c:pt idx="0">
                  <c:v>1</c:v>
                </c:pt>
                <c:pt idx="1">
                  <c:v>1.1399999999999999</c:v>
                </c:pt>
                <c:pt idx="2">
                  <c:v>1.21</c:v>
                </c:pt>
                <c:pt idx="3">
                  <c:v>1.3123</c:v>
                </c:pt>
                <c:pt idx="4">
                  <c:v>1.214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Python!$Y$5</c:f>
              <c:strCache>
                <c:ptCount val="1"/>
                <c:pt idx="0">
                  <c:v>Inner_MT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circle"/>
            <c:size val="12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Python!$V$6:$V$10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Python!$Y$6:$Y$10</c:f>
              <c:numCache>
                <c:formatCode>General</c:formatCode>
                <c:ptCount val="5"/>
                <c:pt idx="0">
                  <c:v>1</c:v>
                </c:pt>
                <c:pt idx="1">
                  <c:v>0.69799999999999995</c:v>
                </c:pt>
                <c:pt idx="2">
                  <c:v>0.59699999999999998</c:v>
                </c:pt>
                <c:pt idx="3">
                  <c:v>0.47799999999999998</c:v>
                </c:pt>
                <c:pt idx="4">
                  <c:v>0.34200000000000003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Python!$Z$5</c:f>
              <c:strCache>
                <c:ptCount val="1"/>
                <c:pt idx="0">
                  <c:v>Range_MT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square"/>
            <c:size val="1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Python!$V$6:$V$10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Python!$Z$6:$Z$10</c:f>
              <c:numCache>
                <c:formatCode>General</c:formatCode>
                <c:ptCount val="5"/>
                <c:pt idx="0">
                  <c:v>1</c:v>
                </c:pt>
                <c:pt idx="1">
                  <c:v>0.59799999999999998</c:v>
                </c:pt>
                <c:pt idx="2">
                  <c:v>0.48699999999999999</c:v>
                </c:pt>
                <c:pt idx="3">
                  <c:v>0.373</c:v>
                </c:pt>
                <c:pt idx="4">
                  <c:v>0.24324999999999999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610368"/>
        <c:axId val="328610928"/>
        <c:extLst/>
      </c:scatterChart>
      <c:valAx>
        <c:axId val="328610368"/>
        <c:scaling>
          <c:orientation val="minMax"/>
          <c:max val="1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ysClr val="windowText" lastClr="000000"/>
                    </a:solidFill>
                  </a:rPr>
                  <a:t>Thread Count</a:t>
                </a:r>
              </a:p>
            </c:rich>
          </c:tx>
          <c:layout>
            <c:manualLayout>
              <c:xMode val="edge"/>
              <c:yMode val="edge"/>
              <c:x val="0.39358742073249642"/>
              <c:y val="0.874377116950490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0928"/>
        <c:crosses val="autoZero"/>
        <c:crossBetween val="midCat"/>
      </c:valAx>
      <c:valAx>
        <c:axId val="328610928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 err="1" smtClean="0">
                    <a:solidFill>
                      <a:sysClr val="windowText" lastClr="000000"/>
                    </a:solidFill>
                  </a:rPr>
                  <a:t>SpeedUp</a:t>
                </a:r>
                <a:endParaRPr lang="en-US" sz="2000" b="1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6767075904806975E-2"/>
              <c:y val="0.404687341263355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10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'L2 Miss Rate'!$C$18</c:f>
              <c:strCache>
                <c:ptCount val="1"/>
                <c:pt idx="0">
                  <c:v>Inner</c:v>
                </c:pt>
              </c:strCache>
            </c:strRef>
          </c:tx>
          <c:spPr>
            <a:ln w="38100" cap="rnd">
              <a:solidFill>
                <a:srgbClr val="ED7D31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ED7D31">
                  <a:lumMod val="60000"/>
                  <a:lumOff val="40000"/>
                </a:srgbClr>
              </a:solidFill>
              <a:ln w="9525">
                <a:solidFill>
                  <a:srgbClr val="ED7D31">
                    <a:lumMod val="60000"/>
                    <a:lumOff val="40000"/>
                  </a:srgbClr>
                </a:solidFill>
              </a:ln>
              <a:effectLst/>
            </c:spPr>
          </c:marker>
          <c:xVal>
            <c:numRef>
              <c:f>'L2 Miss Rate'!$B$26:$B$30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'L2 Miss Rate'!$C$26:$C$30</c:f>
              <c:numCache>
                <c:formatCode>General</c:formatCode>
                <c:ptCount val="5"/>
                <c:pt idx="0">
                  <c:v>3.0310000000000001</c:v>
                </c:pt>
                <c:pt idx="1">
                  <c:v>8.141</c:v>
                </c:pt>
                <c:pt idx="2">
                  <c:v>13.414</c:v>
                </c:pt>
                <c:pt idx="3">
                  <c:v>19.213000000000001</c:v>
                </c:pt>
                <c:pt idx="4">
                  <c:v>28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'L2 Miss Rate'!$D$18</c:f>
              <c:strCache>
                <c:ptCount val="1"/>
                <c:pt idx="0">
                  <c:v>Outer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'L2 Miss Rate'!$B$26:$B$30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'L2 Miss Rate'!$D$26:$D$30</c:f>
              <c:numCache>
                <c:formatCode>General</c:formatCode>
                <c:ptCount val="5"/>
                <c:pt idx="0">
                  <c:v>8.0229999999999997</c:v>
                </c:pt>
                <c:pt idx="1">
                  <c:v>11.032</c:v>
                </c:pt>
                <c:pt idx="2">
                  <c:v>13.52</c:v>
                </c:pt>
                <c:pt idx="3">
                  <c:v>18.213999999999999</c:v>
                </c:pt>
                <c:pt idx="4">
                  <c:v>22.213000000000001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'L2 Miss Rate'!$E$18</c:f>
              <c:strCache>
                <c:ptCount val="1"/>
                <c:pt idx="0">
                  <c:v>Range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'L2 Miss Rate'!$B$26:$B$30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'L2 Miss Rate'!$E$26:$E$30</c:f>
              <c:numCache>
                <c:formatCode>General</c:formatCode>
                <c:ptCount val="5"/>
                <c:pt idx="0">
                  <c:v>2.0141</c:v>
                </c:pt>
                <c:pt idx="1">
                  <c:v>2.5409999999999999</c:v>
                </c:pt>
                <c:pt idx="2">
                  <c:v>3.3130000000000002</c:v>
                </c:pt>
                <c:pt idx="3">
                  <c:v>4.51</c:v>
                </c:pt>
                <c:pt idx="4">
                  <c:v>8.3520000000000003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9675472"/>
        <c:axId val="229676032"/>
      </c:scatterChart>
      <c:valAx>
        <c:axId val="229675472"/>
        <c:scaling>
          <c:orientation val="minMax"/>
          <c:max val="1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Threads</a:t>
                </a:r>
              </a:p>
            </c:rich>
          </c:tx>
          <c:layout>
            <c:manualLayout>
              <c:xMode val="edge"/>
              <c:yMode val="edge"/>
              <c:x val="0.46760266985807342"/>
              <c:y val="0.827236101911225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676032"/>
        <c:crosses val="autoZero"/>
        <c:crossBetween val="midCat"/>
      </c:valAx>
      <c:valAx>
        <c:axId val="22967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smtClean="0">
                    <a:solidFill>
                      <a:schemeClr val="tx1"/>
                    </a:solidFill>
                  </a:rPr>
                  <a:t>L2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Miss Rate</a:t>
                </a:r>
              </a:p>
            </c:rich>
          </c:tx>
          <c:layout>
            <c:manualLayout>
              <c:xMode val="edge"/>
              <c:yMode val="edge"/>
              <c:x val="2.0817798529279907E-2"/>
              <c:y val="0.241954558923882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675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194699690142641"/>
          <c:y val="5.2320416350453799E-2"/>
          <c:w val="0.49610584227747373"/>
          <c:h val="0.10372596107867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'L2 Miss Rate'!$C$18</c:f>
              <c:strCache>
                <c:ptCount val="1"/>
                <c:pt idx="0">
                  <c:v>Inner</c:v>
                </c:pt>
              </c:strCache>
            </c:strRef>
          </c:tx>
          <c:spPr>
            <a:ln w="38100" cap="rnd">
              <a:solidFill>
                <a:srgbClr val="ED7D31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ED7D31">
                  <a:lumMod val="60000"/>
                  <a:lumOff val="40000"/>
                </a:srgbClr>
              </a:solidFill>
              <a:ln w="9525">
                <a:solidFill>
                  <a:srgbClr val="ED7D31">
                    <a:lumMod val="60000"/>
                    <a:lumOff val="40000"/>
                  </a:srgbClr>
                </a:solidFill>
              </a:ln>
              <a:effectLst/>
            </c:spPr>
          </c:marker>
          <c:xVal>
            <c:numRef>
              <c:f>'L2 Miss Rate'!$B$26:$B$30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'L2 Miss Rate'!$C$26:$C$30</c:f>
              <c:numCache>
                <c:formatCode>General</c:formatCode>
                <c:ptCount val="5"/>
                <c:pt idx="0">
                  <c:v>1.1434</c:v>
                </c:pt>
                <c:pt idx="1">
                  <c:v>1.5315300000000001</c:v>
                </c:pt>
                <c:pt idx="2">
                  <c:v>2.1240999999999999</c:v>
                </c:pt>
                <c:pt idx="3">
                  <c:v>2.8142999999999998</c:v>
                </c:pt>
                <c:pt idx="4">
                  <c:v>3.2532000000000001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'L2 Miss Rate'!$D$18</c:f>
              <c:strCache>
                <c:ptCount val="1"/>
                <c:pt idx="0">
                  <c:v>Outer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'L2 Miss Rate'!$B$26:$B$30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'L2 Miss Rate'!$D$26:$D$30</c:f>
              <c:numCache>
                <c:formatCode>General</c:formatCode>
                <c:ptCount val="5"/>
                <c:pt idx="0">
                  <c:v>2.4241199999999998</c:v>
                </c:pt>
                <c:pt idx="1">
                  <c:v>2.9409999999999998</c:v>
                </c:pt>
                <c:pt idx="2">
                  <c:v>3.5141200000000001</c:v>
                </c:pt>
                <c:pt idx="3">
                  <c:v>4.3242000000000003</c:v>
                </c:pt>
                <c:pt idx="4">
                  <c:v>5.3241199999999997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'L2 Miss Rate'!$E$18</c:f>
              <c:strCache>
                <c:ptCount val="1"/>
                <c:pt idx="0">
                  <c:v>Range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'L2 Miss Rate'!$B$26:$B$30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'L2 Miss Rate'!$E$26:$E$30</c:f>
              <c:numCache>
                <c:formatCode>General</c:formatCode>
                <c:ptCount val="5"/>
                <c:pt idx="0">
                  <c:v>1.4232210000000001</c:v>
                </c:pt>
                <c:pt idx="1">
                  <c:v>1.5143</c:v>
                </c:pt>
                <c:pt idx="2">
                  <c:v>1.6341000000000001</c:v>
                </c:pt>
                <c:pt idx="3">
                  <c:v>1.7431000000000001</c:v>
                </c:pt>
                <c:pt idx="4">
                  <c:v>1.8131200000000001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247600"/>
        <c:axId val="233248160"/>
      </c:scatterChart>
      <c:valAx>
        <c:axId val="233247600"/>
        <c:scaling>
          <c:orientation val="minMax"/>
          <c:max val="1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Threads</a:t>
                </a:r>
              </a:p>
            </c:rich>
          </c:tx>
          <c:layout>
            <c:manualLayout>
              <c:xMode val="edge"/>
              <c:yMode val="edge"/>
              <c:x val="0.46310799608460529"/>
              <c:y val="0.828045386006933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248160"/>
        <c:crosses val="autoZero"/>
        <c:crossBetween val="midCat"/>
      </c:valAx>
      <c:valAx>
        <c:axId val="23324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smtClean="0">
                    <a:solidFill>
                      <a:schemeClr val="tx1"/>
                    </a:solidFill>
                  </a:rPr>
                  <a:t>L3 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Miss Rate</a:t>
                </a:r>
              </a:p>
            </c:rich>
          </c:tx>
          <c:layout>
            <c:manualLayout>
              <c:xMode val="edge"/>
              <c:yMode val="edge"/>
              <c:x val="2.1148993158050921E-2"/>
              <c:y val="0.24451879991841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247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800075403654345"/>
          <c:y val="5.4954073683460496E-2"/>
          <c:w val="0.50399849192691304"/>
          <c:h val="0.101684075521032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'Python vs C++'!$K$12</c:f>
              <c:strCache>
                <c:ptCount val="1"/>
                <c:pt idx="0">
                  <c:v>Python</c:v>
                </c:pt>
              </c:strCache>
            </c:strRef>
          </c:tx>
          <c:spPr>
            <a:ln w="381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'Python vs C++'!$D$13:$D$17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'Python vs C++'!$K$13:$K$17</c:f>
              <c:numCache>
                <c:formatCode>General</c:formatCode>
                <c:ptCount val="5"/>
                <c:pt idx="0">
                  <c:v>1.2188000000000001</c:v>
                </c:pt>
                <c:pt idx="1">
                  <c:v>0.7863</c:v>
                </c:pt>
                <c:pt idx="2">
                  <c:v>0.52234999999999998</c:v>
                </c:pt>
                <c:pt idx="3">
                  <c:v>0.32545000000000002</c:v>
                </c:pt>
                <c:pt idx="4">
                  <c:v>0.46245999999999998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'Python vs C++'!$L$12</c:f>
              <c:strCache>
                <c:ptCount val="1"/>
                <c:pt idx="0">
                  <c:v>C/C++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1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'Python vs C++'!$D$13:$D$17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'Python vs C++'!$L$13:$L$17</c:f>
              <c:numCache>
                <c:formatCode>General</c:formatCode>
                <c:ptCount val="5"/>
                <c:pt idx="0">
                  <c:v>6.5440000000000003E-3</c:v>
                </c:pt>
                <c:pt idx="1">
                  <c:v>3.3500000000000001E-3</c:v>
                </c:pt>
                <c:pt idx="2">
                  <c:v>1.9499999999999999E-3</c:v>
                </c:pt>
                <c:pt idx="3">
                  <c:v>9.990000000000001E-4</c:v>
                </c:pt>
                <c:pt idx="4">
                  <c:v>8.4599999999999996E-4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56608"/>
        <c:axId val="237357168"/>
      </c:scatterChart>
      <c:scatterChart>
        <c:scatterStyle val="smoothMarker"/>
        <c:varyColors val="0"/>
        <c:ser>
          <c:idx val="2"/>
          <c:order val="2"/>
          <c:tx>
            <c:strRef>
              <c:f>'Python vs C++'!$M$12</c:f>
              <c:strCache>
                <c:ptCount val="1"/>
                <c:pt idx="0">
                  <c:v>∆=Python/C/C++</c:v>
                </c:pt>
              </c:strCache>
            </c:strRef>
          </c:tx>
          <c:spPr>
            <a:ln w="38100" cap="rnd">
              <a:solidFill>
                <a:srgbClr val="ED7D31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ED7D31">
                  <a:lumMod val="60000"/>
                  <a:lumOff val="40000"/>
                </a:srgbClr>
              </a:solidFill>
              <a:ln w="9525">
                <a:solidFill>
                  <a:srgbClr val="ED7D31">
                    <a:lumMod val="60000"/>
                    <a:lumOff val="40000"/>
                  </a:srgbClr>
                </a:solidFill>
              </a:ln>
              <a:effectLst/>
            </c:spPr>
          </c:marker>
          <c:xVal>
            <c:numRef>
              <c:f>'Python vs C++'!$D$13:$D$17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</c:numCache>
            </c:numRef>
          </c:xVal>
          <c:yVal>
            <c:numRef>
              <c:f>'Python vs C++'!$M$13:$M$17</c:f>
              <c:numCache>
                <c:formatCode>General</c:formatCode>
                <c:ptCount val="5"/>
                <c:pt idx="0">
                  <c:v>186</c:v>
                </c:pt>
                <c:pt idx="1">
                  <c:v>234</c:v>
                </c:pt>
                <c:pt idx="2">
                  <c:v>267</c:v>
                </c:pt>
                <c:pt idx="3">
                  <c:v>325</c:v>
                </c:pt>
                <c:pt idx="4">
                  <c:v>546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358288"/>
        <c:axId val="237357728"/>
      </c:scatterChart>
      <c:valAx>
        <c:axId val="237356608"/>
        <c:scaling>
          <c:orientation val="minMax"/>
          <c:max val="1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Thread/Process Count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357168"/>
        <c:crosses val="autoZero"/>
        <c:crossBetween val="midCat"/>
      </c:valAx>
      <c:valAx>
        <c:axId val="23735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Completion Time</a:t>
                </a:r>
                <a:r>
                  <a:rPr lang="en-US" sz="2000" b="1" baseline="0">
                    <a:solidFill>
                      <a:schemeClr val="tx1"/>
                    </a:solidFill>
                  </a:rPr>
                  <a:t> (sec)</a:t>
                </a:r>
                <a:endParaRPr lang="en-US" sz="2000" b="1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356608"/>
        <c:crosses val="autoZero"/>
        <c:crossBetween val="midCat"/>
      </c:valAx>
      <c:valAx>
        <c:axId val="2373577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>
                    <a:solidFill>
                      <a:schemeClr val="tx1"/>
                    </a:solidFill>
                  </a:rPr>
                  <a:t>∆=Python TIme / C/C++ 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358288"/>
        <c:crosses val="max"/>
        <c:crossBetween val="midCat"/>
      </c:valAx>
      <c:valAx>
        <c:axId val="2373582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37357728"/>
        <c:crosses val="max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738B4-ADB7-4EE2-BADE-BD41F68BB0EA}" type="datetimeFigureOut">
              <a:rPr lang="en-US" smtClean="0"/>
              <a:t>9/12/2015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5DDD6-4DB0-48F6-B8E9-B5320DFE5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Range</a:t>
            </a:r>
            <a:r>
              <a:rPr lang="en-US" baseline="0" dirty="0" smtClean="0">
                <a:solidFill>
                  <a:srgbClr val="000000"/>
                </a:solidFill>
                <a:latin typeface="Calibri"/>
                <a:cs typeface="Calibri"/>
              </a:rPr>
              <a:t> based visits each node once but may relax any given node multiple times</a:t>
            </a:r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A8FD6-F932-4ED4-ABBE-589BCBDFC0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2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Fine grain communication</a:t>
            </a:r>
          </a:p>
          <a:p>
            <a:r>
              <a:rPr lang="en-US" dirty="0" smtClean="0"/>
              <a:t>2. Data dependent memory accesses</a:t>
            </a:r>
            <a:r>
              <a:rPr lang="en-US" baseline="0" dirty="0" smtClean="0"/>
              <a:t> -&gt; locality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A8FD6-F932-4ED4-ABBE-589BCBDFC0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Fine grain communication</a:t>
            </a:r>
          </a:p>
          <a:p>
            <a:r>
              <a:rPr lang="en-US" dirty="0" smtClean="0"/>
              <a:t>2. Data dependent memory accesses</a:t>
            </a:r>
            <a:r>
              <a:rPr lang="en-US" baseline="0" dirty="0" smtClean="0"/>
              <a:t> -&gt; locality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A8FD6-F932-4ED4-ABBE-589BCBDFC0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7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7567-F934-43C2-9A8D-00CB15D1DF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152400" y="1066800"/>
            <a:ext cx="88392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9" name="Picture 12" descr="CAG_logo.pd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1021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88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7567-F934-43C2-9A8D-00CB15D1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9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7567-F934-43C2-9A8D-00CB15D1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600" y="9906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279D3F7-26A9-4F25-B6BD-9CE113F86D73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152400" y="914400"/>
            <a:ext cx="88392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2" name="Picture 3" descr="CAG_logo.pd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6324600"/>
            <a:ext cx="240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22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7567-F934-43C2-9A8D-00CB15D1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0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7567-F934-43C2-9A8D-00CB15D1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0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7567-F934-43C2-9A8D-00CB15D1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7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7567-F934-43C2-9A8D-00CB15D1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9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7567-F934-43C2-9A8D-00CB15D1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7567-F934-43C2-9A8D-00CB15D1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8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07567-F934-43C2-9A8D-00CB15D1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1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07567-F934-43C2-9A8D-00CB15D1D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2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034" y="903424"/>
            <a:ext cx="8281115" cy="2387600"/>
          </a:xfrm>
        </p:spPr>
        <p:txBody>
          <a:bodyPr>
            <a:noAutofit/>
          </a:bodyPr>
          <a:lstStyle/>
          <a:p>
            <a:r>
              <a:rPr lang="en-US" sz="2800" b="1" dirty="0"/>
              <a:t>Efficient Parallelization of Path Planning Workload</a:t>
            </a:r>
            <a:br>
              <a:rPr lang="en-US" sz="2800" b="1" dirty="0"/>
            </a:br>
            <a:r>
              <a:rPr lang="en-US" sz="2800" b="1" dirty="0"/>
              <a:t>on Single-chip Shared-memory Multicores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91" y="418158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Masab</a:t>
            </a:r>
            <a:r>
              <a:rPr lang="en-US" dirty="0" smtClean="0">
                <a:solidFill>
                  <a:schemeClr val="tx2"/>
                </a:solidFill>
              </a:rPr>
              <a:t> Ahmad, </a:t>
            </a:r>
            <a:r>
              <a:rPr lang="en-US" dirty="0" err="1" smtClean="0">
                <a:solidFill>
                  <a:schemeClr val="tx2"/>
                </a:solidFill>
              </a:rPr>
              <a:t>Kartik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Lakhsminrarsimhan</a:t>
            </a:r>
            <a:r>
              <a:rPr lang="en-US" dirty="0" smtClean="0">
                <a:solidFill>
                  <a:schemeClr val="tx2"/>
                </a:solidFill>
              </a:rPr>
              <a:t>, Omer Khan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University of Connecticut</a:t>
            </a:r>
          </a:p>
        </p:txBody>
      </p:sp>
    </p:spTree>
    <p:extLst>
      <p:ext uri="{BB962C8B-B14F-4D97-AF65-F5344CB8AC3E}">
        <p14:creationId xmlns:p14="http://schemas.microsoft.com/office/powerpoint/2010/main" val="31133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r>
              <a:rPr lang="en-US" sz="3000" dirty="0" smtClean="0"/>
              <a:t>How does the </a:t>
            </a:r>
            <a:r>
              <a:rPr lang="en-US" sz="3000" dirty="0"/>
              <a:t>P</a:t>
            </a:r>
            <a:r>
              <a:rPr lang="en-US" sz="3000" dirty="0" smtClean="0"/>
              <a:t>arallelization Work?</a:t>
            </a:r>
            <a:br>
              <a:rPr lang="en-US" sz="30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Inner Loop Parallel </a:t>
            </a:r>
            <a:r>
              <a:rPr lang="en-US" sz="2400" dirty="0" err="1" smtClean="0">
                <a:solidFill>
                  <a:schemeClr val="tx1"/>
                </a:solidFill>
              </a:rPr>
              <a:t>SSSP_Dijkstra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2216766"/>
            <a:ext cx="2667000" cy="2308324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FF"/>
                </a:solidFill>
                <a:latin typeface="Courier"/>
                <a:ea typeface="Calibri" pitchFamily="34" charset="0"/>
                <a:cs typeface="Courier"/>
              </a:rPr>
              <a:t>w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"/>
                <a:ea typeface="Calibri" pitchFamily="34" charset="0"/>
                <a:cs typeface="Courier"/>
              </a:rPr>
              <a:t>hile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"/>
                <a:ea typeface="Calibri" pitchFamily="34" charset="0"/>
                <a:cs typeface="Courier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Courier"/>
                <a:ea typeface="Calibri" pitchFamily="34" charset="0"/>
                <a:cs typeface="Courier"/>
              </a:rPr>
              <a:t>all nodes are not visited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dirty="0" smtClean="0">
                <a:solidFill>
                  <a:srgbClr val="0066CC"/>
                </a:solidFill>
                <a:latin typeface="Courier"/>
                <a:ea typeface="Calibri" pitchFamily="34" charset="0"/>
                <a:cs typeface="Courier"/>
              </a:rPr>
              <a:t>Move to Next node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Courier"/>
              <a:ea typeface="Calibri" pitchFamily="34" charset="0"/>
              <a:cs typeface="Courier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600" dirty="0" smtClean="0">
                <a:latin typeface="Courier"/>
                <a:ea typeface="Calibri" pitchFamily="34" charset="0"/>
                <a:cs typeface="Courier"/>
              </a:rPr>
              <a:t>Calculate edge distribution among threads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Courier"/>
                <a:ea typeface="Calibri" pitchFamily="34" charset="0"/>
                <a:cs typeface="Courier"/>
              </a:rPr>
              <a:t>Distribute edges among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66CC"/>
                </a:solidFill>
                <a:effectLst/>
                <a:latin typeface="Courier"/>
                <a:ea typeface="Calibri" pitchFamily="34" charset="0"/>
                <a:cs typeface="Courier"/>
              </a:rPr>
              <a:t>worker threads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267200" y="2093655"/>
            <a:ext cx="4724400" cy="2554545"/>
          </a:xfrm>
          <a:prstGeom prst="rect">
            <a:avLst/>
          </a:prstGeom>
          <a:noFill/>
          <a:ln w="9525" cap="flat" cmpd="sng" algn="ctr">
            <a:solidFill>
              <a:srgbClr val="7F7F7F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FF"/>
                </a:solidFill>
                <a:latin typeface="Courier"/>
                <a:ea typeface="Calibri" pitchFamily="34" charset="0"/>
                <a:cs typeface="Courier"/>
              </a:rPr>
              <a:t>w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"/>
                <a:ea typeface="Calibri" pitchFamily="34" charset="0"/>
                <a:cs typeface="Courier"/>
              </a:rPr>
              <a:t>hile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"/>
                <a:ea typeface="Calibri" pitchFamily="34" charset="0"/>
                <a:cs typeface="Courier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Courier"/>
                <a:ea typeface="Calibri" pitchFamily="34" charset="0"/>
                <a:cs typeface="Courier"/>
              </a:rPr>
              <a:t>assigned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66CC"/>
                </a:solidFill>
                <a:effectLst/>
                <a:latin typeface="Courier"/>
                <a:ea typeface="Calibri" pitchFamily="34" charset="0"/>
                <a:cs typeface="Courier"/>
              </a:rPr>
              <a:t> edges are not visited (update Q array)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Courier"/>
              <a:ea typeface="Calibri" pitchFamily="34" charset="0"/>
              <a:cs typeface="Courier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600" b="1" dirty="0" smtClean="0">
                <a:solidFill>
                  <a:srgbClr val="EF0609"/>
                </a:solidFill>
                <a:latin typeface="Courier"/>
                <a:ea typeface="Calibri" pitchFamily="34" charset="0"/>
                <a:cs typeface="Courier"/>
              </a:rPr>
              <a:t>LOCK</a:t>
            </a:r>
            <a:r>
              <a:rPr lang="en-US" sz="1600" dirty="0" smtClean="0">
                <a:latin typeface="Courier"/>
                <a:ea typeface="Calibri" pitchFamily="34" charset="0"/>
                <a:cs typeface="Courier"/>
              </a:rPr>
              <a:t> the edge to be relaxed</a:t>
            </a:r>
          </a:p>
          <a:p>
            <a:pPr marL="742950" lvl="1" indent="-285750" algn="l" eaLnBrk="0" hangingPunct="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Courier"/>
                <a:ea typeface="Calibri" pitchFamily="34" charset="0"/>
                <a:cs typeface="Courier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"/>
                <a:ea typeface="Calibri" pitchFamily="34" charset="0"/>
                <a:cs typeface="Courier"/>
              </a:rPr>
              <a:t>or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"/>
                <a:ea typeface="Calibri" pitchFamily="34" charset="0"/>
                <a:cs typeface="Courier"/>
              </a:rPr>
              <a:t>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66CC"/>
                </a:solidFill>
                <a:effectLst/>
                <a:latin typeface="Courier"/>
                <a:ea typeface="Calibri" pitchFamily="34" charset="0"/>
                <a:cs typeface="Courier"/>
              </a:rPr>
              <a:t>all neighbor edges</a:t>
            </a:r>
          </a:p>
          <a:p>
            <a:pPr marL="1200150" lvl="2" indent="-285750" algn="l" eaLnBrk="0" hangingPunct="0">
              <a:buFont typeface="Arial"/>
              <a:buChar char="•"/>
            </a:pPr>
            <a:r>
              <a:rPr lang="en-US" sz="1600" baseline="0" dirty="0" smtClean="0">
                <a:solidFill>
                  <a:srgbClr val="008000"/>
                </a:solidFill>
                <a:latin typeface="Courier"/>
                <a:ea typeface="Calibri" pitchFamily="34" charset="0"/>
                <a:cs typeface="Courier"/>
              </a:rPr>
              <a:t>Update the D array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ea typeface="Calibri" pitchFamily="34" charset="0"/>
                <a:cs typeface="Courier"/>
              </a:rPr>
              <a:t> with new distance, if new distance is less than older distance (</a:t>
            </a:r>
            <a:r>
              <a:rPr lang="en-US" sz="1600" b="1" dirty="0" smtClean="0">
                <a:solidFill>
                  <a:srgbClr val="008000"/>
                </a:solidFill>
                <a:latin typeface="Courier"/>
                <a:ea typeface="Calibri" pitchFamily="34" charset="0"/>
                <a:cs typeface="Courier"/>
              </a:rPr>
              <a:t>RELAX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ea typeface="Calibri" pitchFamily="34" charset="0"/>
                <a:cs typeface="Courier"/>
              </a:rPr>
              <a:t> function)</a:t>
            </a:r>
          </a:p>
          <a:p>
            <a:pPr marL="285750" indent="-285750" algn="l" eaLnBrk="0" hangingPunct="0">
              <a:buFont typeface="Arial"/>
              <a:buChar char="•"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EF0609"/>
                </a:solidFill>
                <a:effectLst/>
                <a:latin typeface="Courier"/>
                <a:ea typeface="Calibri" pitchFamily="34" charset="0"/>
                <a:cs typeface="Courier"/>
              </a:rPr>
              <a:t>UNLOCK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Courier"/>
                <a:ea typeface="Calibri" pitchFamily="34" charset="0"/>
                <a:cs typeface="Courier"/>
              </a:rPr>
              <a:t> the edge that was relaxed</a:t>
            </a:r>
          </a:p>
          <a:p>
            <a:pPr algn="l" eaLnBrk="0" hangingPunct="0"/>
            <a:r>
              <a:rPr lang="en-US" sz="1600" b="1" dirty="0" smtClean="0">
                <a:solidFill>
                  <a:srgbClr val="EF0609"/>
                </a:solidFill>
                <a:latin typeface="Courier"/>
                <a:ea typeface="Calibri" pitchFamily="34" charset="0"/>
                <a:cs typeface="Courier"/>
              </a:rPr>
              <a:t>BARRIER</a:t>
            </a:r>
            <a:r>
              <a:rPr lang="en-US" sz="1600" dirty="0" smtClean="0">
                <a:solidFill>
                  <a:srgbClr val="EF0609"/>
                </a:solidFill>
                <a:latin typeface="Courier"/>
                <a:ea typeface="Calibri" pitchFamily="34" charset="0"/>
                <a:cs typeface="Courier"/>
              </a:rPr>
              <a:t> </a:t>
            </a:r>
            <a:r>
              <a:rPr lang="en-US" sz="1600" dirty="0" smtClean="0">
                <a:latin typeface="Courier"/>
                <a:ea typeface="Calibri" pitchFamily="34" charset="0"/>
                <a:cs typeface="Courier"/>
              </a:rPr>
              <a:t>to synchronize all threads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Courier"/>
              <a:ea typeface="Calibri" pitchFamily="34" charset="0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990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Master Thread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(also participates as a Worker thread</a:t>
            </a: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lang="en-US" sz="16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990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Worker Thread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(only one shown here, others do same work)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752600"/>
            <a:ext cx="266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. Create 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1752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. Wait and do the assigned work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1436" y="4648200"/>
            <a:ext cx="189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. All Done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048000" y="2931855"/>
            <a:ext cx="1219200" cy="1161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1225525">
            <a:off x="3034785" y="2347817"/>
            <a:ext cx="117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. Here is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work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3048000" y="3657600"/>
            <a:ext cx="12192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72562">
            <a:off x="3189216" y="3301283"/>
            <a:ext cx="99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. Done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4150"/>
            <a:ext cx="2133600" cy="323850"/>
          </a:xfrm>
          <a:prstGeom prst="rect">
            <a:avLst/>
          </a:prstGeom>
        </p:spPr>
        <p:txBody>
          <a:bodyPr/>
          <a:lstStyle/>
          <a:p>
            <a:fld id="{BC842DCF-8D73-4744-8A1B-A09D1F63F0CA}" type="slidenum">
              <a:rPr lang="en-US" smtClean="0">
                <a:solidFill>
                  <a:srgbClr val="7F7F7F"/>
                </a:solidFill>
              </a:rPr>
              <a:pPr/>
              <a:t>10</a:t>
            </a:fld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28600" y="5235714"/>
            <a:ext cx="8686800" cy="12412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Neighboring edges divides amongst threads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2148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4" grpId="0"/>
      <p:bldP spid="15" grpId="0"/>
      <p:bldP spid="21" grpId="0"/>
      <p:bldP spid="46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r>
              <a:rPr lang="en-US" sz="3000" dirty="0" smtClean="0"/>
              <a:t>How does the Parallelization Work?</a:t>
            </a:r>
            <a:br>
              <a:rPr lang="en-US" sz="30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Outer Loop Parallel </a:t>
            </a:r>
            <a:r>
              <a:rPr lang="en-US" sz="2400" dirty="0" err="1" smtClean="0">
                <a:solidFill>
                  <a:schemeClr val="tx1"/>
                </a:solidFill>
              </a:rPr>
              <a:t>SSSP_Dijkstra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1000" y="2339876"/>
            <a:ext cx="2667000" cy="2062103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FF"/>
                </a:solidFill>
                <a:latin typeface="Courier"/>
                <a:ea typeface="Calibri" pitchFamily="34" charset="0"/>
                <a:cs typeface="Courier"/>
              </a:rPr>
              <a:t>w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"/>
                <a:ea typeface="Calibri" pitchFamily="34" charset="0"/>
                <a:cs typeface="Courier"/>
              </a:rPr>
              <a:t>hile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"/>
                <a:ea typeface="Calibri" pitchFamily="34" charset="0"/>
                <a:cs typeface="Courier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Courier"/>
                <a:ea typeface="Calibri" pitchFamily="34" charset="0"/>
                <a:cs typeface="Courier"/>
              </a:rPr>
              <a:t>all nodes are not visited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600" dirty="0" smtClean="0">
                <a:latin typeface="Courier"/>
                <a:ea typeface="Calibri" pitchFamily="34" charset="0"/>
                <a:cs typeface="Courier"/>
              </a:rPr>
              <a:t>Calculate node distribution among threads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Courier"/>
                <a:ea typeface="Calibri" pitchFamily="34" charset="0"/>
                <a:cs typeface="Courier"/>
              </a:rPr>
              <a:t>Distribute nodes among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66CC"/>
                </a:solidFill>
                <a:effectLst/>
                <a:latin typeface="Courier"/>
                <a:ea typeface="Calibri" pitchFamily="34" charset="0"/>
                <a:cs typeface="Courier"/>
              </a:rPr>
              <a:t>worker threads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Courier"/>
              <a:ea typeface="Calibri" pitchFamily="34" charset="0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67200" y="2093655"/>
            <a:ext cx="4724400" cy="2554545"/>
          </a:xfrm>
          <a:prstGeom prst="rect">
            <a:avLst/>
          </a:prstGeom>
          <a:noFill/>
          <a:ln w="9525" cap="flat" cmpd="sng" algn="ctr">
            <a:solidFill>
              <a:srgbClr val="7F7F7F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FF"/>
                </a:solidFill>
                <a:latin typeface="Courier"/>
                <a:ea typeface="Calibri" pitchFamily="34" charset="0"/>
                <a:cs typeface="Courier"/>
              </a:rPr>
              <a:t>w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"/>
                <a:ea typeface="Calibri" pitchFamily="34" charset="0"/>
                <a:cs typeface="Courier"/>
              </a:rPr>
              <a:t>hile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"/>
                <a:ea typeface="Calibri" pitchFamily="34" charset="0"/>
                <a:cs typeface="Courier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Courier"/>
                <a:ea typeface="Calibri" pitchFamily="34" charset="0"/>
                <a:cs typeface="Courier"/>
              </a:rPr>
              <a:t>assigned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66CC"/>
                </a:solidFill>
                <a:effectLst/>
                <a:latin typeface="Courier"/>
                <a:ea typeface="Calibri" pitchFamily="34" charset="0"/>
                <a:cs typeface="Courier"/>
              </a:rPr>
              <a:t> nodes are not visited (update Q array)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Courier"/>
              <a:ea typeface="Calibri" pitchFamily="34" charset="0"/>
              <a:cs typeface="Courier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sz="1600" b="1" dirty="0" smtClean="0">
                <a:solidFill>
                  <a:srgbClr val="EF0609"/>
                </a:solidFill>
                <a:latin typeface="Courier"/>
                <a:ea typeface="Calibri" pitchFamily="34" charset="0"/>
                <a:cs typeface="Courier"/>
              </a:rPr>
              <a:t>LOCK</a:t>
            </a:r>
            <a:r>
              <a:rPr lang="en-US" sz="1600" dirty="0" smtClean="0">
                <a:latin typeface="Courier"/>
                <a:ea typeface="Calibri" pitchFamily="34" charset="0"/>
                <a:cs typeface="Courier"/>
              </a:rPr>
              <a:t> the node to be relaxed</a:t>
            </a:r>
          </a:p>
          <a:p>
            <a:pPr marL="742950" lvl="1" indent="-285750" algn="l" eaLnBrk="0" hangingPunct="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Courier"/>
                <a:ea typeface="Calibri" pitchFamily="34" charset="0"/>
                <a:cs typeface="Courier"/>
              </a:rPr>
              <a:t>f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"/>
                <a:ea typeface="Calibri" pitchFamily="34" charset="0"/>
                <a:cs typeface="Courier"/>
              </a:rPr>
              <a:t>or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"/>
                <a:ea typeface="Calibri" pitchFamily="34" charset="0"/>
                <a:cs typeface="Courier"/>
              </a:rPr>
              <a:t>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rgbClr val="0066CC"/>
                </a:solidFill>
                <a:effectLst/>
                <a:latin typeface="Courier"/>
                <a:ea typeface="Calibri" pitchFamily="34" charset="0"/>
                <a:cs typeface="Courier"/>
              </a:rPr>
              <a:t>all neighbor nodes</a:t>
            </a:r>
          </a:p>
          <a:p>
            <a:pPr marL="1200150" lvl="2" indent="-285750" algn="l" eaLnBrk="0" hangingPunct="0">
              <a:buFont typeface="Arial"/>
              <a:buChar char="•"/>
            </a:pPr>
            <a:r>
              <a:rPr lang="en-US" sz="1600" baseline="0" dirty="0" smtClean="0">
                <a:solidFill>
                  <a:srgbClr val="008000"/>
                </a:solidFill>
                <a:latin typeface="Courier"/>
                <a:ea typeface="Calibri" pitchFamily="34" charset="0"/>
                <a:cs typeface="Courier"/>
              </a:rPr>
              <a:t>Update the D array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ea typeface="Calibri" pitchFamily="34" charset="0"/>
                <a:cs typeface="Courier"/>
              </a:rPr>
              <a:t> with new distance, if new distance is less than older distance (</a:t>
            </a:r>
            <a:r>
              <a:rPr lang="en-US" sz="1600" b="1" dirty="0" smtClean="0">
                <a:solidFill>
                  <a:srgbClr val="008000"/>
                </a:solidFill>
                <a:latin typeface="Courier"/>
                <a:ea typeface="Calibri" pitchFamily="34" charset="0"/>
                <a:cs typeface="Courier"/>
              </a:rPr>
              <a:t>RELAX</a:t>
            </a:r>
            <a:r>
              <a:rPr lang="en-US" sz="1600" dirty="0" smtClean="0">
                <a:solidFill>
                  <a:srgbClr val="008000"/>
                </a:solidFill>
                <a:latin typeface="Courier"/>
                <a:ea typeface="Calibri" pitchFamily="34" charset="0"/>
                <a:cs typeface="Courier"/>
              </a:rPr>
              <a:t> function)</a:t>
            </a:r>
          </a:p>
          <a:p>
            <a:pPr marL="285750" indent="-285750" algn="l" eaLnBrk="0" hangingPunct="0">
              <a:buFont typeface="Arial"/>
              <a:buChar char="•"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EF0609"/>
                </a:solidFill>
                <a:effectLst/>
                <a:latin typeface="Courier"/>
                <a:ea typeface="Calibri" pitchFamily="34" charset="0"/>
                <a:cs typeface="Courier"/>
              </a:rPr>
              <a:t>UNLOCK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Courier"/>
                <a:ea typeface="Calibri" pitchFamily="34" charset="0"/>
                <a:cs typeface="Courier"/>
              </a:rPr>
              <a:t> the node that was relaxed</a:t>
            </a:r>
          </a:p>
          <a:p>
            <a:pPr algn="l" eaLnBrk="0" hangingPunct="0"/>
            <a:r>
              <a:rPr lang="en-US" sz="1600" b="1" dirty="0" smtClean="0">
                <a:solidFill>
                  <a:srgbClr val="EF0609"/>
                </a:solidFill>
                <a:latin typeface="Courier"/>
                <a:ea typeface="Calibri" pitchFamily="34" charset="0"/>
                <a:cs typeface="Courier"/>
              </a:rPr>
              <a:t>BARRIER</a:t>
            </a:r>
            <a:r>
              <a:rPr lang="en-US" sz="1600" dirty="0" smtClean="0">
                <a:solidFill>
                  <a:srgbClr val="EF0609"/>
                </a:solidFill>
                <a:latin typeface="Courier"/>
                <a:ea typeface="Calibri" pitchFamily="34" charset="0"/>
                <a:cs typeface="Courier"/>
              </a:rPr>
              <a:t> </a:t>
            </a:r>
            <a:r>
              <a:rPr lang="en-US" sz="1600" dirty="0" smtClean="0">
                <a:latin typeface="Courier"/>
                <a:ea typeface="Calibri" pitchFamily="34" charset="0"/>
                <a:cs typeface="Courier"/>
              </a:rPr>
              <a:t>to synchronize all threads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Courier"/>
              <a:ea typeface="Calibri" pitchFamily="34" charset="0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990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Master Thread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(also participates as a Worker thread</a:t>
            </a:r>
            <a:r>
              <a:rPr lang="en-US" sz="16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endParaRPr lang="en-US" sz="16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990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Worker Thread 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(only one shown here, others do same work)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752600"/>
            <a:ext cx="2666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. Create 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1752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. Wait and do the assigned work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1436" y="4648200"/>
            <a:ext cx="189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. All Done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048000" y="2931855"/>
            <a:ext cx="1219200" cy="1161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21225525">
            <a:off x="3034785" y="2347817"/>
            <a:ext cx="1172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. Here is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work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3048000" y="3657600"/>
            <a:ext cx="12192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 rot="172562">
            <a:off x="3189216" y="3301283"/>
            <a:ext cx="99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. Done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4150"/>
            <a:ext cx="2133600" cy="323850"/>
          </a:xfrm>
          <a:prstGeom prst="rect">
            <a:avLst/>
          </a:prstGeom>
        </p:spPr>
        <p:txBody>
          <a:bodyPr/>
          <a:lstStyle/>
          <a:p>
            <a:fld id="{BC842DCF-8D73-4744-8A1B-A09D1F63F0CA}" type="slidenum">
              <a:rPr lang="en-US" smtClean="0">
                <a:solidFill>
                  <a:srgbClr val="7F7F7F"/>
                </a:solidFill>
              </a:rPr>
              <a:pPr/>
              <a:t>11</a:t>
            </a:fld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5235714"/>
            <a:ext cx="8686800" cy="124128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Convergence based Outer loop statically distributes nodes among threads</a:t>
            </a:r>
          </a:p>
          <a:p>
            <a:r>
              <a:rPr lang="en-US" dirty="0" smtClean="0"/>
              <a:t>Ranged based outer loop dynamically assigns nodes to threads</a:t>
            </a:r>
          </a:p>
        </p:txBody>
      </p:sp>
    </p:spTree>
    <p:extLst>
      <p:ext uri="{BB962C8B-B14F-4D97-AF65-F5344CB8AC3E}">
        <p14:creationId xmlns:p14="http://schemas.microsoft.com/office/powerpoint/2010/main" val="318271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4" grpId="0"/>
      <p:bldP spid="15" grpId="0"/>
      <p:bldP spid="21" grpId="0"/>
      <p:bldP spid="46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74" y="-61600"/>
            <a:ext cx="7886700" cy="1194941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6374" y="1133341"/>
            <a:ext cx="82553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Characterization Methodology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Characterization Results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Insights and Possible Improvements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2130"/>
            <a:ext cx="8686800" cy="52148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4 core Intel Machine with 2-way </a:t>
            </a:r>
            <a:r>
              <a:rPr lang="en-US" sz="2400" dirty="0" err="1" smtClean="0"/>
              <a:t>Hyperthreading</a:t>
            </a:r>
            <a:r>
              <a:rPr lang="en-US" sz="2400" dirty="0" smtClean="0"/>
              <a:t> is used</a:t>
            </a:r>
          </a:p>
          <a:p>
            <a:endParaRPr lang="en-US" sz="2400" dirty="0"/>
          </a:p>
          <a:p>
            <a:r>
              <a:rPr lang="en-US" sz="2400" dirty="0" smtClean="0"/>
              <a:t>C/C++ </a:t>
            </a:r>
          </a:p>
          <a:p>
            <a:pPr lvl="1"/>
            <a:r>
              <a:rPr lang="en-US" sz="2000" dirty="0" err="1" smtClean="0"/>
              <a:t>pthread</a:t>
            </a:r>
            <a:r>
              <a:rPr lang="en-US" sz="2000" dirty="0" smtClean="0"/>
              <a:t> Library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Python</a:t>
            </a:r>
          </a:p>
          <a:p>
            <a:pPr lvl="1"/>
            <a:r>
              <a:rPr lang="en-US" sz="2000" dirty="0" smtClean="0"/>
              <a:t>Multi-threading</a:t>
            </a:r>
          </a:p>
          <a:p>
            <a:pPr lvl="1"/>
            <a:r>
              <a:rPr lang="en-US" sz="2000" dirty="0" smtClean="0"/>
              <a:t>Multi-processing</a:t>
            </a:r>
          </a:p>
          <a:p>
            <a:endParaRPr lang="en-US" sz="2400" dirty="0" smtClean="0"/>
          </a:p>
          <a:p>
            <a:r>
              <a:rPr lang="en-US" sz="2400" dirty="0" smtClean="0"/>
              <a:t>Completion time and speedups observed</a:t>
            </a:r>
          </a:p>
        </p:txBody>
      </p:sp>
    </p:spTree>
    <p:extLst>
      <p:ext uri="{BB962C8B-B14F-4D97-AF65-F5344CB8AC3E}">
        <p14:creationId xmlns:p14="http://schemas.microsoft.com/office/powerpoint/2010/main" val="7787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Measurements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6220"/>
            <a:ext cx="8686800" cy="533078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Each parallelization compared to its own sequential version</a:t>
            </a:r>
          </a:p>
          <a:p>
            <a:endParaRPr lang="en-US" sz="2400" dirty="0"/>
          </a:p>
          <a:p>
            <a:r>
              <a:rPr lang="en-US" sz="2400" dirty="0" smtClean="0"/>
              <a:t>Times measured using the clock() library for the main shortest path function/kernel only</a:t>
            </a:r>
          </a:p>
          <a:p>
            <a:endParaRPr lang="en-US" sz="2400" dirty="0"/>
          </a:p>
          <a:p>
            <a:r>
              <a:rPr lang="en-US" sz="2400" dirty="0" err="1" smtClean="0"/>
              <a:t>SpeedUps</a:t>
            </a:r>
            <a:r>
              <a:rPr lang="en-US" sz="2400" dirty="0" smtClean="0"/>
              <a:t> computed by dividing the sequential time with the obtained parallel time for each run</a:t>
            </a:r>
          </a:p>
          <a:p>
            <a:pPr lvl="1"/>
            <a:r>
              <a:rPr lang="en-US" sz="2000" dirty="0" smtClean="0"/>
              <a:t>This is done for the main shortest path function/kernel part only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22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0766"/>
            <a:ext cx="8686800" cy="51762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Synthetic Graphs</a:t>
            </a:r>
          </a:p>
          <a:p>
            <a:pPr lvl="1"/>
            <a:r>
              <a:rPr lang="en-US" sz="2000" dirty="0" smtClean="0"/>
              <a:t>Sparse graphs : 1M vertices, 16 edges per vertex</a:t>
            </a:r>
          </a:p>
          <a:p>
            <a:pPr lvl="1"/>
            <a:r>
              <a:rPr lang="en-US" sz="2000" dirty="0" smtClean="0"/>
              <a:t>Dense graphs : 16K vertices, 8K edges per vertex</a:t>
            </a:r>
          </a:p>
          <a:p>
            <a:pPr lvl="1"/>
            <a:r>
              <a:rPr lang="en-US" sz="2000" dirty="0" smtClean="0"/>
              <a:t>We also vary graph sizes and edges per vertex for a complete analysis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Real World Graphs (From the SNAP dataset[1]) (All Sparse)</a:t>
            </a:r>
          </a:p>
          <a:p>
            <a:pPr lvl="1"/>
            <a:r>
              <a:rPr lang="en-US" sz="2000" dirty="0" smtClean="0"/>
              <a:t>Texas                     1.4M vertices, ~</a:t>
            </a:r>
            <a:r>
              <a:rPr lang="en-US" sz="2000" dirty="0"/>
              <a:t> 1.39 edges per vertex</a:t>
            </a:r>
            <a:endParaRPr lang="en-US" sz="2000" dirty="0" smtClean="0"/>
          </a:p>
          <a:p>
            <a:pPr lvl="1"/>
            <a:r>
              <a:rPr lang="en-US" sz="2000" dirty="0" smtClean="0"/>
              <a:t>California             1.9M vertices, ~ 1.41 edges per vertex</a:t>
            </a:r>
          </a:p>
          <a:p>
            <a:pPr lvl="1"/>
            <a:r>
              <a:rPr lang="en-US" sz="2000" dirty="0" smtClean="0"/>
              <a:t>Pennsylvania       1.1M vertices, ~ 1.42 edges per vertex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23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74" y="-61600"/>
            <a:ext cx="7886700" cy="1194941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6374" y="1133341"/>
            <a:ext cx="82553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Characterization Methodology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Characterization Results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Insights and Possible Improvements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Dijkstra</a:t>
            </a:r>
            <a:r>
              <a:rPr lang="en-US" sz="3200" dirty="0" smtClean="0"/>
              <a:t> </a:t>
            </a:r>
            <a:r>
              <a:rPr lang="en-US" sz="3200" dirty="0" err="1" smtClean="0"/>
              <a:t>Parallelizations</a:t>
            </a:r>
            <a:r>
              <a:rPr lang="en-US" sz="3200" dirty="0" smtClean="0"/>
              <a:t> for Sparse Graphs </a:t>
            </a:r>
            <a:r>
              <a:rPr lang="en-US" sz="3200" dirty="0" smtClean="0"/>
              <a:t>(C/C++)</a:t>
            </a:r>
            <a:endParaRPr lang="en-US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334507"/>
              </p:ext>
            </p:extLst>
          </p:nvPr>
        </p:nvGraphicFramePr>
        <p:xfrm>
          <a:off x="1854560" y="3554571"/>
          <a:ext cx="7021484" cy="303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5308" y="4443212"/>
            <a:ext cx="1088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Sparse</a:t>
            </a:r>
            <a:br>
              <a:rPr lang="en-US" sz="2400" b="1" dirty="0" smtClean="0"/>
            </a:br>
            <a:r>
              <a:rPr lang="en-US" sz="2400" b="1" dirty="0" smtClean="0"/>
              <a:t>Graphs</a:t>
            </a:r>
            <a:endParaRPr lang="en-US" sz="24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159097"/>
            <a:ext cx="8686800" cy="234395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Speedup observed for each parallelization strategy</a:t>
            </a:r>
          </a:p>
          <a:p>
            <a:r>
              <a:rPr lang="en-US" sz="2400" dirty="0" smtClean="0"/>
              <a:t>Range based works best</a:t>
            </a:r>
          </a:p>
          <a:p>
            <a:pPr lvl="1"/>
            <a:r>
              <a:rPr lang="en-US" sz="2000" dirty="0" smtClean="0"/>
              <a:t>Less communication due to synchronization</a:t>
            </a:r>
          </a:p>
          <a:p>
            <a:pPr lvl="1"/>
            <a:r>
              <a:rPr lang="en-US" sz="2000" dirty="0" smtClean="0"/>
              <a:t>More parallelism available in the outer loop</a:t>
            </a:r>
          </a:p>
          <a:p>
            <a:r>
              <a:rPr lang="en-US" sz="2400" dirty="0" smtClean="0"/>
              <a:t>Convergence based Outer Loop does not perform as well</a:t>
            </a:r>
          </a:p>
          <a:p>
            <a:pPr lvl="1"/>
            <a:r>
              <a:rPr lang="en-US" sz="2000" dirty="0" smtClean="0"/>
              <a:t>Redundant work due to additional edge relaxations</a:t>
            </a:r>
          </a:p>
        </p:txBody>
      </p:sp>
    </p:spTree>
    <p:extLst>
      <p:ext uri="{BB962C8B-B14F-4D97-AF65-F5344CB8AC3E}">
        <p14:creationId xmlns:p14="http://schemas.microsoft.com/office/powerpoint/2010/main" val="18250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Dijkstra</a:t>
            </a:r>
            <a:r>
              <a:rPr lang="en-US" sz="3200" dirty="0" smtClean="0"/>
              <a:t> </a:t>
            </a:r>
            <a:r>
              <a:rPr lang="en-US" sz="3200" dirty="0" err="1" smtClean="0"/>
              <a:t>Parallelizations</a:t>
            </a:r>
            <a:r>
              <a:rPr lang="en-US" sz="3200" dirty="0" smtClean="0"/>
              <a:t> for Dense Graphs </a:t>
            </a:r>
            <a:r>
              <a:rPr lang="en-US" sz="3200" dirty="0" smtClean="0"/>
              <a:t>(C/C++)</a:t>
            </a:r>
            <a:endParaRPr lang="en-US" sz="3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901977"/>
              </p:ext>
            </p:extLst>
          </p:nvPr>
        </p:nvGraphicFramePr>
        <p:xfrm>
          <a:off x="1921452" y="3773508"/>
          <a:ext cx="7029365" cy="289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5307" y="4582731"/>
            <a:ext cx="1088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Dense</a:t>
            </a:r>
            <a:br>
              <a:rPr lang="en-US" sz="2400" b="1" dirty="0" smtClean="0"/>
            </a:br>
            <a:r>
              <a:rPr lang="en-US" sz="2400" b="1" dirty="0" smtClean="0"/>
              <a:t>Graphs</a:t>
            </a:r>
            <a:endParaRPr lang="en-US" sz="2400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146218"/>
            <a:ext cx="8686800" cy="234395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Inner Loop works best</a:t>
            </a:r>
          </a:p>
          <a:p>
            <a:pPr lvl="1"/>
            <a:r>
              <a:rPr lang="en-US" sz="1800" dirty="0" smtClean="0"/>
              <a:t>More parallelism in the outer loop</a:t>
            </a:r>
          </a:p>
          <a:p>
            <a:pPr lvl="1"/>
            <a:endParaRPr lang="en-US" sz="1600" dirty="0"/>
          </a:p>
          <a:p>
            <a:r>
              <a:rPr lang="en-US" sz="2400" dirty="0" smtClean="0"/>
              <a:t>Outer Loop </a:t>
            </a:r>
            <a:r>
              <a:rPr lang="en-US" sz="2400" dirty="0" err="1" smtClean="0"/>
              <a:t>parallelizations</a:t>
            </a:r>
            <a:r>
              <a:rPr lang="en-US" sz="2400" dirty="0" smtClean="0"/>
              <a:t> do not scale</a:t>
            </a:r>
          </a:p>
          <a:p>
            <a:pPr lvl="1"/>
            <a:r>
              <a:rPr lang="en-US" sz="1800" dirty="0" smtClean="0"/>
              <a:t>More communication required in dense graphs due to high edge sharing</a:t>
            </a:r>
          </a:p>
        </p:txBody>
      </p:sp>
    </p:spTree>
    <p:extLst>
      <p:ext uri="{BB962C8B-B14F-4D97-AF65-F5344CB8AC3E}">
        <p14:creationId xmlns:p14="http://schemas.microsoft.com/office/powerpoint/2010/main" val="18321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in Sparse Graphs (C/C++)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036052"/>
              </p:ext>
            </p:extLst>
          </p:nvPr>
        </p:nvGraphicFramePr>
        <p:xfrm>
          <a:off x="695460" y="2685246"/>
          <a:ext cx="7662929" cy="417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081825"/>
            <a:ext cx="8686800" cy="1313645"/>
          </a:xfrm>
        </p:spPr>
        <p:txBody>
          <a:bodyPr/>
          <a:lstStyle/>
          <a:p>
            <a:r>
              <a:rPr lang="en-US" dirty="0" smtClean="0"/>
              <a:t>The Range based outer loop parallelization is used as it scales better</a:t>
            </a:r>
          </a:p>
          <a:p>
            <a:pPr lvl="1"/>
            <a:r>
              <a:rPr lang="en-US" dirty="0" smtClean="0"/>
              <a:t>Scalability is seen for both vertex and edge variations</a:t>
            </a:r>
          </a:p>
        </p:txBody>
      </p:sp>
    </p:spTree>
    <p:extLst>
      <p:ext uri="{BB962C8B-B14F-4D97-AF65-F5344CB8AC3E}">
        <p14:creationId xmlns:p14="http://schemas.microsoft.com/office/powerpoint/2010/main" val="30980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74" y="-61600"/>
            <a:ext cx="7886700" cy="1194941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6374" y="1133341"/>
            <a:ext cx="82553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Characterization Methodology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Characterization Results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Insights and Possible Improvements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in Dense Graphs (C/C++)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799713"/>
              </p:ext>
            </p:extLst>
          </p:nvPr>
        </p:nvGraphicFramePr>
        <p:xfrm>
          <a:off x="746975" y="2704562"/>
          <a:ext cx="7727324" cy="415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081825"/>
            <a:ext cx="8686800" cy="131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Inner loop parallelization is used as it scales better</a:t>
            </a:r>
          </a:p>
          <a:p>
            <a:pPr lvl="1"/>
            <a:r>
              <a:rPr lang="en-US" dirty="0" smtClean="0"/>
              <a:t>Scalability is seen for both vertex and edge variations</a:t>
            </a:r>
          </a:p>
        </p:txBody>
      </p:sp>
    </p:spTree>
    <p:extLst>
      <p:ext uri="{BB962C8B-B14F-4D97-AF65-F5344CB8AC3E}">
        <p14:creationId xmlns:p14="http://schemas.microsoft.com/office/powerpoint/2010/main" val="27518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Study for </a:t>
            </a:r>
            <a:r>
              <a:rPr lang="en-US" dirty="0" smtClean="0"/>
              <a:t>Sparse Graphs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272776"/>
              </p:ext>
            </p:extLst>
          </p:nvPr>
        </p:nvGraphicFramePr>
        <p:xfrm>
          <a:off x="1339403" y="2640169"/>
          <a:ext cx="6133514" cy="427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017431"/>
            <a:ext cx="8686800" cy="1635617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Similar trend as C/C++ variations</a:t>
            </a:r>
          </a:p>
          <a:p>
            <a:r>
              <a:rPr lang="en-US" sz="2400" dirty="0" smtClean="0"/>
              <a:t>Multi-threading does not scale due to Global Interpreter Lock (GIL) Problem</a:t>
            </a:r>
          </a:p>
          <a:p>
            <a:pPr lvl="1"/>
            <a:r>
              <a:rPr lang="en-US" sz="2000" dirty="0" smtClean="0"/>
              <a:t>Serializes all threads</a:t>
            </a:r>
          </a:p>
          <a:p>
            <a:r>
              <a:rPr lang="en-US" sz="2400" dirty="0" smtClean="0"/>
              <a:t>However scalability is less due to additional communication required in multi-processing</a:t>
            </a:r>
          </a:p>
        </p:txBody>
      </p:sp>
    </p:spTree>
    <p:extLst>
      <p:ext uri="{BB962C8B-B14F-4D97-AF65-F5344CB8AC3E}">
        <p14:creationId xmlns:p14="http://schemas.microsoft.com/office/powerpoint/2010/main" val="5660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Study for Dense Graphs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150446"/>
              </p:ext>
            </p:extLst>
          </p:nvPr>
        </p:nvGraphicFramePr>
        <p:xfrm>
          <a:off x="1332467" y="2846230"/>
          <a:ext cx="6117465" cy="4089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17431"/>
            <a:ext cx="8686800" cy="189319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Similar trend as C/C++ variations</a:t>
            </a:r>
          </a:p>
          <a:p>
            <a:r>
              <a:rPr lang="en-US" sz="2400" dirty="0" smtClean="0"/>
              <a:t>Multi-threading does not scale again due to Global Interpreter Lock (GIL) Problem</a:t>
            </a:r>
          </a:p>
          <a:p>
            <a:pPr lvl="1"/>
            <a:r>
              <a:rPr lang="en-US" sz="2000" dirty="0" smtClean="0"/>
              <a:t>Serializes all threads</a:t>
            </a:r>
          </a:p>
          <a:p>
            <a:r>
              <a:rPr lang="en-US" sz="2400" dirty="0" smtClean="0"/>
              <a:t>However scalability is less due to additional communication required in multi-processing</a:t>
            </a:r>
          </a:p>
        </p:txBody>
      </p:sp>
    </p:spTree>
    <p:extLst>
      <p:ext uri="{BB962C8B-B14F-4D97-AF65-F5344CB8AC3E}">
        <p14:creationId xmlns:p14="http://schemas.microsoft.com/office/powerpoint/2010/main" val="305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L2 Miss rates for Sparse Graphs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8174656"/>
              </p:ext>
            </p:extLst>
          </p:nvPr>
        </p:nvGraphicFramePr>
        <p:xfrm>
          <a:off x="1388035" y="3459709"/>
          <a:ext cx="6100549" cy="339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068946"/>
            <a:ext cx="8686800" cy="204774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Study done to view the parallelization problem via cache access</a:t>
            </a:r>
          </a:p>
          <a:p>
            <a:r>
              <a:rPr lang="en-US" sz="2400" dirty="0" smtClean="0"/>
              <a:t>The L2 miss rate (L2 is private to a core), conforms with the scalability trends seen earlier</a:t>
            </a:r>
          </a:p>
          <a:p>
            <a:pPr lvl="1"/>
            <a:r>
              <a:rPr lang="en-US" sz="2000" dirty="0" smtClean="0"/>
              <a:t>Range based has lower miss rates</a:t>
            </a:r>
          </a:p>
          <a:p>
            <a:pPr lvl="1"/>
            <a:r>
              <a:rPr lang="en-US" sz="2000" dirty="0" smtClean="0"/>
              <a:t>However miss rates increase with thread count because more threads communicate more due to additional sharing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697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Miss rates for Sparse Graphs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071326"/>
              </p:ext>
            </p:extLst>
          </p:nvPr>
        </p:nvGraphicFramePr>
        <p:xfrm>
          <a:off x="1453200" y="3391469"/>
          <a:ext cx="6005014" cy="346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068946"/>
            <a:ext cx="8686800" cy="204774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Study done to view the parallelization problem via cache access</a:t>
            </a:r>
          </a:p>
          <a:p>
            <a:r>
              <a:rPr lang="en-US" sz="2400" dirty="0" smtClean="0"/>
              <a:t>The L2 miss rate (L3 is shared amongst all cores), conforms with the scalability trends seen earlier</a:t>
            </a:r>
          </a:p>
          <a:p>
            <a:pPr lvl="1"/>
            <a:r>
              <a:rPr lang="en-US" sz="2000" dirty="0" smtClean="0"/>
              <a:t>Range based has lower miss rates</a:t>
            </a:r>
          </a:p>
          <a:p>
            <a:pPr lvl="1"/>
            <a:r>
              <a:rPr lang="en-US" sz="2000" dirty="0" smtClean="0"/>
              <a:t>However miss rates increase again with thread count because more threads communicate more due to additional sharing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070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76200"/>
            <a:ext cx="8812369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Python vs. C/C++ Study for Sparse Graphs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867871"/>
              </p:ext>
            </p:extLst>
          </p:nvPr>
        </p:nvGraphicFramePr>
        <p:xfrm>
          <a:off x="228600" y="2936382"/>
          <a:ext cx="8686800" cy="3921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068946"/>
            <a:ext cx="8686800" cy="191895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Completion times observed for sparse graphs (1M vertices, 16 edges per vertex) for both C/C++ and Python</a:t>
            </a:r>
          </a:p>
          <a:p>
            <a:r>
              <a:rPr lang="en-US" sz="2400" dirty="0" smtClean="0"/>
              <a:t>Python ~200x slower</a:t>
            </a:r>
          </a:p>
          <a:p>
            <a:pPr lvl="1"/>
            <a:r>
              <a:rPr lang="en-US" sz="2000" dirty="0" smtClean="0"/>
              <a:t>Due to additional overhead of multi-processing</a:t>
            </a:r>
          </a:p>
          <a:p>
            <a:pPr lvl="1"/>
            <a:r>
              <a:rPr lang="en-US" sz="2000" dirty="0" smtClean="0"/>
              <a:t>Security guarantees provided by Python</a:t>
            </a:r>
          </a:p>
          <a:p>
            <a:pPr lvl="1"/>
            <a:r>
              <a:rPr lang="en-US" sz="2000" dirty="0" smtClean="0"/>
              <a:t>Python as a higher level language</a:t>
            </a:r>
            <a:endParaRPr lang="en-US" sz="16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1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74" y="-61600"/>
            <a:ext cx="7886700" cy="1194941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6374" y="1133341"/>
            <a:ext cx="82553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Characterization Methodology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Characterization Results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Insights and Possible Improvements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2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9250"/>
            <a:ext cx="8686800" cy="52277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Scalability in path planning workloads is highly input dependent</a:t>
            </a:r>
          </a:p>
          <a:p>
            <a:pPr lvl="1"/>
            <a:r>
              <a:rPr lang="en-US" sz="2000" dirty="0" smtClean="0"/>
              <a:t>Memory dependent as well</a:t>
            </a:r>
          </a:p>
          <a:p>
            <a:endParaRPr lang="en-US" sz="2400" dirty="0"/>
          </a:p>
          <a:p>
            <a:r>
              <a:rPr lang="en-US" sz="2400" dirty="0" smtClean="0"/>
              <a:t>The right parallelization scales well</a:t>
            </a:r>
          </a:p>
          <a:p>
            <a:endParaRPr lang="en-US" sz="2400" dirty="0"/>
          </a:p>
          <a:p>
            <a:r>
              <a:rPr lang="en-US" sz="2400" dirty="0" smtClean="0"/>
              <a:t>Python is much slower than C/C++ in terms of parallel performance code</a:t>
            </a:r>
            <a:endParaRPr lang="en-US" sz="2400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3482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95" y="-201544"/>
            <a:ext cx="7886700" cy="1325563"/>
          </a:xfrm>
        </p:spPr>
        <p:txBody>
          <a:bodyPr/>
          <a:lstStyle/>
          <a:p>
            <a:r>
              <a:rPr lang="en-US" dirty="0" smtClean="0"/>
              <a:t>Potential Future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3495" y="1124019"/>
            <a:ext cx="8077468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Improve Python’s Parallel Programming Paradigm</a:t>
            </a:r>
            <a:endParaRPr lang="en-US" sz="2400" b="1" dirty="0" smtClean="0"/>
          </a:p>
          <a:p>
            <a:pPr lvl="1"/>
            <a:r>
              <a:rPr lang="en-US" sz="2000" dirty="0"/>
              <a:t>Give the programmer the choice to release the GIL lock to allow multi-threading, </a:t>
            </a:r>
          </a:p>
          <a:p>
            <a:pPr lvl="1"/>
            <a:r>
              <a:rPr lang="en-US" sz="2000" dirty="0"/>
              <a:t>And rights to release security </a:t>
            </a:r>
            <a:r>
              <a:rPr lang="en-US" sz="2000" dirty="0" smtClean="0"/>
              <a:t>guarantees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Use hybrid Shared memory and Message Passing where possible</a:t>
            </a:r>
          </a:p>
          <a:p>
            <a:pPr lvl="1"/>
            <a:r>
              <a:rPr lang="en-US" sz="2000" dirty="0" smtClean="0"/>
              <a:t>Will allow scalability on larger clusters</a:t>
            </a:r>
          </a:p>
          <a:p>
            <a:pPr lvl="1"/>
            <a:r>
              <a:rPr lang="en-US" sz="2000" dirty="0" smtClean="0"/>
              <a:t>Future chips expected to have a hybrid interface</a:t>
            </a:r>
            <a:endParaRPr lang="en-US" sz="20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597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Thank You!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516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74" y="-61600"/>
            <a:ext cx="7886700" cy="1194941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6374" y="1133341"/>
            <a:ext cx="82553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Motivation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Characterization Methodology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Characterization Results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Insights and Possible Improvements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parallelize at a </a:t>
            </a:r>
            <a:r>
              <a:rPr lang="en-US" sz="3200" b="1" dirty="0" smtClean="0"/>
              <a:t>finer granularity </a:t>
            </a:r>
            <a:r>
              <a:rPr lang="en-US" sz="3200" dirty="0" smtClean="0"/>
              <a:t>on a </a:t>
            </a:r>
            <a:r>
              <a:rPr lang="en-US" sz="3200" b="1" dirty="0" smtClean="0"/>
              <a:t>multicore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73732" cy="54864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These days every computer has a multicore </a:t>
            </a:r>
            <a:r>
              <a:rPr lang="en-US" sz="2400" dirty="0" smtClean="0"/>
              <a:t>processor</a:t>
            </a:r>
          </a:p>
          <a:p>
            <a:pPr lvl="1"/>
            <a:r>
              <a:rPr lang="en-US" sz="2000" dirty="0" smtClean="0"/>
              <a:t>Trends to remain in favor of multicores as well</a:t>
            </a:r>
            <a:endParaRPr lang="en-US" sz="2000" dirty="0" smtClean="0"/>
          </a:p>
          <a:p>
            <a:endParaRPr lang="en-US" sz="2400" dirty="0"/>
          </a:p>
          <a:p>
            <a:r>
              <a:rPr lang="en-US" sz="2400" dirty="0" smtClean="0"/>
              <a:t>If a multicore is available and not used</a:t>
            </a:r>
          </a:p>
          <a:p>
            <a:pPr lvl="1"/>
            <a:r>
              <a:rPr lang="en-US" sz="2000" dirty="0" smtClean="0"/>
              <a:t>Cores remain idle</a:t>
            </a:r>
          </a:p>
          <a:p>
            <a:pPr lvl="1"/>
            <a:r>
              <a:rPr lang="en-US" sz="2000" dirty="0" smtClean="0"/>
              <a:t>Energy wasted</a:t>
            </a:r>
          </a:p>
          <a:p>
            <a:endParaRPr lang="en-US" sz="2400" dirty="0" smtClean="0"/>
          </a:p>
          <a:p>
            <a:r>
              <a:rPr lang="en-US" sz="2400" dirty="0" smtClean="0"/>
              <a:t>We focus on single chip shared memory multicores. Why?</a:t>
            </a:r>
          </a:p>
          <a:p>
            <a:pPr lvl="1"/>
            <a:r>
              <a:rPr lang="en-US" sz="2000" dirty="0" smtClean="0"/>
              <a:t>On-chip communication faster than off-chip communication</a:t>
            </a:r>
          </a:p>
          <a:p>
            <a:pPr lvl="1"/>
            <a:r>
              <a:rPr lang="en-US" sz="2000" dirty="0" smtClean="0"/>
              <a:t>Caches help further to parallelize efficiently</a:t>
            </a:r>
          </a:p>
          <a:p>
            <a:pPr lvl="1"/>
            <a:r>
              <a:rPr lang="en-US" sz="2000" dirty="0"/>
              <a:t>Prior works focus multiple node </a:t>
            </a:r>
            <a:r>
              <a:rPr lang="en-US" sz="2000" dirty="0" smtClean="0"/>
              <a:t>settings</a:t>
            </a:r>
            <a:endParaRPr lang="en-US" sz="2000" dirty="0"/>
          </a:p>
        </p:txBody>
      </p:sp>
      <p:pic>
        <p:nvPicPr>
          <p:cNvPr id="1026" name="Picture 2" descr="http://www.gliwa.com/design2013/header-gliwOS_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49" y="2257771"/>
            <a:ext cx="2807594" cy="147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5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Analyze Path Planning?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Shortest Path algorithm is used in many applications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Challenges : </a:t>
            </a:r>
          </a:p>
          <a:p>
            <a:pPr lvl="1"/>
            <a:r>
              <a:rPr lang="en-US" dirty="0" smtClean="0"/>
              <a:t>Difficult to parallelize </a:t>
            </a:r>
          </a:p>
          <a:p>
            <a:pPr lvl="1"/>
            <a:r>
              <a:rPr lang="en-US" dirty="0" smtClean="0"/>
              <a:t>Data dependencies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nput dependence</a:t>
            </a:r>
          </a:p>
        </p:txBody>
      </p:sp>
      <p:pic>
        <p:nvPicPr>
          <p:cNvPr id="1026" name="Picture 2" descr="http://www.lobelog.com/wp-content/uploads/predator-drone-flying-620x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47" y="2702543"/>
            <a:ext cx="2337106" cy="131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ain-designyoutrust.netdna-ssl.com/wp-content/uploads/2012/12/Volvo-Accident-avoiding-Self-driving-Car-for-2020-1-650x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51" y="2524139"/>
            <a:ext cx="2163650" cy="16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ia.gov/todayinenergy/images/2013.04.04/maplngb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2" t="4174" b="10772"/>
          <a:stretch/>
        </p:blipFill>
        <p:spPr bwMode="auto">
          <a:xfrm>
            <a:off x="661652" y="2524139"/>
            <a:ext cx="2156344" cy="16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1469" y="1986274"/>
            <a:ext cx="1796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Ship Routing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51917" y="2164678"/>
            <a:ext cx="84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UAVs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95857" y="1693142"/>
            <a:ext cx="1664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Self-Driving</a:t>
            </a:r>
            <a:br>
              <a:rPr lang="en-US" sz="2400" b="1" dirty="0" smtClean="0"/>
            </a:br>
            <a:r>
              <a:rPr lang="en-US" sz="2400" b="1" dirty="0" smtClean="0"/>
              <a:t>Cars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9026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 for Shortest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22989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Consists of two loops</a:t>
            </a:r>
          </a:p>
          <a:p>
            <a:pPr lvl="1"/>
            <a:r>
              <a:rPr lang="en-US" sz="2000" dirty="0" smtClean="0"/>
              <a:t>An </a:t>
            </a:r>
            <a:r>
              <a:rPr lang="en-US" sz="2000" dirty="0" smtClean="0">
                <a:solidFill>
                  <a:srgbClr val="FF0000"/>
                </a:solidFill>
              </a:rPr>
              <a:t>outer loop </a:t>
            </a:r>
            <a:r>
              <a:rPr lang="en-US" sz="2000" dirty="0" smtClean="0"/>
              <a:t>that traverses the graph vertices (V)</a:t>
            </a:r>
          </a:p>
          <a:p>
            <a:pPr lvl="1"/>
            <a:r>
              <a:rPr lang="en-US" sz="2000" dirty="0" smtClean="0"/>
              <a:t>An </a:t>
            </a:r>
            <a:r>
              <a:rPr lang="en-US" sz="2000" dirty="0" smtClean="0">
                <a:solidFill>
                  <a:srgbClr val="0070C0"/>
                </a:solidFill>
              </a:rPr>
              <a:t>inner loop </a:t>
            </a:r>
            <a:r>
              <a:rPr lang="en-US" sz="2000" dirty="0" smtClean="0"/>
              <a:t>that traverses edges (E) of a vertex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Best sequential version has a complexity of O(E + V log V)</a:t>
            </a:r>
          </a:p>
          <a:p>
            <a:pPr lvl="1"/>
            <a:r>
              <a:rPr lang="en-US" sz="2000" dirty="0" smtClean="0"/>
              <a:t>However this cannot be parallelized efficiently due to queue/heap reordering requirements</a:t>
            </a:r>
          </a:p>
          <a:p>
            <a:pPr lvl="1"/>
            <a:endParaRPr lang="en-US" sz="2000" dirty="0" smtClean="0"/>
          </a:p>
          <a:p>
            <a:r>
              <a:rPr lang="en-US" sz="2400" dirty="0" err="1" smtClean="0"/>
              <a:t>Parallelizations</a:t>
            </a:r>
            <a:r>
              <a:rPr lang="en-US" sz="2400" dirty="0" smtClean="0"/>
              <a:t> therefore optimize the basic algorithm to parallelize either the outer or inner loop</a:t>
            </a:r>
          </a:p>
          <a:p>
            <a:pPr lvl="1"/>
            <a:r>
              <a:rPr lang="en-US" sz="2000" dirty="0" smtClean="0"/>
              <a:t>Outer Loop : Parallelization similar to the Bellman Ford algorithm[1], additional Yang’s optimization[2] to reduce redundant work</a:t>
            </a:r>
          </a:p>
          <a:p>
            <a:pPr lvl="1"/>
            <a:r>
              <a:rPr lang="en-US" sz="2000" dirty="0" smtClean="0"/>
              <a:t>Inner Loop : Parallelization done on the original </a:t>
            </a:r>
            <a:r>
              <a:rPr lang="en-US" sz="2000" dirty="0" err="1" smtClean="0"/>
              <a:t>Dijkstra</a:t>
            </a:r>
            <a:r>
              <a:rPr lang="en-US" sz="2000" dirty="0" smtClean="0"/>
              <a:t> algorithm [3]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973687"/>
            <a:ext cx="7086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latin typeface="Courier"/>
                <a:cs typeface="Courier"/>
              </a:rPr>
              <a:t>Initialize Nodes(), Edges()</a:t>
            </a:r>
          </a:p>
          <a:p>
            <a:pPr marL="0" indent="0">
              <a:buNone/>
            </a:pPr>
            <a:r>
              <a:rPr lang="en-US" sz="1200" dirty="0" smtClean="0">
                <a:latin typeface="Courier"/>
                <a:cs typeface="Courier"/>
              </a:rPr>
              <a:t>For (each </a:t>
            </a:r>
            <a:r>
              <a:rPr lang="en-US" sz="1200" dirty="0" smtClean="0">
                <a:solidFill>
                  <a:srgbClr val="FF0000"/>
                </a:solidFill>
                <a:latin typeface="Courier"/>
                <a:cs typeface="Courier"/>
              </a:rPr>
              <a:t>Node u</a:t>
            </a:r>
            <a:r>
              <a:rPr lang="en-US" sz="1200" dirty="0" smtClean="0">
                <a:latin typeface="Courier"/>
                <a:cs typeface="Courier"/>
              </a:rPr>
              <a:t>)               </a:t>
            </a:r>
            <a:r>
              <a:rPr lang="en-US" sz="1200" b="1" dirty="0" smtClean="0">
                <a:latin typeface="Courier"/>
                <a:cs typeface="Courier"/>
              </a:rPr>
              <a:t>--</a:t>
            </a: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Outer Loop </a:t>
            </a:r>
            <a:r>
              <a:rPr lang="en-US" sz="1200" b="1" dirty="0" smtClean="0">
                <a:latin typeface="Courier"/>
                <a:cs typeface="Courier"/>
              </a:rPr>
              <a:t>visits each node once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     </a:t>
            </a:r>
            <a:r>
              <a:rPr lang="en-US" sz="1200" dirty="0" smtClean="0">
                <a:latin typeface="Courier"/>
                <a:cs typeface="Courier"/>
              </a:rPr>
              <a:t>For (each </a:t>
            </a:r>
            <a:r>
              <a:rPr lang="en-US" sz="1200" dirty="0" smtClean="0">
                <a:solidFill>
                  <a:srgbClr val="0000FF"/>
                </a:solidFill>
                <a:latin typeface="Courier"/>
                <a:cs typeface="Courier"/>
              </a:rPr>
              <a:t>Edge of u</a:t>
            </a:r>
            <a:r>
              <a:rPr lang="en-US" sz="1200" dirty="0" smtClean="0">
                <a:latin typeface="Courier"/>
                <a:cs typeface="Courier"/>
              </a:rPr>
              <a:t>)       </a:t>
            </a:r>
            <a:r>
              <a:rPr lang="en-US" sz="1200" b="1" dirty="0" smtClean="0">
                <a:latin typeface="Courier"/>
                <a:cs typeface="Courier"/>
              </a:rPr>
              <a:t>--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Inner Loop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         1. Calculates distance from current node to each neighbor</a:t>
            </a:r>
          </a:p>
          <a:p>
            <a:pPr marL="0" indent="0">
              <a:buNone/>
            </a:pPr>
            <a:r>
              <a:rPr lang="en-US" sz="1200" b="1" dirty="0">
                <a:latin typeface="Courier"/>
                <a:cs typeface="Courier"/>
              </a:rPr>
              <a:t> </a:t>
            </a:r>
            <a:r>
              <a:rPr lang="en-US" sz="1200" b="1" dirty="0" smtClean="0">
                <a:latin typeface="Courier"/>
                <a:cs typeface="Courier"/>
              </a:rPr>
              <a:t>        2. Checks for the next best node (u) among the neighbors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758831"/>
            <a:ext cx="484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/>
              <a:t>R. Bellman, On a Routing Problem, Quarterly of Applied Mathematics 16</a:t>
            </a:r>
          </a:p>
          <a:p>
            <a:r>
              <a:rPr lang="en-US" sz="1200" dirty="0"/>
              <a:t>(1958) 87–90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696387" y="5989663"/>
            <a:ext cx="561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 </a:t>
            </a:r>
            <a:r>
              <a:rPr lang="en-US" sz="1200" i="1" dirty="0"/>
              <a:t>J. Y. Yen. An algorithm for finding shortest routes from all source nodes to a given</a:t>
            </a:r>
            <a:endParaRPr lang="en-US" sz="1200" dirty="0"/>
          </a:p>
          <a:p>
            <a:r>
              <a:rPr lang="en-US" sz="1200" i="1" dirty="0"/>
              <a:t>destination in general networks. Quarterly of Applied Mathematics 27:526–530, 1970</a:t>
            </a:r>
            <a:r>
              <a:rPr lang="en-US" sz="1200" i="1" dirty="0" smtClean="0"/>
              <a:t>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984767" y="6396335"/>
            <a:ext cx="515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3. </a:t>
            </a:r>
            <a:r>
              <a:rPr lang="en-US" sz="1200" dirty="0"/>
              <a:t>T. H. </a:t>
            </a:r>
            <a:r>
              <a:rPr lang="en-US" sz="1200" dirty="0" err="1"/>
              <a:t>Cormen</a:t>
            </a:r>
            <a:r>
              <a:rPr lang="en-US" sz="1200" dirty="0"/>
              <a:t>, C. Stein, R. L. </a:t>
            </a:r>
            <a:r>
              <a:rPr lang="en-US" sz="1200" dirty="0" err="1"/>
              <a:t>Rivest</a:t>
            </a:r>
            <a:r>
              <a:rPr lang="en-US" sz="1200" dirty="0"/>
              <a:t>, C. E. </a:t>
            </a:r>
            <a:r>
              <a:rPr lang="en-US" sz="1200" dirty="0" err="1"/>
              <a:t>Leiserson</a:t>
            </a:r>
            <a:r>
              <a:rPr lang="en-US" sz="1200" dirty="0"/>
              <a:t>, Introduction to Algorithms,</a:t>
            </a:r>
          </a:p>
          <a:p>
            <a:r>
              <a:rPr lang="en-US" sz="1200" dirty="0"/>
              <a:t>2nd Edition, McGraw-Hill Higher Education, 2001.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94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838200"/>
          </a:xfrm>
        </p:spPr>
        <p:txBody>
          <a:bodyPr/>
          <a:lstStyle/>
          <a:p>
            <a:r>
              <a:rPr lang="en-US" dirty="0" err="1" smtClean="0"/>
              <a:t>Dijkstra</a:t>
            </a:r>
            <a:r>
              <a:rPr lang="en-US" dirty="0" smtClean="0"/>
              <a:t> Algorithm </a:t>
            </a:r>
            <a:r>
              <a:rPr lang="en-US" dirty="0" err="1" smtClean="0"/>
              <a:t>Parallelizations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34150"/>
            <a:ext cx="2133600" cy="323850"/>
          </a:xfrm>
          <a:prstGeom prst="rect">
            <a:avLst/>
          </a:prstGeom>
        </p:spPr>
        <p:txBody>
          <a:bodyPr/>
          <a:lstStyle/>
          <a:p>
            <a:fld id="{BC842DCF-8D73-4744-8A1B-A09D1F63F0CA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066800"/>
            <a:ext cx="7086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latin typeface="Courier"/>
                <a:cs typeface="Courier"/>
              </a:rPr>
              <a:t>Initialize Nodes(), Edges()</a:t>
            </a:r>
          </a:p>
          <a:p>
            <a:pPr marL="0" indent="0">
              <a:buNone/>
            </a:pPr>
            <a:r>
              <a:rPr lang="en-US" sz="1200" dirty="0" smtClean="0">
                <a:latin typeface="Courier"/>
                <a:cs typeface="Courier"/>
              </a:rPr>
              <a:t>For (each </a:t>
            </a:r>
            <a:r>
              <a:rPr lang="en-US" sz="1200" dirty="0" smtClean="0">
                <a:solidFill>
                  <a:srgbClr val="FF0000"/>
                </a:solidFill>
                <a:latin typeface="Courier"/>
                <a:cs typeface="Courier"/>
              </a:rPr>
              <a:t>Node u</a:t>
            </a:r>
            <a:r>
              <a:rPr lang="en-US" sz="1200" dirty="0" smtClean="0">
                <a:latin typeface="Courier"/>
                <a:cs typeface="Courier"/>
              </a:rPr>
              <a:t>)               </a:t>
            </a:r>
            <a:r>
              <a:rPr lang="en-US" sz="1200" b="1" dirty="0" smtClean="0">
                <a:latin typeface="Courier"/>
                <a:cs typeface="Courier"/>
              </a:rPr>
              <a:t>--</a:t>
            </a:r>
            <a:r>
              <a:rPr lang="en-US" sz="1200" b="1" dirty="0" smtClean="0">
                <a:solidFill>
                  <a:srgbClr val="FF0000"/>
                </a:solidFill>
                <a:latin typeface="Courier"/>
                <a:cs typeface="Courier"/>
              </a:rPr>
              <a:t>Outer Loop </a:t>
            </a:r>
            <a:r>
              <a:rPr lang="en-US" sz="1200" b="1" dirty="0" smtClean="0">
                <a:latin typeface="Courier"/>
                <a:cs typeface="Courier"/>
              </a:rPr>
              <a:t>visits each node once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     </a:t>
            </a:r>
            <a:r>
              <a:rPr lang="en-US" sz="1200" dirty="0" smtClean="0">
                <a:latin typeface="Courier"/>
                <a:cs typeface="Courier"/>
              </a:rPr>
              <a:t>For (each </a:t>
            </a:r>
            <a:r>
              <a:rPr lang="en-US" sz="1200" dirty="0" smtClean="0">
                <a:solidFill>
                  <a:srgbClr val="0000FF"/>
                </a:solidFill>
                <a:latin typeface="Courier"/>
                <a:cs typeface="Courier"/>
              </a:rPr>
              <a:t>Edge of u</a:t>
            </a:r>
            <a:r>
              <a:rPr lang="en-US" sz="1200" dirty="0" smtClean="0">
                <a:latin typeface="Courier"/>
                <a:cs typeface="Courier"/>
              </a:rPr>
              <a:t>)       </a:t>
            </a:r>
            <a:r>
              <a:rPr lang="en-US" sz="1200" b="1" dirty="0" smtClean="0">
                <a:latin typeface="Courier"/>
                <a:cs typeface="Courier"/>
              </a:rPr>
              <a:t>--</a:t>
            </a:r>
            <a:r>
              <a:rPr lang="en-US" sz="1200" b="1" dirty="0" smtClean="0">
                <a:solidFill>
                  <a:srgbClr val="0000FF"/>
                </a:solidFill>
                <a:latin typeface="Courier"/>
                <a:cs typeface="Courier"/>
              </a:rPr>
              <a:t>Inner Loop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         1. Calculates distance from current node to each neighbor</a:t>
            </a:r>
          </a:p>
          <a:p>
            <a:pPr marL="0" indent="0">
              <a:buNone/>
            </a:pPr>
            <a:r>
              <a:rPr lang="en-US" sz="1200" b="1" dirty="0">
                <a:latin typeface="Courier"/>
                <a:cs typeface="Courier"/>
              </a:rPr>
              <a:t> </a:t>
            </a:r>
            <a:r>
              <a:rPr lang="en-US" sz="1200" b="1" dirty="0" smtClean="0">
                <a:latin typeface="Courier"/>
                <a:cs typeface="Courier"/>
              </a:rPr>
              <a:t>        2. Checks for the next best node (u) among the neighbors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1283" y="1905000"/>
            <a:ext cx="152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O( </a:t>
            </a:r>
            <a:r>
              <a:rPr lang="en-US" b="1" dirty="0" err="1" smtClean="0">
                <a:solidFill>
                  <a:srgbClr val="FF0000"/>
                </a:solidFill>
              </a:rPr>
              <a:t>V.logV</a:t>
            </a:r>
            <a:r>
              <a:rPr lang="en-US" b="1" dirty="0" smtClean="0">
                <a:solidFill>
                  <a:srgbClr val="FF0000"/>
                </a:solidFill>
              </a:rPr>
              <a:t> + E 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2362200"/>
            <a:ext cx="2895600" cy="38862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rgbClr val="6633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Inner Loop parallelization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Each thread is assigned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a set of current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node’s edges to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relax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BARRIERS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 are applied to synchronize threads for each iteration</a:t>
            </a:r>
          </a:p>
          <a:p>
            <a:pPr marL="0" indent="0">
              <a:buNone/>
            </a:pPr>
            <a:endParaRPr lang="en-US" sz="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charset="0"/>
              <a:buChar char="J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Work efficient due to no redundant computations compared to sequential</a:t>
            </a:r>
          </a:p>
          <a:p>
            <a:pPr>
              <a:buFont typeface="Wingdings" charset="0"/>
              <a:buChar char="L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Hard to parallelize due to lack of edge-level parallelism (bi-directional search improves concurrency)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362200" y="2971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7526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590800" y="3429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828800" y="2971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362200" y="3657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524000" y="3276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743200" y="3048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>
            <a:stCxn id="15" idx="6"/>
            <a:endCxn id="12" idx="2"/>
          </p:cNvCxnSpPr>
          <p:nvPr/>
        </p:nvCxnSpPr>
        <p:spPr bwMode="auto">
          <a:xfrm>
            <a:off x="1981200" y="3048000"/>
            <a:ext cx="381000" cy="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5" idx="2"/>
            <a:endCxn id="17" idx="0"/>
          </p:cNvCxnSpPr>
          <p:nvPr/>
        </p:nvCxnSpPr>
        <p:spPr bwMode="auto">
          <a:xfrm flipH="1">
            <a:off x="1600200" y="3048000"/>
            <a:ext cx="228600" cy="22860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5" idx="5"/>
            <a:endCxn id="14" idx="2"/>
          </p:cNvCxnSpPr>
          <p:nvPr/>
        </p:nvCxnSpPr>
        <p:spPr bwMode="auto">
          <a:xfrm>
            <a:off x="1958882" y="3101882"/>
            <a:ext cx="631918" cy="4033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>
            <a:stCxn id="12" idx="5"/>
            <a:endCxn id="14" idx="1"/>
          </p:cNvCxnSpPr>
          <p:nvPr/>
        </p:nvCxnSpPr>
        <p:spPr bwMode="auto">
          <a:xfrm>
            <a:off x="2492282" y="3101882"/>
            <a:ext cx="120836" cy="349436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3" idx="7"/>
            <a:endCxn id="11" idx="4"/>
          </p:cNvCxnSpPr>
          <p:nvPr/>
        </p:nvCxnSpPr>
        <p:spPr bwMode="auto">
          <a:xfrm flipV="1">
            <a:off x="1882682" y="3581400"/>
            <a:ext cx="174718" cy="985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endCxn id="13" idx="1"/>
          </p:cNvCxnSpPr>
          <p:nvPr/>
        </p:nvCxnSpPr>
        <p:spPr bwMode="auto">
          <a:xfrm>
            <a:off x="1600200" y="3429000"/>
            <a:ext cx="174718" cy="2509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13" idx="6"/>
            <a:endCxn id="16" idx="2"/>
          </p:cNvCxnSpPr>
          <p:nvPr/>
        </p:nvCxnSpPr>
        <p:spPr bwMode="auto">
          <a:xfrm>
            <a:off x="1905000" y="3733800"/>
            <a:ext cx="457200" cy="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18" idx="2"/>
          </p:cNvCxnSpPr>
          <p:nvPr/>
        </p:nvCxnSpPr>
        <p:spPr bwMode="auto">
          <a:xfrm>
            <a:off x="2514600" y="3048000"/>
            <a:ext cx="228600" cy="7620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8" idx="4"/>
            <a:endCxn id="14" idx="7"/>
          </p:cNvCxnSpPr>
          <p:nvPr/>
        </p:nvCxnSpPr>
        <p:spPr bwMode="auto">
          <a:xfrm flipH="1">
            <a:off x="2720882" y="3200400"/>
            <a:ext cx="98518" cy="2509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15" idx="4"/>
            <a:endCxn id="11" idx="0"/>
          </p:cNvCxnSpPr>
          <p:nvPr/>
        </p:nvCxnSpPr>
        <p:spPr bwMode="auto">
          <a:xfrm>
            <a:off x="1905000" y="3124200"/>
            <a:ext cx="152400" cy="30480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stCxn id="11" idx="6"/>
            <a:endCxn id="14" idx="3"/>
          </p:cNvCxnSpPr>
          <p:nvPr/>
        </p:nvCxnSpPr>
        <p:spPr bwMode="auto">
          <a:xfrm>
            <a:off x="2133600" y="3505200"/>
            <a:ext cx="479518" cy="53882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11" idx="5"/>
            <a:endCxn id="16" idx="1"/>
          </p:cNvCxnSpPr>
          <p:nvPr/>
        </p:nvCxnSpPr>
        <p:spPr bwMode="auto">
          <a:xfrm>
            <a:off x="2111282" y="3559082"/>
            <a:ext cx="273236" cy="120836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endCxn id="16" idx="0"/>
          </p:cNvCxnSpPr>
          <p:nvPr/>
        </p:nvCxnSpPr>
        <p:spPr bwMode="auto">
          <a:xfrm flipH="1">
            <a:off x="2438400" y="3581400"/>
            <a:ext cx="228600" cy="7620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Cloud 72"/>
          <p:cNvSpPr/>
          <p:nvPr/>
        </p:nvSpPr>
        <p:spPr bwMode="auto">
          <a:xfrm rot="15900391">
            <a:off x="1942946" y="3097901"/>
            <a:ext cx="411112" cy="92219"/>
          </a:xfrm>
          <a:prstGeom prst="cloud">
            <a:avLst/>
          </a:prstGeom>
          <a:solidFill>
            <a:srgbClr val="FA9A00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07" name="Content Placeholder 2"/>
          <p:cNvSpPr txBox="1">
            <a:spLocks/>
          </p:cNvSpPr>
          <p:nvPr/>
        </p:nvSpPr>
        <p:spPr bwMode="auto">
          <a:xfrm>
            <a:off x="3276600" y="2362200"/>
            <a:ext cx="5638800" cy="41910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rgbClr val="6633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Outer Loop parallelization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8" name="Content Placeholder 2"/>
          <p:cNvSpPr txBox="1">
            <a:spLocks/>
          </p:cNvSpPr>
          <p:nvPr/>
        </p:nvSpPr>
        <p:spPr bwMode="auto">
          <a:xfrm>
            <a:off x="3276600" y="26670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rgbClr val="6633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Convergence based</a:t>
            </a:r>
            <a:r>
              <a:rPr lang="en-US" sz="1600" dirty="0" smtClean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Divide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nodes among threads,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then each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thread relaxes its nodes iteratively until the distances converge (i.e., no change)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9" name="Content Placeholder 2"/>
          <p:cNvSpPr txBox="1">
            <a:spLocks/>
          </p:cNvSpPr>
          <p:nvPr/>
        </p:nvSpPr>
        <p:spPr bwMode="auto">
          <a:xfrm>
            <a:off x="6172200" y="26670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rgbClr val="6633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alibri"/>
                <a:cs typeface="Calibri"/>
              </a:rPr>
              <a:t>Range based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Dynamically distribute “range of nodes” among threads,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then each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thread relaxes its set of nodes one by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one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4724400" y="4191000"/>
            <a:ext cx="152400" cy="1524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5105400" y="3733800"/>
            <a:ext cx="152400" cy="152400"/>
          </a:xfrm>
          <a:prstGeom prst="ellipse">
            <a:avLst/>
          </a:prstGeom>
          <a:solidFill>
            <a:srgbClr val="FA9A00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4495800" y="4419600"/>
            <a:ext cx="152400" cy="1524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5334000" y="4191000"/>
            <a:ext cx="152400" cy="152400"/>
          </a:xfrm>
          <a:prstGeom prst="ellipse">
            <a:avLst/>
          </a:prstGeom>
          <a:solidFill>
            <a:srgbClr val="FA9A00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4572000" y="3733800"/>
            <a:ext cx="152400" cy="1524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5105400" y="4419600"/>
            <a:ext cx="152400" cy="152400"/>
          </a:xfrm>
          <a:prstGeom prst="ellipse">
            <a:avLst/>
          </a:prstGeom>
          <a:solidFill>
            <a:srgbClr val="FA9A00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4267200" y="4038600"/>
            <a:ext cx="152400" cy="1524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5486400" y="3810000"/>
            <a:ext cx="152400" cy="152400"/>
          </a:xfrm>
          <a:prstGeom prst="ellipse">
            <a:avLst/>
          </a:prstGeom>
          <a:solidFill>
            <a:srgbClr val="FA9A00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118" name="Straight Connector 117"/>
          <p:cNvCxnSpPr>
            <a:stCxn id="114" idx="6"/>
            <a:endCxn id="111" idx="2"/>
          </p:cNvCxnSpPr>
          <p:nvPr/>
        </p:nvCxnSpPr>
        <p:spPr bwMode="auto">
          <a:xfrm>
            <a:off x="4724400" y="3810000"/>
            <a:ext cx="381000" cy="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114" idx="2"/>
            <a:endCxn id="116" idx="0"/>
          </p:cNvCxnSpPr>
          <p:nvPr/>
        </p:nvCxnSpPr>
        <p:spPr bwMode="auto">
          <a:xfrm flipH="1">
            <a:off x="4343400" y="3810000"/>
            <a:ext cx="228600" cy="22860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stCxn id="114" idx="5"/>
            <a:endCxn id="113" idx="2"/>
          </p:cNvCxnSpPr>
          <p:nvPr/>
        </p:nvCxnSpPr>
        <p:spPr bwMode="auto">
          <a:xfrm>
            <a:off x="4702082" y="3863882"/>
            <a:ext cx="631918" cy="4033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111" idx="5"/>
            <a:endCxn id="113" idx="1"/>
          </p:cNvCxnSpPr>
          <p:nvPr/>
        </p:nvCxnSpPr>
        <p:spPr bwMode="auto">
          <a:xfrm>
            <a:off x="5235482" y="3863882"/>
            <a:ext cx="120836" cy="349436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>
            <a:stCxn id="112" idx="7"/>
            <a:endCxn id="110" idx="4"/>
          </p:cNvCxnSpPr>
          <p:nvPr/>
        </p:nvCxnSpPr>
        <p:spPr bwMode="auto">
          <a:xfrm flipV="1">
            <a:off x="4625882" y="4343400"/>
            <a:ext cx="174718" cy="985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>
            <a:endCxn id="112" idx="1"/>
          </p:cNvCxnSpPr>
          <p:nvPr/>
        </p:nvCxnSpPr>
        <p:spPr bwMode="auto">
          <a:xfrm>
            <a:off x="4343400" y="4191000"/>
            <a:ext cx="174718" cy="2509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>
            <a:stCxn id="112" idx="6"/>
            <a:endCxn id="115" idx="2"/>
          </p:cNvCxnSpPr>
          <p:nvPr/>
        </p:nvCxnSpPr>
        <p:spPr bwMode="auto">
          <a:xfrm>
            <a:off x="4648200" y="4495800"/>
            <a:ext cx="457200" cy="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>
            <a:endCxn id="117" idx="2"/>
          </p:cNvCxnSpPr>
          <p:nvPr/>
        </p:nvCxnSpPr>
        <p:spPr bwMode="auto">
          <a:xfrm>
            <a:off x="5257800" y="3810000"/>
            <a:ext cx="228600" cy="7620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>
            <a:stCxn id="117" idx="4"/>
            <a:endCxn id="113" idx="7"/>
          </p:cNvCxnSpPr>
          <p:nvPr/>
        </p:nvCxnSpPr>
        <p:spPr bwMode="auto">
          <a:xfrm flipH="1">
            <a:off x="5464082" y="3962400"/>
            <a:ext cx="98518" cy="2509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>
            <a:stCxn id="114" idx="4"/>
            <a:endCxn id="110" idx="0"/>
          </p:cNvCxnSpPr>
          <p:nvPr/>
        </p:nvCxnSpPr>
        <p:spPr bwMode="auto">
          <a:xfrm>
            <a:off x="4648200" y="3886200"/>
            <a:ext cx="152400" cy="30480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stCxn id="110" idx="6"/>
            <a:endCxn id="113" idx="3"/>
          </p:cNvCxnSpPr>
          <p:nvPr/>
        </p:nvCxnSpPr>
        <p:spPr bwMode="auto">
          <a:xfrm>
            <a:off x="4876800" y="4267200"/>
            <a:ext cx="479518" cy="53882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>
            <a:stCxn id="110" idx="5"/>
            <a:endCxn id="115" idx="1"/>
          </p:cNvCxnSpPr>
          <p:nvPr/>
        </p:nvCxnSpPr>
        <p:spPr bwMode="auto">
          <a:xfrm>
            <a:off x="4854482" y="4321082"/>
            <a:ext cx="273236" cy="120836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>
            <a:endCxn id="115" idx="0"/>
          </p:cNvCxnSpPr>
          <p:nvPr/>
        </p:nvCxnSpPr>
        <p:spPr bwMode="auto">
          <a:xfrm flipH="1">
            <a:off x="5181600" y="4343400"/>
            <a:ext cx="228600" cy="7620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Oval 134"/>
          <p:cNvSpPr/>
          <p:nvPr/>
        </p:nvSpPr>
        <p:spPr bwMode="auto">
          <a:xfrm>
            <a:off x="7315200" y="1447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7696200" y="9906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7086600" y="1676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7924800" y="1447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7162800" y="990600"/>
            <a:ext cx="152400" cy="152400"/>
          </a:xfrm>
          <a:prstGeom prst="ellipse">
            <a:avLst/>
          </a:prstGeom>
          <a:solidFill>
            <a:srgbClr val="BFBFB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7696200" y="1676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6858000" y="12954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8077200" y="10668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143" name="Straight Connector 142"/>
          <p:cNvCxnSpPr>
            <a:stCxn id="139" idx="6"/>
            <a:endCxn id="136" idx="2"/>
          </p:cNvCxnSpPr>
          <p:nvPr/>
        </p:nvCxnSpPr>
        <p:spPr bwMode="auto">
          <a:xfrm>
            <a:off x="7315200" y="1066800"/>
            <a:ext cx="381000" cy="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>
            <a:stCxn id="139" idx="3"/>
            <a:endCxn id="141" idx="0"/>
          </p:cNvCxnSpPr>
          <p:nvPr/>
        </p:nvCxnSpPr>
        <p:spPr bwMode="auto">
          <a:xfrm flipH="1">
            <a:off x="6934200" y="1120682"/>
            <a:ext cx="250918" cy="1747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>
            <a:stCxn id="139" idx="5"/>
            <a:endCxn id="138" idx="2"/>
          </p:cNvCxnSpPr>
          <p:nvPr/>
        </p:nvCxnSpPr>
        <p:spPr bwMode="auto">
          <a:xfrm>
            <a:off x="7292882" y="1120682"/>
            <a:ext cx="631918" cy="4033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>
            <a:stCxn id="136" idx="5"/>
            <a:endCxn id="138" idx="1"/>
          </p:cNvCxnSpPr>
          <p:nvPr/>
        </p:nvCxnSpPr>
        <p:spPr bwMode="auto">
          <a:xfrm>
            <a:off x="7826282" y="1120682"/>
            <a:ext cx="120836" cy="349436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>
            <a:stCxn id="137" idx="7"/>
            <a:endCxn id="135" idx="4"/>
          </p:cNvCxnSpPr>
          <p:nvPr/>
        </p:nvCxnSpPr>
        <p:spPr bwMode="auto">
          <a:xfrm flipV="1">
            <a:off x="7216682" y="1600200"/>
            <a:ext cx="174718" cy="985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/>
          <p:cNvCxnSpPr>
            <a:endCxn id="137" idx="1"/>
          </p:cNvCxnSpPr>
          <p:nvPr/>
        </p:nvCxnSpPr>
        <p:spPr bwMode="auto">
          <a:xfrm>
            <a:off x="6934200" y="1447800"/>
            <a:ext cx="174718" cy="2509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Straight Connector 148"/>
          <p:cNvCxnSpPr>
            <a:stCxn id="137" idx="6"/>
            <a:endCxn id="140" idx="2"/>
          </p:cNvCxnSpPr>
          <p:nvPr/>
        </p:nvCxnSpPr>
        <p:spPr bwMode="auto">
          <a:xfrm>
            <a:off x="7239000" y="1752600"/>
            <a:ext cx="457200" cy="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Straight Connector 149"/>
          <p:cNvCxnSpPr>
            <a:endCxn id="142" idx="2"/>
          </p:cNvCxnSpPr>
          <p:nvPr/>
        </p:nvCxnSpPr>
        <p:spPr bwMode="auto">
          <a:xfrm>
            <a:off x="7848600" y="1066800"/>
            <a:ext cx="228600" cy="7620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1" name="Straight Connector 150"/>
          <p:cNvCxnSpPr>
            <a:stCxn id="142" idx="4"/>
            <a:endCxn id="138" idx="7"/>
          </p:cNvCxnSpPr>
          <p:nvPr/>
        </p:nvCxnSpPr>
        <p:spPr bwMode="auto">
          <a:xfrm flipH="1">
            <a:off x="8054882" y="1219200"/>
            <a:ext cx="98518" cy="2509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>
            <a:stCxn id="139" idx="4"/>
            <a:endCxn id="135" idx="0"/>
          </p:cNvCxnSpPr>
          <p:nvPr/>
        </p:nvCxnSpPr>
        <p:spPr bwMode="auto">
          <a:xfrm>
            <a:off x="7239000" y="1143000"/>
            <a:ext cx="152400" cy="30480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>
            <a:stCxn id="135" idx="6"/>
            <a:endCxn id="138" idx="3"/>
          </p:cNvCxnSpPr>
          <p:nvPr/>
        </p:nvCxnSpPr>
        <p:spPr bwMode="auto">
          <a:xfrm>
            <a:off x="7467600" y="1524000"/>
            <a:ext cx="479518" cy="53882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>
            <a:stCxn id="135" idx="5"/>
            <a:endCxn id="140" idx="1"/>
          </p:cNvCxnSpPr>
          <p:nvPr/>
        </p:nvCxnSpPr>
        <p:spPr bwMode="auto">
          <a:xfrm>
            <a:off x="7445282" y="1577882"/>
            <a:ext cx="273236" cy="120836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Straight Connector 154"/>
          <p:cNvCxnSpPr>
            <a:endCxn id="140" idx="0"/>
          </p:cNvCxnSpPr>
          <p:nvPr/>
        </p:nvCxnSpPr>
        <p:spPr bwMode="auto">
          <a:xfrm flipH="1">
            <a:off x="7772400" y="1600200"/>
            <a:ext cx="228600" cy="7620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6" name="TextBox 155"/>
          <p:cNvSpPr txBox="1"/>
          <p:nvPr/>
        </p:nvSpPr>
        <p:spPr>
          <a:xfrm rot="1780417">
            <a:off x="7488908" y="1196271"/>
            <a:ext cx="2559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" dirty="0" smtClean="0">
                <a:solidFill>
                  <a:schemeClr val="tx1"/>
                </a:solidFill>
              </a:rPr>
              <a:t>1.5</a:t>
            </a:r>
          </a:p>
        </p:txBody>
      </p:sp>
      <p:sp>
        <p:nvSpPr>
          <p:cNvPr id="157" name="TextBox 156"/>
          <p:cNvSpPr txBox="1"/>
          <p:nvPr/>
        </p:nvSpPr>
        <p:spPr>
          <a:xfrm rot="3350721">
            <a:off x="6941244" y="1438540"/>
            <a:ext cx="284503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" dirty="0" smtClean="0">
                <a:solidFill>
                  <a:schemeClr val="tx1"/>
                </a:solidFill>
              </a:rPr>
              <a:t>1.25</a:t>
            </a:r>
          </a:p>
        </p:txBody>
      </p:sp>
      <p:sp>
        <p:nvSpPr>
          <p:cNvPr id="158" name="TextBox 157"/>
          <p:cNvSpPr txBox="1"/>
          <p:nvPr/>
        </p:nvSpPr>
        <p:spPr>
          <a:xfrm rot="21390894">
            <a:off x="7333879" y="1742606"/>
            <a:ext cx="2559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" dirty="0" smtClean="0">
                <a:solidFill>
                  <a:schemeClr val="tx1"/>
                </a:solidFill>
              </a:rPr>
              <a:t>1.3</a:t>
            </a:r>
          </a:p>
        </p:txBody>
      </p:sp>
      <p:sp>
        <p:nvSpPr>
          <p:cNvPr id="160" name="TextBox 159"/>
          <p:cNvSpPr txBox="1"/>
          <p:nvPr/>
        </p:nvSpPr>
        <p:spPr>
          <a:xfrm rot="1513313">
            <a:off x="7486827" y="1545430"/>
            <a:ext cx="284503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" dirty="0" smtClean="0">
                <a:solidFill>
                  <a:schemeClr val="tx1"/>
                </a:solidFill>
              </a:rPr>
              <a:t>1.25</a:t>
            </a:r>
          </a:p>
        </p:txBody>
      </p:sp>
      <p:sp>
        <p:nvSpPr>
          <p:cNvPr id="161" name="TextBox 160"/>
          <p:cNvSpPr txBox="1"/>
          <p:nvPr/>
        </p:nvSpPr>
        <p:spPr>
          <a:xfrm rot="19521931">
            <a:off x="6890787" y="1057813"/>
            <a:ext cx="2559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" dirty="0" smtClean="0">
                <a:solidFill>
                  <a:schemeClr val="tx1"/>
                </a:solidFill>
              </a:rPr>
              <a:t>0.9</a:t>
            </a:r>
          </a:p>
        </p:txBody>
      </p:sp>
      <p:sp>
        <p:nvSpPr>
          <p:cNvPr id="162" name="TextBox 161"/>
          <p:cNvSpPr txBox="1"/>
          <p:nvPr/>
        </p:nvSpPr>
        <p:spPr>
          <a:xfrm rot="21390894">
            <a:off x="7776841" y="1607838"/>
            <a:ext cx="2559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" dirty="0" smtClean="0">
                <a:solidFill>
                  <a:schemeClr val="tx1"/>
                </a:solidFill>
              </a:rPr>
              <a:t>1.3</a:t>
            </a:r>
          </a:p>
        </p:txBody>
      </p:sp>
      <p:sp>
        <p:nvSpPr>
          <p:cNvPr id="163" name="TextBox 162"/>
          <p:cNvSpPr txBox="1"/>
          <p:nvPr/>
        </p:nvSpPr>
        <p:spPr>
          <a:xfrm rot="254172">
            <a:off x="7548241" y="1437067"/>
            <a:ext cx="2559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" dirty="0" smtClean="0">
                <a:solidFill>
                  <a:schemeClr val="tx1"/>
                </a:solidFill>
              </a:rPr>
              <a:t>1.3</a:t>
            </a:r>
          </a:p>
        </p:txBody>
      </p:sp>
      <p:sp>
        <p:nvSpPr>
          <p:cNvPr id="164" name="TextBox 163"/>
          <p:cNvSpPr txBox="1"/>
          <p:nvPr/>
        </p:nvSpPr>
        <p:spPr>
          <a:xfrm rot="21390894">
            <a:off x="7283384" y="1226838"/>
            <a:ext cx="2559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" dirty="0" smtClean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165" name="TextBox 164"/>
          <p:cNvSpPr txBox="1"/>
          <p:nvPr/>
        </p:nvSpPr>
        <p:spPr>
          <a:xfrm rot="21390894">
            <a:off x="7395841" y="922038"/>
            <a:ext cx="2559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" dirty="0" smtClean="0">
                <a:solidFill>
                  <a:schemeClr val="tx1"/>
                </a:solidFill>
              </a:rPr>
              <a:t>1.3</a:t>
            </a:r>
          </a:p>
        </p:txBody>
      </p:sp>
      <p:sp>
        <p:nvSpPr>
          <p:cNvPr id="166" name="TextBox 165"/>
          <p:cNvSpPr txBox="1"/>
          <p:nvPr/>
        </p:nvSpPr>
        <p:spPr>
          <a:xfrm rot="21390894">
            <a:off x="7853041" y="1226838"/>
            <a:ext cx="2559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" dirty="0" smtClean="0">
                <a:solidFill>
                  <a:schemeClr val="tx1"/>
                </a:solidFill>
              </a:rPr>
              <a:t>1.2</a:t>
            </a:r>
          </a:p>
        </p:txBody>
      </p:sp>
      <p:sp>
        <p:nvSpPr>
          <p:cNvPr id="167" name="TextBox 166"/>
          <p:cNvSpPr txBox="1"/>
          <p:nvPr/>
        </p:nvSpPr>
        <p:spPr>
          <a:xfrm rot="21390894">
            <a:off x="7892984" y="998238"/>
            <a:ext cx="2559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" dirty="0" smtClean="0">
                <a:solidFill>
                  <a:schemeClr val="tx1"/>
                </a:solidFill>
              </a:rPr>
              <a:t>0.8</a:t>
            </a:r>
          </a:p>
        </p:txBody>
      </p:sp>
      <p:sp>
        <p:nvSpPr>
          <p:cNvPr id="168" name="TextBox 167"/>
          <p:cNvSpPr txBox="1"/>
          <p:nvPr/>
        </p:nvSpPr>
        <p:spPr>
          <a:xfrm rot="21390894">
            <a:off x="8045384" y="1303038"/>
            <a:ext cx="2559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" dirty="0" smtClean="0">
                <a:solidFill>
                  <a:schemeClr val="tx1"/>
                </a:solidFill>
              </a:rPr>
              <a:t>1.1</a:t>
            </a:r>
          </a:p>
        </p:txBody>
      </p:sp>
      <p:sp>
        <p:nvSpPr>
          <p:cNvPr id="171" name="Oval 170"/>
          <p:cNvSpPr/>
          <p:nvPr/>
        </p:nvSpPr>
        <p:spPr bwMode="auto">
          <a:xfrm>
            <a:off x="7467600" y="4191000"/>
            <a:ext cx="152400" cy="152400"/>
          </a:xfrm>
          <a:prstGeom prst="ellipse">
            <a:avLst/>
          </a:prstGeom>
          <a:solidFill>
            <a:srgbClr val="FA9A00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7848600" y="3733800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8077200" y="41910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7315200" y="3733800"/>
            <a:ext cx="152400" cy="1524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7848600" y="4419600"/>
            <a:ext cx="152400" cy="152400"/>
          </a:xfrm>
          <a:prstGeom prst="ellipse">
            <a:avLst/>
          </a:prstGeom>
          <a:solidFill>
            <a:srgbClr val="FA9A00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77" name="Oval 176"/>
          <p:cNvSpPr/>
          <p:nvPr/>
        </p:nvSpPr>
        <p:spPr bwMode="auto">
          <a:xfrm>
            <a:off x="7010400" y="4038600"/>
            <a:ext cx="152400" cy="1524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78" name="Oval 177"/>
          <p:cNvSpPr/>
          <p:nvPr/>
        </p:nvSpPr>
        <p:spPr bwMode="auto">
          <a:xfrm>
            <a:off x="8229600" y="3810000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179" name="Straight Connector 178"/>
          <p:cNvCxnSpPr>
            <a:stCxn id="175" idx="6"/>
            <a:endCxn id="172" idx="2"/>
          </p:cNvCxnSpPr>
          <p:nvPr/>
        </p:nvCxnSpPr>
        <p:spPr bwMode="auto">
          <a:xfrm>
            <a:off x="7467600" y="3810000"/>
            <a:ext cx="381000" cy="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5" idx="2"/>
            <a:endCxn id="177" idx="0"/>
          </p:cNvCxnSpPr>
          <p:nvPr/>
        </p:nvCxnSpPr>
        <p:spPr bwMode="auto">
          <a:xfrm flipH="1">
            <a:off x="7086600" y="3810000"/>
            <a:ext cx="228600" cy="22860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>
            <a:stCxn id="175" idx="5"/>
            <a:endCxn id="174" idx="2"/>
          </p:cNvCxnSpPr>
          <p:nvPr/>
        </p:nvCxnSpPr>
        <p:spPr bwMode="auto">
          <a:xfrm>
            <a:off x="7445282" y="3863882"/>
            <a:ext cx="631918" cy="4033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>
            <a:stCxn id="172" idx="5"/>
            <a:endCxn id="174" idx="1"/>
          </p:cNvCxnSpPr>
          <p:nvPr/>
        </p:nvCxnSpPr>
        <p:spPr bwMode="auto">
          <a:xfrm>
            <a:off x="7978682" y="3863882"/>
            <a:ext cx="120836" cy="349436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Straight Connector 182"/>
          <p:cNvCxnSpPr>
            <a:stCxn id="173" idx="7"/>
            <a:endCxn id="171" idx="3"/>
          </p:cNvCxnSpPr>
          <p:nvPr/>
        </p:nvCxnSpPr>
        <p:spPr bwMode="auto">
          <a:xfrm flipV="1">
            <a:off x="7369082" y="4321082"/>
            <a:ext cx="120836" cy="120836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>
            <a:endCxn id="173" idx="1"/>
          </p:cNvCxnSpPr>
          <p:nvPr/>
        </p:nvCxnSpPr>
        <p:spPr bwMode="auto">
          <a:xfrm>
            <a:off x="7086600" y="4191000"/>
            <a:ext cx="174718" cy="2509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stCxn id="173" idx="6"/>
            <a:endCxn id="176" idx="2"/>
          </p:cNvCxnSpPr>
          <p:nvPr/>
        </p:nvCxnSpPr>
        <p:spPr bwMode="auto">
          <a:xfrm>
            <a:off x="7391400" y="4495800"/>
            <a:ext cx="457200" cy="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endCxn id="178" idx="2"/>
          </p:cNvCxnSpPr>
          <p:nvPr/>
        </p:nvCxnSpPr>
        <p:spPr bwMode="auto">
          <a:xfrm>
            <a:off x="8001000" y="3810000"/>
            <a:ext cx="228600" cy="7620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>
            <a:stCxn id="178" idx="4"/>
            <a:endCxn id="174" idx="7"/>
          </p:cNvCxnSpPr>
          <p:nvPr/>
        </p:nvCxnSpPr>
        <p:spPr bwMode="auto">
          <a:xfrm flipH="1">
            <a:off x="8207282" y="3962400"/>
            <a:ext cx="98518" cy="2509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>
            <a:stCxn id="175" idx="4"/>
            <a:endCxn id="171" idx="0"/>
          </p:cNvCxnSpPr>
          <p:nvPr/>
        </p:nvCxnSpPr>
        <p:spPr bwMode="auto">
          <a:xfrm>
            <a:off x="7391400" y="3886200"/>
            <a:ext cx="152400" cy="30480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>
            <a:stCxn id="171" idx="6"/>
            <a:endCxn id="174" idx="3"/>
          </p:cNvCxnSpPr>
          <p:nvPr/>
        </p:nvCxnSpPr>
        <p:spPr bwMode="auto">
          <a:xfrm>
            <a:off x="7620000" y="4267200"/>
            <a:ext cx="479518" cy="53882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stCxn id="171" idx="5"/>
            <a:endCxn id="176" idx="1"/>
          </p:cNvCxnSpPr>
          <p:nvPr/>
        </p:nvCxnSpPr>
        <p:spPr bwMode="auto">
          <a:xfrm>
            <a:off x="7597682" y="4321082"/>
            <a:ext cx="273236" cy="120836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>
            <a:endCxn id="176" idx="0"/>
          </p:cNvCxnSpPr>
          <p:nvPr/>
        </p:nvCxnSpPr>
        <p:spPr bwMode="auto">
          <a:xfrm flipH="1">
            <a:off x="7924800" y="4343400"/>
            <a:ext cx="228600" cy="7620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>
            <a:stCxn id="114" idx="3"/>
            <a:endCxn id="112" idx="0"/>
          </p:cNvCxnSpPr>
          <p:nvPr/>
        </p:nvCxnSpPr>
        <p:spPr bwMode="auto">
          <a:xfrm flipH="1">
            <a:off x="4572000" y="3863882"/>
            <a:ext cx="22318" cy="5557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8" name="Straight Connector 197"/>
          <p:cNvCxnSpPr>
            <a:stCxn id="15" idx="4"/>
          </p:cNvCxnSpPr>
          <p:nvPr/>
        </p:nvCxnSpPr>
        <p:spPr bwMode="auto">
          <a:xfrm flipH="1">
            <a:off x="1828800" y="3124200"/>
            <a:ext cx="76200" cy="5557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0" name="Cloud 199"/>
          <p:cNvSpPr/>
          <p:nvPr/>
        </p:nvSpPr>
        <p:spPr bwMode="auto">
          <a:xfrm rot="751316">
            <a:off x="1604675" y="3212891"/>
            <a:ext cx="457200" cy="91432"/>
          </a:xfrm>
          <a:prstGeom prst="cloud">
            <a:avLst/>
          </a:prstGeom>
          <a:solidFill>
            <a:srgbClr val="3366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201" name="Straight Connector 200"/>
          <p:cNvCxnSpPr>
            <a:stCxn id="175" idx="3"/>
          </p:cNvCxnSpPr>
          <p:nvPr/>
        </p:nvCxnSpPr>
        <p:spPr bwMode="auto">
          <a:xfrm flipH="1">
            <a:off x="7315200" y="3863882"/>
            <a:ext cx="22318" cy="5557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" name="Arc 204"/>
          <p:cNvSpPr/>
          <p:nvPr/>
        </p:nvSpPr>
        <p:spPr bwMode="auto">
          <a:xfrm rot="19471803">
            <a:off x="7056925" y="4213494"/>
            <a:ext cx="623168" cy="884918"/>
          </a:xfrm>
          <a:prstGeom prst="arc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Content Placeholder 2"/>
          <p:cNvSpPr txBox="1">
            <a:spLocks/>
          </p:cNvSpPr>
          <p:nvPr/>
        </p:nvSpPr>
        <p:spPr bwMode="auto">
          <a:xfrm>
            <a:off x="3352800" y="4572000"/>
            <a:ext cx="556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rgbClr val="6633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LOCK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each node to avoid potential races among threads relaxing shared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nodes. Apply a </a:t>
            </a:r>
            <a:r>
              <a:rPr lang="en-US" sz="1400" i="1" dirty="0">
                <a:solidFill>
                  <a:srgbClr val="000000"/>
                </a:solidFill>
                <a:latin typeface="Calibri"/>
                <a:cs typeface="Calibri"/>
              </a:rPr>
              <a:t>BARRIER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to synchronize threads after each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iteration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7" name="Content Placeholder 2"/>
          <p:cNvSpPr txBox="1">
            <a:spLocks/>
          </p:cNvSpPr>
          <p:nvPr/>
        </p:nvSpPr>
        <p:spPr bwMode="auto">
          <a:xfrm>
            <a:off x="3276600" y="5105400"/>
            <a:ext cx="2743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rgbClr val="6633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9pPr>
          </a:lstStyle>
          <a:p>
            <a:pPr indent="-285750">
              <a:buFont typeface="Wingdings" charset="0"/>
              <a:buChar char="L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Work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inefficient due to many redundant relaxations for nodes that stabilize before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convergence</a:t>
            </a:r>
          </a:p>
          <a:p>
            <a:pPr indent="-285750">
              <a:buFont typeface="Wingdings" charset="0"/>
              <a:buChar char="J"/>
            </a:pP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ighly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parallelizable due to node-level 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parallelism</a:t>
            </a:r>
          </a:p>
        </p:txBody>
      </p:sp>
      <p:sp>
        <p:nvSpPr>
          <p:cNvPr id="208" name="Content Placeholder 2"/>
          <p:cNvSpPr txBox="1">
            <a:spLocks/>
          </p:cNvSpPr>
          <p:nvPr/>
        </p:nvSpPr>
        <p:spPr bwMode="auto">
          <a:xfrm>
            <a:off x="6248400" y="5105400"/>
            <a:ext cx="266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rgbClr val="6633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663300"/>
                </a:solidFill>
                <a:latin typeface="+mn-lt"/>
              </a:defRPr>
            </a:lvl9pPr>
          </a:lstStyle>
          <a:p>
            <a:pPr indent="-285750">
              <a:buFont typeface="Wingdings" charset="0"/>
              <a:buChar char="J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Work efficient and exploits node-level parallelism (bi-directional search improves concurrency)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indent="-285750">
              <a:buFont typeface="Wingdings" charset="0"/>
              <a:buChar char="L"/>
            </a:pP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Needs intelligent scheduling for dynamic work balancing</a:t>
            </a:r>
          </a:p>
        </p:txBody>
      </p:sp>
      <p:cxnSp>
        <p:nvCxnSpPr>
          <p:cNvPr id="210" name="Straight Connector 209"/>
          <p:cNvCxnSpPr/>
          <p:nvPr/>
        </p:nvCxnSpPr>
        <p:spPr bwMode="auto">
          <a:xfrm flipH="1">
            <a:off x="7162800" y="1143000"/>
            <a:ext cx="22318" cy="5557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1" name="TextBox 210"/>
          <p:cNvSpPr txBox="1"/>
          <p:nvPr/>
        </p:nvSpPr>
        <p:spPr>
          <a:xfrm rot="21390894">
            <a:off x="7091041" y="1362474"/>
            <a:ext cx="255975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" dirty="0" smtClean="0">
                <a:solidFill>
                  <a:schemeClr val="tx1"/>
                </a:solidFill>
              </a:rPr>
              <a:t>1.2</a:t>
            </a:r>
          </a:p>
        </p:txBody>
      </p:sp>
    </p:spTree>
    <p:extLst>
      <p:ext uri="{BB962C8B-B14F-4D97-AF65-F5344CB8AC3E}">
        <p14:creationId xmlns:p14="http://schemas.microsoft.com/office/powerpoint/2010/main" val="25457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73" grpId="0" animBg="1"/>
      <p:bldP spid="107" grpId="0" animBg="1"/>
      <p:bldP spid="108" grpId="0"/>
      <p:bldP spid="109" grpId="0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200" grpId="0" animBg="1"/>
      <p:bldP spid="205" grpId="0" animBg="1"/>
      <p:bldP spid="206" grpId="0"/>
      <p:bldP spid="207" grpId="0"/>
      <p:bldP spid="2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would one Parallelization be better than the other?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56" y="1132268"/>
            <a:ext cx="86868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Input Dependence</a:t>
            </a:r>
          </a:p>
          <a:p>
            <a:pPr lvl="1"/>
            <a:r>
              <a:rPr lang="en-US" sz="2000" dirty="0" smtClean="0"/>
              <a:t>Dense Graphs</a:t>
            </a:r>
          </a:p>
          <a:p>
            <a:pPr lvl="2"/>
            <a:r>
              <a:rPr lang="en-US" sz="1800" dirty="0" smtClean="0"/>
              <a:t>Inner loop has more parallelism to exploit</a:t>
            </a:r>
          </a:p>
          <a:p>
            <a:pPr lvl="2"/>
            <a:r>
              <a:rPr lang="en-US" sz="1800" dirty="0" smtClean="0"/>
              <a:t>Outer loop worsens due to communication caused by edge sharing</a:t>
            </a:r>
          </a:p>
          <a:p>
            <a:pPr lvl="2"/>
            <a:endParaRPr lang="en-US" sz="1800" dirty="0" smtClean="0"/>
          </a:p>
          <a:p>
            <a:pPr lvl="2"/>
            <a:endParaRPr lang="en-US" sz="1800" dirty="0"/>
          </a:p>
          <a:p>
            <a:pPr lvl="2"/>
            <a:endParaRPr lang="en-US" sz="1800" dirty="0" smtClean="0"/>
          </a:p>
          <a:p>
            <a:pPr lvl="2"/>
            <a:endParaRPr lang="en-US" sz="1800" dirty="0"/>
          </a:p>
          <a:p>
            <a:pPr lvl="1"/>
            <a:r>
              <a:rPr lang="en-US" sz="2000" dirty="0" smtClean="0"/>
              <a:t>Sparse Graphs</a:t>
            </a:r>
          </a:p>
          <a:p>
            <a:pPr lvl="2"/>
            <a:r>
              <a:rPr lang="en-US" sz="1800" dirty="0" smtClean="0"/>
              <a:t>Outer loop has more parallelism to exploit</a:t>
            </a:r>
            <a:r>
              <a:rPr lang="en-US" sz="1800" dirty="0"/>
              <a:t> </a:t>
            </a:r>
            <a:r>
              <a:rPr lang="en-US" sz="1800" dirty="0" smtClean="0"/>
              <a:t>than inner loop</a:t>
            </a:r>
          </a:p>
          <a:p>
            <a:pPr lvl="2"/>
            <a:r>
              <a:rPr lang="en-US" sz="1800" dirty="0" smtClean="0"/>
              <a:t>Outer loop has less communication, thus can scale more</a:t>
            </a:r>
          </a:p>
          <a:p>
            <a:pPr lvl="2"/>
            <a:r>
              <a:rPr lang="en-US" sz="1800" dirty="0" smtClean="0"/>
              <a:t>The range based optimization to the outer loop removes redundant work, and thus is more work efficient</a:t>
            </a:r>
            <a:endParaRPr lang="en-US" sz="1800" dirty="0"/>
          </a:p>
        </p:txBody>
      </p:sp>
      <p:sp>
        <p:nvSpPr>
          <p:cNvPr id="4" name="Oval 3"/>
          <p:cNvSpPr/>
          <p:nvPr/>
        </p:nvSpPr>
        <p:spPr bwMode="auto">
          <a:xfrm>
            <a:off x="3375120" y="3038920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930839" y="2581720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930839" y="2823199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3930839" y="3038920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930839" y="3254641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930839" y="3470362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486558" y="3038920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546151" y="2598246"/>
            <a:ext cx="609986" cy="901773"/>
          </a:xfrm>
          <a:custGeom>
            <a:avLst/>
            <a:gdLst>
              <a:gd name="connsiteX0" fmla="*/ 377394 w 609986"/>
              <a:gd name="connsiteY0" fmla="*/ 90152 h 901773"/>
              <a:gd name="connsiteX1" fmla="*/ 313000 w 609986"/>
              <a:gd name="connsiteY1" fmla="*/ 128788 h 901773"/>
              <a:gd name="connsiteX2" fmla="*/ 261484 w 609986"/>
              <a:gd name="connsiteY2" fmla="*/ 154546 h 901773"/>
              <a:gd name="connsiteX3" fmla="*/ 197090 w 609986"/>
              <a:gd name="connsiteY3" fmla="*/ 206062 h 901773"/>
              <a:gd name="connsiteX4" fmla="*/ 119817 w 609986"/>
              <a:gd name="connsiteY4" fmla="*/ 296214 h 901773"/>
              <a:gd name="connsiteX5" fmla="*/ 94059 w 609986"/>
              <a:gd name="connsiteY5" fmla="*/ 334850 h 901773"/>
              <a:gd name="connsiteX6" fmla="*/ 55422 w 609986"/>
              <a:gd name="connsiteY6" fmla="*/ 360608 h 901773"/>
              <a:gd name="connsiteX7" fmla="*/ 197090 w 609986"/>
              <a:gd name="connsiteY7" fmla="*/ 386366 h 901773"/>
              <a:gd name="connsiteX8" fmla="*/ 248605 w 609986"/>
              <a:gd name="connsiteY8" fmla="*/ 347729 h 901773"/>
              <a:gd name="connsiteX9" fmla="*/ 287242 w 609986"/>
              <a:gd name="connsiteY9" fmla="*/ 334850 h 901773"/>
              <a:gd name="connsiteX10" fmla="*/ 325879 w 609986"/>
              <a:gd name="connsiteY10" fmla="*/ 309093 h 901773"/>
              <a:gd name="connsiteX11" fmla="*/ 364515 w 609986"/>
              <a:gd name="connsiteY11" fmla="*/ 321971 h 901773"/>
              <a:gd name="connsiteX12" fmla="*/ 325879 w 609986"/>
              <a:gd name="connsiteY12" fmla="*/ 347729 h 901773"/>
              <a:gd name="connsiteX13" fmla="*/ 209969 w 609986"/>
              <a:gd name="connsiteY13" fmla="*/ 386366 h 901773"/>
              <a:gd name="connsiteX14" fmla="*/ 158453 w 609986"/>
              <a:gd name="connsiteY14" fmla="*/ 412124 h 901773"/>
              <a:gd name="connsiteX15" fmla="*/ 3907 w 609986"/>
              <a:gd name="connsiteY15" fmla="*/ 437881 h 901773"/>
              <a:gd name="connsiteX16" fmla="*/ 16786 w 609986"/>
              <a:gd name="connsiteY16" fmla="*/ 476518 h 901773"/>
              <a:gd name="connsiteX17" fmla="*/ 197090 w 609986"/>
              <a:gd name="connsiteY17" fmla="*/ 476518 h 901773"/>
              <a:gd name="connsiteX18" fmla="*/ 274363 w 609986"/>
              <a:gd name="connsiteY18" fmla="*/ 399245 h 901773"/>
              <a:gd name="connsiteX19" fmla="*/ 325879 w 609986"/>
              <a:gd name="connsiteY19" fmla="*/ 321971 h 901773"/>
              <a:gd name="connsiteX20" fmla="*/ 300121 w 609986"/>
              <a:gd name="connsiteY20" fmla="*/ 244698 h 901773"/>
              <a:gd name="connsiteX21" fmla="*/ 248605 w 609986"/>
              <a:gd name="connsiteY21" fmla="*/ 257577 h 901773"/>
              <a:gd name="connsiteX22" fmla="*/ 132696 w 609986"/>
              <a:gd name="connsiteY22" fmla="*/ 334850 h 901773"/>
              <a:gd name="connsiteX23" fmla="*/ 94059 w 609986"/>
              <a:gd name="connsiteY23" fmla="*/ 360608 h 901773"/>
              <a:gd name="connsiteX24" fmla="*/ 287242 w 609986"/>
              <a:gd name="connsiteY24" fmla="*/ 141667 h 901773"/>
              <a:gd name="connsiteX25" fmla="*/ 416031 w 609986"/>
              <a:gd name="connsiteY25" fmla="*/ 90152 h 901773"/>
              <a:gd name="connsiteX26" fmla="*/ 506183 w 609986"/>
              <a:gd name="connsiteY26" fmla="*/ 38636 h 901773"/>
              <a:gd name="connsiteX27" fmla="*/ 583456 w 609986"/>
              <a:gd name="connsiteY27" fmla="*/ 0 h 901773"/>
              <a:gd name="connsiteX28" fmla="*/ 609214 w 609986"/>
              <a:gd name="connsiteY28" fmla="*/ 38636 h 901773"/>
              <a:gd name="connsiteX29" fmla="*/ 570577 w 609986"/>
              <a:gd name="connsiteY29" fmla="*/ 180304 h 901773"/>
              <a:gd name="connsiteX30" fmla="*/ 531941 w 609986"/>
              <a:gd name="connsiteY30" fmla="*/ 193183 h 901773"/>
              <a:gd name="connsiteX31" fmla="*/ 441789 w 609986"/>
              <a:gd name="connsiteY31" fmla="*/ 231819 h 901773"/>
              <a:gd name="connsiteX32" fmla="*/ 364515 w 609986"/>
              <a:gd name="connsiteY32" fmla="*/ 244698 h 901773"/>
              <a:gd name="connsiteX33" fmla="*/ 274363 w 609986"/>
              <a:gd name="connsiteY33" fmla="*/ 270456 h 901773"/>
              <a:gd name="connsiteX34" fmla="*/ 132696 w 609986"/>
              <a:gd name="connsiteY34" fmla="*/ 309093 h 901773"/>
              <a:gd name="connsiteX35" fmla="*/ 94059 w 609986"/>
              <a:gd name="connsiteY35" fmla="*/ 321971 h 901773"/>
              <a:gd name="connsiteX36" fmla="*/ 209969 w 609986"/>
              <a:gd name="connsiteY36" fmla="*/ 347729 h 901773"/>
              <a:gd name="connsiteX37" fmla="*/ 261484 w 609986"/>
              <a:gd name="connsiteY37" fmla="*/ 360608 h 901773"/>
              <a:gd name="connsiteX38" fmla="*/ 493304 w 609986"/>
              <a:gd name="connsiteY38" fmla="*/ 373487 h 901773"/>
              <a:gd name="connsiteX39" fmla="*/ 506183 w 609986"/>
              <a:gd name="connsiteY39" fmla="*/ 412124 h 901773"/>
              <a:gd name="connsiteX40" fmla="*/ 416031 w 609986"/>
              <a:gd name="connsiteY40" fmla="*/ 450760 h 901773"/>
              <a:gd name="connsiteX41" fmla="*/ 81180 w 609986"/>
              <a:gd name="connsiteY41" fmla="*/ 463639 h 901773"/>
              <a:gd name="connsiteX42" fmla="*/ 171332 w 609986"/>
              <a:gd name="connsiteY42" fmla="*/ 502276 h 901773"/>
              <a:gd name="connsiteX43" fmla="*/ 209969 w 609986"/>
              <a:gd name="connsiteY43" fmla="*/ 528033 h 901773"/>
              <a:gd name="connsiteX44" fmla="*/ 248605 w 609986"/>
              <a:gd name="connsiteY44" fmla="*/ 566670 h 901773"/>
              <a:gd name="connsiteX45" fmla="*/ 300121 w 609986"/>
              <a:gd name="connsiteY45" fmla="*/ 579549 h 901773"/>
              <a:gd name="connsiteX46" fmla="*/ 261484 w 609986"/>
              <a:gd name="connsiteY46" fmla="*/ 605307 h 901773"/>
              <a:gd name="connsiteX47" fmla="*/ 42544 w 609986"/>
              <a:gd name="connsiteY47" fmla="*/ 579549 h 901773"/>
              <a:gd name="connsiteX48" fmla="*/ 3907 w 609986"/>
              <a:gd name="connsiteY48" fmla="*/ 540912 h 901773"/>
              <a:gd name="connsiteX49" fmla="*/ 158453 w 609986"/>
              <a:gd name="connsiteY49" fmla="*/ 592428 h 901773"/>
              <a:gd name="connsiteX50" fmla="*/ 248605 w 609986"/>
              <a:gd name="connsiteY50" fmla="*/ 631064 h 901773"/>
              <a:gd name="connsiteX51" fmla="*/ 287242 w 609986"/>
              <a:gd name="connsiteY51" fmla="*/ 656822 h 901773"/>
              <a:gd name="connsiteX52" fmla="*/ 351636 w 609986"/>
              <a:gd name="connsiteY52" fmla="*/ 669701 h 901773"/>
              <a:gd name="connsiteX53" fmla="*/ 390273 w 609986"/>
              <a:gd name="connsiteY53" fmla="*/ 682580 h 901773"/>
              <a:gd name="connsiteX54" fmla="*/ 364515 w 609986"/>
              <a:gd name="connsiteY54" fmla="*/ 746974 h 901773"/>
              <a:gd name="connsiteX55" fmla="*/ 300121 w 609986"/>
              <a:gd name="connsiteY55" fmla="*/ 708338 h 901773"/>
              <a:gd name="connsiteX56" fmla="*/ 222848 w 609986"/>
              <a:gd name="connsiteY56" fmla="*/ 643943 h 901773"/>
              <a:gd name="connsiteX57" fmla="*/ 197090 w 609986"/>
              <a:gd name="connsiteY57" fmla="*/ 605307 h 901773"/>
              <a:gd name="connsiteX58" fmla="*/ 248605 w 609986"/>
              <a:gd name="connsiteY58" fmla="*/ 579549 h 901773"/>
              <a:gd name="connsiteX59" fmla="*/ 351636 w 609986"/>
              <a:gd name="connsiteY59" fmla="*/ 618186 h 901773"/>
              <a:gd name="connsiteX60" fmla="*/ 364515 w 609986"/>
              <a:gd name="connsiteY60" fmla="*/ 656822 h 901773"/>
              <a:gd name="connsiteX61" fmla="*/ 209969 w 609986"/>
              <a:gd name="connsiteY61" fmla="*/ 721217 h 901773"/>
              <a:gd name="connsiteX62" fmla="*/ 171332 w 609986"/>
              <a:gd name="connsiteY62" fmla="*/ 695459 h 901773"/>
              <a:gd name="connsiteX63" fmla="*/ 119817 w 609986"/>
              <a:gd name="connsiteY63" fmla="*/ 669701 h 901773"/>
              <a:gd name="connsiteX64" fmla="*/ 55422 w 609986"/>
              <a:gd name="connsiteY64" fmla="*/ 592428 h 901773"/>
              <a:gd name="connsiteX65" fmla="*/ 29665 w 609986"/>
              <a:gd name="connsiteY65" fmla="*/ 553791 h 901773"/>
              <a:gd name="connsiteX66" fmla="*/ 55422 w 609986"/>
              <a:gd name="connsiteY66" fmla="*/ 566670 h 901773"/>
              <a:gd name="connsiteX67" fmla="*/ 119817 w 609986"/>
              <a:gd name="connsiteY67" fmla="*/ 618186 h 901773"/>
              <a:gd name="connsiteX68" fmla="*/ 287242 w 609986"/>
              <a:gd name="connsiteY68" fmla="*/ 785611 h 901773"/>
              <a:gd name="connsiteX69" fmla="*/ 377394 w 609986"/>
              <a:gd name="connsiteY69" fmla="*/ 875763 h 901773"/>
              <a:gd name="connsiteX70" fmla="*/ 325879 w 609986"/>
              <a:gd name="connsiteY70" fmla="*/ 901521 h 901773"/>
              <a:gd name="connsiteX71" fmla="*/ 248605 w 609986"/>
              <a:gd name="connsiteY71" fmla="*/ 811369 h 901773"/>
              <a:gd name="connsiteX72" fmla="*/ 197090 w 609986"/>
              <a:gd name="connsiteY72" fmla="*/ 734095 h 901773"/>
              <a:gd name="connsiteX73" fmla="*/ 171332 w 609986"/>
              <a:gd name="connsiteY73" fmla="*/ 695459 h 901773"/>
              <a:gd name="connsiteX74" fmla="*/ 171332 w 609986"/>
              <a:gd name="connsiteY74" fmla="*/ 605307 h 90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9986" h="901773">
                <a:moveTo>
                  <a:pt x="377394" y="90152"/>
                </a:moveTo>
                <a:cubicBezTo>
                  <a:pt x="355929" y="103031"/>
                  <a:pt x="334882" y="116632"/>
                  <a:pt x="313000" y="128788"/>
                </a:cubicBezTo>
                <a:cubicBezTo>
                  <a:pt x="296217" y="138112"/>
                  <a:pt x="277458" y="143896"/>
                  <a:pt x="261484" y="154546"/>
                </a:cubicBezTo>
                <a:cubicBezTo>
                  <a:pt x="238612" y="169794"/>
                  <a:pt x="217777" y="187961"/>
                  <a:pt x="197090" y="206062"/>
                </a:cubicBezTo>
                <a:cubicBezTo>
                  <a:pt x="161423" y="237270"/>
                  <a:pt x="147993" y="256768"/>
                  <a:pt x="119817" y="296214"/>
                </a:cubicBezTo>
                <a:cubicBezTo>
                  <a:pt x="110820" y="308809"/>
                  <a:pt x="105004" y="323905"/>
                  <a:pt x="94059" y="334850"/>
                </a:cubicBezTo>
                <a:cubicBezTo>
                  <a:pt x="83114" y="345795"/>
                  <a:pt x="68301" y="352022"/>
                  <a:pt x="55422" y="360608"/>
                </a:cubicBezTo>
                <a:cubicBezTo>
                  <a:pt x="28873" y="440261"/>
                  <a:pt x="18830" y="430932"/>
                  <a:pt x="197090" y="386366"/>
                </a:cubicBezTo>
                <a:cubicBezTo>
                  <a:pt x="217914" y="381160"/>
                  <a:pt x="229968" y="358379"/>
                  <a:pt x="248605" y="347729"/>
                </a:cubicBezTo>
                <a:cubicBezTo>
                  <a:pt x="260392" y="340994"/>
                  <a:pt x="275099" y="340921"/>
                  <a:pt x="287242" y="334850"/>
                </a:cubicBezTo>
                <a:cubicBezTo>
                  <a:pt x="301086" y="327928"/>
                  <a:pt x="313000" y="317679"/>
                  <a:pt x="325879" y="309093"/>
                </a:cubicBezTo>
                <a:cubicBezTo>
                  <a:pt x="338758" y="313386"/>
                  <a:pt x="364515" y="308396"/>
                  <a:pt x="364515" y="321971"/>
                </a:cubicBezTo>
                <a:cubicBezTo>
                  <a:pt x="364515" y="337449"/>
                  <a:pt x="340167" y="341776"/>
                  <a:pt x="325879" y="347729"/>
                </a:cubicBezTo>
                <a:cubicBezTo>
                  <a:pt x="288285" y="363393"/>
                  <a:pt x="246396" y="368152"/>
                  <a:pt x="209969" y="386366"/>
                </a:cubicBezTo>
                <a:cubicBezTo>
                  <a:pt x="192797" y="394952"/>
                  <a:pt x="176667" y="406053"/>
                  <a:pt x="158453" y="412124"/>
                </a:cubicBezTo>
                <a:cubicBezTo>
                  <a:pt x="130211" y="421538"/>
                  <a:pt x="24316" y="434965"/>
                  <a:pt x="3907" y="437881"/>
                </a:cubicBezTo>
                <a:cubicBezTo>
                  <a:pt x="8200" y="450760"/>
                  <a:pt x="6185" y="468037"/>
                  <a:pt x="16786" y="476518"/>
                </a:cubicBezTo>
                <a:cubicBezTo>
                  <a:pt x="53097" y="505567"/>
                  <a:pt x="189771" y="477250"/>
                  <a:pt x="197090" y="476518"/>
                </a:cubicBezTo>
                <a:cubicBezTo>
                  <a:pt x="222848" y="450760"/>
                  <a:pt x="254157" y="429554"/>
                  <a:pt x="274363" y="399245"/>
                </a:cubicBezTo>
                <a:lnTo>
                  <a:pt x="325879" y="321971"/>
                </a:lnTo>
                <a:cubicBezTo>
                  <a:pt x="317293" y="296213"/>
                  <a:pt x="320979" y="262079"/>
                  <a:pt x="300121" y="244698"/>
                </a:cubicBezTo>
                <a:cubicBezTo>
                  <a:pt x="286523" y="233367"/>
                  <a:pt x="264190" y="249185"/>
                  <a:pt x="248605" y="257577"/>
                </a:cubicBezTo>
                <a:cubicBezTo>
                  <a:pt x="207720" y="279592"/>
                  <a:pt x="171332" y="309092"/>
                  <a:pt x="132696" y="334850"/>
                </a:cubicBezTo>
                <a:lnTo>
                  <a:pt x="94059" y="360608"/>
                </a:lnTo>
                <a:cubicBezTo>
                  <a:pt x="159919" y="261817"/>
                  <a:pt x="181253" y="208607"/>
                  <a:pt x="287242" y="141667"/>
                </a:cubicBezTo>
                <a:cubicBezTo>
                  <a:pt x="326335" y="116977"/>
                  <a:pt x="374195" y="109839"/>
                  <a:pt x="416031" y="90152"/>
                </a:cubicBezTo>
                <a:cubicBezTo>
                  <a:pt x="447348" y="75415"/>
                  <a:pt x="475226" y="54115"/>
                  <a:pt x="506183" y="38636"/>
                </a:cubicBezTo>
                <a:cubicBezTo>
                  <a:pt x="612830" y="-14688"/>
                  <a:pt x="472725" y="73820"/>
                  <a:pt x="583456" y="0"/>
                </a:cubicBezTo>
                <a:cubicBezTo>
                  <a:pt x="592042" y="12879"/>
                  <a:pt x="607813" y="23221"/>
                  <a:pt x="609214" y="38636"/>
                </a:cubicBezTo>
                <a:cubicBezTo>
                  <a:pt x="612281" y="72367"/>
                  <a:pt x="607544" y="150730"/>
                  <a:pt x="570577" y="180304"/>
                </a:cubicBezTo>
                <a:cubicBezTo>
                  <a:pt x="559977" y="188785"/>
                  <a:pt x="544545" y="188141"/>
                  <a:pt x="531941" y="193183"/>
                </a:cubicBezTo>
                <a:cubicBezTo>
                  <a:pt x="501585" y="205325"/>
                  <a:pt x="473037" y="222204"/>
                  <a:pt x="441789" y="231819"/>
                </a:cubicBezTo>
                <a:cubicBezTo>
                  <a:pt x="416830" y="239498"/>
                  <a:pt x="390121" y="239577"/>
                  <a:pt x="364515" y="244698"/>
                </a:cubicBezTo>
                <a:cubicBezTo>
                  <a:pt x="244075" y="268786"/>
                  <a:pt x="372554" y="245908"/>
                  <a:pt x="274363" y="270456"/>
                </a:cubicBezTo>
                <a:cubicBezTo>
                  <a:pt x="128720" y="306867"/>
                  <a:pt x="298489" y="253829"/>
                  <a:pt x="132696" y="309093"/>
                </a:cubicBezTo>
                <a:lnTo>
                  <a:pt x="94059" y="321971"/>
                </a:lnTo>
                <a:lnTo>
                  <a:pt x="209969" y="347729"/>
                </a:lnTo>
                <a:cubicBezTo>
                  <a:pt x="227216" y="351709"/>
                  <a:pt x="243857" y="359005"/>
                  <a:pt x="261484" y="360608"/>
                </a:cubicBezTo>
                <a:cubicBezTo>
                  <a:pt x="338559" y="367615"/>
                  <a:pt x="416031" y="369194"/>
                  <a:pt x="493304" y="373487"/>
                </a:cubicBezTo>
                <a:cubicBezTo>
                  <a:pt x="497597" y="386366"/>
                  <a:pt x="511225" y="399519"/>
                  <a:pt x="506183" y="412124"/>
                </a:cubicBezTo>
                <a:cubicBezTo>
                  <a:pt x="497409" y="434060"/>
                  <a:pt x="431572" y="449724"/>
                  <a:pt x="416031" y="450760"/>
                </a:cubicBezTo>
                <a:cubicBezTo>
                  <a:pt x="304579" y="458190"/>
                  <a:pt x="192797" y="459346"/>
                  <a:pt x="81180" y="463639"/>
                </a:cubicBezTo>
                <a:cubicBezTo>
                  <a:pt x="111231" y="476518"/>
                  <a:pt x="142089" y="487655"/>
                  <a:pt x="171332" y="502276"/>
                </a:cubicBezTo>
                <a:cubicBezTo>
                  <a:pt x="185176" y="509198"/>
                  <a:pt x="198078" y="518124"/>
                  <a:pt x="209969" y="528033"/>
                </a:cubicBezTo>
                <a:cubicBezTo>
                  <a:pt x="223961" y="539693"/>
                  <a:pt x="232791" y="557634"/>
                  <a:pt x="248605" y="566670"/>
                </a:cubicBezTo>
                <a:cubicBezTo>
                  <a:pt x="263973" y="575452"/>
                  <a:pt x="282949" y="575256"/>
                  <a:pt x="300121" y="579549"/>
                </a:cubicBezTo>
                <a:cubicBezTo>
                  <a:pt x="287242" y="588135"/>
                  <a:pt x="276936" y="604398"/>
                  <a:pt x="261484" y="605307"/>
                </a:cubicBezTo>
                <a:cubicBezTo>
                  <a:pt x="132022" y="612922"/>
                  <a:pt x="123837" y="606647"/>
                  <a:pt x="42544" y="579549"/>
                </a:cubicBezTo>
                <a:cubicBezTo>
                  <a:pt x="29665" y="566670"/>
                  <a:pt x="-13004" y="547676"/>
                  <a:pt x="3907" y="540912"/>
                </a:cubicBezTo>
                <a:cubicBezTo>
                  <a:pt x="86829" y="507743"/>
                  <a:pt x="104929" y="563233"/>
                  <a:pt x="158453" y="592428"/>
                </a:cubicBezTo>
                <a:cubicBezTo>
                  <a:pt x="187155" y="608084"/>
                  <a:pt x="219362" y="616443"/>
                  <a:pt x="248605" y="631064"/>
                </a:cubicBezTo>
                <a:cubicBezTo>
                  <a:pt x="262450" y="637986"/>
                  <a:pt x="272749" y="651387"/>
                  <a:pt x="287242" y="656822"/>
                </a:cubicBezTo>
                <a:cubicBezTo>
                  <a:pt x="307738" y="664508"/>
                  <a:pt x="330400" y="664392"/>
                  <a:pt x="351636" y="669701"/>
                </a:cubicBezTo>
                <a:cubicBezTo>
                  <a:pt x="364806" y="672994"/>
                  <a:pt x="377394" y="678287"/>
                  <a:pt x="390273" y="682580"/>
                </a:cubicBezTo>
                <a:cubicBezTo>
                  <a:pt x="403495" y="702413"/>
                  <a:pt x="458633" y="757432"/>
                  <a:pt x="364515" y="746974"/>
                </a:cubicBezTo>
                <a:cubicBezTo>
                  <a:pt x="339636" y="744210"/>
                  <a:pt x="321348" y="721605"/>
                  <a:pt x="300121" y="708338"/>
                </a:cubicBezTo>
                <a:cubicBezTo>
                  <a:pt x="264882" y="686314"/>
                  <a:pt x="250599" y="677244"/>
                  <a:pt x="222848" y="643943"/>
                </a:cubicBezTo>
                <a:cubicBezTo>
                  <a:pt x="212939" y="632052"/>
                  <a:pt x="205676" y="618186"/>
                  <a:pt x="197090" y="605307"/>
                </a:cubicBezTo>
                <a:cubicBezTo>
                  <a:pt x="214262" y="596721"/>
                  <a:pt x="229555" y="581930"/>
                  <a:pt x="248605" y="579549"/>
                </a:cubicBezTo>
                <a:cubicBezTo>
                  <a:pt x="276662" y="576042"/>
                  <a:pt x="329935" y="607335"/>
                  <a:pt x="351636" y="618186"/>
                </a:cubicBezTo>
                <a:cubicBezTo>
                  <a:pt x="355929" y="631065"/>
                  <a:pt x="364515" y="643247"/>
                  <a:pt x="364515" y="656822"/>
                </a:cubicBezTo>
                <a:cubicBezTo>
                  <a:pt x="364515" y="798064"/>
                  <a:pt x="350406" y="746750"/>
                  <a:pt x="209969" y="721217"/>
                </a:cubicBezTo>
                <a:cubicBezTo>
                  <a:pt x="197090" y="712631"/>
                  <a:pt x="184771" y="703139"/>
                  <a:pt x="171332" y="695459"/>
                </a:cubicBezTo>
                <a:cubicBezTo>
                  <a:pt x="154663" y="685934"/>
                  <a:pt x="134166" y="682456"/>
                  <a:pt x="119817" y="669701"/>
                </a:cubicBezTo>
                <a:cubicBezTo>
                  <a:pt x="94757" y="647425"/>
                  <a:pt x="76007" y="618894"/>
                  <a:pt x="55422" y="592428"/>
                </a:cubicBezTo>
                <a:cubicBezTo>
                  <a:pt x="45919" y="580210"/>
                  <a:pt x="29665" y="569269"/>
                  <a:pt x="29665" y="553791"/>
                </a:cubicBezTo>
                <a:cubicBezTo>
                  <a:pt x="29665" y="544192"/>
                  <a:pt x="47926" y="560673"/>
                  <a:pt x="55422" y="566670"/>
                </a:cubicBezTo>
                <a:cubicBezTo>
                  <a:pt x="76887" y="583842"/>
                  <a:pt x="99832" y="599312"/>
                  <a:pt x="119817" y="618186"/>
                </a:cubicBezTo>
                <a:cubicBezTo>
                  <a:pt x="177196" y="672378"/>
                  <a:pt x="239886" y="722472"/>
                  <a:pt x="287242" y="785611"/>
                </a:cubicBezTo>
                <a:cubicBezTo>
                  <a:pt x="338758" y="854298"/>
                  <a:pt x="308707" y="824247"/>
                  <a:pt x="377394" y="875763"/>
                </a:cubicBezTo>
                <a:cubicBezTo>
                  <a:pt x="360222" y="884349"/>
                  <a:pt x="344885" y="904236"/>
                  <a:pt x="325879" y="901521"/>
                </a:cubicBezTo>
                <a:cubicBezTo>
                  <a:pt x="311057" y="899404"/>
                  <a:pt x="252217" y="816530"/>
                  <a:pt x="248605" y="811369"/>
                </a:cubicBezTo>
                <a:cubicBezTo>
                  <a:pt x="230852" y="786008"/>
                  <a:pt x="214262" y="759853"/>
                  <a:pt x="197090" y="734095"/>
                </a:cubicBezTo>
                <a:cubicBezTo>
                  <a:pt x="188504" y="721216"/>
                  <a:pt x="171332" y="710937"/>
                  <a:pt x="171332" y="695459"/>
                </a:cubicBezTo>
                <a:lnTo>
                  <a:pt x="171332" y="60530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516971" y="2688398"/>
            <a:ext cx="999002" cy="811369"/>
          </a:xfrm>
          <a:custGeom>
            <a:avLst/>
            <a:gdLst>
              <a:gd name="connsiteX0" fmla="*/ 599757 w 999002"/>
              <a:gd name="connsiteY0" fmla="*/ 0 h 811369"/>
              <a:gd name="connsiteX1" fmla="*/ 664152 w 999002"/>
              <a:gd name="connsiteY1" fmla="*/ 64394 h 811369"/>
              <a:gd name="connsiteX2" fmla="*/ 754304 w 999002"/>
              <a:gd name="connsiteY2" fmla="*/ 128788 h 811369"/>
              <a:gd name="connsiteX3" fmla="*/ 792940 w 999002"/>
              <a:gd name="connsiteY3" fmla="*/ 167425 h 811369"/>
              <a:gd name="connsiteX4" fmla="*/ 844456 w 999002"/>
              <a:gd name="connsiteY4" fmla="*/ 206062 h 811369"/>
              <a:gd name="connsiteX5" fmla="*/ 921729 w 999002"/>
              <a:gd name="connsiteY5" fmla="*/ 257577 h 811369"/>
              <a:gd name="connsiteX6" fmla="*/ 960366 w 999002"/>
              <a:gd name="connsiteY6" fmla="*/ 373487 h 811369"/>
              <a:gd name="connsiteX7" fmla="*/ 870214 w 999002"/>
              <a:gd name="connsiteY7" fmla="*/ 360608 h 811369"/>
              <a:gd name="connsiteX8" fmla="*/ 767183 w 999002"/>
              <a:gd name="connsiteY8" fmla="*/ 283335 h 811369"/>
              <a:gd name="connsiteX9" fmla="*/ 664152 w 999002"/>
              <a:gd name="connsiteY9" fmla="*/ 167425 h 811369"/>
              <a:gd name="connsiteX10" fmla="*/ 625515 w 999002"/>
              <a:gd name="connsiteY10" fmla="*/ 141667 h 811369"/>
              <a:gd name="connsiteX11" fmla="*/ 548242 w 999002"/>
              <a:gd name="connsiteY11" fmla="*/ 103031 h 811369"/>
              <a:gd name="connsiteX12" fmla="*/ 496726 w 999002"/>
              <a:gd name="connsiteY12" fmla="*/ 115910 h 811369"/>
              <a:gd name="connsiteX13" fmla="*/ 509605 w 999002"/>
              <a:gd name="connsiteY13" fmla="*/ 167425 h 811369"/>
              <a:gd name="connsiteX14" fmla="*/ 574000 w 999002"/>
              <a:gd name="connsiteY14" fmla="*/ 231819 h 811369"/>
              <a:gd name="connsiteX15" fmla="*/ 612636 w 999002"/>
              <a:gd name="connsiteY15" fmla="*/ 270456 h 811369"/>
              <a:gd name="connsiteX16" fmla="*/ 728546 w 999002"/>
              <a:gd name="connsiteY16" fmla="*/ 321972 h 811369"/>
              <a:gd name="connsiteX17" fmla="*/ 844456 w 999002"/>
              <a:gd name="connsiteY17" fmla="*/ 360608 h 811369"/>
              <a:gd name="connsiteX18" fmla="*/ 883093 w 999002"/>
              <a:gd name="connsiteY18" fmla="*/ 373487 h 811369"/>
              <a:gd name="connsiteX19" fmla="*/ 960366 w 999002"/>
              <a:gd name="connsiteY19" fmla="*/ 386366 h 811369"/>
              <a:gd name="connsiteX20" fmla="*/ 973245 w 999002"/>
              <a:gd name="connsiteY20" fmla="*/ 425003 h 811369"/>
              <a:gd name="connsiteX21" fmla="*/ 921729 w 999002"/>
              <a:gd name="connsiteY21" fmla="*/ 437881 h 811369"/>
              <a:gd name="connsiteX22" fmla="*/ 831577 w 999002"/>
              <a:gd name="connsiteY22" fmla="*/ 412124 h 811369"/>
              <a:gd name="connsiteX23" fmla="*/ 792940 w 999002"/>
              <a:gd name="connsiteY23" fmla="*/ 386366 h 811369"/>
              <a:gd name="connsiteX24" fmla="*/ 741425 w 999002"/>
              <a:gd name="connsiteY24" fmla="*/ 373487 h 811369"/>
              <a:gd name="connsiteX25" fmla="*/ 702788 w 999002"/>
              <a:gd name="connsiteY25" fmla="*/ 347729 h 811369"/>
              <a:gd name="connsiteX26" fmla="*/ 638394 w 999002"/>
              <a:gd name="connsiteY26" fmla="*/ 270456 h 811369"/>
              <a:gd name="connsiteX27" fmla="*/ 599757 w 999002"/>
              <a:gd name="connsiteY27" fmla="*/ 193183 h 811369"/>
              <a:gd name="connsiteX28" fmla="*/ 689909 w 999002"/>
              <a:gd name="connsiteY28" fmla="*/ 167425 h 811369"/>
              <a:gd name="connsiteX29" fmla="*/ 728546 w 999002"/>
              <a:gd name="connsiteY29" fmla="*/ 193183 h 811369"/>
              <a:gd name="connsiteX30" fmla="*/ 780062 w 999002"/>
              <a:gd name="connsiteY30" fmla="*/ 218941 h 811369"/>
              <a:gd name="connsiteX31" fmla="*/ 818698 w 999002"/>
              <a:gd name="connsiteY31" fmla="*/ 257577 h 811369"/>
              <a:gd name="connsiteX32" fmla="*/ 857335 w 999002"/>
              <a:gd name="connsiteY32" fmla="*/ 283335 h 811369"/>
              <a:gd name="connsiteX33" fmla="*/ 895971 w 999002"/>
              <a:gd name="connsiteY33" fmla="*/ 321972 h 811369"/>
              <a:gd name="connsiteX34" fmla="*/ 934608 w 999002"/>
              <a:gd name="connsiteY34" fmla="*/ 347729 h 811369"/>
              <a:gd name="connsiteX35" fmla="*/ 857335 w 999002"/>
              <a:gd name="connsiteY35" fmla="*/ 334850 h 811369"/>
              <a:gd name="connsiteX36" fmla="*/ 780062 w 999002"/>
              <a:gd name="connsiteY36" fmla="*/ 283335 h 811369"/>
              <a:gd name="connsiteX37" fmla="*/ 689909 w 999002"/>
              <a:gd name="connsiteY37" fmla="*/ 231819 h 811369"/>
              <a:gd name="connsiteX38" fmla="*/ 664152 w 999002"/>
              <a:gd name="connsiteY38" fmla="*/ 193183 h 811369"/>
              <a:gd name="connsiteX39" fmla="*/ 651273 w 999002"/>
              <a:gd name="connsiteY39" fmla="*/ 154546 h 811369"/>
              <a:gd name="connsiteX40" fmla="*/ 612636 w 999002"/>
              <a:gd name="connsiteY40" fmla="*/ 115910 h 811369"/>
              <a:gd name="connsiteX41" fmla="*/ 586878 w 999002"/>
              <a:gd name="connsiteY41" fmla="*/ 77273 h 811369"/>
              <a:gd name="connsiteX42" fmla="*/ 470969 w 999002"/>
              <a:gd name="connsiteY42" fmla="*/ 90152 h 811369"/>
              <a:gd name="connsiteX43" fmla="*/ 432332 w 999002"/>
              <a:gd name="connsiteY43" fmla="*/ 103031 h 811369"/>
              <a:gd name="connsiteX44" fmla="*/ 393695 w 999002"/>
              <a:gd name="connsiteY44" fmla="*/ 141667 h 811369"/>
              <a:gd name="connsiteX45" fmla="*/ 316422 w 999002"/>
              <a:gd name="connsiteY45" fmla="*/ 167425 h 811369"/>
              <a:gd name="connsiteX46" fmla="*/ 277785 w 999002"/>
              <a:gd name="connsiteY46" fmla="*/ 180304 h 811369"/>
              <a:gd name="connsiteX47" fmla="*/ 239149 w 999002"/>
              <a:gd name="connsiteY47" fmla="*/ 218941 h 811369"/>
              <a:gd name="connsiteX48" fmla="*/ 161876 w 999002"/>
              <a:gd name="connsiteY48" fmla="*/ 270456 h 811369"/>
              <a:gd name="connsiteX49" fmla="*/ 252028 w 999002"/>
              <a:gd name="connsiteY49" fmla="*/ 193183 h 811369"/>
              <a:gd name="connsiteX50" fmla="*/ 290664 w 999002"/>
              <a:gd name="connsiteY50" fmla="*/ 141667 h 811369"/>
              <a:gd name="connsiteX51" fmla="*/ 342180 w 999002"/>
              <a:gd name="connsiteY51" fmla="*/ 103031 h 811369"/>
              <a:gd name="connsiteX52" fmla="*/ 535363 w 999002"/>
              <a:gd name="connsiteY52" fmla="*/ 77273 h 811369"/>
              <a:gd name="connsiteX53" fmla="*/ 574000 w 999002"/>
              <a:gd name="connsiteY53" fmla="*/ 141667 h 811369"/>
              <a:gd name="connsiteX54" fmla="*/ 702788 w 999002"/>
              <a:gd name="connsiteY54" fmla="*/ 218941 h 811369"/>
              <a:gd name="connsiteX55" fmla="*/ 741425 w 999002"/>
              <a:gd name="connsiteY55" fmla="*/ 231819 h 811369"/>
              <a:gd name="connsiteX56" fmla="*/ 780062 w 999002"/>
              <a:gd name="connsiteY56" fmla="*/ 270456 h 811369"/>
              <a:gd name="connsiteX57" fmla="*/ 818698 w 999002"/>
              <a:gd name="connsiteY57" fmla="*/ 283335 h 811369"/>
              <a:gd name="connsiteX58" fmla="*/ 857335 w 999002"/>
              <a:gd name="connsiteY58" fmla="*/ 334850 h 811369"/>
              <a:gd name="connsiteX59" fmla="*/ 883093 w 999002"/>
              <a:gd name="connsiteY59" fmla="*/ 373487 h 811369"/>
              <a:gd name="connsiteX60" fmla="*/ 921729 w 999002"/>
              <a:gd name="connsiteY60" fmla="*/ 399245 h 811369"/>
              <a:gd name="connsiteX61" fmla="*/ 818698 w 999002"/>
              <a:gd name="connsiteY61" fmla="*/ 373487 h 811369"/>
              <a:gd name="connsiteX62" fmla="*/ 715667 w 999002"/>
              <a:gd name="connsiteY62" fmla="*/ 321972 h 811369"/>
              <a:gd name="connsiteX63" fmla="*/ 638394 w 999002"/>
              <a:gd name="connsiteY63" fmla="*/ 257577 h 811369"/>
              <a:gd name="connsiteX64" fmla="*/ 586878 w 999002"/>
              <a:gd name="connsiteY64" fmla="*/ 244698 h 811369"/>
              <a:gd name="connsiteX65" fmla="*/ 522484 w 999002"/>
              <a:gd name="connsiteY65" fmla="*/ 257577 h 811369"/>
              <a:gd name="connsiteX66" fmla="*/ 599757 w 999002"/>
              <a:gd name="connsiteY66" fmla="*/ 321972 h 811369"/>
              <a:gd name="connsiteX67" fmla="*/ 651273 w 999002"/>
              <a:gd name="connsiteY67" fmla="*/ 360608 h 811369"/>
              <a:gd name="connsiteX68" fmla="*/ 741425 w 999002"/>
              <a:gd name="connsiteY68" fmla="*/ 412124 h 811369"/>
              <a:gd name="connsiteX69" fmla="*/ 818698 w 999002"/>
              <a:gd name="connsiteY69" fmla="*/ 437881 h 811369"/>
              <a:gd name="connsiteX70" fmla="*/ 870214 w 999002"/>
              <a:gd name="connsiteY70" fmla="*/ 450760 h 811369"/>
              <a:gd name="connsiteX71" fmla="*/ 792940 w 999002"/>
              <a:gd name="connsiteY71" fmla="*/ 437881 h 811369"/>
              <a:gd name="connsiteX72" fmla="*/ 728546 w 999002"/>
              <a:gd name="connsiteY72" fmla="*/ 412124 h 811369"/>
              <a:gd name="connsiteX73" fmla="*/ 689909 w 999002"/>
              <a:gd name="connsiteY73" fmla="*/ 386366 h 811369"/>
              <a:gd name="connsiteX74" fmla="*/ 638394 w 999002"/>
              <a:gd name="connsiteY74" fmla="*/ 373487 h 811369"/>
              <a:gd name="connsiteX75" fmla="*/ 599757 w 999002"/>
              <a:gd name="connsiteY75" fmla="*/ 347729 h 811369"/>
              <a:gd name="connsiteX76" fmla="*/ 561121 w 999002"/>
              <a:gd name="connsiteY76" fmla="*/ 334850 h 811369"/>
              <a:gd name="connsiteX77" fmla="*/ 689909 w 999002"/>
              <a:gd name="connsiteY77" fmla="*/ 373487 h 811369"/>
              <a:gd name="connsiteX78" fmla="*/ 792940 w 999002"/>
              <a:gd name="connsiteY78" fmla="*/ 399245 h 811369"/>
              <a:gd name="connsiteX79" fmla="*/ 844456 w 999002"/>
              <a:gd name="connsiteY79" fmla="*/ 412124 h 811369"/>
              <a:gd name="connsiteX80" fmla="*/ 999002 w 999002"/>
              <a:gd name="connsiteY80" fmla="*/ 425003 h 811369"/>
              <a:gd name="connsiteX81" fmla="*/ 895971 w 999002"/>
              <a:gd name="connsiteY81" fmla="*/ 437881 h 811369"/>
              <a:gd name="connsiteX82" fmla="*/ 638394 w 999002"/>
              <a:gd name="connsiteY82" fmla="*/ 450760 h 811369"/>
              <a:gd name="connsiteX83" fmla="*/ 844456 w 999002"/>
              <a:gd name="connsiteY83" fmla="*/ 463639 h 811369"/>
              <a:gd name="connsiteX84" fmla="*/ 767183 w 999002"/>
              <a:gd name="connsiteY84" fmla="*/ 489397 h 811369"/>
              <a:gd name="connsiteX85" fmla="*/ 728546 w 999002"/>
              <a:gd name="connsiteY85" fmla="*/ 502276 h 811369"/>
              <a:gd name="connsiteX86" fmla="*/ 689909 w 999002"/>
              <a:gd name="connsiteY86" fmla="*/ 579549 h 811369"/>
              <a:gd name="connsiteX87" fmla="*/ 651273 w 999002"/>
              <a:gd name="connsiteY87" fmla="*/ 605307 h 811369"/>
              <a:gd name="connsiteX88" fmla="*/ 677031 w 999002"/>
              <a:gd name="connsiteY88" fmla="*/ 618186 h 811369"/>
              <a:gd name="connsiteX89" fmla="*/ 728546 w 999002"/>
              <a:gd name="connsiteY89" fmla="*/ 605307 h 811369"/>
              <a:gd name="connsiteX90" fmla="*/ 831577 w 999002"/>
              <a:gd name="connsiteY90" fmla="*/ 540912 h 811369"/>
              <a:gd name="connsiteX91" fmla="*/ 908850 w 999002"/>
              <a:gd name="connsiteY91" fmla="*/ 515155 h 811369"/>
              <a:gd name="connsiteX92" fmla="*/ 947487 w 999002"/>
              <a:gd name="connsiteY92" fmla="*/ 528034 h 811369"/>
              <a:gd name="connsiteX93" fmla="*/ 895971 w 999002"/>
              <a:gd name="connsiteY93" fmla="*/ 553791 h 811369"/>
              <a:gd name="connsiteX94" fmla="*/ 857335 w 999002"/>
              <a:gd name="connsiteY94" fmla="*/ 579549 h 811369"/>
              <a:gd name="connsiteX95" fmla="*/ 754304 w 999002"/>
              <a:gd name="connsiteY95" fmla="*/ 656822 h 811369"/>
              <a:gd name="connsiteX96" fmla="*/ 702788 w 999002"/>
              <a:gd name="connsiteY96" fmla="*/ 695459 h 811369"/>
              <a:gd name="connsiteX97" fmla="*/ 651273 w 999002"/>
              <a:gd name="connsiteY97" fmla="*/ 708338 h 811369"/>
              <a:gd name="connsiteX98" fmla="*/ 612636 w 999002"/>
              <a:gd name="connsiteY98" fmla="*/ 734096 h 811369"/>
              <a:gd name="connsiteX99" fmla="*/ 586878 w 999002"/>
              <a:gd name="connsiteY99" fmla="*/ 772732 h 811369"/>
              <a:gd name="connsiteX100" fmla="*/ 599757 w 999002"/>
              <a:gd name="connsiteY100" fmla="*/ 734096 h 811369"/>
              <a:gd name="connsiteX101" fmla="*/ 664152 w 999002"/>
              <a:gd name="connsiteY101" fmla="*/ 695459 h 811369"/>
              <a:gd name="connsiteX102" fmla="*/ 754304 w 999002"/>
              <a:gd name="connsiteY102" fmla="*/ 618186 h 811369"/>
              <a:gd name="connsiteX103" fmla="*/ 792940 w 999002"/>
              <a:gd name="connsiteY103" fmla="*/ 579549 h 811369"/>
              <a:gd name="connsiteX104" fmla="*/ 883093 w 999002"/>
              <a:gd name="connsiteY104" fmla="*/ 540912 h 811369"/>
              <a:gd name="connsiteX105" fmla="*/ 844456 w 999002"/>
              <a:gd name="connsiteY105" fmla="*/ 579549 h 811369"/>
              <a:gd name="connsiteX106" fmla="*/ 818698 w 999002"/>
              <a:gd name="connsiteY106" fmla="*/ 618186 h 811369"/>
              <a:gd name="connsiteX107" fmla="*/ 780062 w 999002"/>
              <a:gd name="connsiteY107" fmla="*/ 643943 h 811369"/>
              <a:gd name="connsiteX108" fmla="*/ 728546 w 999002"/>
              <a:gd name="connsiteY108" fmla="*/ 682580 h 811369"/>
              <a:gd name="connsiteX109" fmla="*/ 638394 w 999002"/>
              <a:gd name="connsiteY109" fmla="*/ 721217 h 811369"/>
              <a:gd name="connsiteX110" fmla="*/ 599757 w 999002"/>
              <a:gd name="connsiteY110" fmla="*/ 746974 h 811369"/>
              <a:gd name="connsiteX111" fmla="*/ 625515 w 999002"/>
              <a:gd name="connsiteY111" fmla="*/ 656822 h 811369"/>
              <a:gd name="connsiteX112" fmla="*/ 715667 w 999002"/>
              <a:gd name="connsiteY112" fmla="*/ 553791 h 811369"/>
              <a:gd name="connsiteX113" fmla="*/ 767183 w 999002"/>
              <a:gd name="connsiteY113" fmla="*/ 515155 h 811369"/>
              <a:gd name="connsiteX114" fmla="*/ 805819 w 999002"/>
              <a:gd name="connsiteY114" fmla="*/ 476518 h 811369"/>
              <a:gd name="connsiteX115" fmla="*/ 741425 w 999002"/>
              <a:gd name="connsiteY115" fmla="*/ 515155 h 811369"/>
              <a:gd name="connsiteX116" fmla="*/ 702788 w 999002"/>
              <a:gd name="connsiteY116" fmla="*/ 540912 h 811369"/>
              <a:gd name="connsiteX117" fmla="*/ 625515 w 999002"/>
              <a:gd name="connsiteY117" fmla="*/ 566670 h 811369"/>
              <a:gd name="connsiteX118" fmla="*/ 586878 w 999002"/>
              <a:gd name="connsiteY118" fmla="*/ 579549 h 811369"/>
              <a:gd name="connsiteX119" fmla="*/ 522484 w 999002"/>
              <a:gd name="connsiteY119" fmla="*/ 566670 h 811369"/>
              <a:gd name="connsiteX120" fmla="*/ 728546 w 999002"/>
              <a:gd name="connsiteY120" fmla="*/ 528034 h 811369"/>
              <a:gd name="connsiteX121" fmla="*/ 651273 w 999002"/>
              <a:gd name="connsiteY121" fmla="*/ 476518 h 811369"/>
              <a:gd name="connsiteX122" fmla="*/ 586878 w 999002"/>
              <a:gd name="connsiteY122" fmla="*/ 463639 h 811369"/>
              <a:gd name="connsiteX123" fmla="*/ 458090 w 999002"/>
              <a:gd name="connsiteY123" fmla="*/ 437881 h 811369"/>
              <a:gd name="connsiteX124" fmla="*/ 393695 w 999002"/>
              <a:gd name="connsiteY124" fmla="*/ 412124 h 811369"/>
              <a:gd name="connsiteX125" fmla="*/ 355059 w 999002"/>
              <a:gd name="connsiteY125" fmla="*/ 399245 h 811369"/>
              <a:gd name="connsiteX126" fmla="*/ 264907 w 999002"/>
              <a:gd name="connsiteY126" fmla="*/ 386366 h 811369"/>
              <a:gd name="connsiteX127" fmla="*/ 445211 w 999002"/>
              <a:gd name="connsiteY127" fmla="*/ 399245 h 811369"/>
              <a:gd name="connsiteX128" fmla="*/ 509605 w 999002"/>
              <a:gd name="connsiteY128" fmla="*/ 425003 h 811369"/>
              <a:gd name="connsiteX129" fmla="*/ 625515 w 999002"/>
              <a:gd name="connsiteY129" fmla="*/ 463639 h 811369"/>
              <a:gd name="connsiteX130" fmla="*/ 586878 w 999002"/>
              <a:gd name="connsiteY130" fmla="*/ 476518 h 811369"/>
              <a:gd name="connsiteX131" fmla="*/ 380816 w 999002"/>
              <a:gd name="connsiteY131" fmla="*/ 476518 h 811369"/>
              <a:gd name="connsiteX132" fmla="*/ 470969 w 999002"/>
              <a:gd name="connsiteY132" fmla="*/ 502276 h 811369"/>
              <a:gd name="connsiteX133" fmla="*/ 522484 w 999002"/>
              <a:gd name="connsiteY133" fmla="*/ 540912 h 811369"/>
              <a:gd name="connsiteX134" fmla="*/ 612636 w 999002"/>
              <a:gd name="connsiteY134" fmla="*/ 579549 h 811369"/>
              <a:gd name="connsiteX135" fmla="*/ 561121 w 999002"/>
              <a:gd name="connsiteY135" fmla="*/ 592428 h 811369"/>
              <a:gd name="connsiteX136" fmla="*/ 445211 w 999002"/>
              <a:gd name="connsiteY136" fmla="*/ 579549 h 811369"/>
              <a:gd name="connsiteX137" fmla="*/ 458090 w 999002"/>
              <a:gd name="connsiteY137" fmla="*/ 643943 h 811369"/>
              <a:gd name="connsiteX138" fmla="*/ 458090 w 999002"/>
              <a:gd name="connsiteY138" fmla="*/ 772732 h 811369"/>
              <a:gd name="connsiteX139" fmla="*/ 483847 w 999002"/>
              <a:gd name="connsiteY139" fmla="*/ 811369 h 811369"/>
              <a:gd name="connsiteX140" fmla="*/ 574000 w 999002"/>
              <a:gd name="connsiteY140" fmla="*/ 759853 h 811369"/>
              <a:gd name="connsiteX141" fmla="*/ 599757 w 999002"/>
              <a:gd name="connsiteY141" fmla="*/ 721217 h 811369"/>
              <a:gd name="connsiteX142" fmla="*/ 638394 w 999002"/>
              <a:gd name="connsiteY142" fmla="*/ 695459 h 811369"/>
              <a:gd name="connsiteX143" fmla="*/ 677031 w 999002"/>
              <a:gd name="connsiteY143" fmla="*/ 656822 h 811369"/>
              <a:gd name="connsiteX144" fmla="*/ 728546 w 999002"/>
              <a:gd name="connsiteY144" fmla="*/ 643943 h 811369"/>
              <a:gd name="connsiteX145" fmla="*/ 780062 w 999002"/>
              <a:gd name="connsiteY145" fmla="*/ 618186 h 811369"/>
              <a:gd name="connsiteX146" fmla="*/ 921729 w 999002"/>
              <a:gd name="connsiteY146" fmla="*/ 579549 h 811369"/>
              <a:gd name="connsiteX147" fmla="*/ 960366 w 999002"/>
              <a:gd name="connsiteY147" fmla="*/ 566670 h 811369"/>
              <a:gd name="connsiteX148" fmla="*/ 934608 w 999002"/>
              <a:gd name="connsiteY148" fmla="*/ 553791 h 811369"/>
              <a:gd name="connsiteX149" fmla="*/ 883093 w 999002"/>
              <a:gd name="connsiteY149" fmla="*/ 566670 h 811369"/>
              <a:gd name="connsiteX150" fmla="*/ 831577 w 999002"/>
              <a:gd name="connsiteY150" fmla="*/ 605307 h 811369"/>
              <a:gd name="connsiteX151" fmla="*/ 792940 w 999002"/>
              <a:gd name="connsiteY151" fmla="*/ 643943 h 811369"/>
              <a:gd name="connsiteX152" fmla="*/ 715667 w 999002"/>
              <a:gd name="connsiteY152" fmla="*/ 695459 h 811369"/>
              <a:gd name="connsiteX153" fmla="*/ 677031 w 999002"/>
              <a:gd name="connsiteY153" fmla="*/ 734096 h 811369"/>
              <a:gd name="connsiteX154" fmla="*/ 651273 w 999002"/>
              <a:gd name="connsiteY154" fmla="*/ 772732 h 811369"/>
              <a:gd name="connsiteX155" fmla="*/ 612636 w 999002"/>
              <a:gd name="connsiteY155" fmla="*/ 785611 h 811369"/>
              <a:gd name="connsiteX156" fmla="*/ 483847 w 999002"/>
              <a:gd name="connsiteY156" fmla="*/ 811369 h 811369"/>
              <a:gd name="connsiteX157" fmla="*/ 419453 w 999002"/>
              <a:gd name="connsiteY157" fmla="*/ 785611 h 811369"/>
              <a:gd name="connsiteX158" fmla="*/ 380816 w 999002"/>
              <a:gd name="connsiteY158" fmla="*/ 734096 h 811369"/>
              <a:gd name="connsiteX159" fmla="*/ 342180 w 999002"/>
              <a:gd name="connsiteY159" fmla="*/ 708338 h 811369"/>
              <a:gd name="connsiteX160" fmla="*/ 264907 w 999002"/>
              <a:gd name="connsiteY160" fmla="*/ 631065 h 811369"/>
              <a:gd name="connsiteX161" fmla="*/ 226270 w 999002"/>
              <a:gd name="connsiteY161" fmla="*/ 592428 h 811369"/>
              <a:gd name="connsiteX162" fmla="*/ 187633 w 999002"/>
              <a:gd name="connsiteY162" fmla="*/ 579549 h 811369"/>
              <a:gd name="connsiteX163" fmla="*/ 71724 w 999002"/>
              <a:gd name="connsiteY163" fmla="*/ 515155 h 811369"/>
              <a:gd name="connsiteX164" fmla="*/ 45966 w 999002"/>
              <a:gd name="connsiteY164" fmla="*/ 476518 h 811369"/>
              <a:gd name="connsiteX165" fmla="*/ 20208 w 999002"/>
              <a:gd name="connsiteY165" fmla="*/ 386366 h 811369"/>
              <a:gd name="connsiteX166" fmla="*/ 97481 w 999002"/>
              <a:gd name="connsiteY166" fmla="*/ 321972 h 811369"/>
              <a:gd name="connsiteX167" fmla="*/ 174754 w 999002"/>
              <a:gd name="connsiteY167" fmla="*/ 296214 h 811369"/>
              <a:gd name="connsiteX168" fmla="*/ 252028 w 999002"/>
              <a:gd name="connsiteY168" fmla="*/ 244698 h 811369"/>
              <a:gd name="connsiteX169" fmla="*/ 290664 w 999002"/>
              <a:gd name="connsiteY169" fmla="*/ 193183 h 811369"/>
              <a:gd name="connsiteX170" fmla="*/ 329301 w 999002"/>
              <a:gd name="connsiteY170" fmla="*/ 167425 h 811369"/>
              <a:gd name="connsiteX171" fmla="*/ 393695 w 999002"/>
              <a:gd name="connsiteY171" fmla="*/ 103031 h 811369"/>
              <a:gd name="connsiteX172" fmla="*/ 406574 w 999002"/>
              <a:gd name="connsiteY172" fmla="*/ 64394 h 811369"/>
              <a:gd name="connsiteX173" fmla="*/ 509605 w 999002"/>
              <a:gd name="connsiteY173" fmla="*/ 64394 h 811369"/>
              <a:gd name="connsiteX174" fmla="*/ 574000 w 999002"/>
              <a:gd name="connsiteY174" fmla="*/ 128788 h 811369"/>
              <a:gd name="connsiteX175" fmla="*/ 625515 w 999002"/>
              <a:gd name="connsiteY175" fmla="*/ 218941 h 811369"/>
              <a:gd name="connsiteX176" fmla="*/ 664152 w 999002"/>
              <a:gd name="connsiteY176" fmla="*/ 257577 h 811369"/>
              <a:gd name="connsiteX177" fmla="*/ 780062 w 999002"/>
              <a:gd name="connsiteY177" fmla="*/ 334850 h 811369"/>
              <a:gd name="connsiteX178" fmla="*/ 857335 w 999002"/>
              <a:gd name="connsiteY178" fmla="*/ 412124 h 811369"/>
              <a:gd name="connsiteX179" fmla="*/ 870214 w 999002"/>
              <a:gd name="connsiteY179" fmla="*/ 412124 h 8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999002" h="811369">
                <a:moveTo>
                  <a:pt x="599757" y="0"/>
                </a:moveTo>
                <a:cubicBezTo>
                  <a:pt x="621222" y="21465"/>
                  <a:pt x="641464" y="44227"/>
                  <a:pt x="664152" y="64394"/>
                </a:cubicBezTo>
                <a:cubicBezTo>
                  <a:pt x="803397" y="188167"/>
                  <a:pt x="643474" y="36430"/>
                  <a:pt x="754304" y="128788"/>
                </a:cubicBezTo>
                <a:cubicBezTo>
                  <a:pt x="768296" y="140448"/>
                  <a:pt x="779111" y="155572"/>
                  <a:pt x="792940" y="167425"/>
                </a:cubicBezTo>
                <a:cubicBezTo>
                  <a:pt x="809237" y="181394"/>
                  <a:pt x="826871" y="193753"/>
                  <a:pt x="844456" y="206062"/>
                </a:cubicBezTo>
                <a:cubicBezTo>
                  <a:pt x="869817" y="223815"/>
                  <a:pt x="921729" y="257577"/>
                  <a:pt x="921729" y="257577"/>
                </a:cubicBezTo>
                <a:cubicBezTo>
                  <a:pt x="926256" y="266630"/>
                  <a:pt x="979090" y="361004"/>
                  <a:pt x="960366" y="373487"/>
                </a:cubicBezTo>
                <a:cubicBezTo>
                  <a:pt x="935108" y="390325"/>
                  <a:pt x="900265" y="364901"/>
                  <a:pt x="870214" y="360608"/>
                </a:cubicBezTo>
                <a:cubicBezTo>
                  <a:pt x="834546" y="336829"/>
                  <a:pt x="797775" y="313927"/>
                  <a:pt x="767183" y="283335"/>
                </a:cubicBezTo>
                <a:cubicBezTo>
                  <a:pt x="689759" y="205911"/>
                  <a:pt x="826407" y="275595"/>
                  <a:pt x="664152" y="167425"/>
                </a:cubicBezTo>
                <a:cubicBezTo>
                  <a:pt x="651273" y="158839"/>
                  <a:pt x="639360" y="148589"/>
                  <a:pt x="625515" y="141667"/>
                </a:cubicBezTo>
                <a:cubicBezTo>
                  <a:pt x="518870" y="88345"/>
                  <a:pt x="658970" y="176849"/>
                  <a:pt x="548242" y="103031"/>
                </a:cubicBezTo>
                <a:cubicBezTo>
                  <a:pt x="531070" y="107324"/>
                  <a:pt x="505833" y="100732"/>
                  <a:pt x="496726" y="115910"/>
                </a:cubicBezTo>
                <a:cubicBezTo>
                  <a:pt x="487619" y="131088"/>
                  <a:pt x="502632" y="151156"/>
                  <a:pt x="509605" y="167425"/>
                </a:cubicBezTo>
                <a:cubicBezTo>
                  <a:pt x="530594" y="216399"/>
                  <a:pt x="535838" y="200018"/>
                  <a:pt x="574000" y="231819"/>
                </a:cubicBezTo>
                <a:cubicBezTo>
                  <a:pt x="587992" y="243479"/>
                  <a:pt x="598644" y="258796"/>
                  <a:pt x="612636" y="270456"/>
                </a:cubicBezTo>
                <a:cubicBezTo>
                  <a:pt x="653453" y="304471"/>
                  <a:pt x="672392" y="303254"/>
                  <a:pt x="728546" y="321972"/>
                </a:cubicBezTo>
                <a:lnTo>
                  <a:pt x="844456" y="360608"/>
                </a:lnTo>
                <a:cubicBezTo>
                  <a:pt x="857335" y="364901"/>
                  <a:pt x="869702" y="371255"/>
                  <a:pt x="883093" y="373487"/>
                </a:cubicBezTo>
                <a:lnTo>
                  <a:pt x="960366" y="386366"/>
                </a:lnTo>
                <a:cubicBezTo>
                  <a:pt x="964659" y="399245"/>
                  <a:pt x="981390" y="414143"/>
                  <a:pt x="973245" y="425003"/>
                </a:cubicBezTo>
                <a:cubicBezTo>
                  <a:pt x="962625" y="439163"/>
                  <a:pt x="939429" y="437881"/>
                  <a:pt x="921729" y="437881"/>
                </a:cubicBezTo>
                <a:cubicBezTo>
                  <a:pt x="913474" y="437881"/>
                  <a:pt x="843725" y="418198"/>
                  <a:pt x="831577" y="412124"/>
                </a:cubicBezTo>
                <a:cubicBezTo>
                  <a:pt x="817732" y="405202"/>
                  <a:pt x="807167" y="392463"/>
                  <a:pt x="792940" y="386366"/>
                </a:cubicBezTo>
                <a:cubicBezTo>
                  <a:pt x="776671" y="379393"/>
                  <a:pt x="758597" y="377780"/>
                  <a:pt x="741425" y="373487"/>
                </a:cubicBezTo>
                <a:cubicBezTo>
                  <a:pt x="728546" y="364901"/>
                  <a:pt x="714679" y="357638"/>
                  <a:pt x="702788" y="347729"/>
                </a:cubicBezTo>
                <a:cubicBezTo>
                  <a:pt x="678374" y="327384"/>
                  <a:pt x="652866" y="299401"/>
                  <a:pt x="638394" y="270456"/>
                </a:cubicBezTo>
                <a:cubicBezTo>
                  <a:pt x="585076" y="163819"/>
                  <a:pt x="673572" y="303903"/>
                  <a:pt x="599757" y="193183"/>
                </a:cubicBezTo>
                <a:cubicBezTo>
                  <a:pt x="578408" y="129137"/>
                  <a:pt x="567097" y="133930"/>
                  <a:pt x="689909" y="167425"/>
                </a:cubicBezTo>
                <a:cubicBezTo>
                  <a:pt x="704842" y="171498"/>
                  <a:pt x="715107" y="185503"/>
                  <a:pt x="728546" y="193183"/>
                </a:cubicBezTo>
                <a:cubicBezTo>
                  <a:pt x="745215" y="202708"/>
                  <a:pt x="764439" y="207782"/>
                  <a:pt x="780062" y="218941"/>
                </a:cubicBezTo>
                <a:cubicBezTo>
                  <a:pt x="794883" y="229527"/>
                  <a:pt x="804706" y="245917"/>
                  <a:pt x="818698" y="257577"/>
                </a:cubicBezTo>
                <a:cubicBezTo>
                  <a:pt x="830589" y="267486"/>
                  <a:pt x="845444" y="273426"/>
                  <a:pt x="857335" y="283335"/>
                </a:cubicBezTo>
                <a:cubicBezTo>
                  <a:pt x="871327" y="294995"/>
                  <a:pt x="881979" y="310312"/>
                  <a:pt x="895971" y="321972"/>
                </a:cubicBezTo>
                <a:cubicBezTo>
                  <a:pt x="907862" y="331881"/>
                  <a:pt x="949292" y="342835"/>
                  <a:pt x="934608" y="347729"/>
                </a:cubicBezTo>
                <a:cubicBezTo>
                  <a:pt x="909835" y="355986"/>
                  <a:pt x="883093" y="339143"/>
                  <a:pt x="857335" y="334850"/>
                </a:cubicBezTo>
                <a:cubicBezTo>
                  <a:pt x="831577" y="317678"/>
                  <a:pt x="806607" y="299262"/>
                  <a:pt x="780062" y="283335"/>
                </a:cubicBezTo>
                <a:cubicBezTo>
                  <a:pt x="616668" y="185299"/>
                  <a:pt x="823557" y="320918"/>
                  <a:pt x="689909" y="231819"/>
                </a:cubicBezTo>
                <a:cubicBezTo>
                  <a:pt x="681323" y="218940"/>
                  <a:pt x="671074" y="207027"/>
                  <a:pt x="664152" y="193183"/>
                </a:cubicBezTo>
                <a:cubicBezTo>
                  <a:pt x="658081" y="181041"/>
                  <a:pt x="658803" y="165842"/>
                  <a:pt x="651273" y="154546"/>
                </a:cubicBezTo>
                <a:cubicBezTo>
                  <a:pt x="641170" y="139392"/>
                  <a:pt x="624296" y="129902"/>
                  <a:pt x="612636" y="115910"/>
                </a:cubicBezTo>
                <a:cubicBezTo>
                  <a:pt x="602727" y="104019"/>
                  <a:pt x="595464" y="90152"/>
                  <a:pt x="586878" y="77273"/>
                </a:cubicBezTo>
                <a:cubicBezTo>
                  <a:pt x="548242" y="81566"/>
                  <a:pt x="509314" y="83761"/>
                  <a:pt x="470969" y="90152"/>
                </a:cubicBezTo>
                <a:cubicBezTo>
                  <a:pt x="457578" y="92384"/>
                  <a:pt x="443628" y="95501"/>
                  <a:pt x="432332" y="103031"/>
                </a:cubicBezTo>
                <a:cubicBezTo>
                  <a:pt x="417177" y="113134"/>
                  <a:pt x="409616" y="132822"/>
                  <a:pt x="393695" y="141667"/>
                </a:cubicBezTo>
                <a:cubicBezTo>
                  <a:pt x="369961" y="154853"/>
                  <a:pt x="342180" y="158839"/>
                  <a:pt x="316422" y="167425"/>
                </a:cubicBezTo>
                <a:lnTo>
                  <a:pt x="277785" y="180304"/>
                </a:lnTo>
                <a:cubicBezTo>
                  <a:pt x="264906" y="193183"/>
                  <a:pt x="253526" y="207759"/>
                  <a:pt x="239149" y="218941"/>
                </a:cubicBezTo>
                <a:cubicBezTo>
                  <a:pt x="214713" y="237947"/>
                  <a:pt x="161876" y="270456"/>
                  <a:pt x="161876" y="270456"/>
                </a:cubicBezTo>
                <a:cubicBezTo>
                  <a:pt x="222648" y="179294"/>
                  <a:pt x="140188" y="291043"/>
                  <a:pt x="252028" y="193183"/>
                </a:cubicBezTo>
                <a:cubicBezTo>
                  <a:pt x="268182" y="179048"/>
                  <a:pt x="275486" y="156845"/>
                  <a:pt x="290664" y="141667"/>
                </a:cubicBezTo>
                <a:cubicBezTo>
                  <a:pt x="305842" y="126489"/>
                  <a:pt x="325008" y="115910"/>
                  <a:pt x="342180" y="103031"/>
                </a:cubicBezTo>
                <a:cubicBezTo>
                  <a:pt x="390948" y="29880"/>
                  <a:pt x="381575" y="19603"/>
                  <a:pt x="535363" y="77273"/>
                </a:cubicBezTo>
                <a:cubicBezTo>
                  <a:pt x="558801" y="86062"/>
                  <a:pt x="556300" y="123967"/>
                  <a:pt x="574000" y="141667"/>
                </a:cubicBezTo>
                <a:cubicBezTo>
                  <a:pt x="596887" y="164554"/>
                  <a:pt x="667219" y="203697"/>
                  <a:pt x="702788" y="218941"/>
                </a:cubicBezTo>
                <a:cubicBezTo>
                  <a:pt x="715266" y="224289"/>
                  <a:pt x="728546" y="227526"/>
                  <a:pt x="741425" y="231819"/>
                </a:cubicBezTo>
                <a:cubicBezTo>
                  <a:pt x="754304" y="244698"/>
                  <a:pt x="764907" y="260353"/>
                  <a:pt x="780062" y="270456"/>
                </a:cubicBezTo>
                <a:cubicBezTo>
                  <a:pt x="791357" y="277986"/>
                  <a:pt x="808269" y="274644"/>
                  <a:pt x="818698" y="283335"/>
                </a:cubicBezTo>
                <a:cubicBezTo>
                  <a:pt x="835188" y="297076"/>
                  <a:pt x="844859" y="317383"/>
                  <a:pt x="857335" y="334850"/>
                </a:cubicBezTo>
                <a:cubicBezTo>
                  <a:pt x="866332" y="347445"/>
                  <a:pt x="872148" y="362542"/>
                  <a:pt x="883093" y="373487"/>
                </a:cubicBezTo>
                <a:cubicBezTo>
                  <a:pt x="894038" y="384432"/>
                  <a:pt x="937207" y="399245"/>
                  <a:pt x="921729" y="399245"/>
                </a:cubicBezTo>
                <a:cubicBezTo>
                  <a:pt x="886328" y="399245"/>
                  <a:pt x="852533" y="383898"/>
                  <a:pt x="818698" y="373487"/>
                </a:cubicBezTo>
                <a:cubicBezTo>
                  <a:pt x="781176" y="361942"/>
                  <a:pt x="745926" y="347188"/>
                  <a:pt x="715667" y="321972"/>
                </a:cubicBezTo>
                <a:cubicBezTo>
                  <a:pt x="682900" y="294666"/>
                  <a:pt x="677896" y="274507"/>
                  <a:pt x="638394" y="257577"/>
                </a:cubicBezTo>
                <a:cubicBezTo>
                  <a:pt x="622125" y="250604"/>
                  <a:pt x="604050" y="248991"/>
                  <a:pt x="586878" y="244698"/>
                </a:cubicBezTo>
                <a:cubicBezTo>
                  <a:pt x="565413" y="248991"/>
                  <a:pt x="518885" y="235985"/>
                  <a:pt x="522484" y="257577"/>
                </a:cubicBezTo>
                <a:cubicBezTo>
                  <a:pt x="527996" y="290650"/>
                  <a:pt x="573575" y="301027"/>
                  <a:pt x="599757" y="321972"/>
                </a:cubicBezTo>
                <a:cubicBezTo>
                  <a:pt x="616518" y="335381"/>
                  <a:pt x="633806" y="348132"/>
                  <a:pt x="651273" y="360608"/>
                </a:cubicBezTo>
                <a:cubicBezTo>
                  <a:pt x="680846" y="381731"/>
                  <a:pt x="707121" y="398402"/>
                  <a:pt x="741425" y="412124"/>
                </a:cubicBezTo>
                <a:cubicBezTo>
                  <a:pt x="766634" y="422207"/>
                  <a:pt x="792358" y="431296"/>
                  <a:pt x="818698" y="437881"/>
                </a:cubicBezTo>
                <a:cubicBezTo>
                  <a:pt x="835870" y="442174"/>
                  <a:pt x="887914" y="450760"/>
                  <a:pt x="870214" y="450760"/>
                </a:cubicBezTo>
                <a:cubicBezTo>
                  <a:pt x="844101" y="450760"/>
                  <a:pt x="818698" y="442174"/>
                  <a:pt x="792940" y="437881"/>
                </a:cubicBezTo>
                <a:cubicBezTo>
                  <a:pt x="771475" y="429295"/>
                  <a:pt x="749223" y="422463"/>
                  <a:pt x="728546" y="412124"/>
                </a:cubicBezTo>
                <a:cubicBezTo>
                  <a:pt x="714701" y="405202"/>
                  <a:pt x="704136" y="392463"/>
                  <a:pt x="689909" y="386366"/>
                </a:cubicBezTo>
                <a:cubicBezTo>
                  <a:pt x="673640" y="379393"/>
                  <a:pt x="655566" y="377780"/>
                  <a:pt x="638394" y="373487"/>
                </a:cubicBezTo>
                <a:cubicBezTo>
                  <a:pt x="625515" y="364901"/>
                  <a:pt x="613601" y="354651"/>
                  <a:pt x="599757" y="347729"/>
                </a:cubicBezTo>
                <a:cubicBezTo>
                  <a:pt x="587615" y="341658"/>
                  <a:pt x="548979" y="328779"/>
                  <a:pt x="561121" y="334850"/>
                </a:cubicBezTo>
                <a:cubicBezTo>
                  <a:pt x="624882" y="366731"/>
                  <a:pt x="622689" y="357974"/>
                  <a:pt x="689909" y="373487"/>
                </a:cubicBezTo>
                <a:cubicBezTo>
                  <a:pt x="724403" y="381447"/>
                  <a:pt x="758596" y="390659"/>
                  <a:pt x="792940" y="399245"/>
                </a:cubicBezTo>
                <a:cubicBezTo>
                  <a:pt x="810112" y="403538"/>
                  <a:pt x="826817" y="410654"/>
                  <a:pt x="844456" y="412124"/>
                </a:cubicBezTo>
                <a:lnTo>
                  <a:pt x="999002" y="425003"/>
                </a:lnTo>
                <a:cubicBezTo>
                  <a:pt x="964658" y="429296"/>
                  <a:pt x="930494" y="435415"/>
                  <a:pt x="895971" y="437881"/>
                </a:cubicBezTo>
                <a:cubicBezTo>
                  <a:pt x="810223" y="444006"/>
                  <a:pt x="715284" y="412314"/>
                  <a:pt x="638394" y="450760"/>
                </a:cubicBezTo>
                <a:cubicBezTo>
                  <a:pt x="576839" y="481538"/>
                  <a:pt x="775769" y="459346"/>
                  <a:pt x="844456" y="463639"/>
                </a:cubicBezTo>
                <a:lnTo>
                  <a:pt x="767183" y="489397"/>
                </a:lnTo>
                <a:lnTo>
                  <a:pt x="728546" y="502276"/>
                </a:lnTo>
                <a:cubicBezTo>
                  <a:pt x="718071" y="533700"/>
                  <a:pt x="714875" y="554583"/>
                  <a:pt x="689909" y="579549"/>
                </a:cubicBezTo>
                <a:cubicBezTo>
                  <a:pt x="678964" y="590494"/>
                  <a:pt x="664152" y="596721"/>
                  <a:pt x="651273" y="605307"/>
                </a:cubicBezTo>
                <a:cubicBezTo>
                  <a:pt x="629444" y="670791"/>
                  <a:pt x="631722" y="637604"/>
                  <a:pt x="677031" y="618186"/>
                </a:cubicBezTo>
                <a:cubicBezTo>
                  <a:pt x="693300" y="611214"/>
                  <a:pt x="711374" y="609600"/>
                  <a:pt x="728546" y="605307"/>
                </a:cubicBezTo>
                <a:cubicBezTo>
                  <a:pt x="762890" y="583842"/>
                  <a:pt x="793155" y="553719"/>
                  <a:pt x="831577" y="540912"/>
                </a:cubicBezTo>
                <a:lnTo>
                  <a:pt x="908850" y="515155"/>
                </a:lnTo>
                <a:cubicBezTo>
                  <a:pt x="921729" y="519448"/>
                  <a:pt x="951780" y="515155"/>
                  <a:pt x="947487" y="528034"/>
                </a:cubicBezTo>
                <a:cubicBezTo>
                  <a:pt x="941416" y="546247"/>
                  <a:pt x="912640" y="544266"/>
                  <a:pt x="895971" y="553791"/>
                </a:cubicBezTo>
                <a:cubicBezTo>
                  <a:pt x="882532" y="561470"/>
                  <a:pt x="869853" y="570445"/>
                  <a:pt x="857335" y="579549"/>
                </a:cubicBezTo>
                <a:cubicBezTo>
                  <a:pt x="822616" y="604799"/>
                  <a:pt x="788648" y="631064"/>
                  <a:pt x="754304" y="656822"/>
                </a:cubicBezTo>
                <a:cubicBezTo>
                  <a:pt x="737132" y="669701"/>
                  <a:pt x="723612" y="690253"/>
                  <a:pt x="702788" y="695459"/>
                </a:cubicBezTo>
                <a:lnTo>
                  <a:pt x="651273" y="708338"/>
                </a:lnTo>
                <a:cubicBezTo>
                  <a:pt x="638394" y="716924"/>
                  <a:pt x="623581" y="723151"/>
                  <a:pt x="612636" y="734096"/>
                </a:cubicBezTo>
                <a:cubicBezTo>
                  <a:pt x="601691" y="745041"/>
                  <a:pt x="602356" y="772732"/>
                  <a:pt x="586878" y="772732"/>
                </a:cubicBezTo>
                <a:cubicBezTo>
                  <a:pt x="573303" y="772732"/>
                  <a:pt x="590158" y="743695"/>
                  <a:pt x="599757" y="734096"/>
                </a:cubicBezTo>
                <a:cubicBezTo>
                  <a:pt x="617458" y="716396"/>
                  <a:pt x="642687" y="708338"/>
                  <a:pt x="664152" y="695459"/>
                </a:cubicBezTo>
                <a:cubicBezTo>
                  <a:pt x="741675" y="592092"/>
                  <a:pt x="659111" y="686181"/>
                  <a:pt x="754304" y="618186"/>
                </a:cubicBezTo>
                <a:cubicBezTo>
                  <a:pt x="769125" y="607600"/>
                  <a:pt x="778119" y="590135"/>
                  <a:pt x="792940" y="579549"/>
                </a:cubicBezTo>
                <a:cubicBezTo>
                  <a:pt x="820790" y="559656"/>
                  <a:pt x="851563" y="551422"/>
                  <a:pt x="883093" y="540912"/>
                </a:cubicBezTo>
                <a:cubicBezTo>
                  <a:pt x="870214" y="553791"/>
                  <a:pt x="856116" y="565557"/>
                  <a:pt x="844456" y="579549"/>
                </a:cubicBezTo>
                <a:cubicBezTo>
                  <a:pt x="834547" y="591440"/>
                  <a:pt x="829643" y="607241"/>
                  <a:pt x="818698" y="618186"/>
                </a:cubicBezTo>
                <a:cubicBezTo>
                  <a:pt x="807753" y="629131"/>
                  <a:pt x="792657" y="634947"/>
                  <a:pt x="780062" y="643943"/>
                </a:cubicBezTo>
                <a:cubicBezTo>
                  <a:pt x="762595" y="656419"/>
                  <a:pt x="746748" y="671203"/>
                  <a:pt x="728546" y="682580"/>
                </a:cubicBezTo>
                <a:cubicBezTo>
                  <a:pt x="621363" y="749570"/>
                  <a:pt x="726022" y="677404"/>
                  <a:pt x="638394" y="721217"/>
                </a:cubicBezTo>
                <a:cubicBezTo>
                  <a:pt x="624550" y="728139"/>
                  <a:pt x="612636" y="738388"/>
                  <a:pt x="599757" y="746974"/>
                </a:cubicBezTo>
                <a:cubicBezTo>
                  <a:pt x="608343" y="716923"/>
                  <a:pt x="611538" y="684776"/>
                  <a:pt x="625515" y="656822"/>
                </a:cubicBezTo>
                <a:cubicBezTo>
                  <a:pt x="636176" y="635500"/>
                  <a:pt x="692203" y="573903"/>
                  <a:pt x="715667" y="553791"/>
                </a:cubicBezTo>
                <a:cubicBezTo>
                  <a:pt x="731964" y="539822"/>
                  <a:pt x="750886" y="529124"/>
                  <a:pt x="767183" y="515155"/>
                </a:cubicBezTo>
                <a:cubicBezTo>
                  <a:pt x="781012" y="503302"/>
                  <a:pt x="821437" y="467147"/>
                  <a:pt x="805819" y="476518"/>
                </a:cubicBezTo>
                <a:cubicBezTo>
                  <a:pt x="784354" y="489397"/>
                  <a:pt x="762652" y="501888"/>
                  <a:pt x="741425" y="515155"/>
                </a:cubicBezTo>
                <a:cubicBezTo>
                  <a:pt x="728299" y="523359"/>
                  <a:pt x="716932" y="534626"/>
                  <a:pt x="702788" y="540912"/>
                </a:cubicBezTo>
                <a:cubicBezTo>
                  <a:pt x="677977" y="551939"/>
                  <a:pt x="651273" y="558084"/>
                  <a:pt x="625515" y="566670"/>
                </a:cubicBezTo>
                <a:lnTo>
                  <a:pt x="586878" y="579549"/>
                </a:lnTo>
                <a:cubicBezTo>
                  <a:pt x="565413" y="575256"/>
                  <a:pt x="510342" y="584883"/>
                  <a:pt x="522484" y="566670"/>
                </a:cubicBezTo>
                <a:cubicBezTo>
                  <a:pt x="538517" y="542620"/>
                  <a:pt x="720260" y="528955"/>
                  <a:pt x="728546" y="528034"/>
                </a:cubicBezTo>
                <a:cubicBezTo>
                  <a:pt x="702788" y="510862"/>
                  <a:pt x="681629" y="482589"/>
                  <a:pt x="651273" y="476518"/>
                </a:cubicBezTo>
                <a:lnTo>
                  <a:pt x="586878" y="463639"/>
                </a:lnTo>
                <a:cubicBezTo>
                  <a:pt x="545023" y="456029"/>
                  <a:pt x="499096" y="451550"/>
                  <a:pt x="458090" y="437881"/>
                </a:cubicBezTo>
                <a:cubicBezTo>
                  <a:pt x="436158" y="430570"/>
                  <a:pt x="415341" y="420241"/>
                  <a:pt x="393695" y="412124"/>
                </a:cubicBezTo>
                <a:cubicBezTo>
                  <a:pt x="380984" y="407357"/>
                  <a:pt x="368371" y="401907"/>
                  <a:pt x="355059" y="399245"/>
                </a:cubicBezTo>
                <a:cubicBezTo>
                  <a:pt x="325293" y="393292"/>
                  <a:pt x="234551" y="386366"/>
                  <a:pt x="264907" y="386366"/>
                </a:cubicBezTo>
                <a:cubicBezTo>
                  <a:pt x="325161" y="386366"/>
                  <a:pt x="385110" y="394952"/>
                  <a:pt x="445211" y="399245"/>
                </a:cubicBezTo>
                <a:cubicBezTo>
                  <a:pt x="466676" y="407831"/>
                  <a:pt x="487834" y="417228"/>
                  <a:pt x="509605" y="425003"/>
                </a:cubicBezTo>
                <a:cubicBezTo>
                  <a:pt x="547959" y="438701"/>
                  <a:pt x="625515" y="463639"/>
                  <a:pt x="625515" y="463639"/>
                </a:cubicBezTo>
                <a:cubicBezTo>
                  <a:pt x="612636" y="467932"/>
                  <a:pt x="600454" y="476518"/>
                  <a:pt x="586878" y="476518"/>
                </a:cubicBezTo>
                <a:cubicBezTo>
                  <a:pt x="307490" y="476518"/>
                  <a:pt x="246753" y="439955"/>
                  <a:pt x="380816" y="476518"/>
                </a:cubicBezTo>
                <a:cubicBezTo>
                  <a:pt x="410968" y="484741"/>
                  <a:pt x="440918" y="493690"/>
                  <a:pt x="470969" y="502276"/>
                </a:cubicBezTo>
                <a:cubicBezTo>
                  <a:pt x="488141" y="515155"/>
                  <a:pt x="503286" y="531313"/>
                  <a:pt x="522484" y="540912"/>
                </a:cubicBezTo>
                <a:cubicBezTo>
                  <a:pt x="688799" y="624069"/>
                  <a:pt x="472016" y="485800"/>
                  <a:pt x="612636" y="579549"/>
                </a:cubicBezTo>
                <a:cubicBezTo>
                  <a:pt x="595464" y="583842"/>
                  <a:pt x="578821" y="592428"/>
                  <a:pt x="561121" y="592428"/>
                </a:cubicBezTo>
                <a:cubicBezTo>
                  <a:pt x="522247" y="592428"/>
                  <a:pt x="479981" y="562164"/>
                  <a:pt x="445211" y="579549"/>
                </a:cubicBezTo>
                <a:cubicBezTo>
                  <a:pt x="425632" y="589338"/>
                  <a:pt x="453797" y="622478"/>
                  <a:pt x="458090" y="643943"/>
                </a:cubicBezTo>
                <a:cubicBezTo>
                  <a:pt x="443464" y="702446"/>
                  <a:pt x="435535" y="705065"/>
                  <a:pt x="458090" y="772732"/>
                </a:cubicBezTo>
                <a:cubicBezTo>
                  <a:pt x="462985" y="787416"/>
                  <a:pt x="475261" y="798490"/>
                  <a:pt x="483847" y="811369"/>
                </a:cubicBezTo>
                <a:cubicBezTo>
                  <a:pt x="528054" y="796633"/>
                  <a:pt x="535015" y="798838"/>
                  <a:pt x="574000" y="759853"/>
                </a:cubicBezTo>
                <a:cubicBezTo>
                  <a:pt x="584945" y="748908"/>
                  <a:pt x="588812" y="732162"/>
                  <a:pt x="599757" y="721217"/>
                </a:cubicBezTo>
                <a:cubicBezTo>
                  <a:pt x="610702" y="710272"/>
                  <a:pt x="626503" y="705368"/>
                  <a:pt x="638394" y="695459"/>
                </a:cubicBezTo>
                <a:cubicBezTo>
                  <a:pt x="652386" y="683799"/>
                  <a:pt x="661217" y="665859"/>
                  <a:pt x="677031" y="656822"/>
                </a:cubicBezTo>
                <a:cubicBezTo>
                  <a:pt x="692399" y="648040"/>
                  <a:pt x="711973" y="650158"/>
                  <a:pt x="728546" y="643943"/>
                </a:cubicBezTo>
                <a:cubicBezTo>
                  <a:pt x="746522" y="637202"/>
                  <a:pt x="762416" y="625749"/>
                  <a:pt x="780062" y="618186"/>
                </a:cubicBezTo>
                <a:cubicBezTo>
                  <a:pt x="819060" y="601473"/>
                  <a:pt x="892160" y="589405"/>
                  <a:pt x="921729" y="579549"/>
                </a:cubicBezTo>
                <a:lnTo>
                  <a:pt x="960366" y="566670"/>
                </a:lnTo>
                <a:cubicBezTo>
                  <a:pt x="1002628" y="503278"/>
                  <a:pt x="992707" y="532004"/>
                  <a:pt x="934608" y="553791"/>
                </a:cubicBezTo>
                <a:cubicBezTo>
                  <a:pt x="918035" y="560006"/>
                  <a:pt x="900265" y="562377"/>
                  <a:pt x="883093" y="566670"/>
                </a:cubicBezTo>
                <a:cubicBezTo>
                  <a:pt x="865921" y="579549"/>
                  <a:pt x="847875" y="591338"/>
                  <a:pt x="831577" y="605307"/>
                </a:cubicBezTo>
                <a:cubicBezTo>
                  <a:pt x="817748" y="617160"/>
                  <a:pt x="807317" y="632761"/>
                  <a:pt x="792940" y="643943"/>
                </a:cubicBezTo>
                <a:cubicBezTo>
                  <a:pt x="768504" y="662949"/>
                  <a:pt x="737557" y="673569"/>
                  <a:pt x="715667" y="695459"/>
                </a:cubicBezTo>
                <a:cubicBezTo>
                  <a:pt x="702788" y="708338"/>
                  <a:pt x="688691" y="720104"/>
                  <a:pt x="677031" y="734096"/>
                </a:cubicBezTo>
                <a:cubicBezTo>
                  <a:pt x="667122" y="745987"/>
                  <a:pt x="663360" y="763063"/>
                  <a:pt x="651273" y="772732"/>
                </a:cubicBezTo>
                <a:cubicBezTo>
                  <a:pt x="640672" y="781213"/>
                  <a:pt x="625689" y="781881"/>
                  <a:pt x="612636" y="785611"/>
                </a:cubicBezTo>
                <a:cubicBezTo>
                  <a:pt x="558840" y="800981"/>
                  <a:pt x="544570" y="801248"/>
                  <a:pt x="483847" y="811369"/>
                </a:cubicBezTo>
                <a:cubicBezTo>
                  <a:pt x="462382" y="802783"/>
                  <a:pt x="437948" y="799482"/>
                  <a:pt x="419453" y="785611"/>
                </a:cubicBezTo>
                <a:cubicBezTo>
                  <a:pt x="402281" y="772732"/>
                  <a:pt x="395994" y="749274"/>
                  <a:pt x="380816" y="734096"/>
                </a:cubicBezTo>
                <a:cubicBezTo>
                  <a:pt x="369871" y="723151"/>
                  <a:pt x="353749" y="718621"/>
                  <a:pt x="342180" y="708338"/>
                </a:cubicBezTo>
                <a:cubicBezTo>
                  <a:pt x="314954" y="684137"/>
                  <a:pt x="290665" y="656823"/>
                  <a:pt x="264907" y="631065"/>
                </a:cubicBezTo>
                <a:cubicBezTo>
                  <a:pt x="252028" y="618186"/>
                  <a:pt x="243549" y="598188"/>
                  <a:pt x="226270" y="592428"/>
                </a:cubicBezTo>
                <a:lnTo>
                  <a:pt x="187633" y="579549"/>
                </a:lnTo>
                <a:cubicBezTo>
                  <a:pt x="99065" y="520504"/>
                  <a:pt x="139728" y="537824"/>
                  <a:pt x="71724" y="515155"/>
                </a:cubicBezTo>
                <a:cubicBezTo>
                  <a:pt x="63138" y="502276"/>
                  <a:pt x="56911" y="487463"/>
                  <a:pt x="45966" y="476518"/>
                </a:cubicBezTo>
                <a:cubicBezTo>
                  <a:pt x="6686" y="437238"/>
                  <a:pt x="-20554" y="467890"/>
                  <a:pt x="20208" y="386366"/>
                </a:cubicBezTo>
                <a:cubicBezTo>
                  <a:pt x="28874" y="369035"/>
                  <a:pt x="78461" y="330425"/>
                  <a:pt x="97481" y="321972"/>
                </a:cubicBezTo>
                <a:cubicBezTo>
                  <a:pt x="122292" y="310945"/>
                  <a:pt x="152163" y="311275"/>
                  <a:pt x="174754" y="296214"/>
                </a:cubicBezTo>
                <a:lnTo>
                  <a:pt x="252028" y="244698"/>
                </a:lnTo>
                <a:cubicBezTo>
                  <a:pt x="264907" y="227526"/>
                  <a:pt x="275486" y="208361"/>
                  <a:pt x="290664" y="193183"/>
                </a:cubicBezTo>
                <a:cubicBezTo>
                  <a:pt x="301609" y="182238"/>
                  <a:pt x="318356" y="178370"/>
                  <a:pt x="329301" y="167425"/>
                </a:cubicBezTo>
                <a:cubicBezTo>
                  <a:pt x="415159" y="81567"/>
                  <a:pt x="290667" y="171715"/>
                  <a:pt x="393695" y="103031"/>
                </a:cubicBezTo>
                <a:cubicBezTo>
                  <a:pt x="397988" y="90152"/>
                  <a:pt x="396975" y="73993"/>
                  <a:pt x="406574" y="64394"/>
                </a:cubicBezTo>
                <a:cubicBezTo>
                  <a:pt x="432976" y="37992"/>
                  <a:pt x="485112" y="59495"/>
                  <a:pt x="509605" y="64394"/>
                </a:cubicBezTo>
                <a:cubicBezTo>
                  <a:pt x="578296" y="167431"/>
                  <a:pt x="488137" y="42925"/>
                  <a:pt x="574000" y="128788"/>
                </a:cubicBezTo>
                <a:cubicBezTo>
                  <a:pt x="604415" y="159203"/>
                  <a:pt x="600266" y="183593"/>
                  <a:pt x="625515" y="218941"/>
                </a:cubicBezTo>
                <a:cubicBezTo>
                  <a:pt x="636101" y="233762"/>
                  <a:pt x="649775" y="246395"/>
                  <a:pt x="664152" y="257577"/>
                </a:cubicBezTo>
                <a:cubicBezTo>
                  <a:pt x="664187" y="257605"/>
                  <a:pt x="760725" y="321959"/>
                  <a:pt x="780062" y="334850"/>
                </a:cubicBezTo>
                <a:cubicBezTo>
                  <a:pt x="871112" y="395549"/>
                  <a:pt x="761493" y="316282"/>
                  <a:pt x="857335" y="412124"/>
                </a:cubicBezTo>
                <a:cubicBezTo>
                  <a:pt x="860371" y="415160"/>
                  <a:pt x="865921" y="412124"/>
                  <a:pt x="870214" y="4121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467927" y="2592063"/>
            <a:ext cx="195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Edge Sharing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30470" y="5638926"/>
            <a:ext cx="183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Less Edge Sharing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3546151" y="5562726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3774751" y="6019926"/>
            <a:ext cx="152400" cy="152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927151" y="5638926"/>
            <a:ext cx="152400" cy="152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66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48" name="Straight Connector 47"/>
          <p:cNvCxnSpPr>
            <a:stCxn id="45" idx="5"/>
            <a:endCxn id="46" idx="1"/>
          </p:cNvCxnSpPr>
          <p:nvPr/>
        </p:nvCxnSpPr>
        <p:spPr bwMode="auto">
          <a:xfrm>
            <a:off x="3676233" y="5692808"/>
            <a:ext cx="120836" cy="349436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endCxn id="47" idx="2"/>
          </p:cNvCxnSpPr>
          <p:nvPr/>
        </p:nvCxnSpPr>
        <p:spPr bwMode="auto">
          <a:xfrm>
            <a:off x="3698551" y="5638926"/>
            <a:ext cx="228600" cy="76200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7" idx="4"/>
            <a:endCxn id="46" idx="7"/>
          </p:cNvCxnSpPr>
          <p:nvPr/>
        </p:nvCxnSpPr>
        <p:spPr bwMode="auto">
          <a:xfrm flipH="1">
            <a:off x="3904833" y="5791326"/>
            <a:ext cx="98518" cy="250918"/>
          </a:xfrm>
          <a:prstGeom prst="line">
            <a:avLst/>
          </a:prstGeom>
          <a:solidFill>
            <a:srgbClr val="0066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9599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44" grpId="0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6" y="76200"/>
            <a:ext cx="91440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Why Analyze Programming Language Variations?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1976"/>
            <a:ext cx="8686800" cy="53050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performance code is written in C/C++</a:t>
            </a:r>
          </a:p>
          <a:p>
            <a:pPr lvl="1"/>
            <a:r>
              <a:rPr lang="en-US" sz="2000" dirty="0" smtClean="0"/>
              <a:t>Low Level code guarantees performance and optimization</a:t>
            </a:r>
          </a:p>
          <a:p>
            <a:pPr lvl="1"/>
            <a:r>
              <a:rPr lang="en-US" sz="2000" dirty="0" smtClean="0"/>
              <a:t>Vulnerable to programmer mistakes, security issues</a:t>
            </a:r>
          </a:p>
          <a:p>
            <a:endParaRPr lang="en-US" sz="2400" dirty="0"/>
          </a:p>
          <a:p>
            <a:r>
              <a:rPr lang="en-US" sz="2400" dirty="0" smtClean="0"/>
              <a:t>However, many groups are shifting to Python</a:t>
            </a:r>
          </a:p>
          <a:p>
            <a:pPr lvl="1"/>
            <a:r>
              <a:rPr lang="en-US" sz="2000" dirty="0" smtClean="0"/>
              <a:t>Python guarantees security</a:t>
            </a:r>
          </a:p>
          <a:p>
            <a:pPr lvl="1"/>
            <a:r>
              <a:rPr lang="en-US" sz="2000" dirty="0" smtClean="0"/>
              <a:t>Easier to program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It is therefore important to analyze path planning in the context of these two languages</a:t>
            </a:r>
          </a:p>
          <a:p>
            <a:pPr lvl="1"/>
            <a:r>
              <a:rPr lang="en-US" sz="2000" dirty="0" smtClean="0"/>
              <a:t>Performance Analysis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14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1763</Words>
  <Application>Microsoft Office PowerPoint</Application>
  <PresentationFormat>On-screen Show (4:3)</PresentationFormat>
  <Paragraphs>336</Paragraphs>
  <Slides>29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Courier</vt:lpstr>
      <vt:lpstr>Times New Roman</vt:lpstr>
      <vt:lpstr>Wingdings</vt:lpstr>
      <vt:lpstr>Office Theme</vt:lpstr>
      <vt:lpstr>Efficient Parallelization of Path Planning Workload on Single-chip Shared-memory Multicores</vt:lpstr>
      <vt:lpstr>Agenda</vt:lpstr>
      <vt:lpstr>Agenda</vt:lpstr>
      <vt:lpstr>Why parallelize at a finer granularity on a multicore?</vt:lpstr>
      <vt:lpstr>Why Analyze Path Planning?</vt:lpstr>
      <vt:lpstr>Dijkstra’s Algorithm for Shortest Paths</vt:lpstr>
      <vt:lpstr>Dijkstra Algorithm Parallelizations</vt:lpstr>
      <vt:lpstr>Why would one Parallelization be better than the other?</vt:lpstr>
      <vt:lpstr>Why Analyze Programming Language Variations?</vt:lpstr>
      <vt:lpstr>How does the Parallelization Work? Inner Loop Parallel SSSP_Dijkstra</vt:lpstr>
      <vt:lpstr>How does the Parallelization Work? Outer Loop Parallel SSSP_Dijkstra</vt:lpstr>
      <vt:lpstr>Agenda</vt:lpstr>
      <vt:lpstr>Analysis Setup</vt:lpstr>
      <vt:lpstr>Measurements</vt:lpstr>
      <vt:lpstr>Graph Datasets</vt:lpstr>
      <vt:lpstr>Agenda</vt:lpstr>
      <vt:lpstr>Dijkstra Parallelizations for Sparse Graphs (C/C++)</vt:lpstr>
      <vt:lpstr>Dijkstra Parallelizations for Dense Graphs (C/C++)</vt:lpstr>
      <vt:lpstr>Scalability in Sparse Graphs (C/C++)</vt:lpstr>
      <vt:lpstr>Scalability in Dense Graphs (C/C++)</vt:lpstr>
      <vt:lpstr>Python Study for Sparse Graphs</vt:lpstr>
      <vt:lpstr>Python Study for Dense Graphs</vt:lpstr>
      <vt:lpstr>L2 Miss rates for Sparse Graphs</vt:lpstr>
      <vt:lpstr>L3 Miss rates for Sparse Graphs</vt:lpstr>
      <vt:lpstr>Python vs. C/C++ Study for Sparse Graphs</vt:lpstr>
      <vt:lpstr>Agenda</vt:lpstr>
      <vt:lpstr>Insights</vt:lpstr>
      <vt:lpstr>Potential Future Improvements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HASP Presentation</dc:title>
  <dc:creator>User</dc:creator>
  <cp:lastModifiedBy>User</cp:lastModifiedBy>
  <cp:revision>637</cp:revision>
  <dcterms:created xsi:type="dcterms:W3CDTF">2015-06-02T20:06:29Z</dcterms:created>
  <dcterms:modified xsi:type="dcterms:W3CDTF">2015-09-12T14:10:03Z</dcterms:modified>
</cp:coreProperties>
</file>