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8" r:id="rId4"/>
    <p:sldMasterId id="2147483673" r:id="rId5"/>
    <p:sldMasterId id="2147483675" r:id="rId6"/>
  </p:sldMasterIdLst>
  <p:notesMasterIdLst>
    <p:notesMasterId r:id="rId25"/>
  </p:notesMasterIdLst>
  <p:sldIdLst>
    <p:sldId id="257" r:id="rId7"/>
    <p:sldId id="259" r:id="rId8"/>
    <p:sldId id="281" r:id="rId9"/>
    <p:sldId id="286" r:id="rId10"/>
    <p:sldId id="287" r:id="rId11"/>
    <p:sldId id="288" r:id="rId12"/>
    <p:sldId id="289" r:id="rId13"/>
    <p:sldId id="282" r:id="rId14"/>
    <p:sldId id="290" r:id="rId15"/>
    <p:sldId id="284" r:id="rId16"/>
    <p:sldId id="283" r:id="rId17"/>
    <p:sldId id="291" r:id="rId18"/>
    <p:sldId id="292" r:id="rId19"/>
    <p:sldId id="279" r:id="rId20"/>
    <p:sldId id="280" r:id="rId21"/>
    <p:sldId id="278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2" autoAdjust="0"/>
    <p:restoredTop sz="87752" autoAdjust="0"/>
  </p:normalViewPr>
  <p:slideViewPr>
    <p:cSldViewPr snapToGrid="0">
      <p:cViewPr>
        <p:scale>
          <a:sx n="60" d="100"/>
          <a:sy n="60" d="100"/>
        </p:scale>
        <p:origin x="48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2C6B-44CE-41A1-8EE6-F5026E9DC1C7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0504-0571-4B44-815C-AA14AD4A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67C7-D777-4B69-BD6C-A0DE2E88F19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1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F147-11FB-47B3-87C9-5F92DD6B30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1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9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3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7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754659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2E16-150A-4407-A342-B45D2EE2AC0C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9/15/15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772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Copyright USC/ISI. All rights reserved.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4659" y="6138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A44C-BF43-4D6B-A1FD-B21DF2B13B3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auto">
          <a:xfrm>
            <a:off x="4114800" y="618648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8B7FDD-5524-4F9A-9A49-1BDD29864D92}" type="slidenum">
              <a:rPr lang="en-US" sz="1600" i="1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i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269"/>
            <a:ext cx="8229600" cy="4060296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126331"/>
            <a:ext cx="8229600" cy="388938"/>
          </a:xfrm>
          <a:prstGeom prst="rect">
            <a:avLst/>
          </a:prstGeom>
        </p:spPr>
        <p:txBody>
          <a:bodyPr/>
          <a:lstStyle>
            <a:lvl1pPr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 marL="0" algn="l">
              <a:buNone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5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4114800" y="618648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7918AD-1CBB-44A5-8C1A-01133ED80EA6}" type="slidenum">
              <a:rPr lang="en-US" sz="1600" i="1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i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34075" y="6127750"/>
            <a:ext cx="3043238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is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55863"/>
            <a:ext cx="502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06538" y="3474720"/>
            <a:ext cx="5988050" cy="3772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08760" y="3931920"/>
            <a:ext cx="5988050" cy="149652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804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62"/>
            <a:endParaRPr lang="en-US" sz="1013">
              <a:solidFill>
                <a:srgbClr val="990000"/>
              </a:solidFill>
            </a:endParaRPr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7" y="23813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1" y="6462039"/>
            <a:ext cx="1822126" cy="154821"/>
          </a:xfrm>
          <a:prstGeom prst="rect">
            <a:avLst/>
          </a:prstGeom>
        </p:spPr>
      </p:pic>
      <p:pic>
        <p:nvPicPr>
          <p:cNvPr id="10" name="Picture 9" descr="Formal_Viterbi_GoldOnCard_NoBG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2" y="6138319"/>
            <a:ext cx="1741688" cy="4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0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257162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3" indent="-192873" algn="l" defTabSz="25716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0" indent="-160727" algn="l" defTabSz="257162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07" indent="-128582" algn="l" defTabSz="257162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defTabSz="257162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0" indent="-128582" algn="l" defTabSz="257162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1" indent="-128582" algn="l" defTabSz="25716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6" indent="-128582" algn="l" defTabSz="25716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25716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9" indent="-128582" algn="l" defTabSz="25716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6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25716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endParaRPr lang="en-US" sz="1800">
              <a:solidFill>
                <a:srgbClr val="990000"/>
              </a:solidFill>
            </a:endParaRPr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7" y="238133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1" y="6462035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2" y="6138315"/>
            <a:ext cx="1741688" cy="4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990000"/>
              </a:solidFill>
            </a:endParaRPr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88"/>
            <a:ext cx="9144000" cy="6856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	Click to edit Master title style</a:t>
            </a:r>
          </a:p>
        </p:txBody>
      </p:sp>
      <p:pic>
        <p:nvPicPr>
          <p:cNvPr id="1028" name="Picture 10" descr="is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00800"/>
            <a:ext cx="2473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Formal_Viterbi_GoldOnCard_NoBG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38863"/>
            <a:ext cx="1741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8" descr="Regular Use Shield_GoldOnWhite_NoBG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312738"/>
            <a:ext cx="463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6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990000"/>
              </a:solidFill>
            </a:endParaRPr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990000"/>
              </a:solidFill>
            </a:endParaRPr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1999517" y="2090575"/>
            <a:ext cx="5499165" cy="1237655"/>
          </a:xfrm>
          <a:prstGeom prst="rect">
            <a:avLst/>
          </a:prstGeom>
        </p:spPr>
        <p:txBody>
          <a:bodyPr vert="horz" lIns="51435" tIns="25719" rIns="51435" bIns="25719" rtlCol="0" anchor="ctr">
            <a:normAutofit/>
          </a:bodyPr>
          <a:lstStyle/>
          <a:p>
            <a:pPr algn="ctr" defTabSz="257162">
              <a:spcBef>
                <a:spcPct val="0"/>
              </a:spcBef>
              <a:defRPr/>
            </a:pPr>
            <a:endParaRPr lang="en-US" sz="2400" dirty="0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181486" y="3792511"/>
            <a:ext cx="5135231" cy="1851907"/>
          </a:xfrm>
          <a:prstGeom prst="rect">
            <a:avLst/>
          </a:prstGeom>
        </p:spPr>
        <p:txBody>
          <a:bodyPr vert="horz" lIns="51435" tIns="25719" rIns="51435" bIns="25719" rtlCol="0">
            <a:normAutofit/>
          </a:bodyPr>
          <a:lstStyle/>
          <a:p>
            <a:pPr algn="ctr" defTabSz="257162">
              <a:spcBef>
                <a:spcPct val="20000"/>
              </a:spcBef>
              <a:defRPr/>
            </a:pPr>
            <a:r>
              <a:rPr lang="en-US" sz="2300" dirty="0" smtClean="0">
                <a:solidFill>
                  <a:srgbClr val="FFCC00"/>
                </a:solidFill>
                <a:latin typeface="Times New Roman"/>
                <a:cs typeface="Times New Roman"/>
              </a:rPr>
              <a:t>Pedro </a:t>
            </a:r>
            <a:r>
              <a:rPr lang="en-US" sz="2300" dirty="0">
                <a:solidFill>
                  <a:srgbClr val="FFCC00"/>
                </a:solidFill>
                <a:latin typeface="Times New Roman"/>
                <a:cs typeface="Times New Roman"/>
              </a:rPr>
              <a:t>C. </a:t>
            </a:r>
            <a:r>
              <a:rPr lang="en-US" sz="2300" dirty="0" err="1" smtClean="0">
                <a:solidFill>
                  <a:srgbClr val="FFCC00"/>
                </a:solidFill>
                <a:latin typeface="Times New Roman"/>
                <a:cs typeface="Times New Roman"/>
              </a:rPr>
              <a:t>Diniz</a:t>
            </a:r>
            <a:endParaRPr lang="en-US" sz="2300" dirty="0">
              <a:solidFill>
                <a:srgbClr val="FFCC00"/>
              </a:solidFill>
              <a:latin typeface="Times New Roman"/>
              <a:cs typeface="Times New Roman"/>
            </a:endParaRPr>
          </a:p>
          <a:p>
            <a:pPr algn="ctr" defTabSz="257162">
              <a:spcBef>
                <a:spcPct val="20000"/>
              </a:spcBef>
              <a:defRPr/>
            </a:pPr>
            <a:r>
              <a:rPr lang="en-US" sz="2100" dirty="0">
                <a:solidFill>
                  <a:srgbClr val="FFCC00"/>
                </a:solidFill>
                <a:latin typeface="Times New Roman"/>
                <a:cs typeface="Times New Roman"/>
              </a:rPr>
              <a:t>Information Sciences Institute</a:t>
            </a:r>
          </a:p>
          <a:p>
            <a:pPr algn="ctr" defTabSz="257162">
              <a:spcBef>
                <a:spcPct val="20000"/>
              </a:spcBef>
              <a:defRPr/>
            </a:pPr>
            <a:r>
              <a:rPr lang="en-US" sz="2100" dirty="0">
                <a:solidFill>
                  <a:srgbClr val="FFCC00"/>
                </a:solidFill>
                <a:latin typeface="Times New Roman"/>
                <a:cs typeface="Times New Roman"/>
              </a:rPr>
              <a:t>Viterbi School of Engineering</a:t>
            </a:r>
          </a:p>
          <a:p>
            <a:pPr algn="ctr" defTabSz="257162">
              <a:spcBef>
                <a:spcPct val="20000"/>
              </a:spcBef>
              <a:defRPr/>
            </a:pPr>
            <a:endParaRPr lang="en-US" sz="1351" i="1" dirty="0">
              <a:solidFill>
                <a:srgbClr val="FFCC00"/>
              </a:solidFill>
              <a:latin typeface="Times New Roman"/>
              <a:cs typeface="Times New Roman"/>
            </a:endParaRPr>
          </a:p>
          <a:p>
            <a:pPr algn="ctr" defTabSz="257162">
              <a:spcBef>
                <a:spcPct val="20000"/>
              </a:spcBef>
              <a:defRPr/>
            </a:pPr>
            <a:endParaRPr lang="en-US" sz="1351" i="1" dirty="0"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4105" y="2090574"/>
            <a:ext cx="6460761" cy="1237655"/>
          </a:xfrm>
          <a:prstGeom prst="rect">
            <a:avLst/>
          </a:prstGeom>
        </p:spPr>
        <p:txBody>
          <a:bodyPr vert="horz" lIns="51435" tIns="25719" rIns="51435" bIns="25719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Atomic-Delayed Execution: A Concurrent Programming Model </a:t>
            </a:r>
            <a:r>
              <a:rPr lang="en-US" sz="2800" b="1" dirty="0" smtClean="0">
                <a:solidFill>
                  <a:schemeClr val="tx2"/>
                </a:solidFill>
              </a:rPr>
              <a:t>for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Incomplete </a:t>
            </a:r>
            <a:r>
              <a:rPr lang="en-US" sz="2800" b="1" dirty="0">
                <a:solidFill>
                  <a:schemeClr val="tx2"/>
                </a:solidFill>
              </a:rPr>
              <a:t>Graph-based Computations </a:t>
            </a:r>
          </a:p>
        </p:txBody>
      </p:sp>
    </p:spTree>
    <p:extLst>
      <p:ext uri="{BB962C8B-B14F-4D97-AF65-F5344CB8AC3E}">
        <p14:creationId xmlns:p14="http://schemas.microsoft.com/office/powerpoint/2010/main" val="38484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547" y="985150"/>
            <a:ext cx="7602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exception </a:t>
            </a:r>
            <a:r>
              <a:rPr lang="en-US" sz="2000" dirty="0"/>
              <a:t>{ </a:t>
            </a:r>
            <a:r>
              <a:rPr lang="en-US" sz="2000" dirty="0" err="1"/>
              <a:t>timer.expired</a:t>
            </a:r>
            <a:r>
              <a:rPr lang="en-US" sz="2000" dirty="0"/>
              <a:t> : { </a:t>
            </a:r>
          </a:p>
          <a:p>
            <a:r>
              <a:rPr lang="en-US" sz="2000" dirty="0" smtClean="0"/>
              <a:t>    delayed </a:t>
            </a:r>
            <a:r>
              <a:rPr lang="en-US" sz="2000" dirty="0"/>
              <a:t>@ time (T) {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dirty="0" smtClean="0"/>
              <a:t>par</a:t>
            </a:r>
            <a:r>
              <a:rPr lang="en-US" sz="2000" dirty="0" smtClean="0"/>
              <a:t> </a:t>
            </a:r>
            <a:r>
              <a:rPr lang="en-US" sz="2000" dirty="0"/>
              <a:t>{ 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/>
              <a:t>  if </a:t>
            </a:r>
            <a:r>
              <a:rPr lang="en-US" sz="2000" dirty="0"/>
              <a:t>(left != NULL) left-&gt;traversal(val+1);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  if </a:t>
            </a:r>
            <a:r>
              <a:rPr lang="en-US" sz="2000" dirty="0"/>
              <a:t>(right != NULL) right-&gt;traversal(val+1</a:t>
            </a:r>
            <a:r>
              <a:rPr lang="en-US" sz="2000" dirty="0" smtClean="0"/>
              <a:t>); 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 smtClean="0"/>
              <a:t>  } </a:t>
            </a:r>
            <a:endParaRPr lang="en-US" sz="2000" dirty="0" smtClean="0"/>
          </a:p>
          <a:p>
            <a:r>
              <a:rPr lang="en-US" sz="2000" dirty="0" smtClean="0"/>
              <a:t>  }</a:t>
            </a:r>
          </a:p>
          <a:p>
            <a:r>
              <a:rPr lang="en-US" sz="2000" dirty="0" smtClean="0"/>
              <a:t>}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Delayed Execution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505" y="3697509"/>
            <a:ext cx="75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Time Expires: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Control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for another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</a:p>
          <a:p>
            <a:pPr marL="1200137" lvl="2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Thread</a:t>
            </a: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37" lvl="2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Atomically</a:t>
            </a: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Concepts: Objects, Concurrency and Atomic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768" y="844575"/>
            <a:ext cx="83013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and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Encapsulation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Separability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(key):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Decouple Updates to Object from Concurrent Invocations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symbolically constant object data and arguments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Atomicity: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Avoids Race but not indeterminism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Facilitates Reasoning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Principle could have Many Atomic Sections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Concurrency</a:t>
            </a: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Experiments: Concurrency Environment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768" y="844575"/>
            <a:ext cx="83013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pthreads</a:t>
            </a:r>
            <a:endParaRPr lang="en-US" sz="2800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threads and N Workers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stealing at a work-pool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 flag is checked when attempting to steal work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in C share a Pool of </a:t>
            </a:r>
            <a:r>
              <a:rPr lang="en-US" sz="28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Mutex</a:t>
            </a: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Locks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possible false contention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Timed and Delayed Execution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two global Timers (for simplicity)</a:t>
            </a: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Experiments: Graph Computation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363" y="844575"/>
            <a:ext cx="83997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Image Feature in Graph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represent people and have 1 image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 represent associations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from a given “root” node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at distance greater than 2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the same features (computational intensive)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Synthetically-Generated with RMAT algorithm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Experiments: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Timed Executions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Faults in Node Edges</a:t>
            </a:r>
            <a:endParaRPr lang="en-US" sz="24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Completeness and “Correctness”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0" y="1339702"/>
            <a:ext cx="8747665" cy="3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 to “Errors”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60" y="1035009"/>
            <a:ext cx="5434298" cy="45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79" y="280061"/>
            <a:ext cx="635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13" y="1054987"/>
            <a:ext cx="78893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Object-based programming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with timed and delayed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Geared towards computations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large data sets where the data cannot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traversed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useful time or is simply unavailable due to uncorrected memory errors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concurrent incomplete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graph-based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to deliver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results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strict time bounds and in the presence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Foresee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to allow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time limits for the computation so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progress with limited, and incomplete, data.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" y="3039470"/>
            <a:ext cx="4515179" cy="13325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23521" y="288333"/>
            <a:ext cx="8229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Acknowledgements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661" y="4776500"/>
            <a:ext cx="826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Partial support for this work was provided by the US Army Research Office (Award W911NF-13-1-0219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Partial </a:t>
            </a:r>
            <a:r>
              <a:rPr lang="en-US" sz="1200" dirty="0"/>
              <a:t>support for this work was </a:t>
            </a:r>
            <a:r>
              <a:rPr lang="en-US" sz="1200" dirty="0" smtClean="0"/>
              <a:t>provided by the </a:t>
            </a:r>
            <a:r>
              <a:rPr lang="en-US" sz="1200" dirty="0"/>
              <a:t>US </a:t>
            </a:r>
            <a:r>
              <a:rPr lang="en-US" sz="1200" dirty="0" smtClean="0"/>
              <a:t>Department of </a:t>
            </a:r>
            <a:r>
              <a:rPr lang="en-US" sz="1200" dirty="0"/>
              <a:t>Energy (DoE)</a:t>
            </a:r>
            <a:r>
              <a:rPr lang="en-US" sz="1200" dirty="0" smtClean="0"/>
              <a:t> </a:t>
            </a:r>
            <a:r>
              <a:rPr lang="en-US" sz="1200" dirty="0"/>
              <a:t>Office of Science, Advanced Scientific Computing Research </a:t>
            </a:r>
            <a:r>
              <a:rPr lang="en-US" sz="1200" dirty="0" smtClean="0"/>
              <a:t>through the </a:t>
            </a:r>
            <a:r>
              <a:rPr lang="en-US" sz="1200" dirty="0"/>
              <a:t>SciDAC-3 SUPER Research </a:t>
            </a:r>
            <a:r>
              <a:rPr lang="en-US" sz="1200" dirty="0" smtClean="0"/>
              <a:t>Institute (Contract </a:t>
            </a:r>
            <a:r>
              <a:rPr lang="en-US" sz="1200" dirty="0"/>
              <a:t>Number DE-SC0006844)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7" y="1487965"/>
            <a:ext cx="3152302" cy="295888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609231" y="6200881"/>
            <a:ext cx="3291352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1" y="1482579"/>
            <a:ext cx="3004295" cy="13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539087" y="4005715"/>
            <a:ext cx="8229600" cy="8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Pedro </a:t>
            </a:r>
            <a:r>
              <a:rPr lang="en-US" b="1" dirty="0" err="1" smtClean="0">
                <a:solidFill>
                  <a:prstClr val="white"/>
                </a:solidFill>
              </a:rPr>
              <a:t>Diniz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</a:rPr>
              <a:t>pedro@isi.edu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551" y="814546"/>
            <a:ext cx="6597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Big-Data and Graph Analytics</a:t>
            </a:r>
            <a:r>
              <a:rPr lang="en-US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Cyber-Security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Network Systems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 above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/>
              <a:t>Ton of bytes (not ton of flops) 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/>
              <a:t>Massive Concurrency but Little data locality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/>
              <a:t>Low Computation to Communication ratio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/>
              <a:t>Frequent </a:t>
            </a:r>
            <a:r>
              <a:rPr lang="en-US" dirty="0"/>
              <a:t>S</a:t>
            </a:r>
            <a:r>
              <a:rPr lang="en-US" dirty="0" smtClean="0"/>
              <a:t>ynchronization 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/>
              <a:t>Work tends to be Dynamic and Imbalanced</a:t>
            </a:r>
            <a:endParaRPr lang="en-US" b="1" dirty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Data may even become unavailable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endParaRPr lang="en-US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for this Application Domain is Non-Trivial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90" y="814546"/>
            <a:ext cx="3511030" cy="32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29" y="179218"/>
            <a:ext cx="809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Minimum Distance to Root 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34" y="887105"/>
            <a:ext cx="75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Pointer-based Acyclic Graph Computation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for each node the Minimal Distance to a “root” Node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Value of Distance in 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Selected Nodes in Set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16808" y="2559286"/>
            <a:ext cx="2636926" cy="2768780"/>
            <a:chOff x="981400" y="2559803"/>
            <a:chExt cx="2636926" cy="2768780"/>
          </a:xfrm>
        </p:grpSpPr>
        <p:sp>
          <p:nvSpPr>
            <p:cNvPr id="3" name="Oval 2"/>
            <p:cNvSpPr/>
            <p:nvPr/>
          </p:nvSpPr>
          <p:spPr>
            <a:xfrm>
              <a:off x="2444596" y="255980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46019" y="3369872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53631" y="3130029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59779" y="412148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81400" y="448540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39096" y="484889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3" idx="5"/>
            </p:cNvCxnSpPr>
            <p:nvPr/>
          </p:nvCxnSpPr>
          <p:spPr>
            <a:xfrm>
              <a:off x="2841238" y="2969240"/>
              <a:ext cx="380446" cy="25491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059800" y="3000538"/>
              <a:ext cx="466894" cy="4082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336389" y="3807114"/>
              <a:ext cx="373978" cy="72073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016676" y="3807114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66069" y="4578762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4"/>
              <a:endCxn id="12" idx="0"/>
            </p:cNvCxnSpPr>
            <p:nvPr/>
          </p:nvCxnSpPr>
          <p:spPr>
            <a:xfrm flipH="1">
              <a:off x="3171444" y="3609714"/>
              <a:ext cx="214535" cy="12391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39552" y="2617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45256" y="3422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1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52948" y="31750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2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1083472" y="4535926"/>
              <a:ext cx="4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6031" y="41795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4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3043929" y="4900490"/>
              <a:ext cx="155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86344" y="2559286"/>
            <a:ext cx="2927900" cy="2953446"/>
            <a:chOff x="5084008" y="2559803"/>
            <a:chExt cx="2927900" cy="2953446"/>
          </a:xfrm>
        </p:grpSpPr>
        <p:grpSp>
          <p:nvGrpSpPr>
            <p:cNvPr id="34" name="Group 33"/>
            <p:cNvGrpSpPr/>
            <p:nvPr/>
          </p:nvGrpSpPr>
          <p:grpSpPr>
            <a:xfrm>
              <a:off x="5084008" y="2559803"/>
              <a:ext cx="2636926" cy="2768780"/>
              <a:chOff x="981400" y="2559803"/>
              <a:chExt cx="2636926" cy="276878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444596" y="2559803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46019" y="3369872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53631" y="3130029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259779" y="4121483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81400" y="4485408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39096" y="4848898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35" idx="5"/>
              </p:cNvCxnSpPr>
              <p:nvPr/>
            </p:nvCxnSpPr>
            <p:spPr>
              <a:xfrm>
                <a:off x="2841238" y="2969240"/>
                <a:ext cx="380446" cy="25491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2059800" y="3000538"/>
                <a:ext cx="466894" cy="40828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1336389" y="3807114"/>
                <a:ext cx="373978" cy="72073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016676" y="3807114"/>
                <a:ext cx="329027" cy="35681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2666069" y="4578762"/>
                <a:ext cx="329027" cy="35681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7" idx="4"/>
                <a:endCxn id="40" idx="0"/>
              </p:cNvCxnSpPr>
              <p:nvPr/>
            </p:nvCxnSpPr>
            <p:spPr>
              <a:xfrm flipH="1">
                <a:off x="3171444" y="3609714"/>
                <a:ext cx="214535" cy="123918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539552" y="26171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0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45256" y="34226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1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52948" y="317508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2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flipH="1">
                <a:off x="1083472" y="4535926"/>
                <a:ext cx="462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3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56031" y="41795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4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flipH="1">
                <a:off x="3043929" y="4900490"/>
                <a:ext cx="155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5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006867" y="26149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</a:t>
              </a:r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10222" y="3369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6266302" y="3522271"/>
              <a:ext cx="159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1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5538231" y="4728667"/>
              <a:ext cx="39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 flipH="1">
              <a:off x="6806226" y="4328520"/>
              <a:ext cx="45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7488586" y="5143917"/>
              <a:ext cx="45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4234831" y="3521754"/>
            <a:ext cx="975477" cy="52236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Minimum Distance to Root Node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34" y="816246"/>
            <a:ext cx="75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Graph </a:t>
            </a: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Potentially Very 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Do It Sequentially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in Time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Tolerate 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“incorrect” </a:t>
            </a: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8091" y="2076716"/>
            <a:ext cx="2927900" cy="2953446"/>
            <a:chOff x="5624939" y="2446048"/>
            <a:chExt cx="2927900" cy="2953446"/>
          </a:xfrm>
        </p:grpSpPr>
        <p:grpSp>
          <p:nvGrpSpPr>
            <p:cNvPr id="6" name="Group 5"/>
            <p:cNvGrpSpPr/>
            <p:nvPr/>
          </p:nvGrpSpPr>
          <p:grpSpPr>
            <a:xfrm>
              <a:off x="5624939" y="2446048"/>
              <a:ext cx="2636926" cy="2768780"/>
              <a:chOff x="981400" y="2559803"/>
              <a:chExt cx="2636926" cy="2768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44596" y="2559803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46019" y="3369872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53631" y="3130029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59779" y="4121483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81400" y="4485408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39096" y="4848898"/>
                <a:ext cx="464695" cy="479685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2841238" y="2969240"/>
                <a:ext cx="380446" cy="25491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059800" y="3000538"/>
                <a:ext cx="466894" cy="40828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336389" y="3807114"/>
                <a:ext cx="373978" cy="72073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016676" y="3807114"/>
                <a:ext cx="329027" cy="35681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666069" y="4578762"/>
                <a:ext cx="329027" cy="35681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71444" y="3609714"/>
                <a:ext cx="214535" cy="1239184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539552" y="26171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0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45256" y="34226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1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52948" y="317508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2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1083472" y="4535926"/>
                <a:ext cx="462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3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56031" y="41795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4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flipH="1">
                <a:off x="3043929" y="4900490"/>
                <a:ext cx="155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5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547798" y="2501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51153" y="3256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07233" y="3408516"/>
              <a:ext cx="159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6079162" y="4614912"/>
              <a:ext cx="39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7347157" y="4214765"/>
              <a:ext cx="45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8029517" y="5030162"/>
              <a:ext cx="45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30034" y="2446048"/>
            <a:ext cx="475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Exploit Concurrency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Updates to Distance in Node</a:t>
            </a:r>
          </a:p>
          <a:p>
            <a:pPr marL="742937" lvl="1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if Value is Already Lower than Argument</a:t>
            </a:r>
          </a:p>
        </p:txBody>
      </p:sp>
    </p:spTree>
    <p:extLst>
      <p:ext uri="{BB962C8B-B14F-4D97-AF65-F5344CB8AC3E}">
        <p14:creationId xmlns:p14="http://schemas.microsoft.com/office/powerpoint/2010/main" val="238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Concurrent Traversal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34" y="816246"/>
            <a:ext cx="75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Thread at Each Invocation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Nodes and Check Distance against Argument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Distance Atomically and Proceed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0571" y="1945717"/>
            <a:ext cx="2636926" cy="2768780"/>
            <a:chOff x="981400" y="2559803"/>
            <a:chExt cx="2636926" cy="2768780"/>
          </a:xfrm>
        </p:grpSpPr>
        <p:sp>
          <p:nvSpPr>
            <p:cNvPr id="14" name="Oval 13"/>
            <p:cNvSpPr/>
            <p:nvPr/>
          </p:nvSpPr>
          <p:spPr>
            <a:xfrm>
              <a:off x="2444596" y="255980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46019" y="3369872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53631" y="3130029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59779" y="412148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1400" y="448540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9096" y="484889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41238" y="2969240"/>
              <a:ext cx="380446" cy="25491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059800" y="3000538"/>
              <a:ext cx="466894" cy="4082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336389" y="3807114"/>
              <a:ext cx="373978" cy="72073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16676" y="3807114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66069" y="4578762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171444" y="3609714"/>
              <a:ext cx="214535" cy="12391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9552" y="2617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45256" y="3422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1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52948" y="31750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2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1083472" y="4535926"/>
              <a:ext cx="4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6031" y="41795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4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3043929" y="4900490"/>
              <a:ext cx="155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3430" y="2000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3862865" y="2908185"/>
            <a:ext cx="159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134794" y="4114581"/>
            <a:ext cx="3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356489" y="3714434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085149" y="4529831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889094" y="2581154"/>
            <a:ext cx="810228" cy="1493135"/>
          </a:xfrm>
          <a:custGeom>
            <a:avLst/>
            <a:gdLst>
              <a:gd name="connsiteX0" fmla="*/ 486136 w 810228"/>
              <a:gd name="connsiteY0" fmla="*/ 0 h 1493135"/>
              <a:gd name="connsiteX1" fmla="*/ 486136 w 810228"/>
              <a:gd name="connsiteY1" fmla="*/ 0 h 1493135"/>
              <a:gd name="connsiteX2" fmla="*/ 81022 w 810228"/>
              <a:gd name="connsiteY2" fmla="*/ 324092 h 1493135"/>
              <a:gd name="connsiteX3" fmla="*/ 0 w 810228"/>
              <a:gd name="connsiteY3" fmla="*/ 462988 h 1493135"/>
              <a:gd name="connsiteX4" fmla="*/ 11574 w 810228"/>
              <a:gd name="connsiteY4" fmla="*/ 601884 h 1493135"/>
              <a:gd name="connsiteX5" fmla="*/ 115747 w 810228"/>
              <a:gd name="connsiteY5" fmla="*/ 717631 h 1493135"/>
              <a:gd name="connsiteX6" fmla="*/ 312516 w 810228"/>
              <a:gd name="connsiteY6" fmla="*/ 775504 h 1493135"/>
              <a:gd name="connsiteX7" fmla="*/ 520860 w 810228"/>
              <a:gd name="connsiteY7" fmla="*/ 879676 h 1493135"/>
              <a:gd name="connsiteX8" fmla="*/ 648182 w 810228"/>
              <a:gd name="connsiteY8" fmla="*/ 1030147 h 1493135"/>
              <a:gd name="connsiteX9" fmla="*/ 694481 w 810228"/>
              <a:gd name="connsiteY9" fmla="*/ 1261641 h 1493135"/>
              <a:gd name="connsiteX10" fmla="*/ 810228 w 810228"/>
              <a:gd name="connsiteY10" fmla="*/ 1493135 h 1493135"/>
              <a:gd name="connsiteX11" fmla="*/ 810228 w 810228"/>
              <a:gd name="connsiteY11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28" h="1493135">
                <a:moveTo>
                  <a:pt x="486136" y="0"/>
                </a:moveTo>
                <a:lnTo>
                  <a:pt x="486136" y="0"/>
                </a:lnTo>
                <a:lnTo>
                  <a:pt x="81022" y="324092"/>
                </a:lnTo>
                <a:lnTo>
                  <a:pt x="0" y="462988"/>
                </a:lnTo>
                <a:lnTo>
                  <a:pt x="11574" y="601884"/>
                </a:lnTo>
                <a:lnTo>
                  <a:pt x="115747" y="717631"/>
                </a:lnTo>
                <a:lnTo>
                  <a:pt x="312516" y="775504"/>
                </a:lnTo>
                <a:lnTo>
                  <a:pt x="520860" y="879676"/>
                </a:lnTo>
                <a:lnTo>
                  <a:pt x="648182" y="1030147"/>
                </a:lnTo>
                <a:lnTo>
                  <a:pt x="694481" y="1261641"/>
                </a:lnTo>
                <a:lnTo>
                  <a:pt x="810228" y="1493135"/>
                </a:lnTo>
                <a:lnTo>
                  <a:pt x="810228" y="1493135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40911" y="3345084"/>
            <a:ext cx="254643" cy="787078"/>
          </a:xfrm>
          <a:custGeom>
            <a:avLst/>
            <a:gdLst>
              <a:gd name="connsiteX0" fmla="*/ 254643 w 254643"/>
              <a:gd name="connsiteY0" fmla="*/ 0 h 787078"/>
              <a:gd name="connsiteX1" fmla="*/ 46299 w 254643"/>
              <a:gd name="connsiteY1" fmla="*/ 358815 h 787078"/>
              <a:gd name="connsiteX2" fmla="*/ 0 w 254643"/>
              <a:gd name="connsiteY2" fmla="*/ 613458 h 787078"/>
              <a:gd name="connsiteX3" fmla="*/ 34724 w 254643"/>
              <a:gd name="connsiteY3" fmla="*/ 78707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43" h="787078">
                <a:moveTo>
                  <a:pt x="254643" y="0"/>
                </a:moveTo>
                <a:lnTo>
                  <a:pt x="46299" y="358815"/>
                </a:lnTo>
                <a:lnTo>
                  <a:pt x="0" y="613458"/>
                </a:lnTo>
                <a:lnTo>
                  <a:pt x="34724" y="78707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Concurrent Traversal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34" y="816246"/>
            <a:ext cx="75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Thread at Each Invocation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Nodes and Check Distance against Argument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Distance Atomically and Proceed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0571" y="1945717"/>
            <a:ext cx="2636926" cy="2768780"/>
            <a:chOff x="981400" y="2559803"/>
            <a:chExt cx="2636926" cy="2768780"/>
          </a:xfrm>
        </p:grpSpPr>
        <p:sp>
          <p:nvSpPr>
            <p:cNvPr id="14" name="Oval 13"/>
            <p:cNvSpPr/>
            <p:nvPr/>
          </p:nvSpPr>
          <p:spPr>
            <a:xfrm>
              <a:off x="2444596" y="255980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46019" y="3369872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53631" y="3130029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59779" y="412148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1400" y="448540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9096" y="484889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41238" y="2969240"/>
              <a:ext cx="380446" cy="25491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059800" y="3000538"/>
              <a:ext cx="466894" cy="4082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336389" y="3807114"/>
              <a:ext cx="373978" cy="72073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16676" y="3807114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66069" y="4578762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171444" y="3609714"/>
              <a:ext cx="214535" cy="12391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9552" y="2617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45256" y="3422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1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52948" y="31750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2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1083472" y="4535926"/>
              <a:ext cx="4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6031" y="41795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4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3043929" y="4900490"/>
              <a:ext cx="155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3430" y="2000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3862865" y="2908185"/>
            <a:ext cx="50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134794" y="4114581"/>
            <a:ext cx="3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356489" y="3714434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085149" y="4529831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889094" y="2581154"/>
            <a:ext cx="810228" cy="1493135"/>
          </a:xfrm>
          <a:custGeom>
            <a:avLst/>
            <a:gdLst>
              <a:gd name="connsiteX0" fmla="*/ 486136 w 810228"/>
              <a:gd name="connsiteY0" fmla="*/ 0 h 1493135"/>
              <a:gd name="connsiteX1" fmla="*/ 486136 w 810228"/>
              <a:gd name="connsiteY1" fmla="*/ 0 h 1493135"/>
              <a:gd name="connsiteX2" fmla="*/ 81022 w 810228"/>
              <a:gd name="connsiteY2" fmla="*/ 324092 h 1493135"/>
              <a:gd name="connsiteX3" fmla="*/ 0 w 810228"/>
              <a:gd name="connsiteY3" fmla="*/ 462988 h 1493135"/>
              <a:gd name="connsiteX4" fmla="*/ 11574 w 810228"/>
              <a:gd name="connsiteY4" fmla="*/ 601884 h 1493135"/>
              <a:gd name="connsiteX5" fmla="*/ 115747 w 810228"/>
              <a:gd name="connsiteY5" fmla="*/ 717631 h 1493135"/>
              <a:gd name="connsiteX6" fmla="*/ 312516 w 810228"/>
              <a:gd name="connsiteY6" fmla="*/ 775504 h 1493135"/>
              <a:gd name="connsiteX7" fmla="*/ 520860 w 810228"/>
              <a:gd name="connsiteY7" fmla="*/ 879676 h 1493135"/>
              <a:gd name="connsiteX8" fmla="*/ 648182 w 810228"/>
              <a:gd name="connsiteY8" fmla="*/ 1030147 h 1493135"/>
              <a:gd name="connsiteX9" fmla="*/ 694481 w 810228"/>
              <a:gd name="connsiteY9" fmla="*/ 1261641 h 1493135"/>
              <a:gd name="connsiteX10" fmla="*/ 810228 w 810228"/>
              <a:gd name="connsiteY10" fmla="*/ 1493135 h 1493135"/>
              <a:gd name="connsiteX11" fmla="*/ 810228 w 810228"/>
              <a:gd name="connsiteY11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28" h="1493135">
                <a:moveTo>
                  <a:pt x="486136" y="0"/>
                </a:moveTo>
                <a:lnTo>
                  <a:pt x="486136" y="0"/>
                </a:lnTo>
                <a:lnTo>
                  <a:pt x="81022" y="324092"/>
                </a:lnTo>
                <a:lnTo>
                  <a:pt x="0" y="462988"/>
                </a:lnTo>
                <a:lnTo>
                  <a:pt x="11574" y="601884"/>
                </a:lnTo>
                <a:lnTo>
                  <a:pt x="115747" y="717631"/>
                </a:lnTo>
                <a:lnTo>
                  <a:pt x="312516" y="775504"/>
                </a:lnTo>
                <a:lnTo>
                  <a:pt x="520860" y="879676"/>
                </a:lnTo>
                <a:lnTo>
                  <a:pt x="648182" y="1030147"/>
                </a:lnTo>
                <a:lnTo>
                  <a:pt x="694481" y="1261641"/>
                </a:lnTo>
                <a:lnTo>
                  <a:pt x="810228" y="1493135"/>
                </a:lnTo>
                <a:lnTo>
                  <a:pt x="810228" y="1493135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40911" y="3345084"/>
            <a:ext cx="254643" cy="787078"/>
          </a:xfrm>
          <a:custGeom>
            <a:avLst/>
            <a:gdLst>
              <a:gd name="connsiteX0" fmla="*/ 254643 w 254643"/>
              <a:gd name="connsiteY0" fmla="*/ 0 h 787078"/>
              <a:gd name="connsiteX1" fmla="*/ 46299 w 254643"/>
              <a:gd name="connsiteY1" fmla="*/ 358815 h 787078"/>
              <a:gd name="connsiteX2" fmla="*/ 0 w 254643"/>
              <a:gd name="connsiteY2" fmla="*/ 613458 h 787078"/>
              <a:gd name="connsiteX3" fmla="*/ 34724 w 254643"/>
              <a:gd name="connsiteY3" fmla="*/ 78707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43" h="787078">
                <a:moveTo>
                  <a:pt x="254643" y="0"/>
                </a:moveTo>
                <a:lnTo>
                  <a:pt x="46299" y="358815"/>
                </a:lnTo>
                <a:lnTo>
                  <a:pt x="0" y="613458"/>
                </a:lnTo>
                <a:lnTo>
                  <a:pt x="34724" y="78707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953965" y="2303362"/>
            <a:ext cx="671331" cy="2095018"/>
          </a:xfrm>
          <a:custGeom>
            <a:avLst/>
            <a:gdLst>
              <a:gd name="connsiteX0" fmla="*/ 0 w 671331"/>
              <a:gd name="connsiteY0" fmla="*/ 0 h 2095018"/>
              <a:gd name="connsiteX1" fmla="*/ 428263 w 671331"/>
              <a:gd name="connsiteY1" fmla="*/ 162046 h 2095018"/>
              <a:gd name="connsiteX2" fmla="*/ 578734 w 671331"/>
              <a:gd name="connsiteY2" fmla="*/ 254643 h 2095018"/>
              <a:gd name="connsiteX3" fmla="*/ 613458 w 671331"/>
              <a:gd name="connsiteY3" fmla="*/ 358815 h 2095018"/>
              <a:gd name="connsiteX4" fmla="*/ 671331 w 671331"/>
              <a:gd name="connsiteY4" fmla="*/ 682906 h 2095018"/>
              <a:gd name="connsiteX5" fmla="*/ 567159 w 671331"/>
              <a:gd name="connsiteY5" fmla="*/ 937549 h 2095018"/>
              <a:gd name="connsiteX6" fmla="*/ 474562 w 671331"/>
              <a:gd name="connsiteY6" fmla="*/ 1169043 h 2095018"/>
              <a:gd name="connsiteX7" fmla="*/ 381964 w 671331"/>
              <a:gd name="connsiteY7" fmla="*/ 1597306 h 2095018"/>
              <a:gd name="connsiteX8" fmla="*/ 324091 w 671331"/>
              <a:gd name="connsiteY8" fmla="*/ 2095018 h 20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331" h="2095018">
                <a:moveTo>
                  <a:pt x="0" y="0"/>
                </a:moveTo>
                <a:lnTo>
                  <a:pt x="428263" y="162046"/>
                </a:lnTo>
                <a:lnTo>
                  <a:pt x="578734" y="254643"/>
                </a:lnTo>
                <a:lnTo>
                  <a:pt x="613458" y="358815"/>
                </a:lnTo>
                <a:lnTo>
                  <a:pt x="671331" y="682906"/>
                </a:lnTo>
                <a:lnTo>
                  <a:pt x="567159" y="937549"/>
                </a:lnTo>
                <a:lnTo>
                  <a:pt x="474562" y="1169043"/>
                </a:lnTo>
                <a:lnTo>
                  <a:pt x="381964" y="1597306"/>
                </a:lnTo>
                <a:lnTo>
                  <a:pt x="324091" y="2095018"/>
                </a:ln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flipH="1">
            <a:off x="5648319" y="4541406"/>
            <a:ext cx="331056" cy="37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5302654" y="2713134"/>
            <a:ext cx="50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70652" y="4714497"/>
            <a:ext cx="231367" cy="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Concurrent Traversal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34" y="816246"/>
            <a:ext cx="75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Thread at Each Invocation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Nodes and Check Distance against Argument</a:t>
            </a:r>
          </a:p>
          <a:p>
            <a:pPr marL="285737" indent="-285737" algn="just" defTabSz="45717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Distance Atomically and Proceed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0571" y="1945717"/>
            <a:ext cx="2636926" cy="2768780"/>
            <a:chOff x="981400" y="2559803"/>
            <a:chExt cx="2636926" cy="2768780"/>
          </a:xfrm>
        </p:grpSpPr>
        <p:sp>
          <p:nvSpPr>
            <p:cNvPr id="14" name="Oval 13"/>
            <p:cNvSpPr/>
            <p:nvPr/>
          </p:nvSpPr>
          <p:spPr>
            <a:xfrm>
              <a:off x="2444596" y="255980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46019" y="3369872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53631" y="3130029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59779" y="4121483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1400" y="448540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39096" y="4848898"/>
              <a:ext cx="464695" cy="47968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41238" y="2969240"/>
              <a:ext cx="380446" cy="25491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059800" y="3000538"/>
              <a:ext cx="466894" cy="4082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336389" y="3807114"/>
              <a:ext cx="373978" cy="72073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16676" y="3807114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66069" y="4578762"/>
              <a:ext cx="329027" cy="356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171444" y="3609714"/>
              <a:ext cx="214535" cy="12391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9552" y="2617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45256" y="3422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1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52948" y="31750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2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1083472" y="4535926"/>
              <a:ext cx="46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6031" y="41795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4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3043929" y="4900490"/>
              <a:ext cx="155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3430" y="2000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3862865" y="2908185"/>
            <a:ext cx="50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134794" y="4114581"/>
            <a:ext cx="39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356489" y="3714434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085149" y="4529831"/>
            <a:ext cx="45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9801" y="5084976"/>
            <a:ext cx="6865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</a:t>
            </a:r>
            <a:r>
              <a:rPr 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more work than sequential</a:t>
            </a:r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889094" y="2581154"/>
            <a:ext cx="810228" cy="1493135"/>
          </a:xfrm>
          <a:custGeom>
            <a:avLst/>
            <a:gdLst>
              <a:gd name="connsiteX0" fmla="*/ 486136 w 810228"/>
              <a:gd name="connsiteY0" fmla="*/ 0 h 1493135"/>
              <a:gd name="connsiteX1" fmla="*/ 486136 w 810228"/>
              <a:gd name="connsiteY1" fmla="*/ 0 h 1493135"/>
              <a:gd name="connsiteX2" fmla="*/ 81022 w 810228"/>
              <a:gd name="connsiteY2" fmla="*/ 324092 h 1493135"/>
              <a:gd name="connsiteX3" fmla="*/ 0 w 810228"/>
              <a:gd name="connsiteY3" fmla="*/ 462988 h 1493135"/>
              <a:gd name="connsiteX4" fmla="*/ 11574 w 810228"/>
              <a:gd name="connsiteY4" fmla="*/ 601884 h 1493135"/>
              <a:gd name="connsiteX5" fmla="*/ 115747 w 810228"/>
              <a:gd name="connsiteY5" fmla="*/ 717631 h 1493135"/>
              <a:gd name="connsiteX6" fmla="*/ 312516 w 810228"/>
              <a:gd name="connsiteY6" fmla="*/ 775504 h 1493135"/>
              <a:gd name="connsiteX7" fmla="*/ 520860 w 810228"/>
              <a:gd name="connsiteY7" fmla="*/ 879676 h 1493135"/>
              <a:gd name="connsiteX8" fmla="*/ 648182 w 810228"/>
              <a:gd name="connsiteY8" fmla="*/ 1030147 h 1493135"/>
              <a:gd name="connsiteX9" fmla="*/ 694481 w 810228"/>
              <a:gd name="connsiteY9" fmla="*/ 1261641 h 1493135"/>
              <a:gd name="connsiteX10" fmla="*/ 810228 w 810228"/>
              <a:gd name="connsiteY10" fmla="*/ 1493135 h 1493135"/>
              <a:gd name="connsiteX11" fmla="*/ 810228 w 810228"/>
              <a:gd name="connsiteY11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28" h="1493135">
                <a:moveTo>
                  <a:pt x="486136" y="0"/>
                </a:moveTo>
                <a:lnTo>
                  <a:pt x="486136" y="0"/>
                </a:lnTo>
                <a:lnTo>
                  <a:pt x="81022" y="324092"/>
                </a:lnTo>
                <a:lnTo>
                  <a:pt x="0" y="462988"/>
                </a:lnTo>
                <a:lnTo>
                  <a:pt x="11574" y="601884"/>
                </a:lnTo>
                <a:lnTo>
                  <a:pt x="115747" y="717631"/>
                </a:lnTo>
                <a:lnTo>
                  <a:pt x="312516" y="775504"/>
                </a:lnTo>
                <a:lnTo>
                  <a:pt x="520860" y="879676"/>
                </a:lnTo>
                <a:lnTo>
                  <a:pt x="648182" y="1030147"/>
                </a:lnTo>
                <a:lnTo>
                  <a:pt x="694481" y="1261641"/>
                </a:lnTo>
                <a:lnTo>
                  <a:pt x="810228" y="1493135"/>
                </a:lnTo>
                <a:lnTo>
                  <a:pt x="810228" y="1493135"/>
                </a:ln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40911" y="3345084"/>
            <a:ext cx="254643" cy="787078"/>
          </a:xfrm>
          <a:custGeom>
            <a:avLst/>
            <a:gdLst>
              <a:gd name="connsiteX0" fmla="*/ 254643 w 254643"/>
              <a:gd name="connsiteY0" fmla="*/ 0 h 787078"/>
              <a:gd name="connsiteX1" fmla="*/ 46299 w 254643"/>
              <a:gd name="connsiteY1" fmla="*/ 358815 h 787078"/>
              <a:gd name="connsiteX2" fmla="*/ 0 w 254643"/>
              <a:gd name="connsiteY2" fmla="*/ 613458 h 787078"/>
              <a:gd name="connsiteX3" fmla="*/ 34724 w 254643"/>
              <a:gd name="connsiteY3" fmla="*/ 787078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43" h="787078">
                <a:moveTo>
                  <a:pt x="254643" y="0"/>
                </a:moveTo>
                <a:lnTo>
                  <a:pt x="46299" y="358815"/>
                </a:lnTo>
                <a:lnTo>
                  <a:pt x="0" y="613458"/>
                </a:lnTo>
                <a:lnTo>
                  <a:pt x="34724" y="78707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953965" y="2303362"/>
            <a:ext cx="671331" cy="2095018"/>
          </a:xfrm>
          <a:custGeom>
            <a:avLst/>
            <a:gdLst>
              <a:gd name="connsiteX0" fmla="*/ 0 w 671331"/>
              <a:gd name="connsiteY0" fmla="*/ 0 h 2095018"/>
              <a:gd name="connsiteX1" fmla="*/ 428263 w 671331"/>
              <a:gd name="connsiteY1" fmla="*/ 162046 h 2095018"/>
              <a:gd name="connsiteX2" fmla="*/ 578734 w 671331"/>
              <a:gd name="connsiteY2" fmla="*/ 254643 h 2095018"/>
              <a:gd name="connsiteX3" fmla="*/ 613458 w 671331"/>
              <a:gd name="connsiteY3" fmla="*/ 358815 h 2095018"/>
              <a:gd name="connsiteX4" fmla="*/ 671331 w 671331"/>
              <a:gd name="connsiteY4" fmla="*/ 682906 h 2095018"/>
              <a:gd name="connsiteX5" fmla="*/ 567159 w 671331"/>
              <a:gd name="connsiteY5" fmla="*/ 937549 h 2095018"/>
              <a:gd name="connsiteX6" fmla="*/ 474562 w 671331"/>
              <a:gd name="connsiteY6" fmla="*/ 1169043 h 2095018"/>
              <a:gd name="connsiteX7" fmla="*/ 381964 w 671331"/>
              <a:gd name="connsiteY7" fmla="*/ 1597306 h 2095018"/>
              <a:gd name="connsiteX8" fmla="*/ 324091 w 671331"/>
              <a:gd name="connsiteY8" fmla="*/ 2095018 h 20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331" h="2095018">
                <a:moveTo>
                  <a:pt x="0" y="0"/>
                </a:moveTo>
                <a:lnTo>
                  <a:pt x="428263" y="162046"/>
                </a:lnTo>
                <a:lnTo>
                  <a:pt x="578734" y="254643"/>
                </a:lnTo>
                <a:lnTo>
                  <a:pt x="613458" y="358815"/>
                </a:lnTo>
                <a:lnTo>
                  <a:pt x="671331" y="682906"/>
                </a:lnTo>
                <a:lnTo>
                  <a:pt x="567159" y="937549"/>
                </a:lnTo>
                <a:lnTo>
                  <a:pt x="474562" y="1169043"/>
                </a:lnTo>
                <a:lnTo>
                  <a:pt x="381964" y="1597306"/>
                </a:lnTo>
                <a:lnTo>
                  <a:pt x="324091" y="2095018"/>
                </a:ln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flipH="1">
            <a:off x="5648319" y="4541406"/>
            <a:ext cx="331056" cy="37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5302654" y="2713134"/>
            <a:ext cx="50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70652" y="4714497"/>
            <a:ext cx="231367" cy="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681" y="983060"/>
            <a:ext cx="296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class node {</a:t>
            </a:r>
            <a:br>
              <a:rPr lang="en-US" sz="2000" dirty="0"/>
            </a:br>
            <a:r>
              <a:rPr lang="en-US" sz="2000" dirty="0" smtClean="0"/>
              <a:t>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depth;</a:t>
            </a:r>
            <a:br>
              <a:rPr lang="en-US" sz="2000" dirty="0"/>
            </a:br>
            <a:r>
              <a:rPr lang="en-US" sz="2000" dirty="0" smtClean="0"/>
              <a:t>   node </a:t>
            </a:r>
            <a:r>
              <a:rPr lang="en-US" sz="2000" dirty="0"/>
              <a:t>*left, *right</a:t>
            </a:r>
            <a:r>
              <a:rPr lang="en-US" sz="2000" dirty="0" smtClean="0"/>
              <a:t>; </a:t>
            </a:r>
            <a:endParaRPr lang="en-US" sz="2000" dirty="0"/>
          </a:p>
          <a:p>
            <a:r>
              <a:rPr lang="en-US" sz="2000" dirty="0"/>
              <a:t>}; 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Code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3563" y="855470"/>
            <a:ext cx="5358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void </a:t>
            </a:r>
            <a:r>
              <a:rPr lang="en-US" sz="2000" dirty="0"/>
              <a:t>node::traversal(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val</a:t>
            </a:r>
            <a:r>
              <a:rPr lang="en-US" sz="2000" dirty="0"/>
              <a:t>) @ { time(T) } {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atomic</a:t>
            </a:r>
            <a:r>
              <a:rPr lang="en-US" sz="2000" dirty="0" smtClean="0"/>
              <a:t> </a:t>
            </a:r>
            <a:r>
              <a:rPr lang="en-US" sz="2000" dirty="0"/>
              <a:t>{ </a:t>
            </a:r>
          </a:p>
          <a:p>
            <a:r>
              <a:rPr lang="en-US" sz="2000" dirty="0" smtClean="0"/>
              <a:t>      if(depth </a:t>
            </a:r>
            <a:r>
              <a:rPr lang="en-US" sz="2000" dirty="0"/>
              <a:t>&gt; </a:t>
            </a:r>
            <a:r>
              <a:rPr lang="en-US" sz="2000" dirty="0" err="1"/>
              <a:t>val</a:t>
            </a:r>
            <a:r>
              <a:rPr lang="en-US" sz="2000" dirty="0" smtClean="0"/>
              <a:t>){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depth </a:t>
            </a:r>
            <a:r>
              <a:rPr lang="en-US" sz="2000" dirty="0"/>
              <a:t>= </a:t>
            </a:r>
            <a:r>
              <a:rPr lang="en-US" sz="2000" dirty="0" err="1"/>
              <a:t>val</a:t>
            </a:r>
            <a:r>
              <a:rPr lang="en-US" sz="2000" dirty="0"/>
              <a:t>; </a:t>
            </a:r>
          </a:p>
          <a:p>
            <a:r>
              <a:rPr lang="en-US" sz="2000" dirty="0" smtClean="0"/>
              <a:t>     } </a:t>
            </a:r>
          </a:p>
          <a:p>
            <a:r>
              <a:rPr lang="en-US" sz="2000" dirty="0" smtClean="0"/>
              <a:t> } 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par</a:t>
            </a:r>
            <a:r>
              <a:rPr lang="en-US" sz="2000" dirty="0" smtClean="0"/>
              <a:t> </a:t>
            </a: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 smtClean="0"/>
              <a:t>      if </a:t>
            </a:r>
            <a:r>
              <a:rPr lang="en-US" sz="2000" dirty="0"/>
              <a:t>(left != NULL) left-</a:t>
            </a:r>
            <a:r>
              <a:rPr lang="en-US" sz="2000" dirty="0" smtClean="0"/>
              <a:t>&gt;traversal(val+1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      if </a:t>
            </a:r>
            <a:r>
              <a:rPr lang="en-US" sz="2000" dirty="0"/>
              <a:t>(right != NULL) right-&gt;traversal(val+1); </a:t>
            </a:r>
          </a:p>
          <a:p>
            <a:r>
              <a:rPr lang="en-US" sz="2000" dirty="0" smtClean="0"/>
              <a:t>  }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b="1" dirty="0" smtClean="0"/>
              <a:t>exception</a:t>
            </a:r>
            <a:r>
              <a:rPr lang="en-US" sz="2000" dirty="0" smtClean="0"/>
              <a:t> </a:t>
            </a:r>
            <a:r>
              <a:rPr lang="en-US" sz="2000" dirty="0"/>
              <a:t>{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error.memory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 { </a:t>
            </a:r>
            <a:r>
              <a:rPr lang="en-US" sz="2000" dirty="0"/>
              <a:t>continue; }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timer.expired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  { </a:t>
            </a:r>
            <a:r>
              <a:rPr lang="en-US" sz="2000" dirty="0"/>
              <a:t>return; } </a:t>
            </a:r>
          </a:p>
          <a:p>
            <a:r>
              <a:rPr lang="en-US" sz="2000" dirty="0" smtClean="0"/>
              <a:t>  } 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06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681" y="983060"/>
            <a:ext cx="296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class node {</a:t>
            </a:r>
            <a:br>
              <a:rPr lang="en-US" sz="2000" dirty="0"/>
            </a:br>
            <a:r>
              <a:rPr lang="en-US" sz="2000" dirty="0" smtClean="0"/>
              <a:t>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depth;</a:t>
            </a:r>
            <a:br>
              <a:rPr lang="en-US" sz="2000" dirty="0"/>
            </a:br>
            <a:r>
              <a:rPr lang="en-US" sz="2000" dirty="0" smtClean="0"/>
              <a:t>   node </a:t>
            </a:r>
            <a:r>
              <a:rPr lang="en-US" sz="2000" dirty="0"/>
              <a:t>*left, *right</a:t>
            </a:r>
            <a:r>
              <a:rPr lang="en-US" sz="2000" dirty="0" smtClean="0"/>
              <a:t>; </a:t>
            </a:r>
            <a:endParaRPr lang="en-US" sz="2000" dirty="0"/>
          </a:p>
          <a:p>
            <a:r>
              <a:rPr lang="en-US" sz="2000" dirty="0"/>
              <a:t>}; 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6630" y="179218"/>
            <a:ext cx="70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Code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3563" y="855470"/>
            <a:ext cx="53588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void </a:t>
            </a:r>
            <a:r>
              <a:rPr lang="en-US" sz="2000" dirty="0"/>
              <a:t>node::traversal(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val</a:t>
            </a:r>
            <a:r>
              <a:rPr lang="en-US" sz="2000" dirty="0"/>
              <a:t>) @ { time(T) } {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atomic</a:t>
            </a:r>
            <a:r>
              <a:rPr lang="en-US" sz="2000" dirty="0" smtClean="0"/>
              <a:t> </a:t>
            </a:r>
            <a:r>
              <a:rPr lang="en-US" sz="2000" dirty="0"/>
              <a:t>{ </a:t>
            </a:r>
          </a:p>
          <a:p>
            <a:r>
              <a:rPr lang="en-US" sz="2000" dirty="0" smtClean="0"/>
              <a:t>      if(depth </a:t>
            </a:r>
            <a:r>
              <a:rPr lang="en-US" sz="2000" dirty="0"/>
              <a:t>&gt; </a:t>
            </a:r>
            <a:r>
              <a:rPr lang="en-US" sz="2000" dirty="0" err="1"/>
              <a:t>val</a:t>
            </a:r>
            <a:r>
              <a:rPr lang="en-US" sz="2000" dirty="0" smtClean="0"/>
              <a:t>){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depth </a:t>
            </a:r>
            <a:r>
              <a:rPr lang="en-US" sz="2000" dirty="0"/>
              <a:t>= </a:t>
            </a:r>
            <a:r>
              <a:rPr lang="en-US" sz="2000" dirty="0" err="1"/>
              <a:t>val</a:t>
            </a:r>
            <a:r>
              <a:rPr lang="en-US" sz="2000" dirty="0"/>
              <a:t>; </a:t>
            </a:r>
          </a:p>
          <a:p>
            <a:r>
              <a:rPr lang="en-US" sz="2000" dirty="0" smtClean="0"/>
              <a:t>     } </a:t>
            </a:r>
            <a:r>
              <a:rPr lang="en-US" sz="2000" dirty="0" smtClean="0"/>
              <a:t> else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return;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}</a:t>
            </a:r>
            <a:endParaRPr lang="en-US" sz="2000" dirty="0" smtClean="0"/>
          </a:p>
          <a:p>
            <a:r>
              <a:rPr lang="en-US" sz="2000" dirty="0" smtClean="0"/>
              <a:t> } 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par</a:t>
            </a:r>
            <a:r>
              <a:rPr lang="en-US" sz="2000" dirty="0" smtClean="0"/>
              <a:t> </a:t>
            </a: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 smtClean="0"/>
              <a:t>      if </a:t>
            </a:r>
            <a:r>
              <a:rPr lang="en-US" sz="2000" dirty="0"/>
              <a:t>(left != NULL) left-</a:t>
            </a:r>
            <a:r>
              <a:rPr lang="en-US" sz="2000" dirty="0" smtClean="0"/>
              <a:t>&gt;traversal(val+1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      if </a:t>
            </a:r>
            <a:r>
              <a:rPr lang="en-US" sz="2000" dirty="0"/>
              <a:t>(right != NULL) right-&gt;traversal(val+1); </a:t>
            </a:r>
          </a:p>
          <a:p>
            <a:r>
              <a:rPr lang="en-US" sz="2000" dirty="0" smtClean="0"/>
              <a:t>  }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b="1" dirty="0" smtClean="0"/>
              <a:t>exception</a:t>
            </a:r>
            <a:r>
              <a:rPr lang="en-US" sz="2000" dirty="0" smtClean="0"/>
              <a:t> </a:t>
            </a:r>
            <a:r>
              <a:rPr lang="en-US" sz="2000" dirty="0"/>
              <a:t>{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error.memory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 { </a:t>
            </a:r>
            <a:r>
              <a:rPr lang="en-US" sz="2000" dirty="0"/>
              <a:t>continue; }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timer.expired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  { </a:t>
            </a:r>
            <a:r>
              <a:rPr lang="en-US" sz="2000" dirty="0"/>
              <a:t>return; } </a:t>
            </a:r>
          </a:p>
          <a:p>
            <a:r>
              <a:rPr lang="en-US" sz="2000" dirty="0" smtClean="0"/>
              <a:t>  } 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24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erbi_R1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9">
      <a:dk1>
        <a:srgbClr val="990000"/>
      </a:dk1>
      <a:lt1>
        <a:sysClr val="window" lastClr="FFFFFF"/>
      </a:lt1>
      <a:dk2>
        <a:srgbClr val="323232"/>
      </a:dk2>
      <a:lt2>
        <a:srgbClr val="E3DED1"/>
      </a:lt2>
      <a:accent1>
        <a:srgbClr val="FFCC00"/>
      </a:accent1>
      <a:accent2>
        <a:srgbClr val="991B1E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706</Words>
  <Application>Microsoft Macintosh PowerPoint</Application>
  <PresentationFormat>On-screen Show (4:3)</PresentationFormat>
  <Paragraphs>215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Times New Roman</vt:lpstr>
      <vt:lpstr>Wingdings</vt:lpstr>
      <vt:lpstr>Arial</vt:lpstr>
      <vt:lpstr>Viterbi_R1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Saurabh Hukerikar</dc:creator>
  <cp:lastModifiedBy>Microsoft Office User</cp:lastModifiedBy>
  <cp:revision>59</cp:revision>
  <dcterms:created xsi:type="dcterms:W3CDTF">2015-09-07T05:44:03Z</dcterms:created>
  <dcterms:modified xsi:type="dcterms:W3CDTF">2015-09-15T19:09:18Z</dcterms:modified>
</cp:coreProperties>
</file>