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 id="2147483672" r:id="rId2"/>
  </p:sldMasterIdLst>
  <p:notesMasterIdLst>
    <p:notesMasterId r:id="rId37"/>
  </p:notesMasterIdLst>
  <p:handoutMasterIdLst>
    <p:handoutMasterId r:id="rId38"/>
  </p:handoutMasterIdLst>
  <p:sldIdLst>
    <p:sldId id="307" r:id="rId3"/>
    <p:sldId id="309" r:id="rId4"/>
    <p:sldId id="349" r:id="rId5"/>
    <p:sldId id="350" r:id="rId6"/>
    <p:sldId id="367" r:id="rId7"/>
    <p:sldId id="355" r:id="rId8"/>
    <p:sldId id="357" r:id="rId9"/>
    <p:sldId id="358" r:id="rId10"/>
    <p:sldId id="359" r:id="rId11"/>
    <p:sldId id="360" r:id="rId12"/>
    <p:sldId id="361" r:id="rId13"/>
    <p:sldId id="362" r:id="rId14"/>
    <p:sldId id="363" r:id="rId15"/>
    <p:sldId id="365" r:id="rId16"/>
    <p:sldId id="366" r:id="rId17"/>
    <p:sldId id="369" r:id="rId18"/>
    <p:sldId id="371" r:id="rId19"/>
    <p:sldId id="368" r:id="rId20"/>
    <p:sldId id="370" r:id="rId21"/>
    <p:sldId id="330" r:id="rId22"/>
    <p:sldId id="377" r:id="rId23"/>
    <p:sldId id="373" r:id="rId24"/>
    <p:sldId id="372" r:id="rId25"/>
    <p:sldId id="348" r:id="rId26"/>
    <p:sldId id="335" r:id="rId27"/>
    <p:sldId id="374" r:id="rId28"/>
    <p:sldId id="376" r:id="rId29"/>
    <p:sldId id="346" r:id="rId30"/>
    <p:sldId id="343" r:id="rId31"/>
    <p:sldId id="337" r:id="rId32"/>
    <p:sldId id="345" r:id="rId33"/>
    <p:sldId id="341" r:id="rId34"/>
    <p:sldId id="336" r:id="rId35"/>
    <p:sldId id="339" r:id="rId36"/>
  </p:sldIdLst>
  <p:sldSz cx="9144000" cy="6858000" type="screen4x3"/>
  <p:notesSz cx="6858000" cy="9199563"/>
  <p:defaultTextStyle>
    <a:defPPr>
      <a:defRPr lang="en-US"/>
    </a:defPPr>
    <a:lvl1pPr algn="l" rtl="0" fontAlgn="base">
      <a:spcBef>
        <a:spcPct val="0"/>
      </a:spcBef>
      <a:spcAft>
        <a:spcPct val="0"/>
      </a:spcAft>
      <a:defRPr sz="2800" b="1" kern="1200">
        <a:solidFill>
          <a:schemeClr val="tx1"/>
        </a:solidFill>
        <a:latin typeface="Arial" charset="0"/>
        <a:ea typeface="+mn-ea"/>
        <a:cs typeface="+mn-cs"/>
      </a:defRPr>
    </a:lvl1pPr>
    <a:lvl2pPr marL="457200" algn="l" rtl="0" fontAlgn="base">
      <a:spcBef>
        <a:spcPct val="0"/>
      </a:spcBef>
      <a:spcAft>
        <a:spcPct val="0"/>
      </a:spcAft>
      <a:defRPr sz="2800" b="1" kern="1200">
        <a:solidFill>
          <a:schemeClr val="tx1"/>
        </a:solidFill>
        <a:latin typeface="Arial" charset="0"/>
        <a:ea typeface="+mn-ea"/>
        <a:cs typeface="+mn-cs"/>
      </a:defRPr>
    </a:lvl2pPr>
    <a:lvl3pPr marL="914400" algn="l" rtl="0" fontAlgn="base">
      <a:spcBef>
        <a:spcPct val="0"/>
      </a:spcBef>
      <a:spcAft>
        <a:spcPct val="0"/>
      </a:spcAft>
      <a:defRPr sz="2800" b="1" kern="1200">
        <a:solidFill>
          <a:schemeClr val="tx1"/>
        </a:solidFill>
        <a:latin typeface="Arial" charset="0"/>
        <a:ea typeface="+mn-ea"/>
        <a:cs typeface="+mn-cs"/>
      </a:defRPr>
    </a:lvl3pPr>
    <a:lvl4pPr marL="1371600" algn="l" rtl="0" fontAlgn="base">
      <a:spcBef>
        <a:spcPct val="0"/>
      </a:spcBef>
      <a:spcAft>
        <a:spcPct val="0"/>
      </a:spcAft>
      <a:defRPr sz="2800" b="1" kern="1200">
        <a:solidFill>
          <a:schemeClr val="tx1"/>
        </a:solidFill>
        <a:latin typeface="Arial" charset="0"/>
        <a:ea typeface="+mn-ea"/>
        <a:cs typeface="+mn-cs"/>
      </a:defRPr>
    </a:lvl4pPr>
    <a:lvl5pPr marL="1828800" algn="l" rtl="0" fontAlgn="base">
      <a:spcBef>
        <a:spcPct val="0"/>
      </a:spcBef>
      <a:spcAft>
        <a:spcPct val="0"/>
      </a:spcAft>
      <a:defRPr sz="2800" b="1" kern="1200">
        <a:solidFill>
          <a:schemeClr val="tx1"/>
        </a:solidFill>
        <a:latin typeface="Arial" charset="0"/>
        <a:ea typeface="+mn-ea"/>
        <a:cs typeface="+mn-cs"/>
      </a:defRPr>
    </a:lvl5pPr>
    <a:lvl6pPr marL="2286000" algn="l" defTabSz="914400" rtl="0" eaLnBrk="1" latinLnBrk="0" hangingPunct="1">
      <a:defRPr sz="2800" b="1" kern="1200">
        <a:solidFill>
          <a:schemeClr val="tx1"/>
        </a:solidFill>
        <a:latin typeface="Arial" charset="0"/>
        <a:ea typeface="+mn-ea"/>
        <a:cs typeface="+mn-cs"/>
      </a:defRPr>
    </a:lvl6pPr>
    <a:lvl7pPr marL="2743200" algn="l" defTabSz="914400" rtl="0" eaLnBrk="1" latinLnBrk="0" hangingPunct="1">
      <a:defRPr sz="2800" b="1" kern="1200">
        <a:solidFill>
          <a:schemeClr val="tx1"/>
        </a:solidFill>
        <a:latin typeface="Arial" charset="0"/>
        <a:ea typeface="+mn-ea"/>
        <a:cs typeface="+mn-cs"/>
      </a:defRPr>
    </a:lvl7pPr>
    <a:lvl8pPr marL="3200400" algn="l" defTabSz="914400" rtl="0" eaLnBrk="1" latinLnBrk="0" hangingPunct="1">
      <a:defRPr sz="2800" b="1" kern="1200">
        <a:solidFill>
          <a:schemeClr val="tx1"/>
        </a:solidFill>
        <a:latin typeface="Arial" charset="0"/>
        <a:ea typeface="+mn-ea"/>
        <a:cs typeface="+mn-cs"/>
      </a:defRPr>
    </a:lvl8pPr>
    <a:lvl9pPr marL="3657600" algn="l" defTabSz="914400" rtl="0" eaLnBrk="1" latinLnBrk="0" hangingPunct="1">
      <a:defRPr sz="28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8200"/>
    <a:srgbClr val="FF5008"/>
    <a:srgbClr val="FFFFFF"/>
    <a:srgbClr val="008000"/>
    <a:srgbClr val="4DA725"/>
    <a:srgbClr val="F91A03"/>
    <a:srgbClr val="CDBF3F"/>
    <a:srgbClr val="BCDD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366" autoAdjust="0"/>
  </p:normalViewPr>
  <p:slideViewPr>
    <p:cSldViewPr snapToGrid="0">
      <p:cViewPr>
        <p:scale>
          <a:sx n="70" d="100"/>
          <a:sy n="70" d="100"/>
        </p:scale>
        <p:origin x="-21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26"/>
    </p:cViewPr>
  </p:sorterViewPr>
  <p:notesViewPr>
    <p:cSldViewPr snapToGrid="0">
      <p:cViewPr>
        <p:scale>
          <a:sx n="100" d="100"/>
          <a:sy n="100" d="100"/>
        </p:scale>
        <p:origin x="-1890" y="-78"/>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vl1pPr>
          </a:lstStyle>
          <a:p>
            <a:pPr>
              <a:defRPr/>
            </a:pPr>
            <a:endParaRPr lang="en-US"/>
          </a:p>
        </p:txBody>
      </p:sp>
      <p:sp>
        <p:nvSpPr>
          <p:cNvPr id="30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vl1pPr>
          </a:lstStyle>
          <a:p>
            <a:pPr>
              <a:defRPr/>
            </a:pPr>
            <a:endParaRPr lang="en-US"/>
          </a:p>
        </p:txBody>
      </p:sp>
      <p:sp>
        <p:nvSpPr>
          <p:cNvPr id="307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vl1pPr>
          </a:lstStyle>
          <a:p>
            <a:pPr>
              <a:defRPr/>
            </a:pPr>
            <a:r>
              <a:rPr lang="en-US"/>
              <a:t>Applicable Notes</a:t>
            </a:r>
          </a:p>
        </p:txBody>
      </p:sp>
      <p:sp>
        <p:nvSpPr>
          <p:cNvPr id="307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vl1pPr>
          </a:lstStyle>
          <a:p>
            <a:pPr>
              <a:defRPr/>
            </a:pPr>
            <a:fld id="{88D9B652-E4B0-40C4-B102-B316629A60F6}" type="slidenum">
              <a:rPr lang="en-US"/>
              <a:pPr>
                <a:defRPr/>
              </a:pPr>
              <a:t>‹#›</a:t>
            </a:fld>
            <a:endParaRPr lang="en-US"/>
          </a:p>
        </p:txBody>
      </p:sp>
    </p:spTree>
    <p:extLst>
      <p:ext uri="{BB962C8B-B14F-4D97-AF65-F5344CB8AC3E}">
        <p14:creationId xmlns:p14="http://schemas.microsoft.com/office/powerpoint/2010/main" val="3758863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vl1pPr>
          </a:lstStyle>
          <a:p>
            <a:pPr>
              <a:defRPr/>
            </a:pPr>
            <a:endParaRPr lang="en-US"/>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vl1pPr>
          </a:lstStyle>
          <a:p>
            <a:pPr>
              <a:defRPr/>
            </a:pPr>
            <a:endParaRPr lang="en-US"/>
          </a:p>
        </p:txBody>
      </p:sp>
      <p:sp>
        <p:nvSpPr>
          <p:cNvPr id="2052" name="Rectangle 4"/>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vl1pPr>
          </a:lstStyle>
          <a:p>
            <a:pPr>
              <a:defRPr/>
            </a:pPr>
            <a:r>
              <a:rPr lang="en-US"/>
              <a:t>Applicable Notes</a:t>
            </a:r>
          </a:p>
        </p:txBody>
      </p:sp>
      <p:sp>
        <p:nvSpPr>
          <p:cNvPr id="2053" name="Rectangle 5"/>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vl1pPr>
          </a:lstStyle>
          <a:p>
            <a:pPr>
              <a:defRPr/>
            </a:pPr>
            <a:fld id="{4D5DD899-259A-4062-86DE-03B145BA3F55}" type="slidenum">
              <a:rPr lang="en-US"/>
              <a:pPr>
                <a:defRPr/>
              </a:pPr>
              <a:t>‹#›</a:t>
            </a:fld>
            <a:endParaRPr lang="en-US"/>
          </a:p>
        </p:txBody>
      </p:sp>
      <p:sp>
        <p:nvSpPr>
          <p:cNvPr id="2054" name="Rectangle 6"/>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7" name="Rectangle 7"/>
          <p:cNvSpPr>
            <a:spLocks noGrp="1" noRot="1" noChangeAspect="1" noChangeArrowheads="1" noTextEdit="1"/>
          </p:cNvSpPr>
          <p:nvPr>
            <p:ph type="sldImg" idx="2"/>
          </p:nvPr>
        </p:nvSpPr>
        <p:spPr bwMode="auto">
          <a:xfrm>
            <a:off x="1130300" y="690563"/>
            <a:ext cx="4598988" cy="344963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45115426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ftr" sz="quarter" idx="4"/>
          </p:nvPr>
        </p:nvSpPr>
        <p:spPr>
          <a:noFill/>
        </p:spPr>
        <p:txBody>
          <a:bodyPr/>
          <a:lstStyle/>
          <a:p>
            <a:r>
              <a:rPr lang="en-US" smtClean="0"/>
              <a:t>Applicable Notes</a:t>
            </a:r>
          </a:p>
        </p:txBody>
      </p:sp>
      <p:sp>
        <p:nvSpPr>
          <p:cNvPr id="34819" name="Rectangle 5"/>
          <p:cNvSpPr>
            <a:spLocks noGrp="1" noChangeArrowheads="1"/>
          </p:cNvSpPr>
          <p:nvPr>
            <p:ph type="sldNum" sz="quarter" idx="5"/>
          </p:nvPr>
        </p:nvSpPr>
        <p:spPr>
          <a:noFill/>
        </p:spPr>
        <p:txBody>
          <a:bodyPr/>
          <a:lstStyle/>
          <a:p>
            <a:fld id="{DFE4A433-25B8-4815-BCD3-CF300BE9119F}" type="slidenum">
              <a:rPr lang="en-US" smtClean="0"/>
              <a:pPr/>
              <a:t>1</a:t>
            </a:fld>
            <a:endParaRPr lang="en-US" smtClean="0"/>
          </a:p>
        </p:txBody>
      </p:sp>
      <p:sp>
        <p:nvSpPr>
          <p:cNvPr id="34820" name="Rectangle 2"/>
          <p:cNvSpPr>
            <a:spLocks noGrp="1" noRot="1" noChangeAspect="1" noChangeArrowheads="1" noTextEdit="1"/>
          </p:cNvSpPr>
          <p:nvPr>
            <p:ph type="sldImg"/>
          </p:nvPr>
        </p:nvSpPr>
        <p:spPr>
          <a:ln cap="flat"/>
        </p:spPr>
      </p:sp>
      <p:sp>
        <p:nvSpPr>
          <p:cNvPr id="34821" name="Rectangle 3"/>
          <p:cNvSpPr>
            <a:spLocks noGrp="1" noChangeArrowheads="1"/>
          </p:cNvSpPr>
          <p:nvPr>
            <p:ph type="body" idx="1"/>
          </p:nvPr>
        </p:nvSpPr>
        <p:spPr>
          <a:xfrm>
            <a:off x="914400" y="4370388"/>
            <a:ext cx="5029200" cy="2411412"/>
          </a:xfrm>
          <a:noFill/>
          <a:ln/>
        </p:spPr>
        <p:txBody>
          <a:bodyPr/>
          <a:lstStyle/>
          <a:p>
            <a:r>
              <a:rPr lang="en-US" dirty="0" smtClean="0"/>
              <a:t>Your first slide must be the Title Slide. The suggested format is shown above.  (You may adapt this slide to suit your tastes.)  It is recommended that your company or university logo appear on the title slide only.  This is followed by your Outline Slide and the other slides mentioned in this template.</a:t>
            </a:r>
          </a:p>
          <a:p>
            <a:pPr>
              <a:lnSpc>
                <a:spcPct val="70000"/>
              </a:lnSpc>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ftr" sz="quarter" idx="4"/>
          </p:nvPr>
        </p:nvSpPr>
        <p:spPr>
          <a:noFill/>
        </p:spPr>
        <p:txBody>
          <a:bodyPr/>
          <a:lstStyle/>
          <a:p>
            <a:r>
              <a:rPr lang="en-US" smtClean="0"/>
              <a:t>Applicable Notes</a:t>
            </a:r>
          </a:p>
        </p:txBody>
      </p:sp>
      <p:sp>
        <p:nvSpPr>
          <p:cNvPr id="35843" name="Rectangle 5"/>
          <p:cNvSpPr>
            <a:spLocks noGrp="1" noChangeArrowheads="1"/>
          </p:cNvSpPr>
          <p:nvPr>
            <p:ph type="sldNum" sz="quarter" idx="5"/>
          </p:nvPr>
        </p:nvSpPr>
        <p:spPr>
          <a:noFill/>
        </p:spPr>
        <p:txBody>
          <a:bodyPr/>
          <a:lstStyle/>
          <a:p>
            <a:fld id="{504872CF-52AD-4604-9B85-7C71771B35D1}" type="slidenum">
              <a:rPr lang="en-US" smtClean="0"/>
              <a:pPr/>
              <a:t>2</a:t>
            </a:fld>
            <a:endParaRPr lang="en-US" smtClean="0"/>
          </a:p>
        </p:txBody>
      </p:sp>
      <p:sp>
        <p:nvSpPr>
          <p:cNvPr id="35844" name="Rectangle 2"/>
          <p:cNvSpPr>
            <a:spLocks noGrp="1" noRot="1" noChangeAspect="1" noChangeArrowheads="1" noTextEdit="1"/>
          </p:cNvSpPr>
          <p:nvPr>
            <p:ph type="sldImg"/>
          </p:nvPr>
        </p:nvSpPr>
        <p:spPr>
          <a:ln cap="flat"/>
        </p:spPr>
      </p:sp>
      <p:sp>
        <p:nvSpPr>
          <p:cNvPr id="35845" name="Rectangle 3"/>
          <p:cNvSpPr>
            <a:spLocks noGrp="1" noChangeArrowheads="1"/>
          </p:cNvSpPr>
          <p:nvPr>
            <p:ph type="body" idx="1"/>
          </p:nvPr>
        </p:nvSpPr>
        <p:spPr>
          <a:xfrm>
            <a:off x="914400" y="4370388"/>
            <a:ext cx="5029200" cy="1420812"/>
          </a:xfrm>
          <a:noFill/>
          <a:ln/>
        </p:spPr>
        <p:txBody>
          <a:bodyPr/>
          <a:lstStyle/>
          <a:p>
            <a:r>
              <a:rPr lang="en-US" dirty="0" smtClean="0"/>
              <a:t>Outline the high points of the presentation you are giving. Don’t include the title or conclusions in your Outline Slide. You may want to state the purpose of the work described in your paper. If so, describe the big picture of why you did the work, not the detailed technical objectives your work accomplished.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Applicable Notes</a:t>
            </a:r>
            <a:endParaRPr lang="en-US"/>
          </a:p>
        </p:txBody>
      </p:sp>
      <p:sp>
        <p:nvSpPr>
          <p:cNvPr id="5" name="Slide Number Placeholder 4"/>
          <p:cNvSpPr>
            <a:spLocks noGrp="1"/>
          </p:cNvSpPr>
          <p:nvPr>
            <p:ph type="sldNum" sz="quarter" idx="11"/>
          </p:nvPr>
        </p:nvSpPr>
        <p:spPr/>
        <p:txBody>
          <a:bodyPr/>
          <a:lstStyle/>
          <a:p>
            <a:pPr>
              <a:defRPr/>
            </a:pPr>
            <a:fld id="{4D5DD899-259A-4062-86DE-03B145BA3F55}" type="slidenum">
              <a:rPr lang="en-US" smtClean="0"/>
              <a:pPr>
                <a:defRPr/>
              </a:pPr>
              <a:t>25</a:t>
            </a:fld>
            <a:endParaRPr lang="en-US"/>
          </a:p>
        </p:txBody>
      </p:sp>
    </p:spTree>
    <p:extLst>
      <p:ext uri="{BB962C8B-B14F-4D97-AF65-F5344CB8AC3E}">
        <p14:creationId xmlns:p14="http://schemas.microsoft.com/office/powerpoint/2010/main" val="1888646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ue title slide ">
    <p:bg>
      <p:bgPr>
        <a:solidFill>
          <a:schemeClr val="accent1"/>
        </a:solid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bwMode="black">
          <a:xfrm>
            <a:off x="329184" y="2715760"/>
            <a:ext cx="6858000" cy="1608645"/>
          </a:xfrm>
        </p:spPr>
        <p:txBody>
          <a:bodyPr anchor="b"/>
          <a:lstStyle>
            <a:lvl1pPr>
              <a:lnSpc>
                <a:spcPct val="90000"/>
              </a:lnSpc>
              <a:defRPr sz="4600" spc="-100">
                <a:solidFill>
                  <a:schemeClr val="bg1"/>
                </a:solidFill>
              </a:defRPr>
            </a:lvl1pPr>
          </a:lstStyle>
          <a:p>
            <a:r>
              <a:rPr lang="en-US" dirty="0" smtClean="0"/>
              <a:t>Click to edit master </a:t>
            </a:r>
            <a:br>
              <a:rPr lang="en-US" dirty="0" smtClean="0"/>
            </a:br>
            <a:r>
              <a:rPr lang="en-US" dirty="0" smtClean="0"/>
              <a:t>title style</a:t>
            </a:r>
            <a:endParaRPr lang="en-US" dirty="0"/>
          </a:p>
        </p:txBody>
      </p:sp>
      <p:sp>
        <p:nvSpPr>
          <p:cNvPr id="11" name="Subtitle 2"/>
          <p:cNvSpPr>
            <a:spLocks noGrp="1"/>
          </p:cNvSpPr>
          <p:nvPr>
            <p:ph type="subTitle" idx="1" hasCustomPrompt="1"/>
          </p:nvPr>
        </p:nvSpPr>
        <p:spPr bwMode="black">
          <a:xfrm>
            <a:off x="329184" y="4422171"/>
            <a:ext cx="6858000" cy="1219200"/>
          </a:xfrm>
        </p:spPr>
        <p:txBody>
          <a:bodyPr/>
          <a:lstStyle>
            <a:lvl1pPr marL="0" indent="0" algn="l">
              <a:buNone/>
              <a:defRPr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 name="Picture 1" descr="HP_White_RGB_150_L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49440" y="487680"/>
            <a:ext cx="1883664" cy="2511552"/>
          </a:xfrm>
          <a:prstGeom prst="rect">
            <a:avLst/>
          </a:prstGeom>
        </p:spPr>
      </p:pic>
      <p:sp>
        <p:nvSpPr>
          <p:cNvPr id="6" name="TextBox 5"/>
          <p:cNvSpPr txBox="1"/>
          <p:nvPr userDrawn="1"/>
        </p:nvSpPr>
        <p:spPr>
          <a:xfrm>
            <a:off x="329185" y="6345071"/>
            <a:ext cx="8012545" cy="304800"/>
          </a:xfrm>
          <a:prstGeom prst="rect">
            <a:avLst/>
          </a:prstGeom>
          <a:noFill/>
        </p:spPr>
        <p:txBody>
          <a:bodyPr wrap="square" lIns="0" rtlCol="0">
            <a:noAutofit/>
          </a:bodyPr>
          <a:lstStyle/>
          <a:p>
            <a:pPr defTabSz="457200" fontAlgn="auto">
              <a:spcBef>
                <a:spcPts val="0"/>
              </a:spcBef>
              <a:spcAft>
                <a:spcPts val="0"/>
              </a:spcAft>
              <a:defRPr/>
            </a:pPr>
            <a:r>
              <a:rPr lang="en-US" sz="700" b="0" dirty="0" smtClean="0">
                <a:solidFill>
                  <a:prstClr val="white"/>
                </a:solidFill>
                <a:latin typeface="HP Simplified"/>
                <a:cs typeface="HP Simplified"/>
              </a:rPr>
              <a:t>© Copyright 2014 Hewlett-Packard Development Company, L.P.  The information contained herein is subject to change without notice.</a:t>
            </a:r>
          </a:p>
        </p:txBody>
      </p:sp>
    </p:spTree>
    <p:extLst>
      <p:ext uri="{BB962C8B-B14F-4D97-AF65-F5344CB8AC3E}">
        <p14:creationId xmlns:p14="http://schemas.microsoft.com/office/powerpoint/2010/main" val="227675573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Blue divider slide">
    <p:bg>
      <p:bgPr>
        <a:solidFill>
          <a:schemeClr val="accent1"/>
        </a:solidFill>
        <a:effectLst/>
      </p:bgPr>
    </p:bg>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317771"/>
            <a:ext cx="7222352" cy="2675604"/>
          </a:xfrm>
          <a:prstGeom prst="rect">
            <a:avLst/>
          </a:prstGeom>
        </p:spPr>
        <p:txBody>
          <a:bodyPr wrap="square" lIns="0" tIns="0" rIns="0" bIns="0" anchor="t" anchorCtr="0">
            <a:noAutofit/>
          </a:bodyPr>
          <a:lstStyle>
            <a:lvl1pPr algn="l">
              <a:lnSpc>
                <a:spcPct val="90000"/>
              </a:lnSpc>
              <a:defRPr sz="4000" b="1" i="0" spc="-100" baseline="0">
                <a:solidFill>
                  <a:schemeClr val="bg1"/>
                </a:solidFill>
                <a:latin typeface="HP Simplified" pitchFamily="34" charset="0"/>
                <a:cs typeface="HP Simplified" pitchFamily="34" charset="0"/>
              </a:defRPr>
            </a:lvl1pPr>
          </a:lstStyle>
          <a:p>
            <a:r>
              <a:rPr lang="en-US" noProof="0" dirty="0" smtClean="0"/>
              <a:t>Click to edit </a:t>
            </a:r>
            <a:br>
              <a:rPr lang="en-US" noProof="0" dirty="0" smtClean="0"/>
            </a:br>
            <a:r>
              <a:rPr lang="en-US" noProof="0" dirty="0" smtClean="0"/>
              <a:t>master </a:t>
            </a:r>
            <a:br>
              <a:rPr lang="en-US" noProof="0" dirty="0" smtClean="0"/>
            </a:br>
            <a:r>
              <a:rPr lang="en-US" noProof="0" dirty="0" smtClean="0"/>
              <a:t>title style</a:t>
            </a:r>
            <a:endParaRPr lang="en-US" noProof="0" dirty="0"/>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6047232"/>
            <a:ext cx="365736" cy="487648"/>
          </a:xfrm>
          <a:prstGeom prst="rect">
            <a:avLst/>
          </a:prstGeom>
        </p:spPr>
      </p:pic>
      <p:sp>
        <p:nvSpPr>
          <p:cNvPr id="6" name="TextBox 5"/>
          <p:cNvSpPr txBox="1"/>
          <p:nvPr userDrawn="1"/>
        </p:nvSpPr>
        <p:spPr>
          <a:xfrm>
            <a:off x="329185" y="6345071"/>
            <a:ext cx="8012545" cy="304800"/>
          </a:xfrm>
          <a:prstGeom prst="rect">
            <a:avLst/>
          </a:prstGeom>
          <a:noFill/>
        </p:spPr>
        <p:txBody>
          <a:bodyPr wrap="square" lIns="0" rtlCol="0">
            <a:noAutofit/>
          </a:bodyPr>
          <a:lstStyle/>
          <a:p>
            <a:pPr defTabSz="457200" fontAlgn="auto">
              <a:spcBef>
                <a:spcPts val="0"/>
              </a:spcBef>
              <a:spcAft>
                <a:spcPts val="0"/>
              </a:spcAft>
              <a:defRPr/>
            </a:pPr>
            <a:r>
              <a:rPr lang="en-US" sz="700" b="0" dirty="0" smtClean="0">
                <a:solidFill>
                  <a:prstClr val="white"/>
                </a:solidFill>
                <a:latin typeface="HP Simplified"/>
                <a:cs typeface="HP Simplified"/>
              </a:rPr>
              <a:t>© Copyright 2014 Hewlett-Packard Development Company, L.P.  The information contained herein is subject to change without notice.</a:t>
            </a:r>
          </a:p>
        </p:txBody>
      </p:sp>
    </p:spTree>
    <p:extLst>
      <p:ext uri="{BB962C8B-B14F-4D97-AF65-F5344CB8AC3E}">
        <p14:creationId xmlns:p14="http://schemas.microsoft.com/office/powerpoint/2010/main" val="232033875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White divider slide">
    <p:spTree>
      <p:nvGrpSpPr>
        <p:cNvPr id="1" name=""/>
        <p:cNvGrpSpPr/>
        <p:nvPr/>
      </p:nvGrpSpPr>
      <p:grpSpPr>
        <a:xfrm>
          <a:off x="0" y="0"/>
          <a:ext cx="0" cy="0"/>
          <a:chOff x="0" y="0"/>
          <a:chExt cx="0" cy="0"/>
        </a:xfrm>
      </p:grpSpPr>
      <p:pic>
        <p:nvPicPr>
          <p:cNvPr id="5" name="Picture 4" descr="HP_Blue_RGB_150_S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03920" y="6047232"/>
            <a:ext cx="365760" cy="487680"/>
          </a:xfrm>
          <a:prstGeom prst="rect">
            <a:avLst/>
          </a:prstGeom>
        </p:spPr>
      </p:pic>
      <p:sp>
        <p:nvSpPr>
          <p:cNvPr id="16" name="Title 1"/>
          <p:cNvSpPr>
            <a:spLocks noGrp="1"/>
          </p:cNvSpPr>
          <p:nvPr>
            <p:ph type="ctrTitle" hasCustomPrompt="1"/>
          </p:nvPr>
        </p:nvSpPr>
        <p:spPr bwMode="black">
          <a:xfrm>
            <a:off x="329184" y="316993"/>
            <a:ext cx="7222352" cy="2675604"/>
          </a:xfrm>
          <a:prstGeom prst="rect">
            <a:avLst/>
          </a:prstGeom>
        </p:spPr>
        <p:txBody>
          <a:bodyPr wrap="square" lIns="0" tIns="0" rIns="0" bIns="0" anchor="t" anchorCtr="0">
            <a:noAutofit/>
          </a:bodyPr>
          <a:lstStyle>
            <a:lvl1pPr algn="l">
              <a:lnSpc>
                <a:spcPct val="90000"/>
              </a:lnSpc>
              <a:defRPr sz="4000" b="1" i="0" spc="-100">
                <a:solidFill>
                  <a:schemeClr val="tx1"/>
                </a:solidFill>
                <a:latin typeface="HP Simplified" pitchFamily="34" charset="0"/>
                <a:cs typeface="HP Simplified" pitchFamily="34" charset="0"/>
              </a:defRPr>
            </a:lvl1pPr>
          </a:lstStyle>
          <a:p>
            <a:r>
              <a:rPr lang="en-US" noProof="0" dirty="0" smtClean="0"/>
              <a:t>Click to edit </a:t>
            </a:r>
            <a:br>
              <a:rPr lang="en-US" noProof="0" dirty="0" smtClean="0"/>
            </a:br>
            <a:r>
              <a:rPr lang="en-US" noProof="0" dirty="0" smtClean="0"/>
              <a:t>master </a:t>
            </a:r>
            <a:br>
              <a:rPr lang="en-US" noProof="0" dirty="0" smtClean="0"/>
            </a:br>
            <a:r>
              <a:rPr lang="en-US" noProof="0" dirty="0" smtClean="0"/>
              <a:t>title style</a:t>
            </a:r>
            <a:endParaRPr lang="en-US" noProof="0" dirty="0"/>
          </a:p>
        </p:txBody>
      </p:sp>
      <p:sp>
        <p:nvSpPr>
          <p:cNvPr id="6" name="TextBox 5"/>
          <p:cNvSpPr txBox="1"/>
          <p:nvPr userDrawn="1"/>
        </p:nvSpPr>
        <p:spPr>
          <a:xfrm>
            <a:off x="329185" y="6345071"/>
            <a:ext cx="8012545" cy="304800"/>
          </a:xfrm>
          <a:prstGeom prst="rect">
            <a:avLst/>
          </a:prstGeom>
          <a:noFill/>
        </p:spPr>
        <p:txBody>
          <a:bodyPr wrap="square" lIns="0" rtlCol="0">
            <a:noAutofit/>
          </a:bodyPr>
          <a:lstStyle/>
          <a:p>
            <a:pPr defTabSz="457200" fontAlgn="auto">
              <a:spcBef>
                <a:spcPts val="0"/>
              </a:spcBef>
              <a:spcAft>
                <a:spcPts val="0"/>
              </a:spcAft>
              <a:defRPr/>
            </a:pPr>
            <a:r>
              <a:rPr lang="en-US" sz="700" b="0" dirty="0" smtClean="0">
                <a:solidFill>
                  <a:srgbClr val="B9B8BB"/>
                </a:solidFill>
                <a:latin typeface="HP Simplified"/>
                <a:cs typeface="HP Simplified"/>
              </a:rPr>
              <a:t>© Copyright 2014 Hewlett-Packard Development Company, L.P.  The information contained herein is subject to change without notice.</a:t>
            </a:r>
          </a:p>
        </p:txBody>
      </p:sp>
    </p:spTree>
    <p:extLst>
      <p:ext uri="{BB962C8B-B14F-4D97-AF65-F5344CB8AC3E}">
        <p14:creationId xmlns:p14="http://schemas.microsoft.com/office/powerpoint/2010/main" val="35747905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ue quote slide with subtitle">
    <p:bg>
      <p:bgPr>
        <a:solidFill>
          <a:schemeClr val="accent1"/>
        </a:solidFill>
        <a:effectLst/>
      </p:bgPr>
    </p:bg>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321226"/>
            <a:ext cx="7222352" cy="2675604"/>
          </a:xfrm>
          <a:prstGeom prst="rect">
            <a:avLst/>
          </a:prstGeom>
        </p:spPr>
        <p:txBody>
          <a:bodyPr wrap="square" lIns="0" tIns="0" rIns="0" bIns="0" anchor="t" anchorCtr="0">
            <a:noAutofit/>
          </a:bodyPr>
          <a:lstStyle>
            <a:lvl1pPr algn="l" defTabSz="457200" rtl="0" eaLnBrk="1" latinLnBrk="0" hangingPunct="1">
              <a:lnSpc>
                <a:spcPct val="90000"/>
              </a:lnSpc>
              <a:spcBef>
                <a:spcPct val="0"/>
              </a:spcBef>
              <a:spcAft>
                <a:spcPts val="0"/>
              </a:spcAft>
              <a:buNone/>
              <a:defRPr lang="en-US" sz="4000" b="1" i="0" kern="1200" spc="-100" noProof="0" dirty="0">
                <a:solidFill>
                  <a:schemeClr val="bg1"/>
                </a:solidFill>
                <a:latin typeface="HP Simplified" pitchFamily="34" charset="0"/>
                <a:ea typeface="+mj-ea"/>
                <a:cs typeface="HP Simplified" pitchFamily="34" charset="0"/>
              </a:defRPr>
            </a:lvl1pPr>
          </a:lstStyle>
          <a:p>
            <a:r>
              <a:rPr lang="en-US" noProof="0" dirty="0" smtClean="0"/>
              <a:t>Click to edit </a:t>
            </a:r>
            <a:br>
              <a:rPr lang="en-US" noProof="0" dirty="0" smtClean="0"/>
            </a:br>
            <a:r>
              <a:rPr lang="en-US" noProof="0" dirty="0" smtClean="0"/>
              <a:t>master </a:t>
            </a:r>
            <a:br>
              <a:rPr lang="en-US" noProof="0" dirty="0" smtClean="0"/>
            </a:br>
            <a:r>
              <a:rPr lang="en-US" noProof="0" dirty="0" smtClean="0"/>
              <a:t>title style</a:t>
            </a:r>
            <a:endParaRPr lang="en-US" noProof="0" dirty="0"/>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6047232"/>
            <a:ext cx="365736" cy="487648"/>
          </a:xfrm>
          <a:prstGeom prst="rect">
            <a:avLst/>
          </a:prstGeom>
        </p:spPr>
      </p:pic>
      <p:sp>
        <p:nvSpPr>
          <p:cNvPr id="6" name="TextBox 5"/>
          <p:cNvSpPr txBox="1"/>
          <p:nvPr userDrawn="1"/>
        </p:nvSpPr>
        <p:spPr>
          <a:xfrm>
            <a:off x="329185" y="6345071"/>
            <a:ext cx="8012545" cy="304800"/>
          </a:xfrm>
          <a:prstGeom prst="rect">
            <a:avLst/>
          </a:prstGeom>
          <a:noFill/>
        </p:spPr>
        <p:txBody>
          <a:bodyPr wrap="square" lIns="0" rtlCol="0">
            <a:noAutofit/>
          </a:bodyPr>
          <a:lstStyle/>
          <a:p>
            <a:pPr defTabSz="457200" fontAlgn="auto">
              <a:spcBef>
                <a:spcPts val="0"/>
              </a:spcBef>
              <a:spcAft>
                <a:spcPts val="0"/>
              </a:spcAft>
              <a:defRPr/>
            </a:pPr>
            <a:r>
              <a:rPr lang="en-US" sz="700" b="0" dirty="0" smtClean="0">
                <a:solidFill>
                  <a:prstClr val="white"/>
                </a:solidFill>
                <a:latin typeface="HP Simplified"/>
                <a:cs typeface="HP Simplified"/>
              </a:rPr>
              <a:t>© Copyright 2014 Hewlett-Packard Development Company, L.P.  The information contained herein is subject to change without notice.</a:t>
            </a:r>
          </a:p>
        </p:txBody>
      </p:sp>
      <p:sp>
        <p:nvSpPr>
          <p:cNvPr id="5" name="Subtitle 2"/>
          <p:cNvSpPr>
            <a:spLocks noGrp="1"/>
          </p:cNvSpPr>
          <p:nvPr>
            <p:ph type="subTitle" idx="1" hasCustomPrompt="1"/>
          </p:nvPr>
        </p:nvSpPr>
        <p:spPr>
          <a:xfrm>
            <a:off x="325269" y="4407148"/>
            <a:ext cx="5148072" cy="865632"/>
          </a:xfrm>
          <a:prstGeom prst="rect">
            <a:avLst/>
          </a:prstGeom>
        </p:spPr>
        <p:txBody>
          <a:bodyPr>
            <a:noAutofit/>
          </a:bodyPr>
          <a:lstStyle>
            <a:lvl1pPr marL="0" indent="0" algn="l">
              <a:lnSpc>
                <a:spcPct val="100000"/>
              </a:lnSpc>
              <a:spcBef>
                <a:spcPts val="0"/>
              </a:spcBef>
              <a:buNone/>
              <a:defRPr sz="1800" b="0">
                <a:solidFill>
                  <a:srgbClr val="FFFFFF"/>
                </a:solidFill>
                <a:latin typeface="+mn-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noProof="0" dirty="0"/>
          </a:p>
        </p:txBody>
      </p:sp>
    </p:spTree>
    <p:extLst>
      <p:ext uri="{BB962C8B-B14F-4D97-AF65-F5344CB8AC3E}">
        <p14:creationId xmlns:p14="http://schemas.microsoft.com/office/powerpoint/2010/main" val="315884858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title" hasCustomPrompt="1"/>
          </p:nvPr>
        </p:nvSpPr>
        <p:spPr bwMode="black">
          <a:xfrm>
            <a:off x="331470" y="313419"/>
            <a:ext cx="8117206" cy="574516"/>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62525205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sub title with content">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black">
          <a:xfrm>
            <a:off x="331470" y="1001854"/>
            <a:ext cx="8117206" cy="369332"/>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noProof="0" dirty="0"/>
          </a:p>
        </p:txBody>
      </p:sp>
      <p:sp>
        <p:nvSpPr>
          <p:cNvPr id="7" name="Title 6"/>
          <p:cNvSpPr>
            <a:spLocks noGrp="1"/>
          </p:cNvSpPr>
          <p:nvPr>
            <p:ph type="title" hasCustomPrompt="1"/>
          </p:nvPr>
        </p:nvSpPr>
        <p:spPr bwMode="black">
          <a:xfrm>
            <a:off x="331470" y="313419"/>
            <a:ext cx="8117206" cy="574516"/>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smtClean="0"/>
              <a:t>Click to edit master title style</a:t>
            </a:r>
            <a:endParaRPr lang="en-US" noProof="0" dirty="0"/>
          </a:p>
        </p:txBody>
      </p:sp>
      <p:sp>
        <p:nvSpPr>
          <p:cNvPr id="6" name="Content Placeholder 5"/>
          <p:cNvSpPr>
            <a:spLocks noGrp="1"/>
          </p:cNvSpPr>
          <p:nvPr>
            <p:ph sz="quarter" idx="10"/>
          </p:nvPr>
        </p:nvSpPr>
        <p:spPr>
          <a:xfrm>
            <a:off x="329184" y="1584962"/>
            <a:ext cx="8119872" cy="4305300"/>
          </a:xfrm>
        </p:spPr>
        <p:txBody>
          <a:bodyPr wrap="square">
            <a:noAutofit/>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1970999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sub title with bullets">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black">
          <a:xfrm>
            <a:off x="331470" y="1001854"/>
            <a:ext cx="8117206" cy="369332"/>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noProof="0" dirty="0"/>
          </a:p>
        </p:txBody>
      </p:sp>
      <p:sp>
        <p:nvSpPr>
          <p:cNvPr id="7" name="Title 6"/>
          <p:cNvSpPr>
            <a:spLocks noGrp="1"/>
          </p:cNvSpPr>
          <p:nvPr>
            <p:ph type="title" hasCustomPrompt="1"/>
          </p:nvPr>
        </p:nvSpPr>
        <p:spPr bwMode="black">
          <a:xfrm>
            <a:off x="331470" y="313419"/>
            <a:ext cx="8117206" cy="574516"/>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smtClean="0"/>
              <a:t>Click to edit master title style</a:t>
            </a:r>
            <a:endParaRPr lang="en-US" noProof="0" dirty="0"/>
          </a:p>
        </p:txBody>
      </p:sp>
      <p:sp>
        <p:nvSpPr>
          <p:cNvPr id="6" name="Content Placeholder 5"/>
          <p:cNvSpPr>
            <a:spLocks noGrp="1"/>
          </p:cNvSpPr>
          <p:nvPr>
            <p:ph sz="quarter" idx="10"/>
          </p:nvPr>
        </p:nvSpPr>
        <p:spPr>
          <a:xfrm>
            <a:off x="329184" y="1584962"/>
            <a:ext cx="8119872" cy="4305300"/>
          </a:xfrm>
        </p:spPr>
        <p:txBody>
          <a:bodyPr wrap="square">
            <a:noAutofit/>
          </a:bodyPr>
          <a:lstStyle>
            <a:lvl1pPr marL="171450" indent="-171450">
              <a:buFont typeface="HP Simplified" pitchFamily="34" charset="0"/>
              <a:buChar char="•"/>
              <a:defRPr sz="1400" b="0">
                <a:solidFill>
                  <a:schemeClr val="tx1"/>
                </a:solidFill>
              </a:defRPr>
            </a:lvl1pPr>
            <a:lvl2pPr marL="342900" indent="-171450">
              <a:buSzPct val="80000"/>
              <a:buFont typeface="HP Simplified" pitchFamily="34" charset="0"/>
              <a:buChar char="–"/>
              <a:defRPr sz="1400">
                <a:solidFill>
                  <a:srgbClr val="000000"/>
                </a:solidFill>
              </a:defRPr>
            </a:lvl2pPr>
            <a:lvl3pPr marL="512763" indent="-169863">
              <a:defRPr sz="1400">
                <a:solidFill>
                  <a:srgbClr val="000000"/>
                </a:solidFill>
              </a:defRPr>
            </a:lvl3pPr>
            <a:lvl4pPr marL="690563" indent="-180975">
              <a:defRPr sz="1400">
                <a:solidFill>
                  <a:srgbClr val="000000"/>
                </a:solidFill>
              </a:defRPr>
            </a:lvl4pPr>
            <a:lvl5pPr marL="833438" indent="-150813">
              <a:defRPr sz="1400">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1970999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 title with two columns">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bwMode="black">
          <a:xfrm>
            <a:off x="331472" y="313418"/>
            <a:ext cx="8460105" cy="430887"/>
          </a:xfrm>
          <a:prstGeom prst="rect">
            <a:avLst/>
          </a:prstGeom>
          <a:ln>
            <a:noFill/>
          </a:ln>
        </p:spPr>
        <p:txBody>
          <a:bodyPr vert="horz" wrap="square" lIns="0" tIns="0" rIns="0" bIns="0" rtlCol="0" anchor="t" anchorCtr="0">
            <a:spAutoFit/>
          </a:bodyPr>
          <a:lstStyle>
            <a:lvl1pPr>
              <a:defRPr>
                <a:solidFill>
                  <a:srgbClr val="000000"/>
                </a:solidFill>
              </a:defRPr>
            </a:lvl1pPr>
          </a:lstStyle>
          <a:p>
            <a:r>
              <a:rPr lang="en-US" noProof="0" dirty="0" smtClean="0"/>
              <a:t>Click to edit master title style</a:t>
            </a:r>
            <a:endParaRPr lang="en-US" noProof="0" dirty="0"/>
          </a:p>
        </p:txBody>
      </p:sp>
      <p:sp>
        <p:nvSpPr>
          <p:cNvPr id="8" name="Content Placeholder 7"/>
          <p:cNvSpPr>
            <a:spLocks noGrp="1"/>
          </p:cNvSpPr>
          <p:nvPr>
            <p:ph sz="quarter" idx="16"/>
          </p:nvPr>
        </p:nvSpPr>
        <p:spPr>
          <a:xfrm>
            <a:off x="332330" y="1584961"/>
            <a:ext cx="4030662" cy="4293025"/>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9"/>
          <p:cNvSpPr>
            <a:spLocks noGrp="1"/>
          </p:cNvSpPr>
          <p:nvPr>
            <p:ph sz="quarter" idx="17"/>
          </p:nvPr>
        </p:nvSpPr>
        <p:spPr>
          <a:xfrm>
            <a:off x="4568825" y="1581152"/>
            <a:ext cx="3878264" cy="4296832"/>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ubtitle 2"/>
          <p:cNvSpPr>
            <a:spLocks noGrp="1"/>
          </p:cNvSpPr>
          <p:nvPr>
            <p:ph type="subTitle" idx="1" hasCustomPrompt="1"/>
          </p:nvPr>
        </p:nvSpPr>
        <p:spPr bwMode="black">
          <a:xfrm>
            <a:off x="331472" y="1001854"/>
            <a:ext cx="8460105" cy="369332"/>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noProof="0" dirty="0"/>
          </a:p>
        </p:txBody>
      </p:sp>
    </p:spTree>
    <p:extLst>
      <p:ext uri="{BB962C8B-B14F-4D97-AF65-F5344CB8AC3E}">
        <p14:creationId xmlns:p14="http://schemas.microsoft.com/office/powerpoint/2010/main" val="32847057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alf page, sub title with image">
    <p:bg>
      <p:bgPr>
        <a:solidFill>
          <a:schemeClr val="bg1"/>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4568828" y="1581397"/>
            <a:ext cx="3878263" cy="4296588"/>
          </a:xfrm>
        </p:spPr>
        <p:txBody>
          <a:bodyPr anchor="ctr"/>
          <a:lstStyle>
            <a:lvl1pPr algn="ctr">
              <a:defRPr b="0">
                <a:solidFill>
                  <a:schemeClr val="tx1"/>
                </a:solidFill>
              </a:defRPr>
            </a:lvl1pPr>
          </a:lstStyle>
          <a:p>
            <a:r>
              <a:rPr lang="en-US" smtClean="0"/>
              <a:t>Click icon to add picture</a:t>
            </a:r>
            <a:endParaRPr lang="en-US" dirty="0"/>
          </a:p>
        </p:txBody>
      </p:sp>
      <p:sp>
        <p:nvSpPr>
          <p:cNvPr id="7" name="Title 6"/>
          <p:cNvSpPr>
            <a:spLocks noGrp="1"/>
          </p:cNvSpPr>
          <p:nvPr>
            <p:ph type="title" hasCustomPrompt="1"/>
          </p:nvPr>
        </p:nvSpPr>
        <p:spPr bwMode="black">
          <a:xfrm>
            <a:off x="331469" y="313417"/>
            <a:ext cx="8458200" cy="573024"/>
          </a:xfrm>
        </p:spPr>
        <p:txBody>
          <a:bodyPr/>
          <a:lstStyle>
            <a:lvl1pPr>
              <a:defRPr b="1" i="0">
                <a:solidFill>
                  <a:srgbClr val="000000"/>
                </a:solidFill>
                <a:latin typeface="HP Simplified" pitchFamily="34" charset="0"/>
                <a:cs typeface="HP Simplified" pitchFamily="34" charset="0"/>
              </a:defRPr>
            </a:lvl1pPr>
          </a:lstStyle>
          <a:p>
            <a:r>
              <a:rPr lang="en-US" noProof="0" dirty="0" smtClean="0"/>
              <a:t>Click to edit master title style</a:t>
            </a:r>
            <a:endParaRPr lang="en-US" noProof="0" dirty="0"/>
          </a:p>
        </p:txBody>
      </p:sp>
      <p:sp>
        <p:nvSpPr>
          <p:cNvPr id="6" name="Content Placeholder 5"/>
          <p:cNvSpPr>
            <a:spLocks noGrp="1"/>
          </p:cNvSpPr>
          <p:nvPr>
            <p:ph sz="quarter" idx="10"/>
          </p:nvPr>
        </p:nvSpPr>
        <p:spPr>
          <a:xfrm>
            <a:off x="329184" y="1584960"/>
            <a:ext cx="4011612" cy="4293024"/>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ubtitle 2"/>
          <p:cNvSpPr>
            <a:spLocks noGrp="1"/>
          </p:cNvSpPr>
          <p:nvPr>
            <p:ph type="subTitle" idx="1" hasCustomPrompt="1"/>
          </p:nvPr>
        </p:nvSpPr>
        <p:spPr bwMode="black">
          <a:xfrm>
            <a:off x="331472" y="1001854"/>
            <a:ext cx="8460105" cy="369332"/>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noProof="0" dirty="0"/>
          </a:p>
        </p:txBody>
      </p:sp>
    </p:spTree>
    <p:extLst>
      <p:ext uri="{BB962C8B-B14F-4D97-AF65-F5344CB8AC3E}">
        <p14:creationId xmlns:p14="http://schemas.microsoft.com/office/powerpoint/2010/main" val="65051986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title, sub title with three columns">
    <p:spTree>
      <p:nvGrpSpPr>
        <p:cNvPr id="1" name=""/>
        <p:cNvGrpSpPr/>
        <p:nvPr/>
      </p:nvGrpSpPr>
      <p:grpSpPr>
        <a:xfrm>
          <a:off x="0" y="0"/>
          <a:ext cx="0" cy="0"/>
          <a:chOff x="0" y="0"/>
          <a:chExt cx="0" cy="0"/>
        </a:xfrm>
      </p:grpSpPr>
      <p:sp>
        <p:nvSpPr>
          <p:cNvPr id="7" name="Title 6"/>
          <p:cNvSpPr>
            <a:spLocks noGrp="1"/>
          </p:cNvSpPr>
          <p:nvPr>
            <p:ph type="title" hasCustomPrompt="1"/>
          </p:nvPr>
        </p:nvSpPr>
        <p:spPr bwMode="black">
          <a:xfrm>
            <a:off x="331472" y="313417"/>
            <a:ext cx="8460105" cy="573024"/>
          </a:xfrm>
        </p:spPr>
        <p:txBody>
          <a:bodyPr/>
          <a:lstStyle>
            <a:lvl1pPr>
              <a:defRPr>
                <a:solidFill>
                  <a:srgbClr val="000000"/>
                </a:solidFill>
              </a:defRPr>
            </a:lvl1pPr>
          </a:lstStyle>
          <a:p>
            <a:r>
              <a:rPr lang="en-US" noProof="0" dirty="0" smtClean="0"/>
              <a:t>Click to edit master title style</a:t>
            </a:r>
            <a:endParaRPr lang="en-US" noProof="0" dirty="0"/>
          </a:p>
        </p:txBody>
      </p:sp>
      <p:sp>
        <p:nvSpPr>
          <p:cNvPr id="9" name="Content Placeholder 8"/>
          <p:cNvSpPr>
            <a:spLocks noGrp="1"/>
          </p:cNvSpPr>
          <p:nvPr>
            <p:ph sz="quarter" idx="16"/>
          </p:nvPr>
        </p:nvSpPr>
        <p:spPr>
          <a:xfrm>
            <a:off x="329184" y="1585385"/>
            <a:ext cx="2523744" cy="4296832"/>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7"/>
          </p:nvPr>
        </p:nvSpPr>
        <p:spPr>
          <a:xfrm>
            <a:off x="3124486" y="1585386"/>
            <a:ext cx="2523744" cy="4296833"/>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13"/>
          <p:cNvSpPr>
            <a:spLocks noGrp="1"/>
          </p:cNvSpPr>
          <p:nvPr>
            <p:ph sz="quarter" idx="18"/>
          </p:nvPr>
        </p:nvSpPr>
        <p:spPr>
          <a:xfrm>
            <a:off x="5919788" y="1585385"/>
            <a:ext cx="2527300" cy="4296832"/>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ubtitle 2"/>
          <p:cNvSpPr>
            <a:spLocks noGrp="1"/>
          </p:cNvSpPr>
          <p:nvPr>
            <p:ph type="subTitle" idx="1" hasCustomPrompt="1"/>
          </p:nvPr>
        </p:nvSpPr>
        <p:spPr bwMode="black">
          <a:xfrm>
            <a:off x="331472" y="1001854"/>
            <a:ext cx="8460105" cy="369332"/>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noProof="0" dirty="0"/>
          </a:p>
        </p:txBody>
      </p:sp>
    </p:spTree>
    <p:extLst>
      <p:ext uri="{BB962C8B-B14F-4D97-AF65-F5344CB8AC3E}">
        <p14:creationId xmlns:p14="http://schemas.microsoft.com/office/powerpoint/2010/main" val="28735121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defTabSz="457200" fontAlgn="auto">
              <a:spcBef>
                <a:spcPts val="0"/>
              </a:spcBef>
              <a:spcAft>
                <a:spcPts val="0"/>
              </a:spcAft>
            </a:pPr>
            <a:endParaRPr lang="en-US" sz="1800" b="0">
              <a:solidFill>
                <a:prstClr val="black"/>
              </a:solidFill>
              <a:latin typeface="HP Simplified"/>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pPr defTabSz="457200" fontAlgn="auto">
              <a:spcBef>
                <a:spcPts val="0"/>
              </a:spcBef>
              <a:spcAft>
                <a:spcPts val="0"/>
              </a:spcAft>
            </a:pPr>
            <a:endParaRPr lang="en-US" sz="1800" b="0">
              <a:solidFill>
                <a:prstClr val="black"/>
              </a:solidFill>
              <a:latin typeface="HP Simplified"/>
            </a:endParaRPr>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pPr defTabSz="457200" fontAlgn="auto">
              <a:spcBef>
                <a:spcPts val="0"/>
              </a:spcBef>
              <a:spcAft>
                <a:spcPts val="0"/>
              </a:spcAft>
            </a:pPr>
            <a:fld id="{05B34576-4B32-4584-AD76-B39A4ECF8DE2}" type="slidenum">
              <a:rPr lang="en-US" sz="1800" b="0" smtClean="0">
                <a:solidFill>
                  <a:prstClr val="black"/>
                </a:solidFill>
                <a:latin typeface="HP Simplified"/>
              </a:rPr>
              <a:pPr defTabSz="457200" fontAlgn="auto">
                <a:spcBef>
                  <a:spcPts val="0"/>
                </a:spcBef>
                <a:spcAft>
                  <a:spcPts val="0"/>
                </a:spcAft>
              </a:pPr>
              <a:t>‹#›</a:t>
            </a:fld>
            <a:endParaRPr lang="en-US" sz="1800" b="0">
              <a:solidFill>
                <a:prstClr val="black"/>
              </a:solidFill>
              <a:latin typeface="HP Simplified"/>
            </a:endParaRPr>
          </a:p>
        </p:txBody>
      </p:sp>
    </p:spTree>
    <p:extLst>
      <p:ext uri="{BB962C8B-B14F-4D97-AF65-F5344CB8AC3E}">
        <p14:creationId xmlns:p14="http://schemas.microsoft.com/office/powerpoint/2010/main" val="166574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en-US" b="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b="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6F15528-21DE-4FAA-801E-634DDDAF4B2B}" type="slidenum">
              <a:rPr lang="en-US" b="0" smtClean="0">
                <a:solidFill>
                  <a:prstClr val="black">
                    <a:tint val="75000"/>
                  </a:prstClr>
                </a:solidFill>
                <a:latin typeface="Calibri"/>
              </a:rPr>
              <a:pPr fontAlgn="auto">
                <a:spcBef>
                  <a:spcPts val="0"/>
                </a:spcBef>
                <a:spcAft>
                  <a:spcPts val="0"/>
                </a:spcAft>
              </a:pPr>
              <a:t>‹#›</a:t>
            </a:fld>
            <a:endParaRPr lang="en-US" b="0">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328614" y="313419"/>
            <a:ext cx="8123236" cy="574516"/>
          </a:xfrm>
          <a:prstGeom prst="rect">
            <a:avLst/>
          </a:prstGeom>
          <a:ln>
            <a:noFill/>
          </a:ln>
        </p:spPr>
        <p:txBody>
          <a:bodyPr vert="horz" wrap="square" lIns="0" tIns="0" rIns="0" bIns="0" rtlCol="0" anchor="t" anchorCtr="0">
            <a:noAutofit/>
          </a:bodyPr>
          <a:lstStyle/>
          <a:p>
            <a:r>
              <a:rPr lang="en-US" noProof="0" smtClean="0"/>
              <a:t>Click to edit Master title style</a:t>
            </a:r>
            <a:endParaRPr lang="en-US" noProof="0" dirty="0"/>
          </a:p>
        </p:txBody>
      </p:sp>
      <p:sp>
        <p:nvSpPr>
          <p:cNvPr id="7" name="Text Placeholder 6"/>
          <p:cNvSpPr>
            <a:spLocks noGrp="1"/>
          </p:cNvSpPr>
          <p:nvPr>
            <p:ph type="body" idx="1"/>
          </p:nvPr>
        </p:nvSpPr>
        <p:spPr bwMode="black">
          <a:xfrm>
            <a:off x="330200" y="1584960"/>
            <a:ext cx="8119872" cy="4293024"/>
          </a:xfrm>
          <a:prstGeom prst="rect">
            <a:avLst/>
          </a:prstGeom>
        </p:spPr>
        <p:txBody>
          <a:bodyPr vert="horz" wrap="square"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Box 8"/>
          <p:cNvSpPr txBox="1"/>
          <p:nvPr/>
        </p:nvSpPr>
        <p:spPr>
          <a:xfrm>
            <a:off x="444501" y="6345071"/>
            <a:ext cx="8012545" cy="304800"/>
          </a:xfrm>
          <a:prstGeom prst="rect">
            <a:avLst/>
          </a:prstGeom>
          <a:noFill/>
        </p:spPr>
        <p:txBody>
          <a:bodyPr wrap="square" rtlCol="0">
            <a:noAutofit/>
          </a:bodyPr>
          <a:lstStyle/>
          <a:p>
            <a:pPr defTabSz="457200" fontAlgn="auto">
              <a:spcBef>
                <a:spcPts val="0"/>
              </a:spcBef>
              <a:spcAft>
                <a:spcPts val="0"/>
              </a:spcAft>
              <a:defRPr/>
            </a:pPr>
            <a:r>
              <a:rPr lang="en-US" sz="700" b="0" dirty="0" smtClean="0">
                <a:solidFill>
                  <a:srgbClr val="B9B8BB"/>
                </a:solidFill>
                <a:latin typeface="HP Simplified"/>
                <a:cs typeface="HP Simplified"/>
              </a:rPr>
              <a:t>© Copyright 2014 Hewlett-Packard Development Company, L.P.  The information contained herein is subject to change without notice.</a:t>
            </a:r>
          </a:p>
        </p:txBody>
      </p:sp>
      <p:sp>
        <p:nvSpPr>
          <p:cNvPr id="8" name="TextBox 7"/>
          <p:cNvSpPr txBox="1"/>
          <p:nvPr/>
        </p:nvSpPr>
        <p:spPr bwMode="gray">
          <a:xfrm>
            <a:off x="329185" y="6384647"/>
            <a:ext cx="323009" cy="199109"/>
          </a:xfrm>
          <a:prstGeom prst="rect">
            <a:avLst/>
          </a:prstGeom>
        </p:spPr>
        <p:txBody>
          <a:bodyPr vert="horz" wrap="none" lIns="0" tIns="45720" rIns="91440" bIns="45720" rtlCol="0" anchor="ctr">
            <a:noAutofit/>
          </a:bodyPr>
          <a:lstStyle/>
          <a:p>
            <a:pPr fontAlgn="auto">
              <a:spcBef>
                <a:spcPts val="0"/>
              </a:spcBef>
              <a:spcAft>
                <a:spcPts val="0"/>
              </a:spcAft>
            </a:pPr>
            <a:fld id="{6C5AF65D-6854-49AF-ABC5-48B5BA0EA842}" type="slidenum">
              <a:rPr lang="en-US" sz="700" b="0" smtClean="0">
                <a:solidFill>
                  <a:srgbClr val="B9B8BB"/>
                </a:solidFill>
                <a:latin typeface="HP Simplified"/>
                <a:cs typeface="HP Simplified"/>
              </a:rPr>
              <a:pPr fontAlgn="auto">
                <a:spcBef>
                  <a:spcPts val="0"/>
                </a:spcBef>
                <a:spcAft>
                  <a:spcPts val="0"/>
                </a:spcAft>
              </a:pPr>
              <a:t>‹#›</a:t>
            </a:fld>
            <a:endParaRPr lang="en-US" sz="700" b="0" dirty="0" smtClean="0">
              <a:solidFill>
                <a:srgbClr val="B9B8BB"/>
              </a:solidFill>
              <a:latin typeface="HP Simplified"/>
              <a:cs typeface="HP Simplified"/>
            </a:endParaRPr>
          </a:p>
        </p:txBody>
      </p:sp>
      <p:pic>
        <p:nvPicPr>
          <p:cNvPr id="4" name="Picture 3" descr="HP_Blue_RGB_150_SM.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503920" y="6047232"/>
            <a:ext cx="365760" cy="487680"/>
          </a:xfrm>
          <a:prstGeom prst="rect">
            <a:avLst/>
          </a:prstGeom>
        </p:spPr>
      </p:pic>
    </p:spTree>
    <p:extLst>
      <p:ext uri="{BB962C8B-B14F-4D97-AF65-F5344CB8AC3E}">
        <p14:creationId xmlns:p14="http://schemas.microsoft.com/office/powerpoint/2010/main" val="26062758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457200" rtl="0" eaLnBrk="1" latinLnBrk="0" hangingPunct="1">
        <a:lnSpc>
          <a:spcPct val="100000"/>
        </a:lnSpc>
        <a:spcBef>
          <a:spcPct val="0"/>
        </a:spcBef>
        <a:spcAft>
          <a:spcPts val="0"/>
        </a:spcAft>
        <a:buNone/>
        <a:defRPr lang="en-GB" sz="2800" b="1" i="0" kern="1200" dirty="0" smtClean="0">
          <a:solidFill>
            <a:srgbClr val="000000"/>
          </a:solidFill>
          <a:latin typeface="HP Simplified" pitchFamily="34" charset="0"/>
          <a:ea typeface="+mj-ea"/>
          <a:cs typeface="HP Simplified" pitchFamily="34" charset="0"/>
        </a:defRPr>
      </a:lvl1pPr>
    </p:titleStyle>
    <p:bodyStyle>
      <a:lvl1pPr marL="0" indent="0" algn="l" defTabSz="457200" rtl="0" eaLnBrk="1" latinLnBrk="0" hangingPunct="1">
        <a:lnSpc>
          <a:spcPct val="100000"/>
        </a:lnSpc>
        <a:spcBef>
          <a:spcPts val="0"/>
        </a:spcBef>
        <a:spcAft>
          <a:spcPts val="400"/>
        </a:spcAft>
        <a:buSzPct val="100000"/>
        <a:buFont typeface="Arial"/>
        <a:buNone/>
        <a:defRPr sz="1800" b="1" i="0" kern="1200">
          <a:solidFill>
            <a:schemeClr val="accent1"/>
          </a:solidFill>
          <a:latin typeface="HP Simplified" pitchFamily="34" charset="0"/>
          <a:ea typeface="+mn-ea"/>
          <a:cs typeface="HP Simplified" pitchFamily="34" charset="0"/>
        </a:defRPr>
      </a:lvl1pPr>
      <a:lvl2pPr marL="0" indent="0" algn="l" defTabSz="430213" rtl="0" eaLnBrk="1" latinLnBrk="0" hangingPunct="1">
        <a:lnSpc>
          <a:spcPct val="100000"/>
        </a:lnSpc>
        <a:spcBef>
          <a:spcPts val="0"/>
        </a:spcBef>
        <a:spcAft>
          <a:spcPts val="400"/>
        </a:spcAft>
        <a:buSzPct val="100000"/>
        <a:buFont typeface="Arial"/>
        <a:buNone/>
        <a:defRPr sz="1600" b="0" i="0" kern="1200">
          <a:solidFill>
            <a:srgbClr val="000000"/>
          </a:solidFill>
          <a:latin typeface="HP Simplified" pitchFamily="34" charset="0"/>
          <a:ea typeface="+mn-ea"/>
          <a:cs typeface="HP Simplified" pitchFamily="34" charset="0"/>
        </a:defRPr>
      </a:lvl2pPr>
      <a:lvl3pPr marL="169863" indent="-169863" algn="l" defTabSz="457200" rtl="0" eaLnBrk="1" latinLnBrk="0" hangingPunct="1">
        <a:lnSpc>
          <a:spcPct val="100000"/>
        </a:lnSpc>
        <a:spcBef>
          <a:spcPts val="0"/>
        </a:spcBef>
        <a:spcAft>
          <a:spcPts val="400"/>
        </a:spcAft>
        <a:buFont typeface="HP Simplified" pitchFamily="34" charset="0"/>
        <a:buChar char="•"/>
        <a:defRPr sz="1400" b="0" i="0" kern="1200">
          <a:solidFill>
            <a:srgbClr val="000000"/>
          </a:solidFill>
          <a:latin typeface="HP Simplified" pitchFamily="34" charset="0"/>
          <a:ea typeface="+mn-ea"/>
          <a:cs typeface="HP Simplified" pitchFamily="34" charset="0"/>
        </a:defRPr>
      </a:lvl3pPr>
      <a:lvl4pPr marL="341313" indent="-180975" algn="l" defTabSz="457200" rtl="0" eaLnBrk="1" latinLnBrk="0" hangingPunct="1">
        <a:lnSpc>
          <a:spcPct val="100000"/>
        </a:lnSpc>
        <a:spcBef>
          <a:spcPts val="0"/>
        </a:spcBef>
        <a:spcAft>
          <a:spcPts val="400"/>
        </a:spcAft>
        <a:buSzPct val="80000"/>
        <a:buFont typeface="HP Simplified" pitchFamily="34" charset="0"/>
        <a:buChar char="–"/>
        <a:defRPr lang="en-US" sz="1400" b="0" i="0" kern="1200" dirty="0" smtClean="0">
          <a:solidFill>
            <a:srgbClr val="000000"/>
          </a:solidFill>
          <a:latin typeface="HP Simplified" pitchFamily="34" charset="0"/>
          <a:ea typeface="+mn-ea"/>
          <a:cs typeface="HP Simplified" pitchFamily="34" charset="0"/>
        </a:defRPr>
      </a:lvl4pPr>
      <a:lvl5pPr marL="469900" indent="-150813" algn="l" defTabSz="457200" rtl="0" eaLnBrk="1" latinLnBrk="0" hangingPunct="1">
        <a:lnSpc>
          <a:spcPct val="100000"/>
        </a:lnSpc>
        <a:spcBef>
          <a:spcPts val="0"/>
        </a:spcBef>
        <a:spcAft>
          <a:spcPts val="400"/>
        </a:spcAft>
        <a:buFont typeface="HP Simplified" pitchFamily="34" charset="0"/>
        <a:buChar char="•"/>
        <a:tabLst/>
        <a:defRPr sz="1400" b="0" i="0" kern="1200">
          <a:solidFill>
            <a:srgbClr val="000000"/>
          </a:solidFill>
          <a:latin typeface="HP Simplified" pitchFamily="34" charset="0"/>
          <a:ea typeface="+mn-ea"/>
          <a:cs typeface="HP Simplified" pitchFamily="34" charset="0"/>
        </a:defRPr>
      </a:lvl5pPr>
      <a:lvl6pPr marL="2286000" indent="0" algn="l" defTabSz="457200" rtl="0" eaLnBrk="1" latinLnBrk="0" hangingPunct="1">
        <a:lnSpc>
          <a:spcPts val="2500"/>
        </a:lnSpc>
        <a:spcBef>
          <a:spcPct val="20000"/>
        </a:spcBef>
        <a:buFont typeface="Arial"/>
        <a:buNone/>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gitlab.com/mora/spark-ucores" TargetMode="External"/><Relationship Id="rId2" Type="http://schemas.openxmlformats.org/officeDocument/2006/relationships/hyperlink" Target="https://gitlab.com/mora/aparapi-ucores" TargetMode="External"/><Relationship Id="rId1" Type="http://schemas.openxmlformats.org/officeDocument/2006/relationships/slideLayout" Target="../slideLayouts/slideLayout2.xml"/><Relationship Id="rId4" Type="http://schemas.openxmlformats.org/officeDocument/2006/relationships/hyperlink" Target="https://www.altera.com/content/dam/altera-www/global/en_US/pdfs/literature/hb/opencl-sdk/aocl_optimization_guide.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2123" y="4363157"/>
            <a:ext cx="1885950" cy="22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8" name="Rectangle 7"/>
          <p:cNvSpPr>
            <a:spLocks noGrp="1" noChangeArrowheads="1"/>
          </p:cNvSpPr>
          <p:nvPr>
            <p:ph idx="1"/>
          </p:nvPr>
        </p:nvSpPr>
        <p:spPr>
          <a:xfrm>
            <a:off x="698736" y="842511"/>
            <a:ext cx="7832725" cy="1813604"/>
          </a:xfrm>
          <a:noFill/>
        </p:spPr>
        <p:txBody>
          <a:bodyPr anchor="t" anchorCtr="0">
            <a:normAutofit fontScale="47500" lnSpcReduction="20000"/>
          </a:bodyPr>
          <a:lstStyle/>
          <a:p>
            <a:pPr lvl="1" algn="ctr" eaLnBrk="1" hangingPunct="1">
              <a:lnSpc>
                <a:spcPct val="120000"/>
              </a:lnSpc>
              <a:buNone/>
            </a:pPr>
            <a:r>
              <a:rPr lang="en-US" sz="6500" dirty="0">
                <a:solidFill>
                  <a:schemeClr val="tx1"/>
                </a:solidFill>
                <a:latin typeface="+mj-lt"/>
              </a:rPr>
              <a:t>Aparapi-UCores: A High Level Programming Framework for Unconventional Cores</a:t>
            </a:r>
          </a:p>
          <a:p>
            <a:pPr lvl="1" algn="ctr" eaLnBrk="1" hangingPunct="1">
              <a:lnSpc>
                <a:spcPct val="120000"/>
              </a:lnSpc>
              <a:buNone/>
            </a:pPr>
            <a:endParaRPr lang="en-US" sz="6500" dirty="0">
              <a:solidFill>
                <a:schemeClr val="tx1"/>
              </a:solidFill>
              <a:latin typeface="+mj-lt"/>
            </a:endParaRPr>
          </a:p>
          <a:p>
            <a:pPr lvl="1" algn="ctr" eaLnBrk="1" hangingPunct="1">
              <a:lnSpc>
                <a:spcPct val="80000"/>
              </a:lnSpc>
              <a:buNone/>
            </a:pPr>
            <a:r>
              <a:rPr lang="en-US" sz="3600" dirty="0">
                <a:solidFill>
                  <a:schemeClr val="tx1"/>
                </a:solidFill>
                <a:latin typeface="+mj-lt"/>
              </a:rPr>
              <a:t> </a:t>
            </a:r>
          </a:p>
          <a:p>
            <a:pPr lvl="1" algn="ctr" eaLnBrk="1" hangingPunct="1">
              <a:lnSpc>
                <a:spcPct val="80000"/>
              </a:lnSpc>
              <a:buNone/>
            </a:pPr>
            <a:endParaRPr lang="en-US" dirty="0" smtClean="0">
              <a:solidFill>
                <a:schemeClr val="tx1"/>
              </a:solidFill>
            </a:endParaRPr>
          </a:p>
          <a:p>
            <a:pPr lvl="1" algn="ctr" eaLnBrk="1" hangingPunct="1">
              <a:lnSpc>
                <a:spcPct val="80000"/>
              </a:lnSpc>
              <a:buFontTx/>
              <a:buNone/>
            </a:pPr>
            <a:endParaRPr lang="en-US" dirty="0" smtClean="0">
              <a:solidFill>
                <a:schemeClr val="tx1"/>
              </a:solidFill>
            </a:endParaRPr>
          </a:p>
          <a:p>
            <a:pPr lvl="1" algn="ctr" eaLnBrk="1" hangingPunct="1">
              <a:lnSpc>
                <a:spcPct val="80000"/>
              </a:lnSpc>
              <a:buFontTx/>
              <a:buNone/>
            </a:pPr>
            <a:endParaRPr lang="en-US" sz="3200" dirty="0" smtClean="0">
              <a:solidFill>
                <a:schemeClr val="tx1"/>
              </a:solidFill>
            </a:endParaRPr>
          </a:p>
        </p:txBody>
      </p:sp>
      <p:sp>
        <p:nvSpPr>
          <p:cNvPr id="6146" name="Slide Number Placeholder 5"/>
          <p:cNvSpPr>
            <a:spLocks noGrp="1"/>
          </p:cNvSpPr>
          <p:nvPr>
            <p:ph type="sldNum" sz="quarter" idx="12"/>
          </p:nvPr>
        </p:nvSpPr>
        <p:spPr>
          <a:noFill/>
        </p:spPr>
        <p:txBody>
          <a:bodyPr/>
          <a:lstStyle/>
          <a:p>
            <a:fld id="{1A8A3CC3-95BE-406A-92F2-671F9B640168}" type="slidenum">
              <a:rPr lang="en-US" smtClean="0"/>
              <a:pPr/>
              <a:t>1</a:t>
            </a:fld>
            <a:endParaRPr lang="en-US" smtClean="0"/>
          </a:p>
        </p:txBody>
      </p:sp>
      <p:sp>
        <p:nvSpPr>
          <p:cNvPr id="7" name="TextBox 6"/>
          <p:cNvSpPr txBox="1"/>
          <p:nvPr/>
        </p:nvSpPr>
        <p:spPr>
          <a:xfrm>
            <a:off x="423081" y="2505666"/>
            <a:ext cx="8384035" cy="3170099"/>
          </a:xfrm>
          <a:prstGeom prst="rect">
            <a:avLst/>
          </a:prstGeom>
          <a:noFill/>
        </p:spPr>
        <p:txBody>
          <a:bodyPr wrap="square" numCol="1" rtlCol="0">
            <a:spAutoFit/>
          </a:bodyPr>
          <a:lstStyle/>
          <a:p>
            <a:pPr algn="ctr"/>
            <a:r>
              <a:rPr lang="en-US" sz="1600" b="0" dirty="0"/>
              <a:t>Oren Segal, Philip Colangelo, Nasibeh Nasiri, Zhuo Qian, Martin Margala </a:t>
            </a:r>
          </a:p>
          <a:p>
            <a:pPr algn="ctr"/>
            <a:r>
              <a:rPr lang="en-US" sz="1600" b="0" dirty="0"/>
              <a:t>Department of Electrical and Computer Engineering </a:t>
            </a:r>
          </a:p>
          <a:p>
            <a:pPr algn="ctr"/>
            <a:r>
              <a:rPr lang="en-US" sz="1600" b="0" dirty="0"/>
              <a:t>University of Massachusetts Lowell</a:t>
            </a:r>
          </a:p>
          <a:p>
            <a:pPr algn="ctr"/>
            <a:r>
              <a:rPr lang="en-US" sz="1600" b="0" dirty="0"/>
              <a:t>Lowell, MA, USA</a:t>
            </a:r>
          </a:p>
          <a:p>
            <a:pPr algn="ctr"/>
            <a:r>
              <a:rPr lang="en-US" sz="1600" b="0" dirty="0"/>
              <a:t>[oren_segal@student.uml.edu]</a:t>
            </a:r>
          </a:p>
          <a:p>
            <a:endParaRPr lang="en-US" sz="1600" b="0" dirty="0" smtClean="0"/>
          </a:p>
          <a:p>
            <a:endParaRPr lang="en-US" sz="1600" b="0" dirty="0" smtClean="0"/>
          </a:p>
          <a:p>
            <a:endParaRPr lang="en-US" sz="1600" b="0" dirty="0" smtClean="0"/>
          </a:p>
          <a:p>
            <a:endParaRPr lang="en-US" sz="1600" b="0" dirty="0" smtClean="0"/>
          </a:p>
          <a:p>
            <a:endParaRPr lang="en-US" sz="1600" b="0" dirty="0" smtClean="0"/>
          </a:p>
          <a:p>
            <a:r>
              <a:rPr lang="en-US" sz="2000" dirty="0" smtClean="0"/>
              <a:t/>
            </a:r>
            <a:br>
              <a:rPr lang="en-US" sz="2000" dirty="0" smtClean="0"/>
            </a:br>
            <a:endParaRPr lang="en-US" sz="2000" dirty="0"/>
          </a:p>
        </p:txBody>
      </p:sp>
      <p:sp>
        <p:nvSpPr>
          <p:cNvPr id="2" name="TextBox 1"/>
          <p:cNvSpPr txBox="1"/>
          <p:nvPr/>
        </p:nvSpPr>
        <p:spPr>
          <a:xfrm>
            <a:off x="58025" y="6334780"/>
            <a:ext cx="1983235" cy="523220"/>
          </a:xfrm>
          <a:prstGeom prst="rect">
            <a:avLst/>
          </a:prstGeom>
          <a:noFill/>
        </p:spPr>
        <p:txBody>
          <a:bodyPr wrap="none" rtlCol="0">
            <a:spAutoFit/>
          </a:bodyPr>
          <a:lstStyle/>
          <a:p>
            <a:r>
              <a:rPr lang="en-US" i="1" dirty="0" smtClean="0"/>
              <a:t>HPEC2015</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381000"/>
            <a:ext cx="7772400" cy="1066800"/>
          </a:xfrm>
        </p:spPr>
        <p:txBody>
          <a:bodyPr>
            <a:noAutofit/>
          </a:bodyPr>
          <a:lstStyle/>
          <a:p>
            <a:pPr lvl="2"/>
            <a:r>
              <a:rPr lang="en-US" sz="4400" kern="1200" dirty="0">
                <a:solidFill>
                  <a:schemeClr val="tx1"/>
                </a:solidFill>
                <a:latin typeface="+mj-lt"/>
                <a:ea typeface="+mj-ea"/>
                <a:cs typeface="+mj-cs"/>
              </a:rPr>
              <a:t>More on </a:t>
            </a:r>
            <a:r>
              <a:rPr lang="en-US" sz="4400" kern="1200" dirty="0" smtClean="0">
                <a:solidFill>
                  <a:schemeClr val="tx1"/>
                </a:solidFill>
                <a:latin typeface="+mj-lt"/>
                <a:ea typeface="+mj-ea"/>
                <a:cs typeface="+mj-cs"/>
              </a:rPr>
              <a:t>UCores </a:t>
            </a:r>
            <a:r>
              <a:rPr lang="en-US" sz="4400" kern="1200" dirty="0">
                <a:solidFill>
                  <a:schemeClr val="tx1"/>
                </a:solidFill>
                <a:latin typeface="+mj-lt"/>
                <a:ea typeface="+mj-ea"/>
                <a:cs typeface="+mj-cs"/>
              </a:rPr>
              <a:t>and Heterogeneous Computing</a:t>
            </a:r>
          </a:p>
        </p:txBody>
      </p:sp>
      <p:sp>
        <p:nvSpPr>
          <p:cNvPr id="5" name="Text Placeholder 6"/>
          <p:cNvSpPr txBox="1">
            <a:spLocks/>
          </p:cNvSpPr>
          <p:nvPr/>
        </p:nvSpPr>
        <p:spPr>
          <a:xfrm>
            <a:off x="462534" y="1546862"/>
            <a:ext cx="7786116" cy="4415788"/>
          </a:xfrm>
          <a:prstGeom prst="rect">
            <a:avLst/>
          </a:prstGeom>
        </p:spPr>
        <p:txBody>
          <a:bodyPr/>
          <a:lstStyle>
            <a:lvl1pPr marL="0" indent="0" algn="l" defTabSz="457200" rtl="0" eaLnBrk="1" latinLnBrk="0" hangingPunct="1">
              <a:lnSpc>
                <a:spcPct val="100000"/>
              </a:lnSpc>
              <a:spcBef>
                <a:spcPts val="0"/>
              </a:spcBef>
              <a:spcAft>
                <a:spcPts val="400"/>
              </a:spcAft>
              <a:buSzPct val="100000"/>
              <a:buFont typeface="Arial"/>
              <a:buNone/>
              <a:defRPr sz="1800" b="1" i="0" kern="1200">
                <a:solidFill>
                  <a:schemeClr val="accent1"/>
                </a:solidFill>
                <a:latin typeface="HP Simplified" pitchFamily="34" charset="0"/>
                <a:ea typeface="+mn-ea"/>
                <a:cs typeface="HP Simplified" pitchFamily="34" charset="0"/>
              </a:defRPr>
            </a:lvl1pPr>
            <a:lvl2pPr marL="0" indent="0" algn="l" defTabSz="430213" rtl="0" eaLnBrk="1" latinLnBrk="0" hangingPunct="1">
              <a:lnSpc>
                <a:spcPct val="100000"/>
              </a:lnSpc>
              <a:spcBef>
                <a:spcPts val="0"/>
              </a:spcBef>
              <a:spcAft>
                <a:spcPts val="400"/>
              </a:spcAft>
              <a:buSzPct val="100000"/>
              <a:buFont typeface="Arial"/>
              <a:buNone/>
              <a:defRPr sz="1600" b="0" i="0" kern="1200">
                <a:solidFill>
                  <a:srgbClr val="000000"/>
                </a:solidFill>
                <a:latin typeface="HP Simplified" pitchFamily="34" charset="0"/>
                <a:ea typeface="+mn-ea"/>
                <a:cs typeface="HP Simplified" pitchFamily="34" charset="0"/>
              </a:defRPr>
            </a:lvl2pPr>
            <a:lvl3pPr marL="169863" indent="-169863" algn="l" defTabSz="457200" rtl="0" eaLnBrk="1" latinLnBrk="0" hangingPunct="1">
              <a:lnSpc>
                <a:spcPct val="100000"/>
              </a:lnSpc>
              <a:spcBef>
                <a:spcPts val="0"/>
              </a:spcBef>
              <a:spcAft>
                <a:spcPts val="400"/>
              </a:spcAft>
              <a:buFont typeface="HP Simplified" pitchFamily="34" charset="0"/>
              <a:buChar char="•"/>
              <a:defRPr sz="1400" b="0" i="0" kern="1200">
                <a:solidFill>
                  <a:srgbClr val="000000"/>
                </a:solidFill>
                <a:latin typeface="HP Simplified" pitchFamily="34" charset="0"/>
                <a:ea typeface="+mn-ea"/>
                <a:cs typeface="HP Simplified" pitchFamily="34" charset="0"/>
              </a:defRPr>
            </a:lvl3pPr>
            <a:lvl4pPr marL="341313" indent="-180975" algn="l" defTabSz="457200" rtl="0" eaLnBrk="1" latinLnBrk="0" hangingPunct="1">
              <a:lnSpc>
                <a:spcPct val="100000"/>
              </a:lnSpc>
              <a:spcBef>
                <a:spcPts val="0"/>
              </a:spcBef>
              <a:spcAft>
                <a:spcPts val="400"/>
              </a:spcAft>
              <a:buSzPct val="80000"/>
              <a:buFont typeface="HP Simplified" pitchFamily="34" charset="0"/>
              <a:buChar char="–"/>
              <a:defRPr lang="en-US" sz="1400" b="0" i="0" kern="1200" dirty="0" smtClean="0">
                <a:solidFill>
                  <a:srgbClr val="000000"/>
                </a:solidFill>
                <a:latin typeface="HP Simplified" pitchFamily="34" charset="0"/>
                <a:ea typeface="+mn-ea"/>
                <a:cs typeface="HP Simplified" pitchFamily="34" charset="0"/>
              </a:defRPr>
            </a:lvl4pPr>
            <a:lvl5pPr marL="469900" indent="-150813" algn="l" defTabSz="457200" rtl="0" eaLnBrk="1" latinLnBrk="0" hangingPunct="1">
              <a:lnSpc>
                <a:spcPct val="100000"/>
              </a:lnSpc>
              <a:spcBef>
                <a:spcPts val="0"/>
              </a:spcBef>
              <a:spcAft>
                <a:spcPts val="400"/>
              </a:spcAft>
              <a:buFont typeface="HP Simplified" pitchFamily="34" charset="0"/>
              <a:buChar char="•"/>
              <a:tabLst/>
              <a:defRPr sz="1400" b="0" i="0" kern="1200">
                <a:solidFill>
                  <a:srgbClr val="000000"/>
                </a:solidFill>
                <a:latin typeface="HP Simplified" pitchFamily="34" charset="0"/>
                <a:ea typeface="+mn-ea"/>
                <a:cs typeface="HP Simplified" pitchFamily="34" charset="0"/>
              </a:defRPr>
            </a:lvl5pPr>
            <a:lvl6pPr marL="2286000" indent="0" algn="l" defTabSz="457200" rtl="0" eaLnBrk="1" latinLnBrk="0" hangingPunct="1">
              <a:lnSpc>
                <a:spcPts val="2500"/>
              </a:lnSpc>
              <a:spcBef>
                <a:spcPct val="20000"/>
              </a:spcBef>
              <a:buFont typeface="Arial"/>
              <a:buNone/>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buFont typeface="Wingdings" pitchFamily="2" charset="2"/>
              <a:buChar char="v"/>
            </a:pPr>
            <a:endParaRPr lang="en-US" sz="2800" dirty="0" smtClean="0">
              <a:latin typeface="+mn-lt"/>
            </a:endParaRPr>
          </a:p>
          <a:p>
            <a:pPr marL="0" lvl="2" indent="0">
              <a:buFont typeface="Wingdings" pitchFamily="2" charset="2"/>
              <a:buChar char="v"/>
            </a:pPr>
            <a:r>
              <a:rPr lang="en-US" sz="2800" dirty="0" smtClean="0">
                <a:latin typeface="+mn-lt"/>
              </a:rPr>
              <a:t>Custom ASIC Solutions</a:t>
            </a:r>
          </a:p>
          <a:p>
            <a:pPr marL="0" lvl="2" indent="0">
              <a:buFont typeface="Wingdings" pitchFamily="2" charset="2"/>
              <a:buChar char="Ø"/>
            </a:pPr>
            <a:r>
              <a:rPr lang="en-US" sz="2800" dirty="0" smtClean="0">
                <a:latin typeface="+mn-lt"/>
              </a:rPr>
              <a:t> Rigid </a:t>
            </a:r>
          </a:p>
          <a:p>
            <a:pPr marL="0" lvl="2" indent="0">
              <a:buFont typeface="Wingdings" pitchFamily="2" charset="2"/>
              <a:buChar char="Ø"/>
            </a:pPr>
            <a:r>
              <a:rPr lang="en-US" sz="2800" dirty="0" smtClean="0">
                <a:latin typeface="+mn-lt"/>
              </a:rPr>
              <a:t> Potentially most power efficient</a:t>
            </a:r>
          </a:p>
          <a:p>
            <a:pPr marL="0" lvl="2" indent="0">
              <a:buFont typeface="Wingdings" pitchFamily="2" charset="2"/>
              <a:buChar char="Ø"/>
            </a:pPr>
            <a:r>
              <a:rPr lang="en-US" sz="2800" dirty="0" smtClean="0">
                <a:latin typeface="+mn-lt"/>
              </a:rPr>
              <a:t> Expensive to produce</a:t>
            </a:r>
          </a:p>
          <a:p>
            <a:pPr marL="0" lvl="2" indent="0"/>
            <a:endParaRPr lang="en-US" sz="2800" dirty="0" smtClean="0">
              <a:latin typeface="+mn-lt"/>
            </a:endParaRPr>
          </a:p>
          <a:p>
            <a:pPr marL="0" lvl="2" indent="0">
              <a:buFont typeface="Wingdings" pitchFamily="2" charset="2"/>
              <a:buChar char="v"/>
            </a:pPr>
            <a:r>
              <a:rPr lang="en-US" sz="2800" dirty="0" smtClean="0">
                <a:latin typeface="+mn-lt"/>
              </a:rPr>
              <a:t>FPGA based solutions</a:t>
            </a:r>
          </a:p>
          <a:p>
            <a:pPr marL="0" lvl="2" indent="0">
              <a:buFont typeface="Wingdings" pitchFamily="2" charset="2"/>
              <a:buChar char="Ø"/>
            </a:pPr>
            <a:r>
              <a:rPr lang="en-US" sz="2800" dirty="0" smtClean="0">
                <a:latin typeface="+mn-lt"/>
              </a:rPr>
              <a:t> Flexibility of software </a:t>
            </a:r>
          </a:p>
          <a:p>
            <a:pPr marL="0" lvl="2" indent="0">
              <a:buFont typeface="Wingdings" pitchFamily="2" charset="2"/>
              <a:buChar char="Ø"/>
            </a:pPr>
            <a:r>
              <a:rPr lang="en-US" sz="2800" dirty="0" smtClean="0">
                <a:latin typeface="+mn-lt"/>
              </a:rPr>
              <a:t> Performance of hardware</a:t>
            </a:r>
          </a:p>
          <a:p>
            <a:pPr marL="0" lvl="2" indent="0">
              <a:buFont typeface="Wingdings" pitchFamily="2" charset="2"/>
              <a:buChar char="Ø"/>
            </a:pPr>
            <a:r>
              <a:rPr lang="en-US" sz="2800" dirty="0" smtClean="0">
                <a:latin typeface="+mn-lt"/>
              </a:rPr>
              <a:t> Commercial off-the-shelf availability</a:t>
            </a:r>
          </a:p>
          <a:p>
            <a:pPr marL="0" lvl="2" indent="0">
              <a:buFont typeface="Wingdings" pitchFamily="2" charset="2"/>
              <a:buChar char="Ø"/>
            </a:pPr>
            <a:endParaRPr lang="en-US" sz="2800" dirty="0" smtClean="0">
              <a:latin typeface="+mn-lt"/>
            </a:endParaRPr>
          </a:p>
          <a:p>
            <a:pPr marL="0" lvl="2" indent="0">
              <a:buNone/>
            </a:pPr>
            <a:endParaRPr lang="en-US" sz="2800" dirty="0" smtClean="0">
              <a:latin typeface="+mn-lt"/>
            </a:endParaRPr>
          </a:p>
          <a:p>
            <a:pPr lvl="2"/>
            <a:endParaRPr lang="en-US" dirty="0" smtClean="0"/>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0E1D0EF6-07ED-4C50-B44A-8E78753A7E74}" type="slidenum">
              <a:rPr lang="en-US" smtClean="0"/>
              <a:pPr>
                <a:defRPr/>
              </a:pPr>
              <a:t>10</a:t>
            </a:fld>
            <a:endParaRPr lang="en-US"/>
          </a:p>
        </p:txBody>
      </p:sp>
    </p:spTree>
    <p:extLst>
      <p:ext uri="{BB962C8B-B14F-4D97-AF65-F5344CB8AC3E}">
        <p14:creationId xmlns:p14="http://schemas.microsoft.com/office/powerpoint/2010/main" val="3838929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associated with Heterogeneous systems</a:t>
            </a:r>
            <a:endParaRPr lang="en-US" dirty="0"/>
          </a:p>
        </p:txBody>
      </p:sp>
      <p:sp>
        <p:nvSpPr>
          <p:cNvPr id="3" name="Content Placeholder 2"/>
          <p:cNvSpPr>
            <a:spLocks noGrp="1"/>
          </p:cNvSpPr>
          <p:nvPr>
            <p:ph idx="1"/>
          </p:nvPr>
        </p:nvSpPr>
        <p:spPr/>
        <p:txBody>
          <a:bodyPr/>
          <a:lstStyle/>
          <a:p>
            <a:r>
              <a:rPr lang="en-US" dirty="0"/>
              <a:t>One of the biggest challenges for wide spread adoption of heterogeneous systems is that the </a:t>
            </a:r>
            <a:r>
              <a:rPr lang="en-US" b="1" dirty="0"/>
              <a:t>complexity involved in programming and managing different types of computing </a:t>
            </a:r>
            <a:r>
              <a:rPr lang="en-US" b="1" dirty="0" smtClean="0"/>
              <a:t>resources </a:t>
            </a:r>
            <a:r>
              <a:rPr lang="en-US" b="1" dirty="0"/>
              <a:t>can be </a:t>
            </a:r>
            <a:r>
              <a:rPr lang="en-US" b="1" dirty="0" smtClean="0"/>
              <a:t>prohibitive  </a:t>
            </a:r>
            <a:endParaRPr lang="en-US" b="1" dirty="0"/>
          </a:p>
          <a:p>
            <a:pPr>
              <a:buNone/>
            </a:pPr>
            <a:endParaRPr lang="en-US" dirty="0"/>
          </a:p>
        </p:txBody>
      </p:sp>
    </p:spTree>
    <p:extLst>
      <p:ext uri="{BB962C8B-B14F-4D97-AF65-F5344CB8AC3E}">
        <p14:creationId xmlns:p14="http://schemas.microsoft.com/office/powerpoint/2010/main" val="3235247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400050"/>
            <a:ext cx="7772400" cy="1066800"/>
          </a:xfrm>
        </p:spPr>
        <p:txBody>
          <a:bodyPr>
            <a:noAutofit/>
          </a:bodyPr>
          <a:lstStyle/>
          <a:p>
            <a:pPr lvl="2"/>
            <a:r>
              <a:rPr lang="en-US" sz="4400" kern="1200" dirty="0">
                <a:solidFill>
                  <a:schemeClr val="tx1"/>
                </a:solidFill>
                <a:latin typeface="+mj-lt"/>
                <a:ea typeface="+mj-ea"/>
                <a:cs typeface="+mj-cs"/>
              </a:rPr>
              <a:t>The Unified Programming Model</a:t>
            </a:r>
            <a:r>
              <a:rPr lang="en-US" b="0" dirty="0" smtClean="0">
                <a:solidFill>
                  <a:schemeClr val="tx1"/>
                </a:solidFill>
              </a:rPr>
              <a:t/>
            </a:r>
            <a:br>
              <a:rPr lang="en-US" b="0" dirty="0" smtClean="0">
                <a:solidFill>
                  <a:schemeClr val="tx1"/>
                </a:solidFill>
              </a:rPr>
            </a:br>
            <a:endParaRPr lang="en-US" b="0" dirty="0" smtClean="0">
              <a:solidFill>
                <a:schemeClr val="tx1"/>
              </a:solidFill>
            </a:endParaRPr>
          </a:p>
        </p:txBody>
      </p:sp>
      <p:sp>
        <p:nvSpPr>
          <p:cNvPr id="5" name="Text Placeholder 6"/>
          <p:cNvSpPr txBox="1">
            <a:spLocks/>
          </p:cNvSpPr>
          <p:nvPr/>
        </p:nvSpPr>
        <p:spPr>
          <a:xfrm>
            <a:off x="462534" y="1337312"/>
            <a:ext cx="7786116" cy="4415788"/>
          </a:xfrm>
          <a:prstGeom prst="rect">
            <a:avLst/>
          </a:prstGeom>
        </p:spPr>
        <p:txBody>
          <a:bodyPr/>
          <a:lstStyle>
            <a:lvl1pPr marL="0" indent="0" algn="l" defTabSz="457200" rtl="0" eaLnBrk="1" latinLnBrk="0" hangingPunct="1">
              <a:lnSpc>
                <a:spcPct val="100000"/>
              </a:lnSpc>
              <a:spcBef>
                <a:spcPts val="0"/>
              </a:spcBef>
              <a:spcAft>
                <a:spcPts val="400"/>
              </a:spcAft>
              <a:buSzPct val="100000"/>
              <a:buFont typeface="Arial"/>
              <a:buNone/>
              <a:defRPr sz="1800" b="1" i="0" kern="1200">
                <a:solidFill>
                  <a:schemeClr val="accent1"/>
                </a:solidFill>
                <a:latin typeface="HP Simplified" pitchFamily="34" charset="0"/>
                <a:ea typeface="+mn-ea"/>
                <a:cs typeface="HP Simplified" pitchFamily="34" charset="0"/>
              </a:defRPr>
            </a:lvl1pPr>
            <a:lvl2pPr marL="0" indent="0" algn="l" defTabSz="430213" rtl="0" eaLnBrk="1" latinLnBrk="0" hangingPunct="1">
              <a:lnSpc>
                <a:spcPct val="100000"/>
              </a:lnSpc>
              <a:spcBef>
                <a:spcPts val="0"/>
              </a:spcBef>
              <a:spcAft>
                <a:spcPts val="400"/>
              </a:spcAft>
              <a:buSzPct val="100000"/>
              <a:buFont typeface="Arial"/>
              <a:buNone/>
              <a:defRPr sz="1600" b="0" i="0" kern="1200">
                <a:solidFill>
                  <a:srgbClr val="000000"/>
                </a:solidFill>
                <a:latin typeface="HP Simplified" pitchFamily="34" charset="0"/>
                <a:ea typeface="+mn-ea"/>
                <a:cs typeface="HP Simplified" pitchFamily="34" charset="0"/>
              </a:defRPr>
            </a:lvl2pPr>
            <a:lvl3pPr marL="169863" indent="-169863" algn="l" defTabSz="457200" rtl="0" eaLnBrk="1" latinLnBrk="0" hangingPunct="1">
              <a:lnSpc>
                <a:spcPct val="100000"/>
              </a:lnSpc>
              <a:spcBef>
                <a:spcPts val="0"/>
              </a:spcBef>
              <a:spcAft>
                <a:spcPts val="400"/>
              </a:spcAft>
              <a:buFont typeface="HP Simplified" pitchFamily="34" charset="0"/>
              <a:buChar char="•"/>
              <a:defRPr sz="1400" b="0" i="0" kern="1200">
                <a:solidFill>
                  <a:srgbClr val="000000"/>
                </a:solidFill>
                <a:latin typeface="HP Simplified" pitchFamily="34" charset="0"/>
                <a:ea typeface="+mn-ea"/>
                <a:cs typeface="HP Simplified" pitchFamily="34" charset="0"/>
              </a:defRPr>
            </a:lvl3pPr>
            <a:lvl4pPr marL="341313" indent="-180975" algn="l" defTabSz="457200" rtl="0" eaLnBrk="1" latinLnBrk="0" hangingPunct="1">
              <a:lnSpc>
                <a:spcPct val="100000"/>
              </a:lnSpc>
              <a:spcBef>
                <a:spcPts val="0"/>
              </a:spcBef>
              <a:spcAft>
                <a:spcPts val="400"/>
              </a:spcAft>
              <a:buSzPct val="80000"/>
              <a:buFont typeface="HP Simplified" pitchFamily="34" charset="0"/>
              <a:buChar char="–"/>
              <a:defRPr lang="en-US" sz="1400" b="0" i="0" kern="1200" dirty="0" smtClean="0">
                <a:solidFill>
                  <a:srgbClr val="000000"/>
                </a:solidFill>
                <a:latin typeface="HP Simplified" pitchFamily="34" charset="0"/>
                <a:ea typeface="+mn-ea"/>
                <a:cs typeface="HP Simplified" pitchFamily="34" charset="0"/>
              </a:defRPr>
            </a:lvl4pPr>
            <a:lvl5pPr marL="469900" indent="-150813" algn="l" defTabSz="457200" rtl="0" eaLnBrk="1" latinLnBrk="0" hangingPunct="1">
              <a:lnSpc>
                <a:spcPct val="100000"/>
              </a:lnSpc>
              <a:spcBef>
                <a:spcPts val="0"/>
              </a:spcBef>
              <a:spcAft>
                <a:spcPts val="400"/>
              </a:spcAft>
              <a:buFont typeface="HP Simplified" pitchFamily="34" charset="0"/>
              <a:buChar char="•"/>
              <a:tabLst/>
              <a:defRPr sz="1400" b="0" i="0" kern="1200">
                <a:solidFill>
                  <a:srgbClr val="000000"/>
                </a:solidFill>
                <a:latin typeface="HP Simplified" pitchFamily="34" charset="0"/>
                <a:ea typeface="+mn-ea"/>
                <a:cs typeface="HP Simplified" pitchFamily="34" charset="0"/>
              </a:defRPr>
            </a:lvl5pPr>
            <a:lvl6pPr marL="2286000" indent="0" algn="l" defTabSz="457200" rtl="0" eaLnBrk="1" latinLnBrk="0" hangingPunct="1">
              <a:lnSpc>
                <a:spcPts val="2500"/>
              </a:lnSpc>
              <a:spcBef>
                <a:spcPct val="20000"/>
              </a:spcBef>
              <a:buFont typeface="Arial"/>
              <a:buNone/>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buNone/>
            </a:pPr>
            <a:r>
              <a:rPr lang="en-US" sz="2800" dirty="0" smtClean="0"/>
              <a:t>Open Computing Language(OpenCL [20]):</a:t>
            </a:r>
          </a:p>
          <a:p>
            <a:pPr marL="171450" lvl="3" indent="0">
              <a:buFont typeface="Wingdings" pitchFamily="2" charset="2"/>
              <a:buChar char="q"/>
            </a:pPr>
            <a:r>
              <a:rPr lang="en-US" sz="2800" dirty="0" smtClean="0"/>
              <a:t> Introduced in 2008</a:t>
            </a:r>
          </a:p>
          <a:p>
            <a:pPr marL="171450" lvl="3" indent="0">
              <a:buFont typeface="Wingdings" pitchFamily="2" charset="2"/>
              <a:buChar char="q"/>
            </a:pPr>
            <a:r>
              <a:rPr lang="en-US" sz="2800" dirty="0" smtClean="0"/>
              <a:t> Offers an industry standard </a:t>
            </a:r>
          </a:p>
          <a:p>
            <a:pPr marL="171450" lvl="3" indent="0">
              <a:buFont typeface="Wingdings" pitchFamily="2" charset="2"/>
              <a:buChar char="q"/>
            </a:pPr>
            <a:r>
              <a:rPr lang="en-US" sz="2800" dirty="0" smtClean="0"/>
              <a:t> A uniform C based framework for programming any parallel computing device</a:t>
            </a:r>
          </a:p>
          <a:p>
            <a:pPr marL="0" lvl="2" indent="0"/>
            <a:endParaRPr lang="en-US" sz="2800" dirty="0" smtClean="0">
              <a:latin typeface="+mn-lt"/>
            </a:endParaRPr>
          </a:p>
          <a:p>
            <a:pPr marL="0" lvl="2" indent="0">
              <a:buFontTx/>
              <a:buChar char="-"/>
            </a:pPr>
            <a:endParaRPr lang="en-US" sz="2800" dirty="0" smtClean="0">
              <a:latin typeface="+mn-lt"/>
            </a:endParaRPr>
          </a:p>
          <a:p>
            <a:pPr marL="0" lvl="2" indent="0">
              <a:buFontTx/>
              <a:buChar char="-"/>
            </a:pPr>
            <a:endParaRPr lang="en-US" sz="2800" dirty="0" smtClean="0">
              <a:latin typeface="+mn-lt"/>
            </a:endParaRPr>
          </a:p>
          <a:p>
            <a:pPr lvl="2"/>
            <a:endParaRPr lang="en-US" dirty="0" smtClean="0"/>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0E1D0EF6-07ED-4C50-B44A-8E78753A7E74}" type="slidenum">
              <a:rPr lang="en-US" smtClean="0"/>
              <a:pPr>
                <a:defRPr/>
              </a:pPr>
              <a:t>12</a:t>
            </a:fld>
            <a:endParaRPr lang="en-US"/>
          </a:p>
        </p:txBody>
      </p:sp>
    </p:spTree>
    <p:extLst>
      <p:ext uri="{BB962C8B-B14F-4D97-AF65-F5344CB8AC3E}">
        <p14:creationId xmlns:p14="http://schemas.microsoft.com/office/powerpoint/2010/main" val="3958798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400050"/>
            <a:ext cx="7772400" cy="1066800"/>
          </a:xfrm>
        </p:spPr>
        <p:txBody>
          <a:bodyPr>
            <a:noAutofit/>
          </a:bodyPr>
          <a:lstStyle/>
          <a:p>
            <a:pPr lvl="2"/>
            <a:r>
              <a:rPr lang="en-US" sz="4400" kern="1200" dirty="0">
                <a:solidFill>
                  <a:schemeClr val="tx1"/>
                </a:solidFill>
                <a:latin typeface="+mj-lt"/>
                <a:ea typeface="+mj-ea"/>
                <a:cs typeface="+mj-cs"/>
              </a:rPr>
              <a:t>OpenCL for FPGAs</a:t>
            </a:r>
            <a:br>
              <a:rPr lang="en-US" sz="4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0E1D0EF6-07ED-4C50-B44A-8E78753A7E74}" type="slidenum">
              <a:rPr lang="en-US" smtClean="0"/>
              <a:pPr>
                <a:defRPr/>
              </a:pPr>
              <a:t>13</a:t>
            </a:fld>
            <a:endParaRPr lang="en-US"/>
          </a:p>
        </p:txBody>
      </p:sp>
      <p:sp>
        <p:nvSpPr>
          <p:cNvPr id="5" name="Text Placeholder 6"/>
          <p:cNvSpPr txBox="1">
            <a:spLocks/>
          </p:cNvSpPr>
          <p:nvPr/>
        </p:nvSpPr>
        <p:spPr>
          <a:xfrm>
            <a:off x="462534" y="1337312"/>
            <a:ext cx="7786116" cy="4415788"/>
          </a:xfrm>
          <a:prstGeom prst="rect">
            <a:avLst/>
          </a:prstGeom>
        </p:spPr>
        <p:txBody>
          <a:bodyPr/>
          <a:lstStyle>
            <a:lvl1pPr marL="0" indent="0" algn="l" defTabSz="457200" rtl="0" eaLnBrk="1" latinLnBrk="0" hangingPunct="1">
              <a:lnSpc>
                <a:spcPct val="100000"/>
              </a:lnSpc>
              <a:spcBef>
                <a:spcPts val="0"/>
              </a:spcBef>
              <a:spcAft>
                <a:spcPts val="400"/>
              </a:spcAft>
              <a:buSzPct val="100000"/>
              <a:buFont typeface="Arial"/>
              <a:buNone/>
              <a:defRPr sz="1800" b="1" i="0" kern="1200">
                <a:solidFill>
                  <a:schemeClr val="accent1"/>
                </a:solidFill>
                <a:latin typeface="HP Simplified" pitchFamily="34" charset="0"/>
                <a:ea typeface="+mn-ea"/>
                <a:cs typeface="HP Simplified" pitchFamily="34" charset="0"/>
              </a:defRPr>
            </a:lvl1pPr>
            <a:lvl2pPr marL="0" indent="0" algn="l" defTabSz="430213" rtl="0" eaLnBrk="1" latinLnBrk="0" hangingPunct="1">
              <a:lnSpc>
                <a:spcPct val="100000"/>
              </a:lnSpc>
              <a:spcBef>
                <a:spcPts val="0"/>
              </a:spcBef>
              <a:spcAft>
                <a:spcPts val="400"/>
              </a:spcAft>
              <a:buSzPct val="100000"/>
              <a:buFont typeface="Arial"/>
              <a:buNone/>
              <a:defRPr sz="1600" b="0" i="0" kern="1200">
                <a:solidFill>
                  <a:srgbClr val="000000"/>
                </a:solidFill>
                <a:latin typeface="HP Simplified" pitchFamily="34" charset="0"/>
                <a:ea typeface="+mn-ea"/>
                <a:cs typeface="HP Simplified" pitchFamily="34" charset="0"/>
              </a:defRPr>
            </a:lvl2pPr>
            <a:lvl3pPr marL="169863" indent="-169863" algn="l" defTabSz="457200" rtl="0" eaLnBrk="1" latinLnBrk="0" hangingPunct="1">
              <a:lnSpc>
                <a:spcPct val="100000"/>
              </a:lnSpc>
              <a:spcBef>
                <a:spcPts val="0"/>
              </a:spcBef>
              <a:spcAft>
                <a:spcPts val="400"/>
              </a:spcAft>
              <a:buFont typeface="HP Simplified" pitchFamily="34" charset="0"/>
              <a:buChar char="•"/>
              <a:defRPr sz="1400" b="0" i="0" kern="1200">
                <a:solidFill>
                  <a:srgbClr val="000000"/>
                </a:solidFill>
                <a:latin typeface="HP Simplified" pitchFamily="34" charset="0"/>
                <a:ea typeface="+mn-ea"/>
                <a:cs typeface="HP Simplified" pitchFamily="34" charset="0"/>
              </a:defRPr>
            </a:lvl3pPr>
            <a:lvl4pPr marL="341313" indent="-180975" algn="l" defTabSz="457200" rtl="0" eaLnBrk="1" latinLnBrk="0" hangingPunct="1">
              <a:lnSpc>
                <a:spcPct val="100000"/>
              </a:lnSpc>
              <a:spcBef>
                <a:spcPts val="0"/>
              </a:spcBef>
              <a:spcAft>
                <a:spcPts val="400"/>
              </a:spcAft>
              <a:buSzPct val="80000"/>
              <a:buFont typeface="HP Simplified" pitchFamily="34" charset="0"/>
              <a:buChar char="–"/>
              <a:defRPr lang="en-US" sz="1400" b="0" i="0" kern="1200" dirty="0" smtClean="0">
                <a:solidFill>
                  <a:srgbClr val="000000"/>
                </a:solidFill>
                <a:latin typeface="HP Simplified" pitchFamily="34" charset="0"/>
                <a:ea typeface="+mn-ea"/>
                <a:cs typeface="HP Simplified" pitchFamily="34" charset="0"/>
              </a:defRPr>
            </a:lvl4pPr>
            <a:lvl5pPr marL="469900" indent="-150813" algn="l" defTabSz="457200" rtl="0" eaLnBrk="1" latinLnBrk="0" hangingPunct="1">
              <a:lnSpc>
                <a:spcPct val="100000"/>
              </a:lnSpc>
              <a:spcBef>
                <a:spcPts val="0"/>
              </a:spcBef>
              <a:spcAft>
                <a:spcPts val="400"/>
              </a:spcAft>
              <a:buFont typeface="HP Simplified" pitchFamily="34" charset="0"/>
              <a:buChar char="•"/>
              <a:tabLst/>
              <a:defRPr sz="1400" b="0" i="0" kern="1200">
                <a:solidFill>
                  <a:srgbClr val="000000"/>
                </a:solidFill>
                <a:latin typeface="HP Simplified" pitchFamily="34" charset="0"/>
                <a:ea typeface="+mn-ea"/>
                <a:cs typeface="HP Simplified" pitchFamily="34" charset="0"/>
              </a:defRPr>
            </a:lvl5pPr>
            <a:lvl6pPr marL="2286000" indent="0" algn="l" defTabSz="457200" rtl="0" eaLnBrk="1" latinLnBrk="0" hangingPunct="1">
              <a:lnSpc>
                <a:spcPts val="2500"/>
              </a:lnSpc>
              <a:spcBef>
                <a:spcPct val="20000"/>
              </a:spcBef>
              <a:buFont typeface="Arial"/>
              <a:buNone/>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r>
              <a:rPr lang="en-US" sz="2800" dirty="0" smtClean="0">
                <a:latin typeface="+mn-lt"/>
              </a:rPr>
              <a:t> Altera released an OpenCL SDK for selected FPGA devices in 2013</a:t>
            </a:r>
          </a:p>
          <a:p>
            <a:pPr marL="0" lvl="2" indent="0"/>
            <a:endParaRPr lang="en-US" sz="2800" dirty="0" smtClean="0">
              <a:latin typeface="+mn-lt"/>
            </a:endParaRPr>
          </a:p>
          <a:p>
            <a:pPr marL="0" lvl="2" indent="0"/>
            <a:r>
              <a:rPr lang="en-US" sz="2800" dirty="0" smtClean="0">
                <a:latin typeface="+mn-lt"/>
              </a:rPr>
              <a:t>Xilinx announced early access availability of its own version of OpenCL for FPGAs, in 2014 </a:t>
            </a:r>
          </a:p>
          <a:p>
            <a:pPr marL="0" lvl="2" indent="0">
              <a:buFontTx/>
              <a:buChar char="-"/>
            </a:pPr>
            <a:endParaRPr lang="en-US" sz="2800" dirty="0" smtClean="0">
              <a:latin typeface="+mn-lt"/>
            </a:endParaRPr>
          </a:p>
          <a:p>
            <a:pPr marL="0" lvl="2" indent="0">
              <a:buFontTx/>
              <a:buChar char="-"/>
            </a:pPr>
            <a:endParaRPr lang="en-US" sz="2800" dirty="0" smtClean="0">
              <a:latin typeface="+mn-lt"/>
            </a:endParaRPr>
          </a:p>
          <a:p>
            <a:pPr lvl="2"/>
            <a:endParaRPr lang="en-US" dirty="0" smtClean="0"/>
          </a:p>
        </p:txBody>
      </p:sp>
    </p:spTree>
    <p:extLst>
      <p:ext uri="{BB962C8B-B14F-4D97-AF65-F5344CB8AC3E}">
        <p14:creationId xmlns:p14="http://schemas.microsoft.com/office/powerpoint/2010/main" val="311166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OpenCL</a:t>
            </a:r>
            <a:endParaRPr lang="en-US" dirty="0"/>
          </a:p>
        </p:txBody>
      </p:sp>
      <p:sp>
        <p:nvSpPr>
          <p:cNvPr id="3" name="Content Placeholder 2"/>
          <p:cNvSpPr>
            <a:spLocks noGrp="1"/>
          </p:cNvSpPr>
          <p:nvPr>
            <p:ph idx="1"/>
          </p:nvPr>
        </p:nvSpPr>
        <p:spPr/>
        <p:txBody>
          <a:bodyPr/>
          <a:lstStyle/>
          <a:p>
            <a:r>
              <a:rPr lang="en-US" dirty="0" smtClean="0"/>
              <a:t>An </a:t>
            </a:r>
            <a:r>
              <a:rPr lang="en-US" dirty="0"/>
              <a:t>open </a:t>
            </a:r>
            <a:r>
              <a:rPr lang="en-US" dirty="0" smtClean="0"/>
              <a:t>standard managed </a:t>
            </a:r>
            <a:r>
              <a:rPr lang="en-US" dirty="0"/>
              <a:t>by consortium of companies and organization </a:t>
            </a:r>
            <a:r>
              <a:rPr lang="en-US" dirty="0" smtClean="0"/>
              <a:t>(not </a:t>
            </a:r>
            <a:r>
              <a:rPr lang="en-US" dirty="0"/>
              <a:t>tied to a single architecture or </a:t>
            </a:r>
            <a:r>
              <a:rPr lang="en-US" dirty="0" smtClean="0"/>
              <a:t>company). </a:t>
            </a:r>
          </a:p>
          <a:p>
            <a:r>
              <a:rPr lang="en-US" dirty="0"/>
              <a:t>C based framework</a:t>
            </a:r>
          </a:p>
          <a:p>
            <a:r>
              <a:rPr lang="en-US" dirty="0" smtClean="0"/>
              <a:t>Gives low level fine </a:t>
            </a:r>
            <a:r>
              <a:rPr lang="en-US" dirty="0"/>
              <a:t>grain control over the parallel programming environment. </a:t>
            </a:r>
          </a:p>
        </p:txBody>
      </p:sp>
      <p:sp>
        <p:nvSpPr>
          <p:cNvPr id="4" name="Slide Number Placeholder 3"/>
          <p:cNvSpPr>
            <a:spLocks noGrp="1"/>
          </p:cNvSpPr>
          <p:nvPr>
            <p:ph type="sldNum" sz="quarter" idx="12"/>
          </p:nvPr>
        </p:nvSpPr>
        <p:spPr/>
        <p:txBody>
          <a:bodyPr/>
          <a:lstStyle/>
          <a:p>
            <a:fld id="{763B7AD8-F68A-450E-AE97-AC672C4A69DC}" type="slidenum">
              <a:rPr lang="en-US" smtClean="0"/>
              <a:pPr/>
              <a:t>14</a:t>
            </a:fld>
            <a:endParaRPr lang="en-US" dirty="0"/>
          </a:p>
        </p:txBody>
      </p:sp>
    </p:spTree>
    <p:extLst>
      <p:ext uri="{BB962C8B-B14F-4D97-AF65-F5344CB8AC3E}">
        <p14:creationId xmlns:p14="http://schemas.microsoft.com/office/powerpoint/2010/main" val="937366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OpenCL</a:t>
            </a:r>
            <a:endParaRPr lang="en-US" dirty="0"/>
          </a:p>
        </p:txBody>
      </p:sp>
      <p:sp>
        <p:nvSpPr>
          <p:cNvPr id="3" name="Content Placeholder 2"/>
          <p:cNvSpPr>
            <a:spLocks noGrp="1"/>
          </p:cNvSpPr>
          <p:nvPr>
            <p:ph idx="1"/>
          </p:nvPr>
        </p:nvSpPr>
        <p:spPr/>
        <p:txBody>
          <a:bodyPr/>
          <a:lstStyle/>
          <a:p>
            <a:r>
              <a:rPr lang="en-US" dirty="0" smtClean="0"/>
              <a:t>A complicated low level standard</a:t>
            </a:r>
          </a:p>
          <a:p>
            <a:r>
              <a:rPr lang="en-US" dirty="0"/>
              <a:t>C based framework</a:t>
            </a:r>
            <a:endParaRPr lang="en-US" dirty="0" smtClean="0"/>
          </a:p>
          <a:p>
            <a:r>
              <a:rPr lang="en-US" dirty="0" smtClean="0"/>
              <a:t>Beyond </a:t>
            </a:r>
            <a:r>
              <a:rPr lang="en-US" dirty="0"/>
              <a:t>the reach of many </a:t>
            </a:r>
            <a:r>
              <a:rPr lang="en-US" dirty="0" smtClean="0"/>
              <a:t>programmers</a:t>
            </a:r>
            <a:endParaRPr lang="en-US" dirty="0"/>
          </a:p>
        </p:txBody>
      </p:sp>
      <p:sp>
        <p:nvSpPr>
          <p:cNvPr id="4" name="Slide Number Placeholder 3"/>
          <p:cNvSpPr>
            <a:spLocks noGrp="1"/>
          </p:cNvSpPr>
          <p:nvPr>
            <p:ph type="sldNum" sz="quarter" idx="12"/>
          </p:nvPr>
        </p:nvSpPr>
        <p:spPr/>
        <p:txBody>
          <a:bodyPr/>
          <a:lstStyle/>
          <a:p>
            <a:fld id="{763B7AD8-F68A-450E-AE97-AC672C4A69DC}" type="slidenum">
              <a:rPr lang="en-US" smtClean="0"/>
              <a:pPr/>
              <a:t>15</a:t>
            </a:fld>
            <a:endParaRPr lang="en-US" dirty="0"/>
          </a:p>
        </p:txBody>
      </p:sp>
      <p:pic>
        <p:nvPicPr>
          <p:cNvPr id="5" name="Picture 4" descr="codeeval2014.jpg"/>
          <p:cNvPicPr/>
          <p:nvPr/>
        </p:nvPicPr>
        <p:blipFill>
          <a:blip r:embed="rId2" cstate="print"/>
          <a:srcRect/>
          <a:stretch>
            <a:fillRect/>
          </a:stretch>
        </p:blipFill>
        <p:spPr bwMode="auto">
          <a:xfrm>
            <a:off x="1600200" y="3352800"/>
            <a:ext cx="5943600" cy="2971800"/>
          </a:xfrm>
          <a:prstGeom prst="rect">
            <a:avLst/>
          </a:prstGeom>
          <a:noFill/>
          <a:ln w="9525">
            <a:noFill/>
            <a:miter lim="800000"/>
            <a:headEnd/>
            <a:tailEnd/>
          </a:ln>
        </p:spPr>
      </p:pic>
    </p:spTree>
    <p:extLst>
      <p:ext uri="{BB962C8B-B14F-4D97-AF65-F5344CB8AC3E}">
        <p14:creationId xmlns:p14="http://schemas.microsoft.com/office/powerpoint/2010/main" val="3953760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Aparapi-UCores</a:t>
            </a:r>
          </a:p>
        </p:txBody>
      </p:sp>
      <p:sp>
        <p:nvSpPr>
          <p:cNvPr id="3" name="Content Placeholder 2"/>
          <p:cNvSpPr>
            <a:spLocks noGrp="1"/>
          </p:cNvSpPr>
          <p:nvPr>
            <p:ph idx="1"/>
          </p:nvPr>
        </p:nvSpPr>
        <p:spPr/>
        <p:txBody>
          <a:bodyPr>
            <a:normAutofit fontScale="85000" lnSpcReduction="10000"/>
          </a:bodyPr>
          <a:lstStyle/>
          <a:p>
            <a:r>
              <a:rPr lang="en-US" dirty="0" smtClean="0"/>
              <a:t>Fork </a:t>
            </a:r>
            <a:r>
              <a:rPr lang="en-US" dirty="0"/>
              <a:t>of the Aparapi </a:t>
            </a:r>
            <a:r>
              <a:rPr lang="en-US" dirty="0" smtClean="0"/>
              <a:t>Java framework </a:t>
            </a:r>
            <a:r>
              <a:rPr lang="en-US" dirty="0"/>
              <a:t>that was developed by AMD for AMD architectures. </a:t>
            </a:r>
            <a:endParaRPr lang="en-US" dirty="0" smtClean="0"/>
          </a:p>
          <a:p>
            <a:r>
              <a:rPr lang="en-US" dirty="0"/>
              <a:t>Aparapi-</a:t>
            </a:r>
            <a:r>
              <a:rPr lang="en-US" dirty="0" err="1"/>
              <a:t>Ucores</a:t>
            </a:r>
            <a:r>
              <a:rPr lang="en-US" dirty="0"/>
              <a:t> </a:t>
            </a:r>
            <a:r>
              <a:rPr lang="en-US" dirty="0" smtClean="0"/>
              <a:t>adds support </a:t>
            </a:r>
            <a:r>
              <a:rPr lang="en-US" dirty="0"/>
              <a:t>for </a:t>
            </a:r>
            <a:r>
              <a:rPr lang="en-US" dirty="0" smtClean="0"/>
              <a:t>:</a:t>
            </a:r>
            <a:endParaRPr lang="en-US" dirty="0"/>
          </a:p>
          <a:p>
            <a:pPr lvl="1"/>
            <a:r>
              <a:rPr lang="en-US" dirty="0" smtClean="0"/>
              <a:t>FPGA </a:t>
            </a:r>
            <a:r>
              <a:rPr lang="en-US" dirty="0"/>
              <a:t>devices (for now only Altera OpenCL is supported)</a:t>
            </a:r>
          </a:p>
          <a:p>
            <a:pPr lvl="1"/>
            <a:r>
              <a:rPr lang="en-US" dirty="0" smtClean="0"/>
              <a:t>Multiple </a:t>
            </a:r>
            <a:r>
              <a:rPr lang="en-US" dirty="0"/>
              <a:t>platforms (platform selection support through ICD)</a:t>
            </a:r>
          </a:p>
          <a:p>
            <a:pPr lvl="1"/>
            <a:r>
              <a:rPr lang="en-US" dirty="0" smtClean="0"/>
              <a:t>OpenCL </a:t>
            </a:r>
            <a:r>
              <a:rPr lang="en-US" dirty="0"/>
              <a:t>binary file format and flow</a:t>
            </a:r>
          </a:p>
          <a:p>
            <a:pPr lvl="1"/>
            <a:r>
              <a:rPr lang="en-US" dirty="0" smtClean="0"/>
              <a:t>Accelerator </a:t>
            </a:r>
            <a:r>
              <a:rPr lang="en-US" dirty="0"/>
              <a:t>type </a:t>
            </a:r>
            <a:endParaRPr lang="en-US" dirty="0" smtClean="0"/>
          </a:p>
          <a:p>
            <a:r>
              <a:rPr lang="en-US" dirty="0" smtClean="0"/>
              <a:t>Built </a:t>
            </a:r>
            <a:r>
              <a:rPr lang="en-US" dirty="0"/>
              <a:t>against </a:t>
            </a:r>
            <a:r>
              <a:rPr lang="en-US" dirty="0" err="1"/>
              <a:t>OpenJDK</a:t>
            </a:r>
            <a:r>
              <a:rPr lang="en-US" dirty="0"/>
              <a:t> (to allow more control/flexibility in future Java/OpenCL integration)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2782632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Supported OpenCL SDKs and Devices</a:t>
            </a:r>
            <a:endParaRPr lang="en-US" dirty="0"/>
          </a:p>
        </p:txBody>
      </p:sp>
      <p:sp>
        <p:nvSpPr>
          <p:cNvPr id="3" name="Content Placeholder 2"/>
          <p:cNvSpPr>
            <a:spLocks noGrp="1"/>
          </p:cNvSpPr>
          <p:nvPr>
            <p:ph idx="1"/>
          </p:nvPr>
        </p:nvSpPr>
        <p:spPr/>
        <p:txBody>
          <a:bodyPr>
            <a:normAutofit fontScale="92500"/>
          </a:bodyPr>
          <a:lstStyle/>
          <a:p>
            <a:r>
              <a:rPr lang="en-US" dirty="0"/>
              <a:t>The framework has been tested and known to work on the following device types/OpenCL SDKs:</a:t>
            </a:r>
          </a:p>
          <a:p>
            <a:pPr lvl="0"/>
            <a:r>
              <a:rPr lang="en-US" dirty="0"/>
              <a:t>CPUs (AMD/Intel)</a:t>
            </a:r>
          </a:p>
          <a:p>
            <a:pPr lvl="0"/>
            <a:r>
              <a:rPr lang="en-US" dirty="0"/>
              <a:t>GPUs (AMD/NVidia)</a:t>
            </a:r>
          </a:p>
          <a:p>
            <a:pPr lvl="0"/>
            <a:r>
              <a:rPr lang="en-US" dirty="0"/>
              <a:t>APUs (AMD)</a:t>
            </a:r>
          </a:p>
          <a:p>
            <a:pPr lvl="0"/>
            <a:r>
              <a:rPr lang="en-US" dirty="0"/>
              <a:t>FPGAs(Altera - Nallatech/Terasic boards)</a:t>
            </a:r>
          </a:p>
          <a:p>
            <a:r>
              <a:rPr lang="en-US" dirty="0"/>
              <a:t>In addition the framework was tested on the following operating systems - CentOS 6.3/4/5/6.</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719174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Aparapi-UCores Architecture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18</a:t>
            </a:fld>
            <a:endParaRPr lang="en-US">
              <a:solidFill>
                <a:prstClr val="black">
                  <a:tint val="75000"/>
                </a:prstClr>
              </a:solidFill>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220293585"/>
              </p:ext>
            </p:extLst>
          </p:nvPr>
        </p:nvGraphicFramePr>
        <p:xfrm>
          <a:off x="1378423" y="1569491"/>
          <a:ext cx="6564573" cy="4545013"/>
        </p:xfrm>
        <a:graphic>
          <a:graphicData uri="http://schemas.openxmlformats.org/presentationml/2006/ole">
            <mc:AlternateContent xmlns:mc="http://schemas.openxmlformats.org/markup-compatibility/2006">
              <mc:Choice xmlns:v="urn:schemas-microsoft-com:vml" Requires="v">
                <p:oleObj spid="_x0000_s4133" name="Visio" r:id="rId3" imgW="6010599" imgH="5110639" progId="Visio.Drawing.11">
                  <p:embed/>
                </p:oleObj>
              </mc:Choice>
              <mc:Fallback>
                <p:oleObj name="Visio" r:id="rId3" imgW="6010599" imgH="5110639"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8423" y="1569491"/>
                        <a:ext cx="6564573" cy="4545013"/>
                      </a:xfrm>
                      <a:prstGeom prst="rect">
                        <a:avLst/>
                      </a:prstGeom>
                      <a:noFill/>
                    </p:spPr>
                  </p:pic>
                </p:oleObj>
              </mc:Fallback>
            </mc:AlternateContent>
          </a:graphicData>
        </a:graphic>
      </p:graphicFrame>
    </p:spTree>
    <p:extLst>
      <p:ext uri="{BB962C8B-B14F-4D97-AF65-F5344CB8AC3E}">
        <p14:creationId xmlns:p14="http://schemas.microsoft.com/office/powerpoint/2010/main" val="16673162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Aparapi-UCores </a:t>
            </a:r>
            <a:r>
              <a:rPr lang="en-US" dirty="0" smtClean="0"/>
              <a:t>Development Flows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19</a:t>
            </a:fld>
            <a:endParaRPr lang="en-US">
              <a:solidFill>
                <a:prstClr val="black">
                  <a:tint val="75000"/>
                </a:prst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407421443"/>
              </p:ext>
            </p:extLst>
          </p:nvPr>
        </p:nvGraphicFramePr>
        <p:xfrm>
          <a:off x="1905466" y="1487606"/>
          <a:ext cx="5333068" cy="4667534"/>
        </p:xfrm>
        <a:graphic>
          <a:graphicData uri="http://schemas.openxmlformats.org/presentationml/2006/ole">
            <mc:AlternateContent xmlns:mc="http://schemas.openxmlformats.org/markup-compatibility/2006">
              <mc:Choice xmlns:v="urn:schemas-microsoft-com:vml" Requires="v">
                <p:oleObj spid="_x0000_s3117" name="Visio" r:id="rId3" imgW="2770802" imgH="5254711" progId="Visio.Drawing.11">
                  <p:embed/>
                </p:oleObj>
              </mc:Choice>
              <mc:Fallback>
                <p:oleObj name="Visio" r:id="rId3" imgW="2770802" imgH="5254711"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466" y="1487606"/>
                        <a:ext cx="5333068" cy="4667534"/>
                      </a:xfrm>
                      <a:prstGeom prst="rect">
                        <a:avLst/>
                      </a:prstGeom>
                      <a:noFill/>
                      <a:extLst/>
                    </p:spPr>
                  </p:pic>
                </p:oleObj>
              </mc:Fallback>
            </mc:AlternateContent>
          </a:graphicData>
        </a:graphic>
      </p:graphicFrame>
    </p:spTree>
    <p:extLst>
      <p:ext uri="{BB962C8B-B14F-4D97-AF65-F5344CB8AC3E}">
        <p14:creationId xmlns:p14="http://schemas.microsoft.com/office/powerpoint/2010/main" val="1318639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560388"/>
            <a:ext cx="7772400" cy="609600"/>
          </a:xfrm>
          <a:noFill/>
        </p:spPr>
        <p:txBody>
          <a:bodyPr>
            <a:normAutofit fontScale="90000"/>
          </a:bodyPr>
          <a:lstStyle/>
          <a:p>
            <a:pPr algn="ctr"/>
            <a:r>
              <a:rPr lang="en-US" b="0" dirty="0" smtClean="0">
                <a:solidFill>
                  <a:schemeClr val="tx1"/>
                </a:solidFill>
              </a:rPr>
              <a:t>Presentation Outline</a:t>
            </a:r>
          </a:p>
        </p:txBody>
      </p:sp>
      <p:sp>
        <p:nvSpPr>
          <p:cNvPr id="7172" name="Rectangle 3"/>
          <p:cNvSpPr>
            <a:spLocks noGrp="1" noChangeArrowheads="1"/>
          </p:cNvSpPr>
          <p:nvPr>
            <p:ph idx="1"/>
          </p:nvPr>
        </p:nvSpPr>
        <p:spPr>
          <a:noFill/>
        </p:spPr>
        <p:txBody>
          <a:bodyPr/>
          <a:lstStyle/>
          <a:p>
            <a:pPr>
              <a:buClr>
                <a:schemeClr val="tx1"/>
              </a:buClr>
            </a:pPr>
            <a:r>
              <a:rPr lang="en-US" dirty="0" smtClean="0">
                <a:solidFill>
                  <a:schemeClr val="tx1"/>
                </a:solidFill>
              </a:rPr>
              <a:t>Motivation and Introduction</a:t>
            </a:r>
            <a:endParaRPr lang="en-US" dirty="0" smtClean="0">
              <a:solidFill>
                <a:schemeClr val="tx1"/>
              </a:solidFill>
            </a:endParaRPr>
          </a:p>
          <a:p>
            <a:pPr>
              <a:buClr>
                <a:schemeClr val="tx1"/>
              </a:buClr>
            </a:pPr>
            <a:r>
              <a:rPr lang="en-US" dirty="0" smtClean="0">
                <a:solidFill>
                  <a:schemeClr val="tx1"/>
                </a:solidFill>
              </a:rPr>
              <a:t>Overview of Aparapi-UCores</a:t>
            </a:r>
            <a:endParaRPr lang="en-US" dirty="0" smtClean="0">
              <a:solidFill>
                <a:schemeClr val="tx1"/>
              </a:solidFill>
            </a:endParaRPr>
          </a:p>
          <a:p>
            <a:pPr>
              <a:buClr>
                <a:schemeClr val="tx1"/>
              </a:buClr>
            </a:pPr>
            <a:r>
              <a:rPr lang="en-US" dirty="0" smtClean="0">
                <a:solidFill>
                  <a:schemeClr val="tx1"/>
                </a:solidFill>
              </a:rPr>
              <a:t>Results</a:t>
            </a:r>
          </a:p>
          <a:p>
            <a:pPr>
              <a:buClr>
                <a:schemeClr val="tx1"/>
              </a:buClr>
            </a:pPr>
            <a:r>
              <a:rPr lang="en-US" dirty="0" smtClean="0"/>
              <a:t>Future Plans</a:t>
            </a:r>
            <a:endParaRPr lang="en-US" dirty="0" smtClean="0">
              <a:solidFill>
                <a:schemeClr val="tx1"/>
              </a:solidFill>
            </a:endParaRPr>
          </a:p>
        </p:txBody>
      </p:sp>
      <p:sp>
        <p:nvSpPr>
          <p:cNvPr id="7170" name="Slide Number Placeholder 5"/>
          <p:cNvSpPr>
            <a:spLocks noGrp="1"/>
          </p:cNvSpPr>
          <p:nvPr>
            <p:ph type="sldNum" sz="quarter" idx="12"/>
          </p:nvPr>
        </p:nvSpPr>
        <p:spPr>
          <a:noFill/>
        </p:spPr>
        <p:txBody>
          <a:bodyPr/>
          <a:lstStyle/>
          <a:p>
            <a:fld id="{83A80A7A-385E-4868-B405-02E155AD41AD}"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Case Study: N-Body Simulation </a:t>
            </a:r>
            <a:endParaRPr lang="en-US" dirty="0"/>
          </a:p>
        </p:txBody>
      </p:sp>
      <p:sp>
        <p:nvSpPr>
          <p:cNvPr id="3" name="Content Placeholder 2"/>
          <p:cNvSpPr>
            <a:spLocks noGrp="1"/>
          </p:cNvSpPr>
          <p:nvPr>
            <p:ph idx="1"/>
          </p:nvPr>
        </p:nvSpPr>
        <p:spPr/>
        <p:txBody>
          <a:bodyPr>
            <a:noAutofit/>
          </a:bodyPr>
          <a:lstStyle/>
          <a:p>
            <a:r>
              <a:rPr lang="en-US" sz="2800" dirty="0"/>
              <a:t>Investigate </a:t>
            </a:r>
            <a:r>
              <a:rPr lang="en-US" sz="2800" dirty="0"/>
              <a:t>the performance of the framework across multiple </a:t>
            </a:r>
            <a:r>
              <a:rPr lang="en-US" sz="2800" dirty="0"/>
              <a:t>architectures</a:t>
            </a:r>
          </a:p>
          <a:p>
            <a:r>
              <a:rPr lang="en-US" sz="2800" dirty="0"/>
              <a:t>N-body </a:t>
            </a:r>
            <a:r>
              <a:rPr lang="en-US" sz="2800" dirty="0"/>
              <a:t>simulations are prevalent across scientific applications from drug exploration to stellar physics [15]. </a:t>
            </a:r>
            <a:endParaRPr lang="en-US" sz="2800" dirty="0"/>
          </a:p>
          <a:p>
            <a:r>
              <a:rPr lang="en-US" sz="2800" dirty="0"/>
              <a:t>Much </a:t>
            </a:r>
            <a:r>
              <a:rPr lang="en-US" sz="2800" dirty="0"/>
              <a:t>research has been done accelerating N-body simulations using dedicated hardware and GPUs [15, 16, 18]. </a:t>
            </a:r>
            <a:endParaRPr lang="en-US" sz="2800" dirty="0"/>
          </a:p>
          <a:p>
            <a:r>
              <a:rPr lang="en-US" sz="2800" dirty="0" smtClean="0"/>
              <a:t>Standard </a:t>
            </a:r>
            <a:r>
              <a:rPr lang="en-US" sz="2800" dirty="0"/>
              <a:t>N-body algorithm distributed with the original aparapi framework [5</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28991528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N-Body Simulation</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cont</a:t>
            </a:r>
            <a:r>
              <a:rPr lang="en-US" dirty="0">
                <a:latin typeface="Times New Roman" panose="02020603050405020304" pitchFamily="18" charset="0"/>
                <a:cs typeface="Times New Roman" panose="02020603050405020304" pitchFamily="18" charset="0"/>
              </a:rPr>
              <a:t>)</a:t>
            </a:r>
            <a:r>
              <a:rPr lang="en-US" dirty="0" smtClean="0"/>
              <a:t> </a:t>
            </a:r>
            <a:endParaRPr lang="en-US" dirty="0"/>
          </a:p>
        </p:txBody>
      </p:sp>
      <p:sp>
        <p:nvSpPr>
          <p:cNvPr id="3" name="Content Placeholder 2"/>
          <p:cNvSpPr>
            <a:spLocks noGrp="1"/>
          </p:cNvSpPr>
          <p:nvPr>
            <p:ph idx="1"/>
          </p:nvPr>
        </p:nvSpPr>
        <p:spPr/>
        <p:txBody>
          <a:bodyPr>
            <a:noAutofit/>
          </a:bodyPr>
          <a:lstStyle/>
          <a:p>
            <a:r>
              <a:rPr lang="en-US" sz="2800" dirty="0" smtClean="0"/>
              <a:t>N particles and N^2 particle interactions</a:t>
            </a:r>
          </a:p>
          <a:p>
            <a:r>
              <a:rPr lang="en-US" sz="2800" dirty="0" smtClean="0"/>
              <a:t>Target </a:t>
            </a:r>
            <a:r>
              <a:rPr lang="en-US" sz="2800" dirty="0"/>
              <a:t>different architectures (CPU/APU/GPU/FPGA) with the same Java-OpenCL algorithm to see the out of the box performance of the algorithm on each </a:t>
            </a:r>
            <a:r>
              <a:rPr lang="en-US" sz="2800" dirty="0" smtClean="0"/>
              <a:t>platform</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3945862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Hardware Level Experiment Design</a:t>
            </a:r>
          </a:p>
        </p:txBody>
      </p:sp>
      <p:sp>
        <p:nvSpPr>
          <p:cNvPr id="3" name="Content Placeholder 2"/>
          <p:cNvSpPr>
            <a:spLocks noGrp="1"/>
          </p:cNvSpPr>
          <p:nvPr>
            <p:ph idx="1"/>
          </p:nvPr>
        </p:nvSpPr>
        <p:spPr/>
        <p:txBody>
          <a:bodyPr>
            <a:normAutofit/>
          </a:bodyPr>
          <a:lstStyle/>
          <a:p>
            <a:r>
              <a:rPr lang="en-US" dirty="0" smtClean="0"/>
              <a:t>Devices used </a:t>
            </a:r>
            <a:r>
              <a:rPr lang="en-US" dirty="0"/>
              <a:t>to test execution and power efficiency of the same code base:</a:t>
            </a:r>
          </a:p>
          <a:p>
            <a:pPr lvl="1"/>
            <a:r>
              <a:rPr lang="en-US" i="1" dirty="0"/>
              <a:t>CPU/APU - AMD </a:t>
            </a:r>
            <a:r>
              <a:rPr lang="en-US" i="1" dirty="0" err="1"/>
              <a:t>Kabini</a:t>
            </a:r>
            <a:r>
              <a:rPr lang="en-US" i="1" dirty="0"/>
              <a:t> A4-500,  4-Cores, 1.5Ghz</a:t>
            </a:r>
            <a:endParaRPr lang="en-US" sz="2400" dirty="0"/>
          </a:p>
          <a:p>
            <a:pPr lvl="1"/>
            <a:r>
              <a:rPr lang="en-US" i="1" dirty="0"/>
              <a:t>GPU 1- NVIDIA K40C </a:t>
            </a:r>
            <a:endParaRPr lang="en-US" sz="2400" dirty="0"/>
          </a:p>
          <a:p>
            <a:pPr lvl="1"/>
            <a:r>
              <a:rPr lang="en-US" i="1" dirty="0"/>
              <a:t>GPU 2 – NVIDIA GTX 780</a:t>
            </a:r>
            <a:endParaRPr lang="en-US" sz="2400" dirty="0"/>
          </a:p>
          <a:p>
            <a:pPr lvl="1"/>
            <a:r>
              <a:rPr lang="en-US" i="1" dirty="0"/>
              <a:t>FPGA – Terasic DE5, Altera </a:t>
            </a:r>
            <a:r>
              <a:rPr lang="en-US" i="1" dirty="0" err="1"/>
              <a:t>Stratix</a:t>
            </a:r>
            <a:r>
              <a:rPr lang="en-US" i="1" dirty="0"/>
              <a:t> V</a:t>
            </a:r>
            <a:endParaRPr lang="en-US" sz="24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2835206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Kernel Code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23</a:t>
            </a:fld>
            <a:endParaRPr lang="en-US">
              <a:solidFill>
                <a:prstClr val="black">
                  <a:tint val="75000"/>
                </a:prstClr>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7731" y="1201002"/>
            <a:ext cx="5868538" cy="54181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87465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latin typeface="Times New Roman" panose="02020603050405020304" pitchFamily="18" charset="0"/>
                <a:cs typeface="Times New Roman" panose="02020603050405020304" pitchFamily="18" charset="0"/>
              </a:rPr>
              <a:t>Results</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24</a:t>
            </a:fld>
            <a:endParaRPr lang="en-US" dirty="0">
              <a:solidFill>
                <a:prstClr val="black">
                  <a:tint val="75000"/>
                </a:prstClr>
              </a:solidFill>
            </a:endParaRPr>
          </a:p>
        </p:txBody>
      </p:sp>
      <p:pic>
        <p:nvPicPr>
          <p:cNvPr id="6148"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991" y="1544686"/>
            <a:ext cx="7206018" cy="4419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64172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latin typeface="Times New Roman" panose="02020603050405020304" pitchFamily="18" charset="0"/>
                <a:cs typeface="Times New Roman" panose="02020603050405020304" pitchFamily="18" charset="0"/>
              </a:rPr>
              <a:t>Results (</a:t>
            </a:r>
            <a:r>
              <a:rPr lang="en-US" dirty="0" err="1">
                <a:latin typeface="Times New Roman" panose="02020603050405020304" pitchFamily="18" charset="0"/>
                <a:cs typeface="Times New Roman" panose="02020603050405020304" pitchFamily="18" charset="0"/>
              </a:rPr>
              <a:t>cont</a:t>
            </a:r>
            <a:r>
              <a:rPr lang="en-US"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25</a:t>
            </a:fld>
            <a:endParaRPr lang="en-US" dirty="0">
              <a:solidFill>
                <a:prstClr val="black">
                  <a:tint val="75000"/>
                </a:prstClr>
              </a:solidFill>
            </a:endParaRPr>
          </a:p>
        </p:txBody>
      </p:sp>
      <p:pic>
        <p:nvPicPr>
          <p:cNvPr id="7170"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264" y="1487605"/>
            <a:ext cx="7205472" cy="4416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16518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Development Flow Example</a:t>
            </a:r>
          </a:p>
        </p:txBody>
      </p:sp>
      <p:sp>
        <p:nvSpPr>
          <p:cNvPr id="3" name="Content Placeholder 2"/>
          <p:cNvSpPr>
            <a:spLocks noGrp="1"/>
          </p:cNvSpPr>
          <p:nvPr>
            <p:ph idx="1"/>
          </p:nvPr>
        </p:nvSpPr>
        <p:spPr/>
        <p:txBody>
          <a:bodyPr>
            <a:normAutofit fontScale="40000" lnSpcReduction="20000"/>
          </a:bodyPr>
          <a:lstStyle/>
          <a:p>
            <a:pPr marL="0" indent="0">
              <a:buNone/>
            </a:pPr>
            <a:r>
              <a:rPr lang="en-US" sz="6700" dirty="0"/>
              <a:t>Add </a:t>
            </a:r>
            <a:r>
              <a:rPr lang="en-US" sz="6700" dirty="0"/>
              <a:t>two simple directives/pragmas to the auto generated code</a:t>
            </a:r>
            <a:r>
              <a:rPr lang="en-US" sz="6700" dirty="0"/>
              <a:t>:</a:t>
            </a:r>
          </a:p>
          <a:p>
            <a:endParaRPr lang="en-US" dirty="0"/>
          </a:p>
          <a:p>
            <a:r>
              <a:rPr lang="en-US" sz="6700" dirty="0" smtClean="0"/>
              <a:t>Restrict </a:t>
            </a:r>
            <a:r>
              <a:rPr lang="en-US" sz="6700" dirty="0"/>
              <a:t>keyword to </a:t>
            </a:r>
            <a:r>
              <a:rPr lang="en-US" sz="6700" dirty="0" smtClean="0"/>
              <a:t>help </a:t>
            </a:r>
            <a:r>
              <a:rPr lang="en-US" sz="6700" dirty="0"/>
              <a:t>the compiler optimize memory </a:t>
            </a:r>
            <a:r>
              <a:rPr lang="en-US" sz="6700" dirty="0" smtClean="0"/>
              <a:t>access: </a:t>
            </a:r>
            <a:r>
              <a:rPr lang="en-US" sz="6700" dirty="0"/>
              <a:t> </a:t>
            </a:r>
          </a:p>
          <a:p>
            <a:pPr marL="0" indent="0">
              <a:buNone/>
            </a:pPr>
            <a:endParaRPr lang="en-US" i="1" dirty="0" smtClean="0"/>
          </a:p>
          <a:p>
            <a:pPr marL="0" indent="0">
              <a:buNone/>
            </a:pPr>
            <a:r>
              <a:rPr lang="en-US" sz="3500" i="1" dirty="0" smtClean="0"/>
              <a:t>__</a:t>
            </a:r>
            <a:r>
              <a:rPr lang="en-US" sz="3500" i="1" dirty="0"/>
              <a:t>kernel void run(</a:t>
            </a:r>
            <a:endParaRPr lang="en-US" sz="3500" dirty="0"/>
          </a:p>
          <a:p>
            <a:pPr marL="0" indent="0">
              <a:buNone/>
            </a:pPr>
            <a:r>
              <a:rPr lang="en-US" sz="3500" i="1" dirty="0"/>
              <a:t>   __global float * </a:t>
            </a:r>
            <a:r>
              <a:rPr lang="en-US" sz="3500" b="1" i="1" dirty="0"/>
              <a:t>restrict</a:t>
            </a:r>
            <a:r>
              <a:rPr lang="en-US" sz="3500" i="1" dirty="0"/>
              <a:t> xyz, </a:t>
            </a:r>
            <a:endParaRPr lang="en-US" sz="3500" dirty="0"/>
          </a:p>
          <a:p>
            <a:pPr marL="0" indent="0">
              <a:buNone/>
            </a:pPr>
            <a:r>
              <a:rPr lang="en-US" sz="3500" i="1" dirty="0"/>
              <a:t>   __global float * </a:t>
            </a:r>
            <a:r>
              <a:rPr lang="en-US" sz="3500" b="1" i="1" dirty="0"/>
              <a:t>restrict</a:t>
            </a:r>
            <a:r>
              <a:rPr lang="en-US" sz="3500" i="1" dirty="0"/>
              <a:t> </a:t>
            </a:r>
            <a:r>
              <a:rPr lang="en-US" sz="3500" i="1" dirty="0" err="1"/>
              <a:t>vxyz</a:t>
            </a:r>
            <a:r>
              <a:rPr lang="en-US" sz="3500" i="1" dirty="0"/>
              <a:t>, </a:t>
            </a:r>
            <a:endParaRPr lang="en-US" sz="3500" dirty="0"/>
          </a:p>
          <a:p>
            <a:pPr marL="0" indent="0">
              <a:buNone/>
            </a:pPr>
            <a:r>
              <a:rPr lang="en-US" sz="3500" i="1" dirty="0"/>
              <a:t>   </a:t>
            </a:r>
            <a:r>
              <a:rPr lang="en-US" sz="3500" i="1" dirty="0" err="1"/>
              <a:t>int</a:t>
            </a:r>
            <a:r>
              <a:rPr lang="en-US" sz="3500" i="1" dirty="0"/>
              <a:t> </a:t>
            </a:r>
            <a:r>
              <a:rPr lang="en-US" sz="3500" i="1" dirty="0" err="1"/>
              <a:t>passid</a:t>
            </a:r>
            <a:r>
              <a:rPr lang="en-US" sz="3500" i="1" dirty="0"/>
              <a:t>) </a:t>
            </a:r>
            <a:endParaRPr lang="en-US" sz="3500" i="1" dirty="0" smtClean="0"/>
          </a:p>
          <a:p>
            <a:pPr marL="0" indent="0">
              <a:buNone/>
            </a:pPr>
            <a:r>
              <a:rPr lang="en-US" dirty="0"/>
              <a:t> </a:t>
            </a:r>
            <a:r>
              <a:rPr lang="en-US" dirty="0" smtClean="0"/>
              <a:t>           </a:t>
            </a:r>
            <a:endParaRPr lang="en-US" dirty="0"/>
          </a:p>
          <a:p>
            <a:r>
              <a:rPr lang="en-US" sz="6800" dirty="0" smtClean="0"/>
              <a:t>Pragma </a:t>
            </a:r>
            <a:r>
              <a:rPr lang="en-US" sz="6800" dirty="0"/>
              <a:t>loop unroll (value=24) to the loop body:</a:t>
            </a:r>
          </a:p>
          <a:p>
            <a:pPr marL="0" indent="0">
              <a:buNone/>
            </a:pPr>
            <a:r>
              <a:rPr lang="en-US" sz="3500" b="1" i="1" dirty="0"/>
              <a:t>#pragma unroll 24</a:t>
            </a:r>
            <a:endParaRPr lang="en-US" sz="3500" dirty="0"/>
          </a:p>
          <a:p>
            <a:pPr marL="0" indent="0">
              <a:buNone/>
            </a:pPr>
            <a:r>
              <a:rPr lang="en-US" sz="3500" i="1" dirty="0"/>
              <a:t>for (</a:t>
            </a:r>
            <a:r>
              <a:rPr lang="en-US" sz="3500" i="1" dirty="0" err="1"/>
              <a:t>int</a:t>
            </a:r>
            <a:r>
              <a:rPr lang="en-US" sz="3500" i="1" dirty="0"/>
              <a:t> </a:t>
            </a:r>
            <a:r>
              <a:rPr lang="en-US" sz="3500" i="1" dirty="0" err="1"/>
              <a:t>i</a:t>
            </a:r>
            <a:r>
              <a:rPr lang="en-US" sz="3500" i="1" dirty="0"/>
              <a:t> = 0; </a:t>
            </a:r>
            <a:r>
              <a:rPr lang="en-US" sz="3500" i="1" dirty="0" err="1"/>
              <a:t>i</a:t>
            </a:r>
            <a:r>
              <a:rPr lang="en-US" sz="3500" i="1" dirty="0"/>
              <a:t>&lt;count; </a:t>
            </a:r>
            <a:r>
              <a:rPr lang="en-US" sz="3500" i="1" dirty="0" err="1"/>
              <a:t>i</a:t>
            </a:r>
            <a:r>
              <a:rPr lang="en-US" sz="3500" i="1" dirty="0"/>
              <a:t>+=3)</a:t>
            </a:r>
            <a:endParaRPr lang="en-US" sz="3500" dirty="0"/>
          </a:p>
          <a:p>
            <a:pPr marL="0" indent="0">
              <a:buNone/>
            </a:pPr>
            <a:r>
              <a:rPr lang="en-US" sz="3500" i="1" dirty="0"/>
              <a:t>{</a:t>
            </a:r>
            <a:endParaRPr lang="en-US" sz="3500" dirty="0"/>
          </a:p>
          <a:p>
            <a:pPr marL="0" indent="0">
              <a:buNone/>
            </a:pPr>
            <a:r>
              <a:rPr lang="en-US" sz="3500" i="1" dirty="0"/>
              <a:t>…</a:t>
            </a:r>
            <a:endParaRPr lang="en-US" sz="3500" dirty="0"/>
          </a:p>
          <a:p>
            <a:pPr marL="0" indent="0">
              <a:buNone/>
            </a:pPr>
            <a:r>
              <a:rPr lang="en-US" sz="3500" i="1" dirty="0"/>
              <a:t>}</a:t>
            </a:r>
            <a:endParaRPr lang="en-US" sz="3500" dirty="0"/>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31964963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Combining </a:t>
            </a:r>
            <a:r>
              <a:rPr lang="en-US" dirty="0"/>
              <a:t>Multiple Devices in order to Increase Power Efficiency</a:t>
            </a:r>
          </a:p>
        </p:txBody>
      </p:sp>
      <p:sp>
        <p:nvSpPr>
          <p:cNvPr id="3" name="Content Placeholder 2"/>
          <p:cNvSpPr>
            <a:spLocks noGrp="1"/>
          </p:cNvSpPr>
          <p:nvPr>
            <p:ph idx="1"/>
          </p:nvPr>
        </p:nvSpPr>
        <p:spPr/>
        <p:txBody>
          <a:bodyPr>
            <a:normAutofit fontScale="92500" lnSpcReduction="10000"/>
          </a:bodyPr>
          <a:lstStyle/>
          <a:p>
            <a:r>
              <a:rPr lang="en-US" dirty="0"/>
              <a:t>Fully Utilizing hardware through consolidation and virtualization [17] is a practice well known in large data </a:t>
            </a:r>
            <a:r>
              <a:rPr lang="en-US" dirty="0" smtClean="0"/>
              <a:t>centers</a:t>
            </a:r>
          </a:p>
          <a:p>
            <a:r>
              <a:rPr lang="en-US" dirty="0" smtClean="0"/>
              <a:t>Consolidating </a:t>
            </a:r>
            <a:r>
              <a:rPr lang="en-US" dirty="0"/>
              <a:t>devices increases the overall power efficiency of a </a:t>
            </a:r>
            <a:r>
              <a:rPr lang="en-US" dirty="0" smtClean="0"/>
              <a:t>system  </a:t>
            </a:r>
          </a:p>
          <a:p>
            <a:r>
              <a:rPr lang="en-US" dirty="0" smtClean="0"/>
              <a:t>A </a:t>
            </a:r>
            <a:r>
              <a:rPr lang="en-US" dirty="0"/>
              <a:t>standard system carries a lot overhead in power usage from disks networking equipment and other peripheral devices </a:t>
            </a:r>
            <a:endParaRPr lang="en-US" dirty="0" smtClean="0"/>
          </a:p>
          <a:p>
            <a:r>
              <a:rPr lang="en-US" dirty="0" smtClean="0"/>
              <a:t>if a system is not </a:t>
            </a:r>
            <a:r>
              <a:rPr lang="en-US" dirty="0"/>
              <a:t>fully utilized </a:t>
            </a:r>
            <a:r>
              <a:rPr lang="en-US" dirty="0" smtClean="0"/>
              <a:t>its overall </a:t>
            </a:r>
            <a:r>
              <a:rPr lang="en-US" dirty="0"/>
              <a:t>system performance per </a:t>
            </a:r>
            <a:r>
              <a:rPr lang="en-US" dirty="0" smtClean="0"/>
              <a:t>watt degrades</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42518754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Results with Binary flow and Device Combinations</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28</a:t>
            </a:fld>
            <a:endParaRPr lang="en-US">
              <a:solidFill>
                <a:prstClr val="black">
                  <a:tint val="75000"/>
                </a:prstClr>
              </a:solidFill>
            </a:endParaRPr>
          </a:p>
        </p:txBody>
      </p:sp>
      <p:pic>
        <p:nvPicPr>
          <p:cNvPr id="8195"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342" y="1733266"/>
            <a:ext cx="7205472" cy="4416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16518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latin typeface="Times New Roman" panose="02020603050405020304" pitchFamily="18" charset="0"/>
                <a:cs typeface="Times New Roman" panose="02020603050405020304" pitchFamily="18" charset="0"/>
              </a:rPr>
              <a:t>Current Status</a:t>
            </a:r>
            <a:endParaRPr lang="en-U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457200" y="1600200"/>
            <a:ext cx="8210550" cy="4525963"/>
          </a:xfrm>
        </p:spPr>
        <p:txBody>
          <a:bodyPr>
            <a:normAutofit/>
          </a:bodyPr>
          <a:lstStyle/>
          <a:p>
            <a:r>
              <a:rPr lang="en-US" dirty="0" smtClean="0"/>
              <a:t>Latest version </a:t>
            </a:r>
            <a:r>
              <a:rPr lang="en-US" dirty="0" smtClean="0"/>
              <a:t>0.1.31 (3</a:t>
            </a:r>
            <a:r>
              <a:rPr lang="en-US" baseline="30000" dirty="0" smtClean="0"/>
              <a:t>rd</a:t>
            </a:r>
            <a:r>
              <a:rPr lang="en-US" dirty="0" smtClean="0"/>
              <a:t> release)</a:t>
            </a:r>
          </a:p>
          <a:p>
            <a:r>
              <a:rPr lang="en-US" dirty="0"/>
              <a:t>Recently released </a:t>
            </a:r>
            <a:r>
              <a:rPr lang="en-US" dirty="0" smtClean="0"/>
              <a:t>patches and bug fixes</a:t>
            </a:r>
          </a:p>
          <a:p>
            <a:r>
              <a:rPr lang="en-US" dirty="0" smtClean="0"/>
              <a:t>Main development focus is on improved integration with SparkCL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29</a:t>
            </a:fld>
            <a:endParaRPr lang="en-US">
              <a:solidFill>
                <a:prstClr val="black">
                  <a:tint val="75000"/>
                </a:prstClr>
              </a:solidFill>
            </a:endParaRPr>
          </a:p>
        </p:txBody>
      </p:sp>
    </p:spTree>
    <p:extLst>
      <p:ext uri="{BB962C8B-B14F-4D97-AF65-F5344CB8AC3E}">
        <p14:creationId xmlns:p14="http://schemas.microsoft.com/office/powerpoint/2010/main" val="3321651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Cost of Computing</a:t>
            </a:r>
          </a:p>
        </p:txBody>
      </p:sp>
      <p:sp>
        <p:nvSpPr>
          <p:cNvPr id="3" name="Content Placeholder 2"/>
          <p:cNvSpPr>
            <a:spLocks noGrp="1"/>
          </p:cNvSpPr>
          <p:nvPr>
            <p:ph idx="1"/>
          </p:nvPr>
        </p:nvSpPr>
        <p:spPr/>
        <p:txBody>
          <a:bodyPr>
            <a:normAutofit/>
          </a:bodyPr>
          <a:lstStyle/>
          <a:p>
            <a:r>
              <a:rPr lang="en-US" b="1" dirty="0" smtClean="0"/>
              <a:t>In 2013</a:t>
            </a:r>
            <a:r>
              <a:rPr lang="en-US" dirty="0" smtClean="0"/>
              <a:t>, </a:t>
            </a:r>
            <a:r>
              <a:rPr lang="en-US" b="1" dirty="0" smtClean="0"/>
              <a:t>U.S. data centers </a:t>
            </a:r>
            <a:r>
              <a:rPr lang="en-US" dirty="0" smtClean="0"/>
              <a:t>consumed an equivalent to the annual output of </a:t>
            </a:r>
            <a:r>
              <a:rPr lang="en-US" b="1" dirty="0" smtClean="0"/>
              <a:t>34 large (500-megawatt)</a:t>
            </a:r>
            <a:r>
              <a:rPr lang="en-US" dirty="0" smtClean="0"/>
              <a:t> coal-fired power plants [1</a:t>
            </a:r>
            <a:r>
              <a:rPr lang="en-US" dirty="0" smtClean="0"/>
              <a:t>]</a:t>
            </a:r>
            <a:endParaRPr lang="en-US" dirty="0" smtClean="0"/>
          </a:p>
          <a:p>
            <a:r>
              <a:rPr lang="en-US" b="1" dirty="0" smtClean="0"/>
              <a:t>2020 U.S. Predictions:</a:t>
            </a:r>
          </a:p>
          <a:p>
            <a:pPr lvl="1"/>
            <a:r>
              <a:rPr lang="en-US" b="1" dirty="0" smtClean="0"/>
              <a:t>50 power </a:t>
            </a:r>
            <a:r>
              <a:rPr lang="en-US" b="1" dirty="0" smtClean="0"/>
              <a:t>plants</a:t>
            </a:r>
            <a:r>
              <a:rPr lang="en-US" dirty="0" smtClean="0"/>
              <a:t> </a:t>
            </a:r>
            <a:endParaRPr lang="en-US" dirty="0" smtClean="0"/>
          </a:p>
          <a:p>
            <a:pPr lvl="1"/>
            <a:r>
              <a:rPr lang="en-US" b="1" dirty="0"/>
              <a:t>$13 </a:t>
            </a:r>
            <a:r>
              <a:rPr lang="en-US" b="1" dirty="0" smtClean="0"/>
              <a:t>billion </a:t>
            </a:r>
            <a:r>
              <a:rPr lang="en-US" dirty="0" smtClean="0"/>
              <a:t>in annual electricity bills</a:t>
            </a:r>
          </a:p>
          <a:p>
            <a:pPr lvl="1"/>
            <a:r>
              <a:rPr lang="en-US" dirty="0" smtClean="0"/>
              <a:t> Nearly a </a:t>
            </a:r>
            <a:r>
              <a:rPr lang="en-US" b="1" dirty="0" smtClean="0"/>
              <a:t>100 million metric tons</a:t>
            </a:r>
            <a:r>
              <a:rPr lang="en-US" dirty="0" smtClean="0"/>
              <a:t> of carbon </a:t>
            </a:r>
            <a:r>
              <a:rPr lang="en-US" dirty="0"/>
              <a:t>pollution </a:t>
            </a:r>
            <a:r>
              <a:rPr lang="en-US" dirty="0" smtClean="0"/>
              <a:t>emissions per year [1</a:t>
            </a:r>
            <a:r>
              <a:rPr lang="en-US" dirty="0" smtClean="0"/>
              <a:t>]</a:t>
            </a:r>
            <a:endParaRPr lang="en-US" dirty="0" smtClean="0"/>
          </a:p>
          <a:p>
            <a:endParaRPr lang="en-US" dirty="0"/>
          </a:p>
        </p:txBody>
      </p:sp>
      <p:sp>
        <p:nvSpPr>
          <p:cNvPr id="4" name="Slide Number Placeholder 3"/>
          <p:cNvSpPr>
            <a:spLocks noGrp="1"/>
          </p:cNvSpPr>
          <p:nvPr>
            <p:ph type="sldNum" sz="quarter" idx="12"/>
          </p:nvPr>
        </p:nvSpPr>
        <p:spPr/>
        <p:txBody>
          <a:bodyPr/>
          <a:lstStyle/>
          <a:p>
            <a:fld id="{763B7AD8-F68A-450E-AE97-AC672C4A69DC}" type="slidenum">
              <a:rPr lang="en-US" smtClean="0"/>
              <a:t>3</a:t>
            </a:fld>
            <a:endParaRPr lang="en-US" dirty="0"/>
          </a:p>
        </p:txBody>
      </p:sp>
    </p:spTree>
    <p:extLst>
      <p:ext uri="{BB962C8B-B14F-4D97-AF65-F5344CB8AC3E}">
        <p14:creationId xmlns:p14="http://schemas.microsoft.com/office/powerpoint/2010/main" val="2207560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1624" y="1503433"/>
            <a:ext cx="4844955" cy="482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871774"/>
          </a:xfrm>
        </p:spPr>
        <p:txBody>
          <a:bodyPr>
            <a:normAutofit/>
          </a:bodyPr>
          <a:lstStyle/>
          <a:p>
            <a:pPr lvl="0"/>
            <a:r>
              <a:rPr lang="en-US" dirty="0" smtClean="0"/>
              <a:t>Spark-UCores (</a:t>
            </a:r>
            <a:r>
              <a:rPr lang="en-US" dirty="0" smtClean="0">
                <a:latin typeface="Times New Roman" panose="02020603050405020304" pitchFamily="18" charset="0"/>
                <a:cs typeface="Times New Roman" panose="02020603050405020304" pitchFamily="18" charset="0"/>
              </a:rPr>
              <a:t>SparkCL)</a:t>
            </a:r>
            <a:endParaRPr lang="en-US"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30</a:t>
            </a:fld>
            <a:endParaRPr lang="en-US">
              <a:solidFill>
                <a:prstClr val="black">
                  <a:tint val="75000"/>
                </a:prstClr>
              </a:solidFill>
            </a:endParaRPr>
          </a:p>
        </p:txBody>
      </p:sp>
      <p:sp>
        <p:nvSpPr>
          <p:cNvPr id="3" name="Content Placeholder 2"/>
          <p:cNvSpPr>
            <a:spLocks noGrp="1"/>
          </p:cNvSpPr>
          <p:nvPr>
            <p:ph idx="1"/>
          </p:nvPr>
        </p:nvSpPr>
        <p:spPr>
          <a:xfrm>
            <a:off x="457200" y="1600200"/>
            <a:ext cx="5056496" cy="4525963"/>
          </a:xfrm>
        </p:spPr>
        <p:txBody>
          <a:bodyPr/>
          <a:lstStyle/>
          <a:p>
            <a:r>
              <a:rPr lang="en-US" dirty="0" smtClean="0"/>
              <a:t>Code name SparkCL</a:t>
            </a:r>
            <a:endParaRPr lang="en-US" dirty="0" smtClean="0"/>
          </a:p>
          <a:p>
            <a:r>
              <a:rPr lang="en-US" dirty="0" smtClean="0"/>
              <a:t>Fork of Apache Spark for heterogeneous clusters</a:t>
            </a:r>
          </a:p>
          <a:p>
            <a:r>
              <a:rPr lang="en-US" dirty="0" smtClean="0"/>
              <a:t>Uses Aparapi UCores as its OpenCL code engine</a:t>
            </a:r>
            <a:endParaRPr lang="en-US" dirty="0" smtClean="0"/>
          </a:p>
          <a:p>
            <a:endParaRPr lang="en-US" dirty="0" smtClean="0"/>
          </a:p>
          <a:p>
            <a:endParaRPr lang="en-US" dirty="0"/>
          </a:p>
        </p:txBody>
      </p:sp>
    </p:spTree>
    <p:extLst>
      <p:ext uri="{BB962C8B-B14F-4D97-AF65-F5344CB8AC3E}">
        <p14:creationId xmlns:p14="http://schemas.microsoft.com/office/powerpoint/2010/main" val="33216518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latin typeface="Times New Roman" panose="02020603050405020304" pitchFamily="18" charset="0"/>
                <a:cs typeface="Times New Roman" panose="02020603050405020304" pitchFamily="18" charset="0"/>
              </a:rPr>
              <a:t>Future Plans</a:t>
            </a:r>
            <a:endParaRPr lang="en-U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457200" y="1600200"/>
            <a:ext cx="8210550" cy="4525963"/>
          </a:xfrm>
        </p:spPr>
        <p:txBody>
          <a:bodyPr>
            <a:normAutofit/>
          </a:bodyPr>
          <a:lstStyle/>
          <a:p>
            <a:pPr lvl="0"/>
            <a:r>
              <a:rPr lang="en-US" dirty="0"/>
              <a:t>General auto optimization of OpenCL generated code</a:t>
            </a:r>
          </a:p>
          <a:p>
            <a:pPr lvl="0"/>
            <a:r>
              <a:rPr lang="en-US" dirty="0"/>
              <a:t>Platform specific optimizations that can be employed automatically using OpenCL extensions etc. </a:t>
            </a:r>
          </a:p>
          <a:p>
            <a:pPr lvl="0"/>
            <a:r>
              <a:rPr lang="en-US" dirty="0"/>
              <a:t>Improved memory allocation schemes</a:t>
            </a:r>
          </a:p>
          <a:p>
            <a:pPr lvl="0"/>
            <a:r>
              <a:rPr lang="en-US" dirty="0"/>
              <a:t>Integration into big data </a:t>
            </a:r>
            <a:r>
              <a:rPr lang="en-US" dirty="0" smtClean="0"/>
              <a:t>frameworks (SparkCL etc.)</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31</a:t>
            </a:fld>
            <a:endParaRPr lang="en-US">
              <a:solidFill>
                <a:prstClr val="black">
                  <a:tint val="75000"/>
                </a:prstClr>
              </a:solidFill>
            </a:endParaRPr>
          </a:p>
        </p:txBody>
      </p:sp>
    </p:spTree>
    <p:extLst>
      <p:ext uri="{BB962C8B-B14F-4D97-AF65-F5344CB8AC3E}">
        <p14:creationId xmlns:p14="http://schemas.microsoft.com/office/powerpoint/2010/main" val="33216518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latin typeface="Times New Roman" panose="02020603050405020304" pitchFamily="18" charset="0"/>
                <a:cs typeface="Times New Roman" panose="02020603050405020304" pitchFamily="18" charset="0"/>
              </a:rPr>
              <a:t>Acknowledgments</a:t>
            </a:r>
            <a:endParaRPr lang="en-U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457200" y="1600200"/>
            <a:ext cx="8210550" cy="4525963"/>
          </a:xfrm>
        </p:spPr>
        <p:txBody>
          <a:bodyPr/>
          <a:lstStyle/>
          <a:p>
            <a:r>
              <a:rPr lang="en-US" dirty="0"/>
              <a:t>We would like to thank Altera, NVidia, Nallatech and Terasic for their hardware donations so that we can develop and test the framework on different </a:t>
            </a:r>
            <a:r>
              <a:rPr lang="en-US" dirty="0" smtClean="0"/>
              <a:t>architectures</a:t>
            </a:r>
          </a:p>
          <a:p>
            <a:r>
              <a:rPr lang="en-US" dirty="0" smtClean="0"/>
              <a:t>We </a:t>
            </a:r>
            <a:r>
              <a:rPr lang="en-US" dirty="0"/>
              <a:t>would also like to thank Altera and HP for supporting various stages of this research over the past </a:t>
            </a:r>
            <a:r>
              <a:rPr lang="en-US"/>
              <a:t>several </a:t>
            </a:r>
            <a:r>
              <a:rPr lang="en-US" smtClean="0"/>
              <a:t>years</a:t>
            </a:r>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32</a:t>
            </a:fld>
            <a:endParaRPr lang="en-US">
              <a:solidFill>
                <a:prstClr val="black">
                  <a:tint val="75000"/>
                </a:prstClr>
              </a:solidFill>
            </a:endParaRPr>
          </a:p>
        </p:txBody>
      </p:sp>
    </p:spTree>
    <p:extLst>
      <p:ext uri="{BB962C8B-B14F-4D97-AF65-F5344CB8AC3E}">
        <p14:creationId xmlns:p14="http://schemas.microsoft.com/office/powerpoint/2010/main" val="33216518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latin typeface="Times New Roman" panose="02020603050405020304" pitchFamily="18" charset="0"/>
                <a:cs typeface="Times New Roman" panose="02020603050405020304" pitchFamily="18" charset="0"/>
              </a:rPr>
              <a:t>Questions?</a:t>
            </a:r>
            <a:endParaRPr lang="en-US"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33</a:t>
            </a:fld>
            <a:endParaRPr lang="en-US">
              <a:solidFill>
                <a:prstClr val="black">
                  <a:tint val="75000"/>
                </a:prstClr>
              </a:solidFill>
            </a:endParaRPr>
          </a:p>
        </p:txBody>
      </p:sp>
    </p:spTree>
    <p:extLst>
      <p:ext uri="{BB962C8B-B14F-4D97-AF65-F5344CB8AC3E}">
        <p14:creationId xmlns:p14="http://schemas.microsoft.com/office/powerpoint/2010/main" val="33216518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pPr lvl="0">
              <a:buFont typeface="+mj-lt"/>
              <a:buAutoNum type="arabicPeriod"/>
            </a:pPr>
            <a:r>
              <a:rPr lang="en-US" sz="1600" dirty="0"/>
              <a:t>Chung, Eric S., et al. "Single-chip heterogeneous computing: Does the future include custom logic, FPGAs, and GPGPUs?." Proceedings of the 2010 43rd Annual IEEE/ACM International Symposium on Microarchitecture. IEEE Computer Society, 2010. </a:t>
            </a:r>
          </a:p>
          <a:p>
            <a:pPr lvl="0">
              <a:buFont typeface="+mj-lt"/>
              <a:buAutoNum type="arabicPeriod"/>
            </a:pPr>
            <a:r>
              <a:rPr lang="en-US" sz="1600" dirty="0"/>
              <a:t>The Green500 List (11/2014). http://www.green500.org/news/green500-list-november-2014</a:t>
            </a:r>
          </a:p>
          <a:p>
            <a:pPr lvl="0">
              <a:buFont typeface="+mj-lt"/>
              <a:buAutoNum type="arabicPeriod"/>
            </a:pPr>
            <a:r>
              <a:rPr lang="en-US" sz="1600" dirty="0"/>
              <a:t>Oren Segal, Sai Rahul Chalamalasetti, Mitch Wright and Martin Margala. “High Level Programming Framework for FPGAs in the Data Center”, Field Programmable Logic and Applications (FPL), 2014 24th International Conference on. IEEE, 2014.</a:t>
            </a:r>
          </a:p>
          <a:p>
            <a:pPr lvl="0">
              <a:buFont typeface="+mj-lt"/>
              <a:buAutoNum type="arabicPeriod"/>
            </a:pPr>
            <a:r>
              <a:rPr lang="en-US" sz="1600" dirty="0"/>
              <a:t>Segal, Oren, Martin Margala, Sai Rahul Chalamalasetti, and Mitch Wright. “High Level Programming for Heterogeneous Architectures.” </a:t>
            </a:r>
            <a:r>
              <a:rPr lang="en-US" sz="1600" dirty="0" err="1"/>
              <a:t>arXiv</a:t>
            </a:r>
            <a:r>
              <a:rPr lang="en-US" sz="1600" dirty="0"/>
              <a:t> preprint arXiv:1408.4964 (2014).</a:t>
            </a:r>
          </a:p>
          <a:p>
            <a:pPr lvl="0">
              <a:buFont typeface="+mj-lt"/>
              <a:buAutoNum type="arabicPeriod"/>
            </a:pPr>
            <a:r>
              <a:rPr lang="en-US" sz="1600" dirty="0"/>
              <a:t>Aparapi. API for data parallel Java, http://code.google.com/p/aparapi/</a:t>
            </a:r>
          </a:p>
          <a:p>
            <a:pPr lvl="0">
              <a:buFont typeface="+mj-lt"/>
              <a:buAutoNum type="arabicPeriod"/>
            </a:pPr>
            <a:r>
              <a:rPr lang="en-US" sz="1600" dirty="0"/>
              <a:t>Open JDK, Project Sumatra. http://openjdk.java.net/projects/sumatra/</a:t>
            </a:r>
          </a:p>
          <a:p>
            <a:pPr lvl="0">
              <a:buFont typeface="+mj-lt"/>
              <a:buAutoNum type="arabicPeriod"/>
            </a:pPr>
            <a:r>
              <a:rPr lang="en-US" sz="1600" dirty="0" err="1"/>
              <a:t>Auerbach</a:t>
            </a:r>
            <a:r>
              <a:rPr lang="en-US" sz="1600" dirty="0"/>
              <a:t>, Joshua, et al. LIME: The Liquid Metal Programming Language; Language Reference Manual. Technical report, IBM Research Division, 2010.</a:t>
            </a:r>
          </a:p>
          <a:p>
            <a:pPr lvl="0">
              <a:buFont typeface="+mj-lt"/>
              <a:buAutoNum type="arabicPeriod"/>
            </a:pPr>
            <a:r>
              <a:rPr lang="en-US" sz="1600" dirty="0"/>
              <a:t>Max Compiler. https://www.maxeler.com/products/software/maxcompiler/</a:t>
            </a:r>
          </a:p>
          <a:p>
            <a:pPr lvl="0">
              <a:buFont typeface="+mj-lt"/>
              <a:buAutoNum type="arabicPeriod"/>
            </a:pPr>
            <a:r>
              <a:rPr lang="en-US" sz="1600" dirty="0" err="1"/>
              <a:t>JavaCL</a:t>
            </a:r>
            <a:r>
              <a:rPr lang="en-US" sz="1600" dirty="0"/>
              <a:t>. http://code.google.com/p/javacl/</a:t>
            </a:r>
          </a:p>
          <a:p>
            <a:pPr lvl="0">
              <a:buFont typeface="+mj-lt"/>
              <a:buAutoNum type="arabicPeriod"/>
            </a:pPr>
            <a:r>
              <a:rPr lang="en-US" sz="1600" dirty="0"/>
              <a:t>J. a. D. S. a. M. J. </a:t>
            </a:r>
            <a:r>
              <a:rPr lang="en-US" sz="1600" dirty="0" err="1"/>
              <a:t>Shalf</a:t>
            </a:r>
            <a:r>
              <a:rPr lang="en-US" sz="1600" dirty="0"/>
              <a:t>, "Exascale computing technology challenges," in High Performance Computing for Computational Science--VECPAR 2010, Springer, 2011, pp. 1--25.</a:t>
            </a:r>
          </a:p>
          <a:p>
            <a:pPr lvl="0">
              <a:buFont typeface="+mj-lt"/>
              <a:buAutoNum type="arabicPeriod"/>
            </a:pPr>
            <a:r>
              <a:rPr lang="en-US" sz="1600" dirty="0"/>
              <a:t>S. a. X. S. a. F. W.-c. Huang, "On the energy efficiency of graphics processing units for scientific computing," in Parallel &amp; Distributed Processing, 2009. IPDPS 2009. IEEE International Symposium on, 2009.</a:t>
            </a:r>
          </a:p>
          <a:p>
            <a:pPr lvl="0">
              <a:buFont typeface="+mj-lt"/>
              <a:buAutoNum type="arabicPeriod"/>
            </a:pPr>
            <a:r>
              <a:rPr lang="en-US" sz="1600" dirty="0"/>
              <a:t>Altera SDK for OpenCL. http://www.altera.com/literature/lit-opencl-sdk.jsp </a:t>
            </a:r>
          </a:p>
          <a:p>
            <a:pPr lvl="0">
              <a:buFont typeface="+mj-lt"/>
              <a:buAutoNum type="arabicPeriod"/>
            </a:pPr>
            <a:r>
              <a:rPr lang="en-US" sz="1600" dirty="0"/>
              <a:t>TIOBE Index. http://www.tiobe.com/index.php/content/paperinfo/tpci/index.html</a:t>
            </a:r>
          </a:p>
          <a:p>
            <a:pPr lvl="0">
              <a:buFont typeface="+mj-lt"/>
              <a:buAutoNum type="arabicPeriod"/>
            </a:pPr>
            <a:r>
              <a:rPr lang="en-US" sz="1600" dirty="0" err="1"/>
              <a:t>Khronos</a:t>
            </a:r>
            <a:r>
              <a:rPr lang="en-US" sz="1600" dirty="0"/>
              <a:t> OpenCL Working Group. "OpenCL-The open standard for parallel programming of heterogeneous systems." On line] http://www. </a:t>
            </a:r>
            <a:r>
              <a:rPr lang="en-US" sz="1600" dirty="0" err="1"/>
              <a:t>khronos</a:t>
            </a:r>
            <a:r>
              <a:rPr lang="en-US" sz="1600" dirty="0"/>
              <a:t>. org/</a:t>
            </a:r>
            <a:r>
              <a:rPr lang="en-US" sz="1600" dirty="0" err="1"/>
              <a:t>opencl</a:t>
            </a:r>
            <a:r>
              <a:rPr lang="en-US" sz="1600" dirty="0"/>
              <a:t> (2011). </a:t>
            </a:r>
          </a:p>
          <a:p>
            <a:pPr lvl="0">
              <a:buFont typeface="+mj-lt"/>
              <a:buAutoNum type="arabicPeriod"/>
            </a:pPr>
            <a:r>
              <a:rPr lang="en-US" sz="1600" dirty="0" err="1"/>
              <a:t>Elsen</a:t>
            </a:r>
            <a:r>
              <a:rPr lang="en-US" sz="1600" dirty="0"/>
              <a:t>, Erich, et al. "N-body simulations on GPUs." </a:t>
            </a:r>
            <a:r>
              <a:rPr lang="en-US" sz="1600" dirty="0" err="1"/>
              <a:t>arXiv</a:t>
            </a:r>
            <a:r>
              <a:rPr lang="en-US" sz="1600" dirty="0"/>
              <a:t> preprint arXiv:0706.3060 (2007).</a:t>
            </a:r>
          </a:p>
          <a:p>
            <a:pPr lvl="0">
              <a:buFont typeface="+mj-lt"/>
              <a:buAutoNum type="arabicPeriod"/>
            </a:pPr>
            <a:r>
              <a:rPr lang="en-US" sz="1600" dirty="0"/>
              <a:t>Stock, Mark J., and </a:t>
            </a:r>
            <a:r>
              <a:rPr lang="en-US" sz="1600" dirty="0" err="1"/>
              <a:t>Adrin</a:t>
            </a:r>
            <a:r>
              <a:rPr lang="en-US" sz="1600" dirty="0"/>
              <a:t> </a:t>
            </a:r>
            <a:r>
              <a:rPr lang="en-US" sz="1600" dirty="0" err="1"/>
              <a:t>Gharakhani</a:t>
            </a:r>
            <a:r>
              <a:rPr lang="en-US" sz="1600" dirty="0"/>
              <a:t>. "Toward efficient GPU-accelerated N-body simulations." AIAA paper 608 (2008): 7-10.</a:t>
            </a:r>
          </a:p>
          <a:p>
            <a:pPr lvl="0">
              <a:buFont typeface="+mj-lt"/>
              <a:buAutoNum type="arabicPeriod"/>
            </a:pPr>
            <a:r>
              <a:rPr lang="en-US" sz="1600" dirty="0"/>
              <a:t>R. a. o. Brown, "Report to congress on server and data center energy efficiency: Public law 109-431," Lawrence Berkeley National Laboratory, 2008.</a:t>
            </a:r>
          </a:p>
          <a:p>
            <a:pPr lvl="0">
              <a:buFont typeface="+mj-lt"/>
              <a:buAutoNum type="arabicPeriod"/>
            </a:pPr>
            <a:r>
              <a:rPr lang="en-US" sz="1600" dirty="0" err="1"/>
              <a:t>Capuzzo-Dolcetta</a:t>
            </a:r>
            <a:r>
              <a:rPr lang="en-US" sz="1600" dirty="0"/>
              <a:t>, Roberto, and Mario </a:t>
            </a:r>
            <a:r>
              <a:rPr lang="en-US" sz="1600" dirty="0" err="1"/>
              <a:t>Spera</a:t>
            </a:r>
            <a:r>
              <a:rPr lang="en-US" sz="1600" dirty="0"/>
              <a:t>. "A performance comparison of different graphics processing units running direct N-body simulations." Computer Physics Communications 184.11 (2013): 2528-2539. </a:t>
            </a:r>
          </a:p>
          <a:p>
            <a:pPr lvl="0">
              <a:buFont typeface="+mj-lt"/>
              <a:buAutoNum type="arabicPeriod"/>
            </a:pPr>
            <a:r>
              <a:rPr lang="en-US" sz="1600" dirty="0"/>
              <a:t>Aparapi for Unconventional Cores. </a:t>
            </a:r>
            <a:r>
              <a:rPr lang="en-US" sz="1600" u="sng" dirty="0">
                <a:hlinkClick r:id="rId2"/>
              </a:rPr>
              <a:t>https://gitlab.com/mora/aparapi-ucores</a:t>
            </a:r>
            <a:endParaRPr lang="en-US" sz="1600" dirty="0"/>
          </a:p>
          <a:p>
            <a:pPr lvl="0">
              <a:buFont typeface="+mj-lt"/>
              <a:buAutoNum type="arabicPeriod"/>
            </a:pPr>
            <a:r>
              <a:rPr lang="en-US" sz="1600" dirty="0"/>
              <a:t>Spark for Unconventional Cores (SparkCL). </a:t>
            </a:r>
            <a:r>
              <a:rPr lang="en-US" sz="1600" u="sng" dirty="0">
                <a:hlinkClick r:id="rId3"/>
              </a:rPr>
              <a:t>https://gitlab.com/mora/spark-ucores</a:t>
            </a:r>
            <a:r>
              <a:rPr lang="en-US" sz="1600" dirty="0"/>
              <a:t> </a:t>
            </a:r>
          </a:p>
          <a:p>
            <a:pPr lvl="0">
              <a:buFont typeface="+mj-lt"/>
              <a:buAutoNum type="arabicPeriod"/>
            </a:pPr>
            <a:r>
              <a:rPr lang="en-US" sz="1600" dirty="0"/>
              <a:t>Altera SDK for OpenCL Best Practices Guide. </a:t>
            </a:r>
            <a:r>
              <a:rPr lang="en-US" sz="1600" u="sng" dirty="0">
                <a:hlinkClick r:id="rId4"/>
              </a:rPr>
              <a:t>https://www.altera.com/content/dam/altera-www/global/en_US/pdfs/literature/hb/opencl-sdk/aocl_optimization_guide.pdf</a:t>
            </a:r>
            <a:endParaRPr lang="en-US" sz="1600" dirty="0"/>
          </a:p>
          <a:p>
            <a:pPr lvl="0">
              <a:buFont typeface="+mj-lt"/>
              <a:buAutoNum type="arabicPeriod"/>
            </a:pPr>
            <a:r>
              <a:rPr lang="en-US" sz="1600" dirty="0" err="1"/>
              <a:t>Bianchini</a:t>
            </a:r>
            <a:r>
              <a:rPr lang="en-US" sz="1600" dirty="0"/>
              <a:t>, Ricardo, and </a:t>
            </a:r>
            <a:r>
              <a:rPr lang="en-US" sz="1600" dirty="0" err="1"/>
              <a:t>Ramakrishnan</a:t>
            </a:r>
            <a:r>
              <a:rPr lang="en-US" sz="1600" dirty="0"/>
              <a:t> </a:t>
            </a:r>
            <a:r>
              <a:rPr lang="en-US" sz="1600" dirty="0" err="1"/>
              <a:t>Rajamony</a:t>
            </a:r>
            <a:r>
              <a:rPr lang="en-US" sz="1600" dirty="0"/>
              <a:t>. "Power and energy management for server systems." </a:t>
            </a:r>
            <a:r>
              <a:rPr lang="en-US" sz="1600" i="1" dirty="0"/>
              <a:t>Computer</a:t>
            </a:r>
            <a:r>
              <a:rPr lang="en-US" sz="1600" dirty="0"/>
              <a:t> 37.11 (2004): 68-76.</a:t>
            </a:r>
          </a:p>
          <a:p>
            <a:pPr>
              <a:buFont typeface="+mj-lt"/>
              <a:buAutoNum type="arabicPeriod"/>
            </a:pPr>
            <a:endParaRPr lang="en-US" sz="1600" dirty="0"/>
          </a:p>
          <a:p>
            <a:pPr marL="514350" indent="-514350">
              <a:buFont typeface="+mj-lt"/>
              <a:buAutoNum type="arabicPeriod"/>
            </a:pPr>
            <a:endParaRPr lang="en-US" sz="1600" dirty="0" smtClean="0"/>
          </a:p>
          <a:p>
            <a:pPr marL="514350" indent="-514350">
              <a:buFont typeface="+mj-lt"/>
              <a:buAutoNum type="arabicPeriod"/>
            </a:pPr>
            <a:endParaRPr lang="en-US" sz="1600" dirty="0" smtClean="0"/>
          </a:p>
          <a:p>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34</a:t>
            </a:fld>
            <a:endParaRPr lang="en-US">
              <a:solidFill>
                <a:prstClr val="black">
                  <a:tint val="75000"/>
                </a:prst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Worldwide Electricity Use for Data Centers (2000, 2005, And 2010)[6][7] </a:t>
            </a:r>
            <a:endParaRPr lang="en-US" dirty="0"/>
          </a:p>
        </p:txBody>
      </p:sp>
      <p:sp>
        <p:nvSpPr>
          <p:cNvPr id="4" name="Slide Number Placeholder 3"/>
          <p:cNvSpPr>
            <a:spLocks noGrp="1"/>
          </p:cNvSpPr>
          <p:nvPr>
            <p:ph type="sldNum" sz="quarter" idx="12"/>
          </p:nvPr>
        </p:nvSpPr>
        <p:spPr/>
        <p:txBody>
          <a:bodyPr/>
          <a:lstStyle/>
          <a:p>
            <a:fld id="{763B7AD8-F68A-450E-AE97-AC672C4A69DC}" type="slidenum">
              <a:rPr lang="en-US" smtClean="0"/>
              <a:pPr/>
              <a:t>4</a:t>
            </a:fld>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600200"/>
            <a:ext cx="419394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572000" y="1926104"/>
            <a:ext cx="4572000" cy="3046988"/>
          </a:xfrm>
          <a:prstGeom prst="rect">
            <a:avLst/>
          </a:prstGeom>
        </p:spPr>
        <p:txBody>
          <a:bodyPr wrap="square">
            <a:spAutoFit/>
          </a:bodyPr>
          <a:lstStyle/>
          <a:p>
            <a:pPr marL="285750" indent="-285750">
              <a:buFont typeface="Arial" panose="020B0604020202020204" pitchFamily="34" charset="0"/>
              <a:buChar char="•"/>
            </a:pPr>
            <a:r>
              <a:rPr lang="en-US" sz="2400" dirty="0"/>
              <a:t>Servers </a:t>
            </a:r>
            <a:r>
              <a:rPr lang="en-US" sz="2400" dirty="0" smtClean="0"/>
              <a:t>represent </a:t>
            </a:r>
            <a:r>
              <a:rPr lang="en-US" sz="2400" dirty="0"/>
              <a:t>the most </a:t>
            </a:r>
            <a:r>
              <a:rPr lang="en-US" sz="2400" dirty="0" smtClean="0"/>
              <a:t>significant component </a:t>
            </a:r>
            <a:r>
              <a:rPr lang="en-US" sz="2400" b="0" dirty="0" smtClean="0"/>
              <a:t>ranging </a:t>
            </a:r>
            <a:r>
              <a:rPr lang="en-US" sz="2400" b="0" dirty="0"/>
              <a:t>from 50% to over 90</a:t>
            </a:r>
            <a:r>
              <a:rPr lang="en-US" sz="2400" b="0" dirty="0" smtClean="0"/>
              <a:t>% </a:t>
            </a:r>
            <a:r>
              <a:rPr lang="en-US" sz="2400" b="0" dirty="0"/>
              <a:t>of </a:t>
            </a:r>
            <a:r>
              <a:rPr lang="en-US" sz="2400" b="0" u="sng" dirty="0"/>
              <a:t>IT device </a:t>
            </a:r>
            <a:r>
              <a:rPr lang="en-US" sz="2400" b="0" dirty="0"/>
              <a:t>electricity </a:t>
            </a:r>
            <a:r>
              <a:rPr lang="en-US" sz="2400" b="0" dirty="0" smtClean="0"/>
              <a:t>demand</a:t>
            </a:r>
          </a:p>
          <a:p>
            <a:pPr marL="285750" indent="-285750">
              <a:buFont typeface="Arial" panose="020B0604020202020204" pitchFamily="34" charset="0"/>
              <a:buChar char="•"/>
            </a:pPr>
            <a:endParaRPr lang="en-US" sz="2400" b="0" dirty="0" smtClean="0"/>
          </a:p>
          <a:p>
            <a:pPr marL="285750" indent="-285750">
              <a:buFont typeface="Arial" panose="020B0604020202020204" pitchFamily="34" charset="0"/>
              <a:buChar char="•"/>
            </a:pPr>
            <a:r>
              <a:rPr lang="en-US" sz="2400" dirty="0" smtClean="0"/>
              <a:t>Volume servers </a:t>
            </a:r>
            <a:r>
              <a:rPr lang="en-US" sz="2400" b="0" dirty="0" smtClean="0"/>
              <a:t>dominate the server group</a:t>
            </a:r>
            <a:endParaRPr lang="en-US" sz="2400" b="0" dirty="0"/>
          </a:p>
        </p:txBody>
      </p:sp>
    </p:spTree>
    <p:extLst>
      <p:ext uri="{BB962C8B-B14F-4D97-AF65-F5344CB8AC3E}">
        <p14:creationId xmlns:p14="http://schemas.microsoft.com/office/powerpoint/2010/main" val="1080285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Peta Scale, Exascale and Beyond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4267200" cy="4525963"/>
              </a:xfrm>
            </p:spPr>
            <p:txBody>
              <a:bodyPr>
                <a:normAutofit fontScale="55000" lnSpcReduction="20000"/>
              </a:bodyPr>
              <a:lstStyle/>
              <a:p>
                <a:endParaRPr lang="en-US" dirty="0" smtClean="0"/>
              </a:p>
              <a:p>
                <a:r>
                  <a:rPr lang="en-US" dirty="0" smtClean="0"/>
                  <a:t>An Exascale system must </a:t>
                </a:r>
                <a:r>
                  <a:rPr lang="en-US" dirty="0"/>
                  <a:t>exceed </a:t>
                </a:r>
                <a14:m>
                  <m:oMath xmlns:m="http://schemas.openxmlformats.org/officeDocument/2006/math">
                    <m:sSup>
                      <m:sSupPr>
                        <m:ctrlPr>
                          <a:rPr lang="en-US" i="1">
                            <a:latin typeface="Cambria Math"/>
                          </a:rPr>
                        </m:ctrlPr>
                      </m:sSupPr>
                      <m:e>
                        <m:r>
                          <a:rPr lang="en-US" i="1">
                            <a:latin typeface="Cambria Math"/>
                          </a:rPr>
                          <m:t>10</m:t>
                        </m:r>
                      </m:e>
                      <m:sup>
                        <m:r>
                          <a:rPr lang="en-US" i="1">
                            <a:latin typeface="Cambria Math"/>
                          </a:rPr>
                          <m:t>18</m:t>
                        </m:r>
                      </m:sup>
                    </m:sSup>
                  </m:oMath>
                </a14:m>
                <a:r>
                  <a:rPr lang="en-US" dirty="0"/>
                  <a:t>  ops (1 exascale ops) on the HPL benchmark [11</a:t>
                </a:r>
                <a:r>
                  <a:rPr lang="en-US" dirty="0" smtClean="0"/>
                  <a:t>]</a:t>
                </a:r>
                <a:endParaRPr lang="en-US" dirty="0"/>
              </a:p>
              <a:p>
                <a:r>
                  <a:rPr lang="en-US" dirty="0" smtClean="0"/>
                  <a:t>Exascale </a:t>
                </a:r>
                <a:r>
                  <a:rPr lang="en-US" dirty="0"/>
                  <a:t>computing will require </a:t>
                </a:r>
                <a:r>
                  <a:rPr lang="en-US" dirty="0" smtClean="0"/>
                  <a:t>a </a:t>
                </a:r>
                <a:r>
                  <a:rPr lang="en-US" dirty="0"/>
                  <a:t>1000X increase on today’s loads with a power budget of 20MW [12</a:t>
                </a:r>
                <a:r>
                  <a:rPr lang="en-US" dirty="0" smtClean="0"/>
                  <a:t>] </a:t>
                </a:r>
              </a:p>
              <a:p>
                <a:r>
                  <a:rPr lang="en-US" dirty="0" smtClean="0"/>
                  <a:t>State </a:t>
                </a:r>
                <a:r>
                  <a:rPr lang="en-US" dirty="0"/>
                  <a:t>of the art computing is far from this </a:t>
                </a:r>
                <a:r>
                  <a:rPr lang="en-US" dirty="0" smtClean="0"/>
                  <a:t>goal. Current </a:t>
                </a:r>
                <a:r>
                  <a:rPr lang="en-US" dirty="0"/>
                  <a:t>top green 500 </a:t>
                </a:r>
                <a:r>
                  <a:rPr lang="en-US" dirty="0" smtClean="0"/>
                  <a:t>system is </a:t>
                </a:r>
                <a:r>
                  <a:rPr lang="en-US" dirty="0"/>
                  <a:t>L-CSC (</a:t>
                </a:r>
                <a:r>
                  <a:rPr lang="en-US" sz="3100" dirty="0"/>
                  <a:t>GSI Helmholtz Centre Germany</a:t>
                </a:r>
                <a:r>
                  <a:rPr lang="en-US" dirty="0" smtClean="0"/>
                  <a:t>)</a:t>
                </a:r>
                <a:r>
                  <a:rPr lang="en-US" dirty="0"/>
                  <a:t> [13]</a:t>
                </a:r>
                <a:r>
                  <a:rPr lang="en-US" dirty="0" smtClean="0"/>
                  <a:t>:</a:t>
                </a:r>
              </a:p>
              <a:p>
                <a:pPr lvl="1">
                  <a:buFont typeface="Wingdings" panose="05000000000000000000" pitchFamily="2" charset="2"/>
                  <a:buChar char="Ø"/>
                </a:pPr>
                <a:r>
                  <a:rPr lang="en-US" dirty="0"/>
                  <a:t>5.27 gigaflops per </a:t>
                </a:r>
                <a:r>
                  <a:rPr lang="en-US" dirty="0" smtClean="0"/>
                  <a:t>watt</a:t>
                </a:r>
              </a:p>
              <a:p>
                <a:pPr lvl="1">
                  <a:buFont typeface="Wingdings" panose="05000000000000000000" pitchFamily="2" charset="2"/>
                  <a:buChar char="Ø"/>
                </a:pPr>
                <a:r>
                  <a:rPr lang="en-US" dirty="0"/>
                  <a:t>Intel Ivy Bridge CPUs, </a:t>
                </a:r>
                <a:r>
                  <a:rPr lang="en-US" b="1" dirty="0"/>
                  <a:t>AMD </a:t>
                </a:r>
                <a:r>
                  <a:rPr lang="en-US" b="1" dirty="0" err="1"/>
                  <a:t>FirePro</a:t>
                </a:r>
                <a:r>
                  <a:rPr lang="en-US" b="1" dirty="0"/>
                  <a:t> GPUs</a:t>
                </a:r>
                <a:r>
                  <a:rPr lang="en-US" dirty="0"/>
                  <a:t>, and an energy-efficient software design</a:t>
                </a:r>
                <a:endParaRPr lang="en-US" dirty="0" smtClean="0"/>
              </a:p>
              <a:p>
                <a:pPr lvl="1">
                  <a:buFont typeface="Wingdings" panose="05000000000000000000" pitchFamily="2" charset="2"/>
                  <a:buChar char="Ø"/>
                </a:pPr>
                <a:r>
                  <a:rPr lang="en-US" dirty="0" smtClean="0"/>
                  <a:t>If we were able to linearly scale its performance to 1 </a:t>
                </a:r>
                <a:r>
                  <a:rPr lang="en-US" dirty="0" err="1" smtClean="0"/>
                  <a:t>exa</a:t>
                </a:r>
                <a:r>
                  <a:rPr lang="en-US" dirty="0" smtClean="0"/>
                  <a:t> ops per second its estimated power consumption would be </a:t>
                </a:r>
                <a:r>
                  <a:rPr lang="en-US" b="1" dirty="0" smtClean="0"/>
                  <a:t>190MW</a:t>
                </a:r>
                <a:endParaRPr lang="en-US" b="1"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4267200" cy="4525963"/>
              </a:xfrm>
              <a:blipFill rotWithShape="1">
                <a:blip r:embed="rId2"/>
                <a:stretch>
                  <a:fillRect l="-857" r="-185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63B7AD8-F68A-450E-AE97-AC672C4A69DC}" type="slidenum">
              <a:rPr lang="en-US" smtClean="0"/>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83855814"/>
              </p:ext>
            </p:extLst>
          </p:nvPr>
        </p:nvGraphicFramePr>
        <p:xfrm>
          <a:off x="4800600" y="1828800"/>
          <a:ext cx="4267200" cy="3200400"/>
        </p:xfrm>
        <a:graphic>
          <a:graphicData uri="http://schemas.openxmlformats.org/drawingml/2006/table">
            <a:tbl>
              <a:tblPr firstRow="1" bandRow="1">
                <a:tableStyleId>{5C22544A-7EE6-4342-B048-85BDC9FD1C3A}</a:tableStyleId>
              </a:tblPr>
              <a:tblGrid>
                <a:gridCol w="1144858"/>
                <a:gridCol w="1561171"/>
                <a:gridCol w="1561171"/>
              </a:tblGrid>
              <a:tr h="699671">
                <a:tc>
                  <a:txBody>
                    <a:bodyPr/>
                    <a:lstStyle/>
                    <a:p>
                      <a:r>
                        <a:rPr lang="en-US" dirty="0" smtClean="0"/>
                        <a:t>Scale</a:t>
                      </a:r>
                      <a:endParaRPr lang="en-US" dirty="0"/>
                    </a:p>
                  </a:txBody>
                  <a:tcPr/>
                </a:tc>
                <a:tc>
                  <a:txBody>
                    <a:bodyPr/>
                    <a:lstStyle/>
                    <a:p>
                      <a:r>
                        <a:rPr lang="en-US" dirty="0" smtClean="0"/>
                        <a:t>OPS</a:t>
                      </a:r>
                      <a:endParaRPr lang="en-US" dirty="0"/>
                    </a:p>
                  </a:txBody>
                  <a:tcPr/>
                </a:tc>
                <a:tc>
                  <a:txBody>
                    <a:bodyPr/>
                    <a:lstStyle/>
                    <a:p>
                      <a:r>
                        <a:rPr lang="en-US" dirty="0" smtClean="0"/>
                        <a:t>Year Achieved</a:t>
                      </a:r>
                      <a:endParaRPr lang="en-US" dirty="0"/>
                    </a:p>
                  </a:txBody>
                  <a:tcPr/>
                </a:tc>
              </a:tr>
              <a:tr h="627188">
                <a:tc>
                  <a:txBody>
                    <a:bodyPr/>
                    <a:lstStyle/>
                    <a:p>
                      <a:r>
                        <a:rPr lang="en-US" dirty="0" err="1" smtClean="0"/>
                        <a:t>Gigascale</a:t>
                      </a:r>
                      <a:r>
                        <a:rPr lang="en-US" dirty="0" smtClean="0"/>
                        <a:t> </a:t>
                      </a:r>
                      <a:endParaRPr lang="en-US" dirty="0"/>
                    </a:p>
                  </a:txBody>
                  <a:tcPr/>
                </a:tc>
                <a:tc>
                  <a:txBody>
                    <a:bodyPr/>
                    <a:lstStyle/>
                    <a:p>
                      <a:r>
                        <a:rPr lang="en-US" dirty="0" smtClean="0"/>
                        <a:t>10^9</a:t>
                      </a:r>
                      <a:endParaRPr lang="en-US" dirty="0"/>
                    </a:p>
                  </a:txBody>
                  <a:tcPr/>
                </a:tc>
                <a:tc>
                  <a:txBody>
                    <a:bodyPr/>
                    <a:lstStyle/>
                    <a:p>
                      <a:r>
                        <a:rPr lang="en-US" dirty="0" smtClean="0"/>
                        <a:t>1985</a:t>
                      </a:r>
                      <a:endParaRPr lang="en-US" dirty="0"/>
                    </a:p>
                  </a:txBody>
                  <a:tcPr/>
                </a:tc>
              </a:tr>
              <a:tr h="627188">
                <a:tc>
                  <a:txBody>
                    <a:bodyPr/>
                    <a:lstStyle/>
                    <a:p>
                      <a:r>
                        <a:rPr lang="en-US" dirty="0" err="1" smtClean="0"/>
                        <a:t>Terascale</a:t>
                      </a:r>
                      <a:r>
                        <a:rPr lang="en-US" dirty="0" smtClean="0"/>
                        <a:t> </a:t>
                      </a:r>
                      <a:endParaRPr lang="en-US" dirty="0"/>
                    </a:p>
                  </a:txBody>
                  <a:tcPr/>
                </a:tc>
                <a:tc>
                  <a:txBody>
                    <a:bodyPr/>
                    <a:lstStyle/>
                    <a:p>
                      <a:r>
                        <a:rPr lang="en-US" dirty="0" smtClean="0"/>
                        <a:t>10^12</a:t>
                      </a:r>
                      <a:endParaRPr lang="en-US" dirty="0"/>
                    </a:p>
                  </a:txBody>
                  <a:tcPr/>
                </a:tc>
                <a:tc>
                  <a:txBody>
                    <a:bodyPr/>
                    <a:lstStyle/>
                    <a:p>
                      <a:r>
                        <a:rPr lang="en-US" dirty="0" smtClean="0"/>
                        <a:t>1997</a:t>
                      </a:r>
                      <a:endParaRPr lang="en-US" dirty="0"/>
                    </a:p>
                  </a:txBody>
                  <a:tcPr/>
                </a:tc>
              </a:tr>
              <a:tr h="627188">
                <a:tc>
                  <a:txBody>
                    <a:bodyPr/>
                    <a:lstStyle/>
                    <a:p>
                      <a:r>
                        <a:rPr lang="en-US" dirty="0" smtClean="0"/>
                        <a:t>Petascale </a:t>
                      </a:r>
                      <a:endParaRPr lang="en-US" dirty="0"/>
                    </a:p>
                  </a:txBody>
                  <a:tcPr/>
                </a:tc>
                <a:tc>
                  <a:txBody>
                    <a:bodyPr/>
                    <a:lstStyle/>
                    <a:p>
                      <a:r>
                        <a:rPr lang="en-US" dirty="0" smtClean="0"/>
                        <a:t>10^15</a:t>
                      </a:r>
                      <a:endParaRPr lang="en-US" dirty="0"/>
                    </a:p>
                  </a:txBody>
                  <a:tcPr/>
                </a:tc>
                <a:tc>
                  <a:txBody>
                    <a:bodyPr/>
                    <a:lstStyle/>
                    <a:p>
                      <a:r>
                        <a:rPr lang="en-US" dirty="0" smtClean="0"/>
                        <a:t>2008</a:t>
                      </a:r>
                      <a:endParaRPr lang="en-US" dirty="0"/>
                    </a:p>
                  </a:txBody>
                  <a:tcPr/>
                </a:tc>
              </a:tr>
              <a:tr h="619165">
                <a:tc>
                  <a:txBody>
                    <a:bodyPr/>
                    <a:lstStyle/>
                    <a:p>
                      <a:r>
                        <a:rPr lang="en-US" dirty="0" smtClean="0"/>
                        <a:t>Exascale </a:t>
                      </a:r>
                      <a:endParaRPr lang="en-US" dirty="0"/>
                    </a:p>
                  </a:txBody>
                  <a:tcPr/>
                </a:tc>
                <a:tc>
                  <a:txBody>
                    <a:bodyPr/>
                    <a:lstStyle/>
                    <a:p>
                      <a:r>
                        <a:rPr lang="en-US" dirty="0" smtClean="0"/>
                        <a:t>10^18</a:t>
                      </a:r>
                      <a:endParaRPr lang="en-US" dirty="0"/>
                    </a:p>
                  </a:txBody>
                  <a:tcPr/>
                </a:tc>
                <a:tc>
                  <a:txBody>
                    <a:bodyPr/>
                    <a:lstStyle/>
                    <a:p>
                      <a:r>
                        <a:rPr lang="en-US" dirty="0" smtClean="0"/>
                        <a:t>2015-2020?</a:t>
                      </a:r>
                      <a:endParaRPr lang="en-US" dirty="0"/>
                    </a:p>
                  </a:txBody>
                  <a:tcPr/>
                </a:tc>
              </a:tr>
            </a:tbl>
          </a:graphicData>
        </a:graphic>
      </p:graphicFrame>
    </p:spTree>
    <p:extLst>
      <p:ext uri="{BB962C8B-B14F-4D97-AF65-F5344CB8AC3E}">
        <p14:creationId xmlns:p14="http://schemas.microsoft.com/office/powerpoint/2010/main" val="3956272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Future </a:t>
            </a:r>
            <a:r>
              <a:rPr lang="en-US" dirty="0" err="1"/>
              <a:t>Exacale</a:t>
            </a:r>
            <a:r>
              <a:rPr lang="en-US" dirty="0"/>
              <a:t> System Co </a:t>
            </a:r>
            <a:r>
              <a:rPr lang="en-US" dirty="0" smtClean="0"/>
              <a:t>Design</a:t>
            </a:r>
            <a:endParaRPr lang="en-US" dirty="0"/>
          </a:p>
        </p:txBody>
      </p:sp>
      <p:sp>
        <p:nvSpPr>
          <p:cNvPr id="4" name="Slide Number Placeholder 3"/>
          <p:cNvSpPr>
            <a:spLocks noGrp="1"/>
          </p:cNvSpPr>
          <p:nvPr>
            <p:ph type="sldNum" sz="quarter" idx="12"/>
          </p:nvPr>
        </p:nvSpPr>
        <p:spPr/>
        <p:txBody>
          <a:bodyPr/>
          <a:lstStyle/>
          <a:p>
            <a:fld id="{763B7AD8-F68A-450E-AE97-AC672C4A69DC}" type="slidenum">
              <a:rPr lang="en-US" smtClean="0"/>
              <a:pPr/>
              <a:t>6</a:t>
            </a:fld>
            <a:endParaRPr lang="en-US" dirty="0"/>
          </a:p>
        </p:txBody>
      </p:sp>
      <p:sp>
        <p:nvSpPr>
          <p:cNvPr id="3" name="Rectangle 2"/>
          <p:cNvSpPr/>
          <p:nvPr/>
        </p:nvSpPr>
        <p:spPr>
          <a:xfrm>
            <a:off x="5029200" y="1447801"/>
            <a:ext cx="3733800" cy="5324535"/>
          </a:xfrm>
          <a:prstGeom prst="rect">
            <a:avLst/>
          </a:prstGeom>
        </p:spPr>
        <p:txBody>
          <a:bodyPr wrap="square">
            <a:spAutoFit/>
          </a:bodyPr>
          <a:lstStyle/>
          <a:p>
            <a:pPr marL="285750" indent="-285750">
              <a:buFont typeface="Arial" panose="020B0604020202020204" pitchFamily="34" charset="0"/>
              <a:buChar char="•"/>
            </a:pPr>
            <a:r>
              <a:rPr lang="en-US" sz="2000" b="0" dirty="0" smtClean="0"/>
              <a:t>Key </a:t>
            </a:r>
            <a:r>
              <a:rPr lang="en-US" sz="2000" b="0" dirty="0"/>
              <a:t>element </a:t>
            </a:r>
            <a:r>
              <a:rPr lang="en-US" sz="2000" b="0" dirty="0" smtClean="0"/>
              <a:t>is </a:t>
            </a:r>
            <a:r>
              <a:rPr lang="en-US" sz="2000" b="0" dirty="0"/>
              <a:t>the co-design of applications, architectures and programming </a:t>
            </a:r>
            <a:r>
              <a:rPr lang="en-US" sz="2000" b="0" dirty="0" smtClean="0"/>
              <a:t>environments[12]</a:t>
            </a:r>
          </a:p>
          <a:p>
            <a:pPr marL="285750" indent="-285750">
              <a:buFont typeface="Arial" panose="020B0604020202020204" pitchFamily="34" charset="0"/>
              <a:buChar char="•"/>
            </a:pPr>
            <a:endParaRPr lang="en-US" sz="2000" b="0" dirty="0" smtClean="0"/>
          </a:p>
          <a:p>
            <a:pPr marL="285750" indent="-285750">
              <a:buFont typeface="Arial" panose="020B0604020202020204" pitchFamily="34" charset="0"/>
              <a:buChar char="•"/>
            </a:pPr>
            <a:r>
              <a:rPr lang="en-US" sz="2000" b="0" dirty="0" smtClean="0"/>
              <a:t>Manage </a:t>
            </a:r>
            <a:r>
              <a:rPr lang="en-US" sz="2000" b="0" dirty="0"/>
              <a:t>locality to achieve </a:t>
            </a:r>
            <a:r>
              <a:rPr lang="en-US" sz="2000" b="0" dirty="0" smtClean="0"/>
              <a:t>performance[12</a:t>
            </a:r>
            <a:r>
              <a:rPr lang="en-US" sz="2000" b="0" dirty="0" smtClean="0"/>
              <a:t>]</a:t>
            </a:r>
          </a:p>
          <a:p>
            <a:pPr marL="285750" indent="-285750">
              <a:buFont typeface="Arial" panose="020B0604020202020204" pitchFamily="34" charset="0"/>
              <a:buChar char="•"/>
            </a:pPr>
            <a:endParaRPr lang="en-US" sz="2000" b="0" dirty="0"/>
          </a:p>
          <a:p>
            <a:pPr marL="285750" indent="-285750">
              <a:buFont typeface="Arial" panose="020B0604020202020204" pitchFamily="34" charset="0"/>
              <a:buChar char="•"/>
            </a:pPr>
            <a:r>
              <a:rPr lang="en-US" sz="2000" b="0" dirty="0"/>
              <a:t>Future exascale computing systems </a:t>
            </a:r>
            <a:r>
              <a:rPr lang="en-US" sz="2000" b="0" dirty="0" smtClean="0"/>
              <a:t>likely </a:t>
            </a:r>
            <a:r>
              <a:rPr lang="en-US" sz="2000" b="0" dirty="0"/>
              <a:t>be built from hundreds of millions of computing </a:t>
            </a:r>
            <a:r>
              <a:rPr lang="en-US" sz="2000" b="0" dirty="0" smtClean="0"/>
              <a:t>elements[14] </a:t>
            </a:r>
          </a:p>
          <a:p>
            <a:pPr marL="285750" indent="-285750">
              <a:buFont typeface="Arial" panose="020B0604020202020204" pitchFamily="34" charset="0"/>
              <a:buChar char="•"/>
            </a:pPr>
            <a:endParaRPr lang="en-US" sz="2000" b="0" dirty="0"/>
          </a:p>
          <a:p>
            <a:pPr marL="285750" indent="-285750">
              <a:buFont typeface="Arial" panose="020B0604020202020204" pitchFamily="34" charset="0"/>
              <a:buChar char="•"/>
            </a:pPr>
            <a:r>
              <a:rPr lang="en-US" sz="2000" dirty="0"/>
              <a:t>Heterogeneity</a:t>
            </a:r>
            <a:r>
              <a:rPr lang="en-US" sz="2000" b="0" dirty="0"/>
              <a:t> one of the key enhancers for exascale </a:t>
            </a:r>
            <a:r>
              <a:rPr lang="en-US" sz="2000" b="0" dirty="0" smtClean="0"/>
              <a:t>systems[14]</a:t>
            </a:r>
            <a:endParaRPr lang="en-US" sz="2000" b="0" dirty="0"/>
          </a:p>
          <a:p>
            <a:pPr marL="285750" indent="-285750">
              <a:buFont typeface="Arial" panose="020B0604020202020204" pitchFamily="34" charset="0"/>
              <a:buChar char="•"/>
            </a:pPr>
            <a:endParaRPr lang="en-US" sz="2000" b="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191000"/>
            <a:ext cx="4572000" cy="22991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47801"/>
            <a:ext cx="4572000"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025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Homogenous </a:t>
            </a:r>
            <a:r>
              <a:rPr lang="en-US" dirty="0" smtClean="0"/>
              <a:t>vs Heterogeneous </a:t>
            </a:r>
            <a:r>
              <a:rPr lang="en-US" dirty="0"/>
              <a:t>Computing </a:t>
            </a:r>
          </a:p>
        </p:txBody>
      </p:sp>
      <p:sp>
        <p:nvSpPr>
          <p:cNvPr id="3" name="Content Placeholder 2"/>
          <p:cNvSpPr>
            <a:spLocks noGrp="1"/>
          </p:cNvSpPr>
          <p:nvPr>
            <p:ph idx="1"/>
          </p:nvPr>
        </p:nvSpPr>
        <p:spPr/>
        <p:txBody>
          <a:bodyPr>
            <a:normAutofit fontScale="85000" lnSpcReduction="10000"/>
          </a:bodyPr>
          <a:lstStyle/>
          <a:p>
            <a:r>
              <a:rPr lang="en-US" dirty="0"/>
              <a:t>Homogenous computing refers to using a single type of computing device to achieve </a:t>
            </a:r>
            <a:r>
              <a:rPr lang="en-US" dirty="0" smtClean="0"/>
              <a:t>computation</a:t>
            </a:r>
            <a:r>
              <a:rPr lang="en-US" dirty="0"/>
              <a:t>:</a:t>
            </a:r>
            <a:endParaRPr lang="en-US" dirty="0" smtClean="0"/>
          </a:p>
          <a:p>
            <a:pPr lvl="1"/>
            <a:r>
              <a:rPr lang="en-US" dirty="0" smtClean="0"/>
              <a:t>Normally </a:t>
            </a:r>
            <a:r>
              <a:rPr lang="en-US" dirty="0"/>
              <a:t>a general purpose processing unit or CPU </a:t>
            </a:r>
            <a:endParaRPr lang="en-US" dirty="0" smtClean="0"/>
          </a:p>
          <a:p>
            <a:pPr lvl="1"/>
            <a:r>
              <a:rPr lang="en-US" dirty="0" smtClean="0"/>
              <a:t>Can </a:t>
            </a:r>
            <a:r>
              <a:rPr lang="en-US" dirty="0"/>
              <a:t>be replicated to achieve better </a:t>
            </a:r>
            <a:r>
              <a:rPr lang="en-US" dirty="0" smtClean="0"/>
              <a:t>performance </a:t>
            </a:r>
          </a:p>
          <a:p>
            <a:pPr lvl="1"/>
            <a:r>
              <a:rPr lang="en-US" dirty="0" smtClean="0"/>
              <a:t>All computing devices share </a:t>
            </a:r>
            <a:r>
              <a:rPr lang="en-US" dirty="0"/>
              <a:t>the same </a:t>
            </a:r>
            <a:r>
              <a:rPr lang="en-US" dirty="0" smtClean="0"/>
              <a:t>architecture </a:t>
            </a:r>
          </a:p>
          <a:p>
            <a:r>
              <a:rPr lang="en-US" dirty="0" smtClean="0"/>
              <a:t>Heterogeneous </a:t>
            </a:r>
            <a:r>
              <a:rPr lang="en-US" dirty="0"/>
              <a:t>computing on the other hand refers to using multiple types of devices to achieve a computation </a:t>
            </a:r>
            <a:r>
              <a:rPr lang="en-US" dirty="0" smtClean="0"/>
              <a:t>task:</a:t>
            </a:r>
          </a:p>
          <a:p>
            <a:pPr lvl="1"/>
            <a:r>
              <a:rPr lang="en-US" dirty="0" smtClean="0"/>
              <a:t>The </a:t>
            </a:r>
            <a:r>
              <a:rPr lang="en-US" dirty="0"/>
              <a:t>architecture of the devices is different hence offers different types of abilities to the underlying system.</a:t>
            </a:r>
          </a:p>
          <a:p>
            <a:endParaRPr lang="en-US" dirty="0"/>
          </a:p>
        </p:txBody>
      </p:sp>
      <p:sp>
        <p:nvSpPr>
          <p:cNvPr id="4" name="Slide Number Placeholder 3"/>
          <p:cNvSpPr>
            <a:spLocks noGrp="1"/>
          </p:cNvSpPr>
          <p:nvPr>
            <p:ph type="sldNum" sz="quarter" idx="12"/>
          </p:nvPr>
        </p:nvSpPr>
        <p:spPr/>
        <p:txBody>
          <a:bodyPr/>
          <a:lstStyle/>
          <a:p>
            <a:fld id="{763B7AD8-F68A-450E-AE97-AC672C4A69DC}" type="slidenum">
              <a:rPr lang="en-US" smtClean="0"/>
              <a:pPr/>
              <a:t>7</a:t>
            </a:fld>
            <a:endParaRPr lang="en-US" dirty="0"/>
          </a:p>
        </p:txBody>
      </p:sp>
    </p:spTree>
    <p:extLst>
      <p:ext uri="{BB962C8B-B14F-4D97-AF65-F5344CB8AC3E}">
        <p14:creationId xmlns:p14="http://schemas.microsoft.com/office/powerpoint/2010/main" val="1787647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Energy Efficiency Advantage of Heterogeneity</a:t>
            </a:r>
            <a:endParaRPr lang="en-US" dirty="0"/>
          </a:p>
        </p:txBody>
      </p:sp>
      <p:sp>
        <p:nvSpPr>
          <p:cNvPr id="3" name="Content Placeholder 2"/>
          <p:cNvSpPr>
            <a:spLocks noGrp="1"/>
          </p:cNvSpPr>
          <p:nvPr>
            <p:ph idx="1"/>
          </p:nvPr>
        </p:nvSpPr>
        <p:spPr/>
        <p:txBody>
          <a:bodyPr>
            <a:normAutofit fontScale="85000" lnSpcReduction="10000"/>
          </a:bodyPr>
          <a:lstStyle/>
          <a:p>
            <a:r>
              <a:rPr lang="en-US" dirty="0"/>
              <a:t>Using GPUs to accelerate computation has been shown to be more power efficient then using CPUs alone [16]. </a:t>
            </a:r>
            <a:endParaRPr lang="en-US" dirty="0" smtClean="0"/>
          </a:p>
          <a:p>
            <a:r>
              <a:rPr lang="en-US" dirty="0" smtClean="0"/>
              <a:t>Today’s </a:t>
            </a:r>
            <a:r>
              <a:rPr lang="en-US" dirty="0"/>
              <a:t>top twenty energy efficient super computers [13] are all heterogeneous computing systems. </a:t>
            </a:r>
            <a:endParaRPr lang="en-US" dirty="0" smtClean="0"/>
          </a:p>
          <a:p>
            <a:r>
              <a:rPr lang="en-US" dirty="0" smtClean="0"/>
              <a:t>While </a:t>
            </a:r>
            <a:r>
              <a:rPr lang="en-US" dirty="0"/>
              <a:t>these systems currently employ GPUs as heterogeneous accelerators, recent research is suggesting that FPGAs [17] [18] [19]can be used as more efficient accelerators in some areas of high performance computing and for certain types of data-centric applications. </a:t>
            </a:r>
          </a:p>
          <a:p>
            <a:endParaRPr lang="en-US" dirty="0"/>
          </a:p>
        </p:txBody>
      </p:sp>
      <p:sp>
        <p:nvSpPr>
          <p:cNvPr id="4" name="Slide Number Placeholder 3"/>
          <p:cNvSpPr>
            <a:spLocks noGrp="1"/>
          </p:cNvSpPr>
          <p:nvPr>
            <p:ph type="sldNum" sz="quarter" idx="12"/>
          </p:nvPr>
        </p:nvSpPr>
        <p:spPr/>
        <p:txBody>
          <a:bodyPr/>
          <a:lstStyle/>
          <a:p>
            <a:fld id="{763B7AD8-F68A-450E-AE97-AC672C4A69DC}" type="slidenum">
              <a:rPr lang="en-US" smtClean="0"/>
              <a:pPr/>
              <a:t>8</a:t>
            </a:fld>
            <a:endParaRPr lang="en-US" dirty="0"/>
          </a:p>
        </p:txBody>
      </p:sp>
    </p:spTree>
    <p:extLst>
      <p:ext uri="{BB962C8B-B14F-4D97-AF65-F5344CB8AC3E}">
        <p14:creationId xmlns:p14="http://schemas.microsoft.com/office/powerpoint/2010/main" val="1778801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UCores</a:t>
            </a:r>
            <a:endParaRPr lang="en-US" dirty="0"/>
          </a:p>
        </p:txBody>
      </p:sp>
      <p:sp>
        <p:nvSpPr>
          <p:cNvPr id="3" name="Content Placeholder 2"/>
          <p:cNvSpPr>
            <a:spLocks noGrp="1"/>
          </p:cNvSpPr>
          <p:nvPr>
            <p:ph idx="1"/>
          </p:nvPr>
        </p:nvSpPr>
        <p:spPr/>
        <p:txBody>
          <a:bodyPr>
            <a:normAutofit lnSpcReduction="10000"/>
          </a:bodyPr>
          <a:lstStyle/>
          <a:p>
            <a:r>
              <a:rPr lang="en-US" dirty="0" smtClean="0"/>
              <a:t>Unconventional </a:t>
            </a:r>
            <a:r>
              <a:rPr lang="en-US" dirty="0"/>
              <a:t>cores (</a:t>
            </a:r>
            <a:r>
              <a:rPr lang="en-US" dirty="0" smtClean="0"/>
              <a:t>UCores</a:t>
            </a:r>
            <a:r>
              <a:rPr lang="en-US" dirty="0"/>
              <a:t>) </a:t>
            </a:r>
            <a:r>
              <a:rPr lang="en-US" dirty="0" smtClean="0"/>
              <a:t>are computing resources such as GPUs</a:t>
            </a:r>
            <a:r>
              <a:rPr lang="en-US" dirty="0"/>
              <a:t>, </a:t>
            </a:r>
            <a:r>
              <a:rPr lang="en-US" dirty="0" smtClean="0"/>
              <a:t>FPGAs </a:t>
            </a:r>
            <a:r>
              <a:rPr lang="en-US" dirty="0"/>
              <a:t>and custom </a:t>
            </a:r>
            <a:r>
              <a:rPr lang="en-US" dirty="0" smtClean="0"/>
              <a:t>logic [15]</a:t>
            </a:r>
          </a:p>
          <a:p>
            <a:r>
              <a:rPr lang="en-US" dirty="0" smtClean="0"/>
              <a:t>Unconventional cores (</a:t>
            </a:r>
            <a:r>
              <a:rPr lang="en-US" dirty="0" smtClean="0"/>
              <a:t>UCores</a:t>
            </a:r>
            <a:r>
              <a:rPr lang="en-US" dirty="0" smtClean="0"/>
              <a:t>) </a:t>
            </a:r>
            <a:r>
              <a:rPr lang="en-US" dirty="0"/>
              <a:t>can </a:t>
            </a:r>
            <a:r>
              <a:rPr lang="en-US" dirty="0" smtClean="0"/>
              <a:t>offer a significant benefit in performance from improved energy efficiency </a:t>
            </a:r>
          </a:p>
          <a:p>
            <a:r>
              <a:rPr lang="en-US" dirty="0" smtClean="0"/>
              <a:t>Bandwidth </a:t>
            </a:r>
            <a:r>
              <a:rPr lang="en-US" dirty="0"/>
              <a:t>and computation </a:t>
            </a:r>
            <a:r>
              <a:rPr lang="en-US" dirty="0" smtClean="0"/>
              <a:t>complexity are important factors in the decision to utilize them</a:t>
            </a:r>
          </a:p>
          <a:p>
            <a:endParaRPr lang="en-US" dirty="0"/>
          </a:p>
          <a:p>
            <a:pPr>
              <a:buNone/>
            </a:pPr>
            <a:endParaRPr lang="en-US" dirty="0"/>
          </a:p>
        </p:txBody>
      </p:sp>
    </p:spTree>
    <p:extLst>
      <p:ext uri="{BB962C8B-B14F-4D97-AF65-F5344CB8AC3E}">
        <p14:creationId xmlns:p14="http://schemas.microsoft.com/office/powerpoint/2010/main" val="189127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P_PPT_Standard_16x9_EN">
  <a:themeElements>
    <a:clrScheme name="HP PowerPoint 2014">
      <a:dk1>
        <a:sysClr val="windowText" lastClr="000000"/>
      </a:dk1>
      <a:lt1>
        <a:sysClr val="window" lastClr="FFFFFF"/>
      </a:lt1>
      <a:dk2>
        <a:srgbClr val="0096D6"/>
      </a:dk2>
      <a:lt2>
        <a:srgbClr val="E5E8E8"/>
      </a:lt2>
      <a:accent1>
        <a:srgbClr val="0096D6"/>
      </a:accent1>
      <a:accent2>
        <a:srgbClr val="F05332"/>
      </a:accent2>
      <a:accent3>
        <a:srgbClr val="822980"/>
      </a:accent3>
      <a:accent4>
        <a:srgbClr val="87898B"/>
      </a:accent4>
      <a:accent5>
        <a:srgbClr val="B9B8BB"/>
      </a:accent5>
      <a:accent6>
        <a:srgbClr val="008B2B"/>
      </a:accent6>
      <a:hlink>
        <a:srgbClr val="0096D6"/>
      </a:hlink>
      <a:folHlink>
        <a:srgbClr val="0096D6"/>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mpd="sng">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marL="0" defTabSz="430213">
          <a:spcAft>
            <a:spcPts val="400"/>
          </a:spcAft>
          <a:buSzPct val="100000"/>
          <a:defRPr sz="1600" dirty="0" smtClean="0">
            <a:solidFill>
              <a:srgbClr val="000000"/>
            </a:solidFill>
            <a:latin typeface="HP Simplified" pitchFamily="34" charset="0"/>
            <a:cs typeface="HP Simplified" pitchFamily="34" charset="0"/>
          </a:defRPr>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HD:Credence Foils:Powerpoint Template</Template>
  <TotalTime>908</TotalTime>
  <Pages>2</Pages>
  <Words>1886</Words>
  <Application>Microsoft Office PowerPoint</Application>
  <PresentationFormat>On-screen Show (4:3)</PresentationFormat>
  <Paragraphs>249</Paragraphs>
  <Slides>34</Slides>
  <Notes>3</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34</vt:i4>
      </vt:variant>
    </vt:vector>
  </HeadingPairs>
  <TitlesOfParts>
    <vt:vector size="38" baseType="lpstr">
      <vt:lpstr>Office Theme</vt:lpstr>
      <vt:lpstr>HP_PPT_Standard_16x9_EN</vt:lpstr>
      <vt:lpstr>Visio</vt:lpstr>
      <vt:lpstr>Microsoft Office Visio Drawing</vt:lpstr>
      <vt:lpstr>PowerPoint Presentation</vt:lpstr>
      <vt:lpstr>Presentation Outline</vt:lpstr>
      <vt:lpstr>Energy Cost of Computing</vt:lpstr>
      <vt:lpstr>Worldwide Electricity Use for Data Centers (2000, 2005, And 2010)[6][7] </vt:lpstr>
      <vt:lpstr>Peta Scale, Exascale and Beyond</vt:lpstr>
      <vt:lpstr>Future Exacale System Co Design</vt:lpstr>
      <vt:lpstr>Homogenous vs Heterogeneous Computing </vt:lpstr>
      <vt:lpstr>The Energy Efficiency Advantage of Heterogeneity</vt:lpstr>
      <vt:lpstr>UCores</vt:lpstr>
      <vt:lpstr>More on UCores and Heterogeneous Computing</vt:lpstr>
      <vt:lpstr>Challenges associated with Heterogeneous systems</vt:lpstr>
      <vt:lpstr>The Unified Programming Model </vt:lpstr>
      <vt:lpstr>OpenCL for FPGAs </vt:lpstr>
      <vt:lpstr>Advantages of OpenCL</vt:lpstr>
      <vt:lpstr>Disadvantages of OpenCL</vt:lpstr>
      <vt:lpstr>Aparapi-UCores</vt:lpstr>
      <vt:lpstr>Supported OpenCL SDKs and Devices</vt:lpstr>
      <vt:lpstr>Aparapi-UCores Architecture</vt:lpstr>
      <vt:lpstr>Aparapi-UCores Development Flows</vt:lpstr>
      <vt:lpstr>Case Study: N-Body Simulation </vt:lpstr>
      <vt:lpstr>Case Study: N-Body Simulation(cont) </vt:lpstr>
      <vt:lpstr>Hardware Level Experiment Design</vt:lpstr>
      <vt:lpstr>Kernel Code</vt:lpstr>
      <vt:lpstr>Results</vt:lpstr>
      <vt:lpstr>Results (cont)</vt:lpstr>
      <vt:lpstr>Binary Development Flow Example</vt:lpstr>
      <vt:lpstr>Combining Multiple Devices in order to Increase Power Efficiency</vt:lpstr>
      <vt:lpstr>Results with Binary flow and Device Combinations</vt:lpstr>
      <vt:lpstr>Current Status</vt:lpstr>
      <vt:lpstr>Spark-UCores (SparkCL)</vt:lpstr>
      <vt:lpstr>Future Plans</vt:lpstr>
      <vt:lpstr>Acknowledgments</vt:lpstr>
      <vt:lpstr>Questions?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Presentation Guidelines</dc:title>
  <dc:subject>IMS2004 Electronic presentation guide/template</dc:subject>
  <dc:creator>Bill Cantrell</dc:creator>
  <cp:lastModifiedBy>admin</cp:lastModifiedBy>
  <cp:revision>344</cp:revision>
  <cp:lastPrinted>2002-02-05T19:22:32Z</cp:lastPrinted>
  <dcterms:created xsi:type="dcterms:W3CDTF">1996-01-26T05:25:42Z</dcterms:created>
  <dcterms:modified xsi:type="dcterms:W3CDTF">2015-09-12T15:58:26Z</dcterms:modified>
</cp:coreProperties>
</file>