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56" r:id="rId2"/>
    <p:sldId id="296" r:id="rId3"/>
    <p:sldId id="258" r:id="rId4"/>
    <p:sldId id="257" r:id="rId5"/>
    <p:sldId id="259" r:id="rId6"/>
    <p:sldId id="293" r:id="rId7"/>
    <p:sldId id="261" r:id="rId8"/>
    <p:sldId id="263" r:id="rId9"/>
    <p:sldId id="266" r:id="rId10"/>
    <p:sldId id="267" r:id="rId11"/>
    <p:sldId id="268" r:id="rId12"/>
    <p:sldId id="269" r:id="rId13"/>
    <p:sldId id="270" r:id="rId14"/>
    <p:sldId id="271" r:id="rId15"/>
    <p:sldId id="272" r:id="rId16"/>
    <p:sldId id="273"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6979D4-CB7F-4216-B127-0C0543C0C2E1}">
          <p14:sldIdLst>
            <p14:sldId id="256"/>
            <p14:sldId id="296"/>
            <p14:sldId id="258"/>
            <p14:sldId id="257"/>
            <p14:sldId id="259"/>
            <p14:sldId id="293"/>
            <p14:sldId id="261"/>
            <p14:sldId id="263"/>
            <p14:sldId id="266"/>
            <p14:sldId id="267"/>
          </p14:sldIdLst>
        </p14:section>
        <p14:section name="LHP Operation" id="{F13FBD00-295C-4E44-9DF1-75F373370137}">
          <p14:sldIdLst>
            <p14:sldId id="268"/>
            <p14:sldId id="269"/>
            <p14:sldId id="270"/>
            <p14:sldId id="271"/>
            <p14:sldId id="272"/>
            <p14:sldId id="273"/>
          </p14:sldIdLst>
        </p14:section>
        <p14:section name="Free Cooling" id="{D23AC314-8091-4F02-8D13-196E0C0B3C27}">
          <p14:sldIdLst>
            <p14:sldId id="281"/>
            <p14:sldId id="282"/>
          </p14:sldIdLst>
        </p14:section>
        <p14:section name="Ammonia LHPs" id="{CB61F8D0-0072-4C1B-8E52-2670D41DB385}">
          <p14:sldIdLst>
            <p14:sldId id="283"/>
            <p14:sldId id="284"/>
            <p14:sldId id="285"/>
            <p14:sldId id="286"/>
            <p14:sldId id="287"/>
            <p14:sldId id="288"/>
            <p14:sldId id="289"/>
          </p14:sldIdLst>
        </p14:section>
        <p14:section name="Copper Water GPU Cooling" id="{34BDA43C-5435-4225-B1A3-8B5440340BBB}">
          <p14:sldIdLst>
            <p14:sldId id="290"/>
            <p14:sldId id="291"/>
            <p14:sldId id="292"/>
          </p14:sldIdLst>
        </p14:section>
        <p14:section name="Q&amp;A" id="{E0076221-66D0-4F4A-9A7A-2C81753573A8}">
          <p14:sldIdLst>
            <p14:sldId id="2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598" autoAdjust="0"/>
    <p:restoredTop sz="94660" autoAdjust="0"/>
  </p:normalViewPr>
  <p:slideViewPr>
    <p:cSldViewPr>
      <p:cViewPr varScale="1">
        <p:scale>
          <a:sx n="89" d="100"/>
          <a:sy n="89" d="100"/>
        </p:scale>
        <p:origin x="-1099" y="-67"/>
      </p:cViewPr>
      <p:guideLst>
        <p:guide orient="horz" pos="2160"/>
        <p:guide pos="2880"/>
      </p:guideLst>
    </p:cSldViewPr>
  </p:slideViewPr>
  <p:outlineViewPr>
    <p:cViewPr>
      <p:scale>
        <a:sx n="33" d="100"/>
        <a:sy n="33" d="100"/>
      </p:scale>
      <p:origin x="0" y="1296"/>
    </p:cViewPr>
  </p:outlineViewPr>
  <p:notesTextViewPr>
    <p:cViewPr>
      <p:scale>
        <a:sx n="1" d="1"/>
        <a:sy n="1" d="1"/>
      </p:scale>
      <p:origin x="0" y="0"/>
    </p:cViewPr>
  </p:notesTextViewPr>
  <p:sorterViewPr>
    <p:cViewPr>
      <p:scale>
        <a:sx n="66" d="100"/>
        <a:sy n="66" d="100"/>
      </p:scale>
      <p:origin x="0" y="41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75993-EC60-437D-9BEF-67F8131777F2}" type="datetimeFigureOut">
              <a:rPr lang="en-US" smtClean="0"/>
              <a:t>9/6/2012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29286F-31B5-47CE-8276-D1B12A42ADF6}" type="slidenum">
              <a:rPr lang="en-US" smtClean="0"/>
              <a:t>‹#›</a:t>
            </a:fld>
            <a:endParaRPr lang="en-US"/>
          </a:p>
        </p:txBody>
      </p:sp>
    </p:spTree>
    <p:extLst>
      <p:ext uri="{BB962C8B-B14F-4D97-AF65-F5344CB8AC3E}">
        <p14:creationId xmlns:p14="http://schemas.microsoft.com/office/powerpoint/2010/main" val="339785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625D7719-82A7-4F4C-B4DF-A4D9FDB8FF83}" type="slidenum">
              <a:rPr lang="en-US" sz="1200"/>
              <a:pPr algn="r" eaLnBrk="1" hangingPunct="1"/>
              <a:t>6</a:t>
            </a:fld>
            <a:endParaRPr lang="en-US" sz="1200"/>
          </a:p>
        </p:txBody>
      </p:sp>
      <p:sp>
        <p:nvSpPr>
          <p:cNvPr id="257027"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57028"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CDB1E7EA-3C6B-48A5-8A8E-16C3B6A72D46}" type="slidenum">
              <a:rPr lang="en-US" sz="1200"/>
              <a:pPr algn="r" eaLnBrk="1" hangingPunct="1"/>
              <a:t>19</a:t>
            </a:fld>
            <a:endParaRPr lang="en-US" sz="1200"/>
          </a:p>
        </p:txBody>
      </p:sp>
      <p:sp>
        <p:nvSpPr>
          <p:cNvPr id="242691"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42692"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686550DA-35E5-404D-9A2C-06BAF5920291}" type="slidenum">
              <a:rPr lang="en-US" sz="1200"/>
              <a:pPr algn="r" eaLnBrk="1" hangingPunct="1"/>
              <a:t>20</a:t>
            </a:fld>
            <a:endParaRPr lang="en-US" sz="12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6BECF5DD-F6D4-47E3-90E5-6261840EE78C}" type="slidenum">
              <a:rPr lang="en-US" sz="1200"/>
              <a:pPr algn="r" eaLnBrk="1" hangingPunct="1"/>
              <a:t>21</a:t>
            </a:fld>
            <a:endParaRPr lang="en-US" sz="1200"/>
          </a:p>
        </p:txBody>
      </p:sp>
      <p:sp>
        <p:nvSpPr>
          <p:cNvPr id="246787"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46788"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FFE2166C-569C-445F-A98F-AA02215AFC47}" type="slidenum">
              <a:rPr lang="en-US" sz="1200"/>
              <a:pPr algn="r" eaLnBrk="1" hangingPunct="1"/>
              <a:t>22</a:t>
            </a:fld>
            <a:endParaRPr lang="en-US" sz="1200"/>
          </a:p>
        </p:txBody>
      </p:sp>
      <p:sp>
        <p:nvSpPr>
          <p:cNvPr id="244739"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44740"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26E3A276-B7E1-40A5-AE5F-41EBE157449E}" type="slidenum">
              <a:rPr lang="en-US" sz="1200"/>
              <a:pPr algn="r" eaLnBrk="1" hangingPunct="1"/>
              <a:t>23</a:t>
            </a:fld>
            <a:endParaRPr lang="en-US" sz="1200"/>
          </a:p>
        </p:txBody>
      </p:sp>
      <p:sp>
        <p:nvSpPr>
          <p:cNvPr id="248835"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48836"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66F00B98-F678-48F4-BAFA-E58DA78DA981}" type="slidenum">
              <a:rPr lang="en-US" sz="1200"/>
              <a:pPr algn="r" eaLnBrk="1" hangingPunct="1"/>
              <a:t>24</a:t>
            </a:fld>
            <a:endParaRPr lang="en-US" sz="1200"/>
          </a:p>
        </p:txBody>
      </p:sp>
      <p:sp>
        <p:nvSpPr>
          <p:cNvPr id="259075"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59076"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757CAFAE-0722-4F7B-9E49-7C000AF3C75E}" type="slidenum">
              <a:rPr lang="en-US" sz="1200"/>
              <a:pPr algn="r" eaLnBrk="1" hangingPunct="1"/>
              <a:t>25</a:t>
            </a:fld>
            <a:endParaRPr lang="en-US" sz="1200"/>
          </a:p>
        </p:txBody>
      </p:sp>
      <p:sp>
        <p:nvSpPr>
          <p:cNvPr id="250883"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50884"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25F6811A-859E-4C04-912A-94A4EDACA841}" type="slidenum">
              <a:rPr lang="en-US" sz="1200"/>
              <a:pPr algn="r" eaLnBrk="1" hangingPunct="1"/>
              <a:t>26</a:t>
            </a:fld>
            <a:endParaRPr lang="en-US" sz="1200"/>
          </a:p>
        </p:txBody>
      </p:sp>
      <p:sp>
        <p:nvSpPr>
          <p:cNvPr id="254979"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54980"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840F862F-39F3-4612-ACE1-B7C316E2422A}" type="slidenum">
              <a:rPr lang="en-US" sz="1200"/>
              <a:pPr algn="r" eaLnBrk="1" hangingPunct="1"/>
              <a:t>27</a:t>
            </a:fld>
            <a:endParaRPr lang="en-US" sz="1200"/>
          </a:p>
        </p:txBody>
      </p:sp>
      <p:sp>
        <p:nvSpPr>
          <p:cNvPr id="261123" name="Rectangle 2"/>
          <p:cNvSpPr>
            <a:spLocks noGrp="1" noRot="1" noChangeAspect="1" noChangeArrowheads="1" noTextEdit="1"/>
          </p:cNvSpPr>
          <p:nvPr>
            <p:ph type="sldImg"/>
          </p:nvPr>
        </p:nvSpPr>
        <p:spPr>
          <a:solidFill>
            <a:srgbClr val="FFFFFF"/>
          </a:solidFill>
          <a:ln/>
        </p:spPr>
      </p:sp>
      <p:sp>
        <p:nvSpPr>
          <p:cNvPr id="2611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sz="1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5C45E50C-3DF5-4963-8BC3-4DDCA3B6D4A3}" type="slidenum">
              <a:rPr lang="en-US" sz="1200"/>
              <a:pPr algn="r" eaLnBrk="1" hangingPunct="1"/>
              <a:t>28</a:t>
            </a:fld>
            <a:endParaRPr lang="en-US" sz="1200"/>
          </a:p>
        </p:txBody>
      </p:sp>
      <p:sp>
        <p:nvSpPr>
          <p:cNvPr id="263171" name="Rectangle 2"/>
          <p:cNvSpPr>
            <a:spLocks noGrp="1" noRot="1" noChangeAspect="1" noChangeArrowheads="1" noTextEdit="1"/>
          </p:cNvSpPr>
          <p:nvPr>
            <p:ph type="sldImg"/>
          </p:nvPr>
        </p:nvSpPr>
        <p:spPr>
          <a:solidFill>
            <a:srgbClr val="FFFFFF"/>
          </a:solidFill>
          <a:ln/>
        </p:spPr>
      </p:sp>
      <p:sp>
        <p:nvSpPr>
          <p:cNvPr id="2631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0215C005-CC5B-4CCC-822D-C2467509B263}" type="slidenum">
              <a:rPr lang="en-US" sz="1200"/>
              <a:pPr algn="r" eaLnBrk="1" hangingPunct="1"/>
              <a:t>11</a:t>
            </a:fld>
            <a:endParaRPr lang="en-US" sz="1200"/>
          </a:p>
        </p:txBody>
      </p:sp>
      <p:sp>
        <p:nvSpPr>
          <p:cNvPr id="190467"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90468"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2FF7AF34-8937-406B-9E80-B16ADAA4E8B7}" type="slidenum">
              <a:rPr lang="en-US" sz="1200"/>
              <a:pPr algn="r" eaLnBrk="1" hangingPunct="1"/>
              <a:t>12</a:t>
            </a:fld>
            <a:endParaRPr lang="en-US" sz="1200"/>
          </a:p>
        </p:txBody>
      </p:sp>
      <p:sp>
        <p:nvSpPr>
          <p:cNvPr id="192515"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92516"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A16E11BB-1744-4B75-9C9F-56D9929E525F}" type="slidenum">
              <a:rPr lang="en-US" sz="1200"/>
              <a:pPr algn="r" eaLnBrk="1" hangingPunct="1"/>
              <a:t>13</a:t>
            </a:fld>
            <a:endParaRPr lang="en-US" sz="1200"/>
          </a:p>
        </p:txBody>
      </p:sp>
      <p:sp>
        <p:nvSpPr>
          <p:cNvPr id="194563"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94564"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12A2DC10-4DBB-45EE-930A-8D67F29906E4}" type="slidenum">
              <a:rPr lang="en-US" sz="1200"/>
              <a:pPr algn="r" eaLnBrk="1" hangingPunct="1"/>
              <a:t>14</a:t>
            </a:fld>
            <a:endParaRPr lang="en-US" sz="1200"/>
          </a:p>
        </p:txBody>
      </p:sp>
      <p:sp>
        <p:nvSpPr>
          <p:cNvPr id="196611"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96612"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5F9966A1-F561-4EB5-A843-42FC8651DFB3}" type="slidenum">
              <a:rPr lang="en-US" sz="1200"/>
              <a:pPr algn="r" eaLnBrk="1" hangingPunct="1"/>
              <a:t>15</a:t>
            </a:fld>
            <a:endParaRPr lang="en-US" sz="1200"/>
          </a:p>
        </p:txBody>
      </p:sp>
      <p:sp>
        <p:nvSpPr>
          <p:cNvPr id="198659"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98660"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1779E6D1-866B-4D27-B7BB-120C16A9FE2D}" type="slidenum">
              <a:rPr lang="en-US" sz="1200"/>
              <a:pPr algn="r" eaLnBrk="1" hangingPunct="1"/>
              <a:t>16</a:t>
            </a:fld>
            <a:endParaRPr lang="en-US" sz="1200"/>
          </a:p>
        </p:txBody>
      </p:sp>
      <p:sp>
        <p:nvSpPr>
          <p:cNvPr id="200707"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00708" name="Rectangle 3"/>
          <p:cNvSpPr>
            <a:spLocks noGrp="1" noChangeArrowheads="1"/>
          </p:cNvSpPr>
          <p:nvPr>
            <p:ph type="body" idx="1"/>
          </p:nvPr>
        </p:nvSpPr>
        <p:spPr bwMode="auto">
          <a:xfrm>
            <a:off x="914818" y="4344108"/>
            <a:ext cx="5028365" cy="4114643"/>
          </a:xfrm>
          <a:prstGeom prst="rect">
            <a:avLst/>
          </a:prstGeom>
          <a:solidFill>
            <a:srgbClr val="FFFFFF"/>
          </a:solidFill>
          <a:ln>
            <a:solidFill>
              <a:srgbClr val="000000"/>
            </a:solidFill>
            <a:miter lim="800000"/>
            <a:headEnd/>
            <a:tailEnd/>
          </a:ln>
        </p:spPr>
        <p:txBody>
          <a:bodyPr lIns="91433" tIns="45717" rIns="91433" bIns="45717"/>
          <a:lstStyle/>
          <a:p>
            <a:pPr eaLnBrk="1" hangingPunct="1">
              <a:spcBef>
                <a:spcPct val="0"/>
              </a:spcBef>
            </a:pPr>
            <a:endParaRPr lang="en-US"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C22AFB8B-FC42-41FA-9CD8-D8EC66AA9CC7}" type="slidenum">
              <a:rPr lang="en-US" sz="1200"/>
              <a:pPr algn="r" eaLnBrk="1" hangingPunct="1"/>
              <a:t>17</a:t>
            </a:fld>
            <a:endParaRPr lang="en-US" sz="120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843" y="8686643"/>
            <a:ext cx="2973158" cy="4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5513" eaLnBrk="0" hangingPunct="0">
              <a:defRPr>
                <a:solidFill>
                  <a:schemeClr val="tx1"/>
                </a:solidFill>
                <a:latin typeface="Times New Roman" pitchFamily="18" charset="0"/>
              </a:defRPr>
            </a:lvl1pPr>
            <a:lvl2pPr marL="750888" indent="-288925" defTabSz="925513" eaLnBrk="0" hangingPunct="0">
              <a:defRPr>
                <a:solidFill>
                  <a:schemeClr val="tx1"/>
                </a:solidFill>
                <a:latin typeface="Times New Roman" pitchFamily="18" charset="0"/>
              </a:defRPr>
            </a:lvl2pPr>
            <a:lvl3pPr marL="1157288" indent="-231775" defTabSz="925513" eaLnBrk="0" hangingPunct="0">
              <a:defRPr>
                <a:solidFill>
                  <a:schemeClr val="tx1"/>
                </a:solidFill>
                <a:latin typeface="Times New Roman" pitchFamily="18" charset="0"/>
              </a:defRPr>
            </a:lvl3pPr>
            <a:lvl4pPr marL="1617663" indent="-231775" defTabSz="925513" eaLnBrk="0" hangingPunct="0">
              <a:defRPr>
                <a:solidFill>
                  <a:schemeClr val="tx1"/>
                </a:solidFill>
                <a:latin typeface="Times New Roman" pitchFamily="18" charset="0"/>
              </a:defRPr>
            </a:lvl4pPr>
            <a:lvl5pPr marL="2081213" indent="-231775" defTabSz="925513" eaLnBrk="0" hangingPunct="0">
              <a:defRPr>
                <a:solidFill>
                  <a:schemeClr val="tx1"/>
                </a:solidFill>
                <a:latin typeface="Times New Roman" pitchFamily="18" charset="0"/>
              </a:defRPr>
            </a:lvl5pPr>
            <a:lvl6pPr marL="2538413" indent="-231775" defTabSz="925513" eaLnBrk="0" fontAlgn="base" hangingPunct="0">
              <a:spcBef>
                <a:spcPct val="0"/>
              </a:spcBef>
              <a:spcAft>
                <a:spcPct val="0"/>
              </a:spcAft>
              <a:defRPr>
                <a:solidFill>
                  <a:schemeClr val="tx1"/>
                </a:solidFill>
                <a:latin typeface="Times New Roman" pitchFamily="18" charset="0"/>
              </a:defRPr>
            </a:lvl6pPr>
            <a:lvl7pPr marL="2995613" indent="-231775" defTabSz="925513" eaLnBrk="0" fontAlgn="base" hangingPunct="0">
              <a:spcBef>
                <a:spcPct val="0"/>
              </a:spcBef>
              <a:spcAft>
                <a:spcPct val="0"/>
              </a:spcAft>
              <a:defRPr>
                <a:solidFill>
                  <a:schemeClr val="tx1"/>
                </a:solidFill>
                <a:latin typeface="Times New Roman" pitchFamily="18" charset="0"/>
              </a:defRPr>
            </a:lvl7pPr>
            <a:lvl8pPr marL="3452813" indent="-231775" defTabSz="925513" eaLnBrk="0" fontAlgn="base" hangingPunct="0">
              <a:spcBef>
                <a:spcPct val="0"/>
              </a:spcBef>
              <a:spcAft>
                <a:spcPct val="0"/>
              </a:spcAft>
              <a:defRPr>
                <a:solidFill>
                  <a:schemeClr val="tx1"/>
                </a:solidFill>
                <a:latin typeface="Times New Roman" pitchFamily="18" charset="0"/>
              </a:defRPr>
            </a:lvl8pPr>
            <a:lvl9pPr marL="3910013" indent="-231775" defTabSz="925513" eaLnBrk="0" fontAlgn="base" hangingPunct="0">
              <a:spcBef>
                <a:spcPct val="0"/>
              </a:spcBef>
              <a:spcAft>
                <a:spcPct val="0"/>
              </a:spcAft>
              <a:defRPr>
                <a:solidFill>
                  <a:schemeClr val="tx1"/>
                </a:solidFill>
                <a:latin typeface="Times New Roman" pitchFamily="18" charset="0"/>
              </a:defRPr>
            </a:lvl9pPr>
          </a:lstStyle>
          <a:p>
            <a:pPr algn="r" eaLnBrk="1" hangingPunct="1"/>
            <a:fld id="{53F5DDE2-5715-4D38-8FF8-33C18C5A28F6}" type="slidenum">
              <a:rPr lang="en-US" sz="1200"/>
              <a:pPr algn="r" eaLnBrk="1" hangingPunct="1"/>
              <a:t>18</a:t>
            </a:fld>
            <a:endParaRPr lang="en-US"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sz="1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6F33B-26E4-45FE-B3BD-2FD5B0B02342}"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38348-AD2F-4916-BAEB-47C847CC15BA}" type="slidenum">
              <a:rPr lang="en-US" smtClean="0"/>
              <a:t>‹#›</a:t>
            </a:fld>
            <a:endParaRPr lang="en-US"/>
          </a:p>
        </p:txBody>
      </p:sp>
    </p:spTree>
    <p:extLst>
      <p:ext uri="{BB962C8B-B14F-4D97-AF65-F5344CB8AC3E}">
        <p14:creationId xmlns:p14="http://schemas.microsoft.com/office/powerpoint/2010/main" val="355751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6F33B-26E4-45FE-B3BD-2FD5B0B02342}"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38348-AD2F-4916-BAEB-47C847CC15BA}" type="slidenum">
              <a:rPr lang="en-US" smtClean="0"/>
              <a:t>‹#›</a:t>
            </a:fld>
            <a:endParaRPr lang="en-US"/>
          </a:p>
        </p:txBody>
      </p:sp>
    </p:spTree>
    <p:extLst>
      <p:ext uri="{BB962C8B-B14F-4D97-AF65-F5344CB8AC3E}">
        <p14:creationId xmlns:p14="http://schemas.microsoft.com/office/powerpoint/2010/main" val="394507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6F33B-26E4-45FE-B3BD-2FD5B0B02342}"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38348-AD2F-4916-BAEB-47C847CC15BA}" type="slidenum">
              <a:rPr lang="en-US" smtClean="0"/>
              <a:t>‹#›</a:t>
            </a:fld>
            <a:endParaRPr lang="en-US"/>
          </a:p>
        </p:txBody>
      </p:sp>
    </p:spTree>
    <p:extLst>
      <p:ext uri="{BB962C8B-B14F-4D97-AF65-F5344CB8AC3E}">
        <p14:creationId xmlns:p14="http://schemas.microsoft.com/office/powerpoint/2010/main" val="238637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6F33B-26E4-45FE-B3BD-2FD5B0B02342}"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38348-AD2F-4916-BAEB-47C847CC15BA}" type="slidenum">
              <a:rPr lang="en-US" smtClean="0"/>
              <a:t>‹#›</a:t>
            </a:fld>
            <a:endParaRPr lang="en-US"/>
          </a:p>
        </p:txBody>
      </p:sp>
    </p:spTree>
    <p:extLst>
      <p:ext uri="{BB962C8B-B14F-4D97-AF65-F5344CB8AC3E}">
        <p14:creationId xmlns:p14="http://schemas.microsoft.com/office/powerpoint/2010/main" val="369311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6F33B-26E4-45FE-B3BD-2FD5B0B02342}"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38348-AD2F-4916-BAEB-47C847CC15BA}" type="slidenum">
              <a:rPr lang="en-US" smtClean="0"/>
              <a:t>‹#›</a:t>
            </a:fld>
            <a:endParaRPr lang="en-US"/>
          </a:p>
        </p:txBody>
      </p:sp>
    </p:spTree>
    <p:extLst>
      <p:ext uri="{BB962C8B-B14F-4D97-AF65-F5344CB8AC3E}">
        <p14:creationId xmlns:p14="http://schemas.microsoft.com/office/powerpoint/2010/main" val="101763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6F33B-26E4-45FE-B3BD-2FD5B0B02342}"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38348-AD2F-4916-BAEB-47C847CC15BA}" type="slidenum">
              <a:rPr lang="en-US" smtClean="0"/>
              <a:t>‹#›</a:t>
            </a:fld>
            <a:endParaRPr lang="en-US"/>
          </a:p>
        </p:txBody>
      </p:sp>
    </p:spTree>
    <p:extLst>
      <p:ext uri="{BB962C8B-B14F-4D97-AF65-F5344CB8AC3E}">
        <p14:creationId xmlns:p14="http://schemas.microsoft.com/office/powerpoint/2010/main" val="341685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6F33B-26E4-45FE-B3BD-2FD5B0B02342}" type="datetimeFigureOut">
              <a:rPr lang="en-US" smtClean="0"/>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38348-AD2F-4916-BAEB-47C847CC15BA}" type="slidenum">
              <a:rPr lang="en-US" smtClean="0"/>
              <a:t>‹#›</a:t>
            </a:fld>
            <a:endParaRPr lang="en-US"/>
          </a:p>
        </p:txBody>
      </p:sp>
    </p:spTree>
    <p:extLst>
      <p:ext uri="{BB962C8B-B14F-4D97-AF65-F5344CB8AC3E}">
        <p14:creationId xmlns:p14="http://schemas.microsoft.com/office/powerpoint/2010/main" val="137327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6F33B-26E4-45FE-B3BD-2FD5B0B02342}" type="datetimeFigureOut">
              <a:rPr lang="en-US" smtClean="0"/>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38348-AD2F-4916-BAEB-47C847CC15BA}" type="slidenum">
              <a:rPr lang="en-US" smtClean="0"/>
              <a:t>‹#›</a:t>
            </a:fld>
            <a:endParaRPr lang="en-US"/>
          </a:p>
        </p:txBody>
      </p:sp>
    </p:spTree>
    <p:extLst>
      <p:ext uri="{BB962C8B-B14F-4D97-AF65-F5344CB8AC3E}">
        <p14:creationId xmlns:p14="http://schemas.microsoft.com/office/powerpoint/2010/main" val="375522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6F33B-26E4-45FE-B3BD-2FD5B0B02342}" type="datetimeFigureOut">
              <a:rPr lang="en-US" smtClean="0"/>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38348-AD2F-4916-BAEB-47C847CC15BA}" type="slidenum">
              <a:rPr lang="en-US" smtClean="0"/>
              <a:t>‹#›</a:t>
            </a:fld>
            <a:endParaRPr lang="en-US"/>
          </a:p>
        </p:txBody>
      </p:sp>
    </p:spTree>
    <p:extLst>
      <p:ext uri="{BB962C8B-B14F-4D97-AF65-F5344CB8AC3E}">
        <p14:creationId xmlns:p14="http://schemas.microsoft.com/office/powerpoint/2010/main" val="109931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6F33B-26E4-45FE-B3BD-2FD5B0B02342}"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38348-AD2F-4916-BAEB-47C847CC15BA}" type="slidenum">
              <a:rPr lang="en-US" smtClean="0"/>
              <a:t>‹#›</a:t>
            </a:fld>
            <a:endParaRPr lang="en-US"/>
          </a:p>
        </p:txBody>
      </p:sp>
    </p:spTree>
    <p:extLst>
      <p:ext uri="{BB962C8B-B14F-4D97-AF65-F5344CB8AC3E}">
        <p14:creationId xmlns:p14="http://schemas.microsoft.com/office/powerpoint/2010/main" val="20659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6F33B-26E4-45FE-B3BD-2FD5B0B02342}"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38348-AD2F-4916-BAEB-47C847CC15BA}" type="slidenum">
              <a:rPr lang="en-US" smtClean="0"/>
              <a:t>‹#›</a:t>
            </a:fld>
            <a:endParaRPr lang="en-US"/>
          </a:p>
        </p:txBody>
      </p:sp>
    </p:spTree>
    <p:extLst>
      <p:ext uri="{BB962C8B-B14F-4D97-AF65-F5344CB8AC3E}">
        <p14:creationId xmlns:p14="http://schemas.microsoft.com/office/powerpoint/2010/main" val="172738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6F33B-26E4-45FE-B3BD-2FD5B0B02342}" type="datetimeFigureOut">
              <a:rPr lang="en-US" smtClean="0"/>
              <a:t>9/6/2012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38348-AD2F-4916-BAEB-47C847CC15BA}" type="slidenum">
              <a:rPr lang="en-US" smtClean="0"/>
              <a:t>‹#›</a:t>
            </a:fld>
            <a:endParaRPr lang="en-US"/>
          </a:p>
        </p:txBody>
      </p:sp>
      <p:pic>
        <p:nvPicPr>
          <p:cNvPr id="7" name="Passive Thermal Logo" descr="K:\Heat pipes\New Research Data\passive_thermal_letter_head.jpg"/>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5943600"/>
            <a:ext cx="4495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822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4.png"/><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5.png"/><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6.png"/><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28.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Using Copper Water Loop Heat Pipes to Efficiently Cool CPUs and GPUs</a:t>
            </a:r>
          </a:p>
        </p:txBody>
      </p:sp>
      <p:sp>
        <p:nvSpPr>
          <p:cNvPr id="3" name="Subtitle 2"/>
          <p:cNvSpPr>
            <a:spLocks noGrp="1"/>
          </p:cNvSpPr>
          <p:nvPr>
            <p:ph type="subTitle" idx="1"/>
          </p:nvPr>
        </p:nvSpPr>
        <p:spPr/>
        <p:txBody>
          <a:bodyPr>
            <a:normAutofit/>
          </a:bodyPr>
          <a:lstStyle/>
          <a:p>
            <a:r>
              <a:rPr lang="en-US" dirty="0" smtClean="0"/>
              <a:t>Stephen Fried</a:t>
            </a:r>
          </a:p>
          <a:p>
            <a:r>
              <a:rPr lang="en-US" dirty="0" smtClean="0"/>
              <a:t>President</a:t>
            </a:r>
          </a:p>
          <a:p>
            <a:r>
              <a:rPr lang="en-US" dirty="0" smtClean="0"/>
              <a:t>Passive Thermal Technology, Inc.</a:t>
            </a:r>
          </a:p>
        </p:txBody>
      </p:sp>
    </p:spTree>
    <p:extLst>
      <p:ext uri="{BB962C8B-B14F-4D97-AF65-F5344CB8AC3E}">
        <p14:creationId xmlns:p14="http://schemas.microsoft.com/office/powerpoint/2010/main" val="45706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Pipe Essentials</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Because of their limitations, standard heat pipes typically get used in situations where a small amount of heat needs to be carried a small distance.</a:t>
            </a:r>
          </a:p>
          <a:p>
            <a:r>
              <a:rPr lang="en-US" dirty="0" smtClean="0"/>
              <a:t>The most common use in computers is in copper finned heat sinks. A pair of heat pipes can be used to distribute up to 80 Watts in a heat sink made of thin copper cooling fins. The alternative is a heat sink whose fins are much heavier, which tends to choke the cooling flow between fins.</a:t>
            </a:r>
            <a:endParaRPr lang="en-US" dirty="0"/>
          </a:p>
        </p:txBody>
      </p:sp>
      <p:pic>
        <p:nvPicPr>
          <p:cNvPr id="5" name="Picture 7" descr="K:\Heat pipes\PowerPoint\Heat_pip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14375" y="2362994"/>
            <a:ext cx="35242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357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ChangeArrowheads="1"/>
          </p:cNvSpPr>
          <p:nvPr/>
        </p:nvSpPr>
        <p:spPr bwMode="auto">
          <a:xfrm>
            <a:off x="5029200" y="1143000"/>
            <a:ext cx="350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r>
              <a:rPr lang="en-US" sz="2000" dirty="0" smtClean="0"/>
              <a:t>Outer Wall</a:t>
            </a:r>
          </a:p>
          <a:p>
            <a:pPr marL="342900" indent="-342900">
              <a:spcBef>
                <a:spcPct val="20000"/>
              </a:spcBef>
              <a:buClr>
                <a:schemeClr val="accent2"/>
              </a:buClr>
              <a:buSzPct val="80000"/>
              <a:buFont typeface="Wingdings" pitchFamily="2" charset="2"/>
              <a:buChar char="l"/>
            </a:pPr>
            <a:r>
              <a:rPr lang="en-US" sz="2000" dirty="0" smtClean="0"/>
              <a:t>Escape Channels</a:t>
            </a:r>
          </a:p>
          <a:p>
            <a:pPr marL="342900" indent="-342900">
              <a:spcBef>
                <a:spcPct val="20000"/>
              </a:spcBef>
              <a:buClr>
                <a:schemeClr val="accent2"/>
              </a:buClr>
              <a:buSzPct val="80000"/>
              <a:buFont typeface="Wingdings" pitchFamily="2" charset="2"/>
              <a:buChar char="l"/>
            </a:pPr>
            <a:r>
              <a:rPr lang="en-US" sz="2000" dirty="0" smtClean="0"/>
              <a:t>Wick</a:t>
            </a:r>
          </a:p>
          <a:p>
            <a:pPr marL="342900" indent="-342900">
              <a:spcBef>
                <a:spcPct val="20000"/>
              </a:spcBef>
              <a:buClr>
                <a:schemeClr val="accent2"/>
              </a:buClr>
              <a:buSzPct val="80000"/>
              <a:buFont typeface="Wingdings" pitchFamily="2" charset="2"/>
              <a:buChar char="l"/>
            </a:pPr>
            <a:r>
              <a:rPr lang="en-US" sz="2000" dirty="0" smtClean="0"/>
              <a:t>Vapor Line</a:t>
            </a:r>
          </a:p>
          <a:p>
            <a:pPr marL="342900" indent="-342900">
              <a:spcBef>
                <a:spcPct val="20000"/>
              </a:spcBef>
              <a:buClr>
                <a:schemeClr val="accent2"/>
              </a:buClr>
              <a:buSzPct val="80000"/>
              <a:buFont typeface="Wingdings" pitchFamily="2" charset="2"/>
              <a:buChar char="l"/>
            </a:pPr>
            <a:r>
              <a:rPr lang="en-US" sz="2000" dirty="0" smtClean="0"/>
              <a:t>Liquid Return Line</a:t>
            </a:r>
          </a:p>
          <a:p>
            <a:pPr>
              <a:spcBef>
                <a:spcPct val="20000"/>
              </a:spcBef>
              <a:buClr>
                <a:schemeClr val="accent2"/>
              </a:buClr>
              <a:buSzPct val="80000"/>
            </a:pPr>
            <a:endParaRPr lang="en-US" sz="2000" dirty="0" smtClean="0"/>
          </a:p>
          <a:p>
            <a:pPr>
              <a:spcBef>
                <a:spcPct val="20000"/>
              </a:spcBef>
              <a:buClr>
                <a:schemeClr val="accent2"/>
              </a:buClr>
              <a:buSzPct val="80000"/>
            </a:pPr>
            <a:r>
              <a:rPr lang="en-US" sz="2000" dirty="0" smtClean="0"/>
              <a:t>Before </a:t>
            </a:r>
            <a:r>
              <a:rPr lang="en-US" sz="2000" dirty="0"/>
              <a:t>heat is applied, to the </a:t>
            </a:r>
            <a:r>
              <a:rPr lang="en-US" sz="2000" dirty="0" smtClean="0"/>
              <a:t>evaporator outer wall, the wick </a:t>
            </a:r>
            <a:r>
              <a:rPr lang="en-US" sz="2000" dirty="0"/>
              <a:t>is filled with liquid along with most of the condenser piping.   </a:t>
            </a:r>
          </a:p>
          <a:p>
            <a:pPr marL="342900" indent="-342900">
              <a:spcBef>
                <a:spcPct val="20000"/>
              </a:spcBef>
              <a:buClr>
                <a:schemeClr val="accent2"/>
              </a:buClr>
              <a:buSzPct val="80000"/>
              <a:buFont typeface="Wingdings" pitchFamily="2" charset="2"/>
              <a:buNone/>
            </a:pPr>
            <a:endParaRPr lang="en-US" sz="2000" dirty="0"/>
          </a:p>
        </p:txBody>
      </p:sp>
      <p:graphicFrame>
        <p:nvGraphicFramePr>
          <p:cNvPr id="189444" name="Object 8"/>
          <p:cNvGraphicFramePr>
            <a:graphicFrameLocks noChangeAspect="1"/>
          </p:cNvGraphicFramePr>
          <p:nvPr/>
        </p:nvGraphicFramePr>
        <p:xfrm>
          <a:off x="1295400" y="685800"/>
          <a:ext cx="2667000" cy="4953000"/>
        </p:xfrm>
        <a:graphic>
          <a:graphicData uri="http://schemas.openxmlformats.org/presentationml/2006/ole">
            <mc:AlternateContent xmlns:mc="http://schemas.openxmlformats.org/markup-compatibility/2006">
              <mc:Choice xmlns:v="urn:schemas-microsoft-com:vml" Requires="v">
                <p:oleObj spid="_x0000_s1039" name="PHOTO-PAINT" r:id="rId4" imgW="1176431" imgH="2197426" progId="CorelPhotoPaint.Image.12">
                  <p:embed/>
                </p:oleObj>
              </mc:Choice>
              <mc:Fallback>
                <p:oleObj name="PHOTO-PAINT" r:id="rId4" imgW="1176431" imgH="2197426" progId="CorelPhotoPaint.Imag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685800"/>
                        <a:ext cx="2667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8485" name="Line 9"/>
          <p:cNvSpPr>
            <a:spLocks noChangeShapeType="1"/>
          </p:cNvSpPr>
          <p:nvPr/>
        </p:nvSpPr>
        <p:spPr bwMode="auto">
          <a:xfrm flipH="1">
            <a:off x="2438400" y="1351280"/>
            <a:ext cx="2763520" cy="17272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48486" name="Line 10"/>
          <p:cNvSpPr>
            <a:spLocks noChangeShapeType="1"/>
          </p:cNvSpPr>
          <p:nvPr/>
        </p:nvSpPr>
        <p:spPr bwMode="auto">
          <a:xfrm flipH="1">
            <a:off x="1828800" y="1706880"/>
            <a:ext cx="3373120" cy="35052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48487" name="Line 11"/>
          <p:cNvSpPr>
            <a:spLocks noChangeShapeType="1"/>
          </p:cNvSpPr>
          <p:nvPr/>
        </p:nvSpPr>
        <p:spPr bwMode="auto">
          <a:xfrm flipH="1">
            <a:off x="2209800" y="2072640"/>
            <a:ext cx="2992120" cy="59436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48488" name="Line 12"/>
          <p:cNvSpPr>
            <a:spLocks noChangeShapeType="1"/>
          </p:cNvSpPr>
          <p:nvPr/>
        </p:nvSpPr>
        <p:spPr bwMode="auto">
          <a:xfrm flipH="1">
            <a:off x="2133600" y="2438400"/>
            <a:ext cx="3068320" cy="731838"/>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0" name="Line 12"/>
          <p:cNvSpPr>
            <a:spLocks noChangeShapeType="1"/>
          </p:cNvSpPr>
          <p:nvPr/>
        </p:nvSpPr>
        <p:spPr bwMode="auto">
          <a:xfrm flipH="1">
            <a:off x="3515360" y="2804318"/>
            <a:ext cx="1686560" cy="365919"/>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1" name="Rectangle 2"/>
          <p:cNvSpPr>
            <a:spLocks noGrp="1" noChangeArrowheads="1"/>
          </p:cNvSpPr>
          <p:nvPr>
            <p:ph type="ctrTitle" sz="quarter" idx="4294967295"/>
          </p:nvPr>
        </p:nvSpPr>
        <p:spPr>
          <a:xfrm>
            <a:off x="4191000" y="304800"/>
            <a:ext cx="4648200" cy="609600"/>
          </a:xfrm>
        </p:spPr>
        <p:txBody>
          <a:bodyPr anchor="b">
            <a:normAutofit fontScale="90000"/>
          </a:bodyPr>
          <a:lstStyle/>
          <a:p>
            <a:pPr algn="l" eaLnBrk="1" hangingPunct="1">
              <a:defRPr/>
            </a:pPr>
            <a:r>
              <a:rPr lang="en-US" dirty="0" smtClean="0"/>
              <a:t>LHP Operation</a:t>
            </a:r>
            <a:endParaRPr lang="en-US" sz="2400" dirty="0" smtClean="0"/>
          </a:p>
        </p:txBody>
      </p:sp>
    </p:spTree>
    <p:extLst>
      <p:ext uri="{BB962C8B-B14F-4D97-AF65-F5344CB8AC3E}">
        <p14:creationId xmlns:p14="http://schemas.microsoft.com/office/powerpoint/2010/main" val="3491300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5"/>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8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8487"/>
                                        </p:tgtEl>
                                        <p:attrNameLst>
                                          <p:attrName>style.visibility</p:attrName>
                                        </p:attrNameLst>
                                      </p:cBhvr>
                                      <p:to>
                                        <p:strVal val="visible"/>
                                      </p:to>
                                    </p:set>
                                  </p:childTnLst>
                                </p:cTn>
                              </p:par>
                            </p:childTnLst>
                          </p:cTn>
                        </p:par>
                      </p:childTnLst>
                    </p:cTn>
                  </p:par>
                  <p:par>
                    <p:cTn id="15" fill="hold">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84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animBg="1"/>
      <p:bldP spid="148486" grpId="0" animBg="1"/>
      <p:bldP spid="148487" grpId="0" animBg="1"/>
      <p:bldP spid="14848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ChangeArrowheads="1"/>
          </p:cNvSpPr>
          <p:nvPr/>
        </p:nvSpPr>
        <p:spPr bwMode="auto">
          <a:xfrm>
            <a:off x="5029200" y="1143000"/>
            <a:ext cx="388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r>
              <a:rPr lang="en-US" sz="2000" dirty="0" smtClean="0"/>
              <a:t>Compensation Chamber</a:t>
            </a:r>
          </a:p>
          <a:p>
            <a:pPr marL="342900" indent="-342900">
              <a:spcBef>
                <a:spcPct val="20000"/>
              </a:spcBef>
              <a:buClr>
                <a:schemeClr val="accent2"/>
              </a:buClr>
              <a:buSzPct val="80000"/>
              <a:buFont typeface="Wingdings" pitchFamily="2" charset="2"/>
              <a:buChar char="l"/>
            </a:pPr>
            <a:r>
              <a:rPr lang="en-US" sz="2000" dirty="0" smtClean="0"/>
              <a:t>Heat</a:t>
            </a:r>
          </a:p>
          <a:p>
            <a:pPr marL="342900" indent="-342900">
              <a:spcBef>
                <a:spcPct val="20000"/>
              </a:spcBef>
              <a:buClr>
                <a:schemeClr val="accent2"/>
              </a:buClr>
              <a:buSzPct val="80000"/>
              <a:buFont typeface="Wingdings" pitchFamily="2" charset="2"/>
              <a:buChar char="l"/>
            </a:pPr>
            <a:r>
              <a:rPr lang="en-US" sz="2000" dirty="0" smtClean="0"/>
              <a:t>Wick</a:t>
            </a:r>
          </a:p>
          <a:p>
            <a:pPr marL="342900" indent="-342900">
              <a:spcBef>
                <a:spcPct val="20000"/>
              </a:spcBef>
              <a:buClr>
                <a:schemeClr val="accent2"/>
              </a:buClr>
              <a:buSzPct val="80000"/>
              <a:buFont typeface="Wingdings" pitchFamily="2" charset="2"/>
              <a:buChar char="l"/>
            </a:pPr>
            <a:r>
              <a:rPr lang="en-US" sz="2000" dirty="0" smtClean="0"/>
              <a:t>Vapor Line</a:t>
            </a:r>
          </a:p>
          <a:p>
            <a:pPr marL="342900" indent="-342900">
              <a:spcBef>
                <a:spcPct val="20000"/>
              </a:spcBef>
              <a:buClr>
                <a:schemeClr val="accent2"/>
              </a:buClr>
              <a:buSzPct val="80000"/>
              <a:buFont typeface="Wingdings" pitchFamily="2" charset="2"/>
              <a:buChar char="l"/>
            </a:pPr>
            <a:r>
              <a:rPr lang="en-US" sz="2000" dirty="0" smtClean="0"/>
              <a:t>Condenser</a:t>
            </a:r>
          </a:p>
          <a:p>
            <a:pPr marL="342900" indent="-342900">
              <a:spcBef>
                <a:spcPct val="20000"/>
              </a:spcBef>
              <a:buClr>
                <a:schemeClr val="accent2"/>
              </a:buClr>
              <a:buSzPct val="80000"/>
              <a:buFont typeface="Wingdings" pitchFamily="2" charset="2"/>
              <a:buChar char="l"/>
            </a:pPr>
            <a:r>
              <a:rPr lang="en-US" sz="2000" dirty="0" smtClean="0"/>
              <a:t>Liquid Return Line</a:t>
            </a:r>
          </a:p>
          <a:p>
            <a:pPr>
              <a:spcBef>
                <a:spcPct val="20000"/>
              </a:spcBef>
              <a:buClr>
                <a:schemeClr val="accent2"/>
              </a:buClr>
              <a:buSzPct val="80000"/>
            </a:pPr>
            <a:endParaRPr lang="en-US" sz="2000" dirty="0" smtClean="0"/>
          </a:p>
          <a:p>
            <a:pPr>
              <a:spcBef>
                <a:spcPct val="20000"/>
              </a:spcBef>
              <a:buClr>
                <a:schemeClr val="accent2"/>
              </a:buClr>
              <a:buSzPct val="80000"/>
            </a:pPr>
            <a:r>
              <a:rPr lang="en-US" sz="2000" dirty="0" smtClean="0"/>
              <a:t>After </a:t>
            </a:r>
            <a:r>
              <a:rPr lang="en-US" sz="2000" dirty="0"/>
              <a:t>heat is applied, </a:t>
            </a:r>
            <a:r>
              <a:rPr lang="en-US" sz="2000" dirty="0" smtClean="0"/>
              <a:t>the wick </a:t>
            </a:r>
            <a:r>
              <a:rPr lang="en-US" sz="2000" dirty="0"/>
              <a:t>is </a:t>
            </a:r>
            <a:r>
              <a:rPr lang="en-US" sz="2000" dirty="0" smtClean="0"/>
              <a:t>still </a:t>
            </a:r>
            <a:r>
              <a:rPr lang="en-US" sz="2000" dirty="0"/>
              <a:t>filled with liquid</a:t>
            </a:r>
            <a:r>
              <a:rPr lang="en-US" sz="2000" dirty="0" smtClean="0"/>
              <a:t>.</a:t>
            </a:r>
          </a:p>
          <a:p>
            <a:pPr>
              <a:spcBef>
                <a:spcPct val="20000"/>
              </a:spcBef>
              <a:buClr>
                <a:schemeClr val="accent2"/>
              </a:buClr>
              <a:buSzPct val="80000"/>
            </a:pPr>
            <a:r>
              <a:rPr lang="en-US" sz="2000" dirty="0" smtClean="0"/>
              <a:t>Vapor </a:t>
            </a:r>
            <a:r>
              <a:rPr lang="en-US" sz="2000" dirty="0"/>
              <a:t>escaping from the wick </a:t>
            </a:r>
            <a:r>
              <a:rPr lang="en-US" sz="2000" dirty="0" smtClean="0"/>
              <a:t>forces </a:t>
            </a:r>
            <a:r>
              <a:rPr lang="en-US" sz="2000" dirty="0"/>
              <a:t>the liquid down </a:t>
            </a:r>
            <a:r>
              <a:rPr lang="en-US" sz="2000" dirty="0" smtClean="0"/>
              <a:t>through the condenser and around </a:t>
            </a:r>
            <a:r>
              <a:rPr lang="en-US" sz="2000" dirty="0"/>
              <a:t>towards the compensation chamber.   </a:t>
            </a:r>
          </a:p>
          <a:p>
            <a:pPr marL="342900" indent="-342900">
              <a:spcBef>
                <a:spcPct val="20000"/>
              </a:spcBef>
              <a:buClr>
                <a:schemeClr val="accent2"/>
              </a:buClr>
              <a:buSzPct val="80000"/>
              <a:buFont typeface="Wingdings" pitchFamily="2" charset="2"/>
              <a:buNone/>
            </a:pPr>
            <a:endParaRPr lang="en-US" sz="2000" dirty="0"/>
          </a:p>
        </p:txBody>
      </p:sp>
      <p:graphicFrame>
        <p:nvGraphicFramePr>
          <p:cNvPr id="191492" name="Object 11"/>
          <p:cNvGraphicFramePr>
            <a:graphicFrameLocks noChangeAspect="1"/>
          </p:cNvGraphicFramePr>
          <p:nvPr/>
        </p:nvGraphicFramePr>
        <p:xfrm>
          <a:off x="1295400" y="685800"/>
          <a:ext cx="2679700" cy="4953000"/>
        </p:xfrm>
        <a:graphic>
          <a:graphicData uri="http://schemas.openxmlformats.org/presentationml/2006/ole">
            <mc:AlternateContent xmlns:mc="http://schemas.openxmlformats.org/markup-compatibility/2006">
              <mc:Choice xmlns:v="urn:schemas-microsoft-com:vml" Requires="v">
                <p:oleObj spid="_x0000_s2063" name="PHOTO-PAINT" r:id="rId4" imgW="1194515" imgH="2206383" progId="CorelPhotoPaint.Image.12">
                  <p:embed/>
                </p:oleObj>
              </mc:Choice>
              <mc:Fallback>
                <p:oleObj name="PHOTO-PAINT" r:id="rId4" imgW="1194515" imgH="2206383" progId="CorelPhotoPaint.Imag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685800"/>
                        <a:ext cx="26797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0533" name="Line 12"/>
          <p:cNvSpPr>
            <a:spLocks noChangeShapeType="1"/>
          </p:cNvSpPr>
          <p:nvPr/>
        </p:nvSpPr>
        <p:spPr bwMode="auto">
          <a:xfrm flipH="1">
            <a:off x="2286000" y="2082800"/>
            <a:ext cx="2905760" cy="4064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50535" name="Line 14"/>
          <p:cNvSpPr>
            <a:spLocks noChangeShapeType="1"/>
          </p:cNvSpPr>
          <p:nvPr/>
        </p:nvSpPr>
        <p:spPr bwMode="auto">
          <a:xfrm flipH="1">
            <a:off x="1676400" y="1717040"/>
            <a:ext cx="3525520" cy="3556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1" name="Line 14"/>
          <p:cNvSpPr>
            <a:spLocks noChangeShapeType="1"/>
          </p:cNvSpPr>
          <p:nvPr/>
        </p:nvSpPr>
        <p:spPr bwMode="auto">
          <a:xfrm flipH="1">
            <a:off x="2133600" y="2438400"/>
            <a:ext cx="3068320" cy="83820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4" name="Line 9"/>
          <p:cNvSpPr>
            <a:spLocks noChangeShapeType="1"/>
          </p:cNvSpPr>
          <p:nvPr/>
        </p:nvSpPr>
        <p:spPr bwMode="auto">
          <a:xfrm flipH="1">
            <a:off x="2824480" y="2814320"/>
            <a:ext cx="2377440" cy="1402080"/>
          </a:xfrm>
          <a:custGeom>
            <a:avLst/>
            <a:gdLst>
              <a:gd name="connsiteX0" fmla="*/ 0 w 2377440"/>
              <a:gd name="connsiteY0" fmla="*/ 0 h 1402080"/>
              <a:gd name="connsiteX1" fmla="*/ 2377440 w 2377440"/>
              <a:gd name="connsiteY1" fmla="*/ 1402080 h 1402080"/>
              <a:gd name="connsiteX0" fmla="*/ 0 w 2377440"/>
              <a:gd name="connsiteY0" fmla="*/ 0 h 1402080"/>
              <a:gd name="connsiteX1" fmla="*/ 1910080 w 2377440"/>
              <a:gd name="connsiteY1" fmla="*/ 345440 h 1402080"/>
              <a:gd name="connsiteX2" fmla="*/ 2377440 w 2377440"/>
              <a:gd name="connsiteY2" fmla="*/ 1402080 h 1402080"/>
              <a:gd name="connsiteX0" fmla="*/ 0 w 2377440"/>
              <a:gd name="connsiteY0" fmla="*/ 0 h 1402080"/>
              <a:gd name="connsiteX1" fmla="*/ 1910080 w 2377440"/>
              <a:gd name="connsiteY1" fmla="*/ 345440 h 1402080"/>
              <a:gd name="connsiteX2" fmla="*/ 2377440 w 2377440"/>
              <a:gd name="connsiteY2" fmla="*/ 1402080 h 1402080"/>
              <a:gd name="connsiteX0" fmla="*/ 0 w 2377440"/>
              <a:gd name="connsiteY0" fmla="*/ 0 h 1402080"/>
              <a:gd name="connsiteX1" fmla="*/ 1910080 w 2377440"/>
              <a:gd name="connsiteY1" fmla="*/ 345440 h 1402080"/>
              <a:gd name="connsiteX2" fmla="*/ 2377440 w 2377440"/>
              <a:gd name="connsiteY2" fmla="*/ 1402080 h 1402080"/>
              <a:gd name="connsiteX0" fmla="*/ 0 w 2377440"/>
              <a:gd name="connsiteY0" fmla="*/ 0 h 1402080"/>
              <a:gd name="connsiteX1" fmla="*/ 1910080 w 2377440"/>
              <a:gd name="connsiteY1" fmla="*/ 345440 h 1402080"/>
              <a:gd name="connsiteX2" fmla="*/ 2377440 w 2377440"/>
              <a:gd name="connsiteY2" fmla="*/ 1402080 h 1402080"/>
              <a:gd name="connsiteX0" fmla="*/ 0 w 2377440"/>
              <a:gd name="connsiteY0" fmla="*/ 0 h 1402080"/>
              <a:gd name="connsiteX1" fmla="*/ 1910080 w 2377440"/>
              <a:gd name="connsiteY1" fmla="*/ 345440 h 1402080"/>
              <a:gd name="connsiteX2" fmla="*/ 2377440 w 2377440"/>
              <a:gd name="connsiteY2" fmla="*/ 1402080 h 1402080"/>
              <a:gd name="connsiteX0" fmla="*/ 0 w 2377440"/>
              <a:gd name="connsiteY0" fmla="*/ 0 h 1402080"/>
              <a:gd name="connsiteX1" fmla="*/ 1910080 w 2377440"/>
              <a:gd name="connsiteY1" fmla="*/ 345440 h 1402080"/>
              <a:gd name="connsiteX2" fmla="*/ 2377440 w 2377440"/>
              <a:gd name="connsiteY2" fmla="*/ 1402080 h 1402080"/>
              <a:gd name="connsiteX0" fmla="*/ 0 w 2377440"/>
              <a:gd name="connsiteY0" fmla="*/ 0 h 1402080"/>
              <a:gd name="connsiteX1" fmla="*/ 1910080 w 2377440"/>
              <a:gd name="connsiteY1" fmla="*/ 345440 h 1402080"/>
              <a:gd name="connsiteX2" fmla="*/ 2377440 w 2377440"/>
              <a:gd name="connsiteY2" fmla="*/ 1402080 h 1402080"/>
              <a:gd name="connsiteX0" fmla="*/ 0 w 2377440"/>
              <a:gd name="connsiteY0" fmla="*/ 0 h 1402080"/>
              <a:gd name="connsiteX1" fmla="*/ 1910080 w 2377440"/>
              <a:gd name="connsiteY1" fmla="*/ 345440 h 1402080"/>
              <a:gd name="connsiteX2" fmla="*/ 2377440 w 2377440"/>
              <a:gd name="connsiteY2" fmla="*/ 1402080 h 1402080"/>
              <a:gd name="connsiteX0" fmla="*/ 0 w 2377440"/>
              <a:gd name="connsiteY0" fmla="*/ 0 h 1402080"/>
              <a:gd name="connsiteX1" fmla="*/ 1910080 w 2377440"/>
              <a:gd name="connsiteY1" fmla="*/ 345440 h 1402080"/>
              <a:gd name="connsiteX2" fmla="*/ 2377440 w 2377440"/>
              <a:gd name="connsiteY2" fmla="*/ 1402080 h 1402080"/>
            </a:gdLst>
            <a:ahLst/>
            <a:cxnLst>
              <a:cxn ang="0">
                <a:pos x="connsiteX0" y="connsiteY0"/>
              </a:cxn>
              <a:cxn ang="0">
                <a:pos x="connsiteX1" y="connsiteY1"/>
              </a:cxn>
              <a:cxn ang="0">
                <a:pos x="connsiteX2" y="connsiteY2"/>
              </a:cxn>
            </a:cxnLst>
            <a:rect l="l" t="t" r="r" b="b"/>
            <a:pathLst>
              <a:path w="2377440" h="1402080">
                <a:moveTo>
                  <a:pt x="0" y="0"/>
                </a:moveTo>
                <a:cubicBezTo>
                  <a:pt x="568960" y="10160"/>
                  <a:pt x="1635760" y="10160"/>
                  <a:pt x="1910080" y="345440"/>
                </a:cubicBezTo>
                <a:cubicBezTo>
                  <a:pt x="2184400" y="680720"/>
                  <a:pt x="2204720" y="853440"/>
                  <a:pt x="2377440" y="1402080"/>
                </a:cubicBezTo>
              </a:path>
            </a:pathLst>
          </a:cu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3" name="Line 14"/>
          <p:cNvSpPr>
            <a:spLocks noChangeShapeType="1"/>
          </p:cNvSpPr>
          <p:nvPr/>
        </p:nvSpPr>
        <p:spPr bwMode="auto">
          <a:xfrm flipH="1">
            <a:off x="1950720" y="1351280"/>
            <a:ext cx="3241040" cy="3048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5" name="Line 9"/>
          <p:cNvSpPr>
            <a:spLocks noChangeShapeType="1"/>
          </p:cNvSpPr>
          <p:nvPr/>
        </p:nvSpPr>
        <p:spPr bwMode="auto">
          <a:xfrm flipH="1">
            <a:off x="3495040" y="3180080"/>
            <a:ext cx="1706880" cy="2032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6" name="Rectangle 2"/>
          <p:cNvSpPr>
            <a:spLocks noGrp="1" noChangeArrowheads="1"/>
          </p:cNvSpPr>
          <p:nvPr>
            <p:ph type="ctrTitle" sz="quarter" idx="4294967295"/>
          </p:nvPr>
        </p:nvSpPr>
        <p:spPr>
          <a:xfrm>
            <a:off x="4191000" y="304800"/>
            <a:ext cx="4648200" cy="609600"/>
          </a:xfrm>
        </p:spPr>
        <p:txBody>
          <a:bodyPr anchor="b">
            <a:normAutofit fontScale="90000"/>
          </a:bodyPr>
          <a:lstStyle/>
          <a:p>
            <a:pPr algn="l" eaLnBrk="1" hangingPunct="1">
              <a:defRPr/>
            </a:pPr>
            <a:r>
              <a:rPr lang="en-US" dirty="0" smtClean="0"/>
              <a:t>LHP Operation</a:t>
            </a:r>
            <a:endParaRPr lang="en-US" sz="2400" dirty="0" smtClean="0"/>
          </a:p>
        </p:txBody>
      </p:sp>
    </p:spTree>
    <p:extLst>
      <p:ext uri="{BB962C8B-B14F-4D97-AF65-F5344CB8AC3E}">
        <p14:creationId xmlns:p14="http://schemas.microsoft.com/office/powerpoint/2010/main" val="3939219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05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animBg="1"/>
      <p:bldP spid="150535" grpId="0" animBg="1"/>
      <p:bldP spid="11" grpId="0" animBg="1"/>
      <p:bldP spid="14"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ChangeArrowheads="1"/>
          </p:cNvSpPr>
          <p:nvPr/>
        </p:nvSpPr>
        <p:spPr bwMode="auto">
          <a:xfrm>
            <a:off x="5029200" y="1143000"/>
            <a:ext cx="373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r>
              <a:rPr lang="en-US" sz="2000" dirty="0" smtClean="0"/>
              <a:t>After more </a:t>
            </a:r>
            <a:r>
              <a:rPr lang="en-US" sz="2000" dirty="0"/>
              <a:t>heat is applied, </a:t>
            </a:r>
            <a:r>
              <a:rPr lang="en-US" sz="2000" dirty="0" smtClean="0"/>
              <a:t>the evaporator </a:t>
            </a:r>
            <a:r>
              <a:rPr lang="en-US" sz="2000" dirty="0"/>
              <a:t>wick is drying </a:t>
            </a:r>
            <a:r>
              <a:rPr lang="en-US" sz="2000" dirty="0" smtClean="0"/>
              <a:t>out.</a:t>
            </a:r>
            <a:endParaRPr lang="en-US" sz="2000" dirty="0"/>
          </a:p>
          <a:p>
            <a:pPr marL="342900" indent="-342900">
              <a:spcBef>
                <a:spcPct val="20000"/>
              </a:spcBef>
              <a:buClr>
                <a:schemeClr val="accent2"/>
              </a:buClr>
              <a:buSzPct val="80000"/>
              <a:buFont typeface="Wingdings" pitchFamily="2" charset="2"/>
              <a:buChar char="l"/>
            </a:pPr>
            <a:r>
              <a:rPr lang="en-US" sz="2000" dirty="0" smtClean="0"/>
              <a:t>Escaping vapor has now pushed returning liquid up to evaporator.</a:t>
            </a:r>
          </a:p>
          <a:p>
            <a:pPr marL="342900" indent="-342900">
              <a:spcBef>
                <a:spcPct val="20000"/>
              </a:spcBef>
              <a:buClr>
                <a:schemeClr val="accent2"/>
              </a:buClr>
              <a:buSzPct val="80000"/>
              <a:buFont typeface="Wingdings" pitchFamily="2" charset="2"/>
              <a:buChar char="l"/>
            </a:pPr>
            <a:r>
              <a:rPr lang="en-US" sz="2000" dirty="0" smtClean="0"/>
              <a:t>The condenser is now filling with vapor, removing heat from the LHP.</a:t>
            </a:r>
          </a:p>
          <a:p>
            <a:pPr marL="342900" indent="-342900">
              <a:spcBef>
                <a:spcPct val="20000"/>
              </a:spcBef>
              <a:buClr>
                <a:schemeClr val="accent2"/>
              </a:buClr>
              <a:buSzPct val="80000"/>
              <a:buFont typeface="Wingdings" pitchFamily="2" charset="2"/>
              <a:buNone/>
            </a:pPr>
            <a:endParaRPr lang="en-US" sz="2000" dirty="0"/>
          </a:p>
        </p:txBody>
      </p:sp>
      <p:graphicFrame>
        <p:nvGraphicFramePr>
          <p:cNvPr id="193540" name="Object 5"/>
          <p:cNvGraphicFramePr>
            <a:graphicFrameLocks noChangeAspect="1"/>
          </p:cNvGraphicFramePr>
          <p:nvPr/>
        </p:nvGraphicFramePr>
        <p:xfrm>
          <a:off x="1282700" y="685800"/>
          <a:ext cx="2679700" cy="4953000"/>
        </p:xfrm>
        <a:graphic>
          <a:graphicData uri="http://schemas.openxmlformats.org/presentationml/2006/ole">
            <mc:AlternateContent xmlns:mc="http://schemas.openxmlformats.org/markup-compatibility/2006">
              <mc:Choice xmlns:v="urn:schemas-microsoft-com:vml" Requires="v">
                <p:oleObj spid="_x0000_s3088" name="PHOTO-PAINT" r:id="rId4" imgW="1194515" imgH="2206383" progId="CorelPhotoPaint.Image.12">
                  <p:embed/>
                </p:oleObj>
              </mc:Choice>
              <mc:Fallback>
                <p:oleObj name="PHOTO-PAINT" r:id="rId4" imgW="1194515" imgH="2206383" progId="CorelPhotoPaint.Imag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700" y="685800"/>
                        <a:ext cx="26797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2581" name="Line 6"/>
          <p:cNvSpPr>
            <a:spLocks noChangeShapeType="1"/>
          </p:cNvSpPr>
          <p:nvPr/>
        </p:nvSpPr>
        <p:spPr bwMode="auto">
          <a:xfrm flipH="1" flipV="1">
            <a:off x="2133600" y="1838960"/>
            <a:ext cx="3058160" cy="19304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52582" name="Line 7"/>
          <p:cNvSpPr>
            <a:spLocks noChangeShapeType="1"/>
          </p:cNvSpPr>
          <p:nvPr/>
        </p:nvSpPr>
        <p:spPr bwMode="auto">
          <a:xfrm flipH="1">
            <a:off x="2550160" y="2987040"/>
            <a:ext cx="2641600" cy="218440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9" name="Line 8"/>
          <p:cNvSpPr>
            <a:spLocks noChangeShapeType="1"/>
          </p:cNvSpPr>
          <p:nvPr/>
        </p:nvSpPr>
        <p:spPr bwMode="auto">
          <a:xfrm flipH="1">
            <a:off x="2296160" y="1371600"/>
            <a:ext cx="2895600" cy="31496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0" name="Rectangle 2"/>
          <p:cNvSpPr>
            <a:spLocks noGrp="1" noChangeArrowheads="1"/>
          </p:cNvSpPr>
          <p:nvPr>
            <p:ph type="ctrTitle" sz="quarter" idx="4294967295"/>
          </p:nvPr>
        </p:nvSpPr>
        <p:spPr>
          <a:xfrm>
            <a:off x="4191000" y="304800"/>
            <a:ext cx="4648200" cy="609600"/>
          </a:xfrm>
        </p:spPr>
        <p:txBody>
          <a:bodyPr anchor="b">
            <a:normAutofit fontScale="90000"/>
          </a:bodyPr>
          <a:lstStyle/>
          <a:p>
            <a:pPr algn="l" eaLnBrk="1" hangingPunct="1">
              <a:defRPr/>
            </a:pPr>
            <a:r>
              <a:rPr lang="en-US" dirty="0" smtClean="0"/>
              <a:t>LHP Operation</a:t>
            </a:r>
            <a:endParaRPr lang="en-US" sz="2400" dirty="0" smtClean="0"/>
          </a:p>
        </p:txBody>
      </p:sp>
    </p:spTree>
    <p:extLst>
      <p:ext uri="{BB962C8B-B14F-4D97-AF65-F5344CB8AC3E}">
        <p14:creationId xmlns:p14="http://schemas.microsoft.com/office/powerpoint/2010/main" val="3778111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25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2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animBg="1"/>
      <p:bldP spid="15258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ChangeArrowheads="1"/>
          </p:cNvSpPr>
          <p:nvPr/>
        </p:nvSpPr>
        <p:spPr bwMode="auto">
          <a:xfrm>
            <a:off x="5029200" y="1143000"/>
            <a:ext cx="373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endParaRPr lang="en-US" sz="2400" dirty="0"/>
          </a:p>
          <a:p>
            <a:pPr marL="342900" indent="-342900">
              <a:spcBef>
                <a:spcPct val="20000"/>
              </a:spcBef>
              <a:buClr>
                <a:schemeClr val="accent2"/>
              </a:buClr>
              <a:buSzPct val="80000"/>
              <a:buFont typeface="Wingdings" pitchFamily="2" charset="2"/>
              <a:buChar char="l"/>
            </a:pPr>
            <a:r>
              <a:rPr lang="en-US" sz="2000" dirty="0" smtClean="0"/>
              <a:t>Liquid starts to fill the compensation chamber as</a:t>
            </a:r>
          </a:p>
          <a:p>
            <a:pPr marL="342900" indent="-342900">
              <a:spcBef>
                <a:spcPct val="20000"/>
              </a:spcBef>
              <a:buClr>
                <a:schemeClr val="accent2"/>
              </a:buClr>
              <a:buSzPct val="80000"/>
              <a:buFont typeface="Wingdings" pitchFamily="2" charset="2"/>
              <a:buChar char="l"/>
            </a:pPr>
            <a:r>
              <a:rPr lang="en-US" sz="2000" dirty="0" smtClean="0"/>
              <a:t>more </a:t>
            </a:r>
            <a:r>
              <a:rPr lang="en-US" sz="2000" dirty="0"/>
              <a:t>heat is </a:t>
            </a:r>
            <a:r>
              <a:rPr lang="en-US" sz="2000" dirty="0" smtClean="0"/>
              <a:t>applied.</a:t>
            </a:r>
          </a:p>
          <a:p>
            <a:pPr marL="342900" indent="-342900">
              <a:spcBef>
                <a:spcPct val="20000"/>
              </a:spcBef>
              <a:buClr>
                <a:schemeClr val="accent2"/>
              </a:buClr>
              <a:buSzPct val="80000"/>
              <a:buFont typeface="Wingdings" pitchFamily="2" charset="2"/>
              <a:buChar char="l"/>
            </a:pPr>
            <a:r>
              <a:rPr lang="en-US" sz="2000" dirty="0" smtClean="0"/>
              <a:t>The </a:t>
            </a:r>
            <a:r>
              <a:rPr lang="en-US" sz="2000" dirty="0"/>
              <a:t>area in the condenser available for condensation increases.    </a:t>
            </a:r>
          </a:p>
          <a:p>
            <a:pPr marL="342900" indent="-342900">
              <a:spcBef>
                <a:spcPct val="20000"/>
              </a:spcBef>
              <a:buClr>
                <a:schemeClr val="accent2"/>
              </a:buClr>
              <a:buSzPct val="80000"/>
              <a:buFont typeface="Wingdings" pitchFamily="2" charset="2"/>
              <a:buNone/>
            </a:pPr>
            <a:endParaRPr lang="en-US" sz="2000" dirty="0"/>
          </a:p>
        </p:txBody>
      </p:sp>
      <p:graphicFrame>
        <p:nvGraphicFramePr>
          <p:cNvPr id="195588" name="Object 12"/>
          <p:cNvGraphicFramePr>
            <a:graphicFrameLocks noChangeAspect="1"/>
          </p:cNvGraphicFramePr>
          <p:nvPr/>
        </p:nvGraphicFramePr>
        <p:xfrm>
          <a:off x="1279525" y="685800"/>
          <a:ext cx="2682875" cy="4953000"/>
        </p:xfrm>
        <a:graphic>
          <a:graphicData uri="http://schemas.openxmlformats.org/presentationml/2006/ole">
            <mc:AlternateContent xmlns:mc="http://schemas.openxmlformats.org/markup-compatibility/2006">
              <mc:Choice xmlns:v="urn:schemas-microsoft-com:vml" Requires="v">
                <p:oleObj spid="_x0000_s4111" name="PHOTO-PAINT" r:id="rId4" imgW="1200609" imgH="2215713" progId="CorelPhotoPaint.Image.12">
                  <p:embed/>
                </p:oleObj>
              </mc:Choice>
              <mc:Fallback>
                <p:oleObj name="PHOTO-PAINT" r:id="rId4" imgW="1200609" imgH="2215713" progId="CorelPhotoPaint.Imag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525" y="685800"/>
                        <a:ext cx="26828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629" name="Line 13"/>
          <p:cNvSpPr>
            <a:spLocks noChangeShapeType="1"/>
          </p:cNvSpPr>
          <p:nvPr/>
        </p:nvSpPr>
        <p:spPr bwMode="auto">
          <a:xfrm flipH="1" flipV="1">
            <a:off x="2438400" y="1600200"/>
            <a:ext cx="2743200" cy="15240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54630" name="Line 14"/>
          <p:cNvSpPr>
            <a:spLocks noChangeShapeType="1"/>
          </p:cNvSpPr>
          <p:nvPr/>
        </p:nvSpPr>
        <p:spPr bwMode="auto">
          <a:xfrm flipH="1">
            <a:off x="3048000" y="2819400"/>
            <a:ext cx="2133600" cy="144780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8" name="Line 8"/>
          <p:cNvSpPr>
            <a:spLocks noChangeShapeType="1"/>
          </p:cNvSpPr>
          <p:nvPr/>
        </p:nvSpPr>
        <p:spPr bwMode="auto">
          <a:xfrm flipH="1" flipV="1">
            <a:off x="1600200" y="1752600"/>
            <a:ext cx="3581400" cy="68580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9" name="Rectangle 2"/>
          <p:cNvSpPr>
            <a:spLocks noGrp="1" noChangeArrowheads="1"/>
          </p:cNvSpPr>
          <p:nvPr>
            <p:ph type="ctrTitle" sz="quarter" idx="4294967295"/>
          </p:nvPr>
        </p:nvSpPr>
        <p:spPr>
          <a:xfrm>
            <a:off x="4191000" y="304800"/>
            <a:ext cx="4648200" cy="609600"/>
          </a:xfrm>
        </p:spPr>
        <p:txBody>
          <a:bodyPr anchor="b">
            <a:normAutofit fontScale="90000"/>
          </a:bodyPr>
          <a:lstStyle/>
          <a:p>
            <a:pPr algn="l" eaLnBrk="1" hangingPunct="1">
              <a:defRPr/>
            </a:pPr>
            <a:r>
              <a:rPr lang="en-US" dirty="0" smtClean="0"/>
              <a:t>LHP Operation</a:t>
            </a:r>
            <a:endParaRPr lang="en-US" sz="2400" dirty="0" smtClean="0"/>
          </a:p>
        </p:txBody>
      </p:sp>
    </p:spTree>
    <p:extLst>
      <p:ext uri="{BB962C8B-B14F-4D97-AF65-F5344CB8AC3E}">
        <p14:creationId xmlns:p14="http://schemas.microsoft.com/office/powerpoint/2010/main" val="2169680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4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animBg="1"/>
      <p:bldP spid="154630"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ChangeArrowheads="1"/>
          </p:cNvSpPr>
          <p:nvPr/>
        </p:nvSpPr>
        <p:spPr bwMode="auto">
          <a:xfrm>
            <a:off x="5029200" y="1143000"/>
            <a:ext cx="3810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endParaRPr lang="en-US" sz="2400" dirty="0"/>
          </a:p>
          <a:p>
            <a:pPr marL="342900" indent="-342900">
              <a:spcBef>
                <a:spcPct val="20000"/>
              </a:spcBef>
              <a:buClr>
                <a:schemeClr val="accent2"/>
              </a:buClr>
              <a:buSzPct val="80000"/>
              <a:buFont typeface="Wingdings" pitchFamily="2" charset="2"/>
              <a:buChar char="l"/>
            </a:pPr>
            <a:r>
              <a:rPr lang="en-US" sz="2000" dirty="0" smtClean="0"/>
              <a:t>The compensation chamber continues to fill with liquid.</a:t>
            </a:r>
          </a:p>
          <a:p>
            <a:pPr marL="342900" indent="-342900">
              <a:spcBef>
                <a:spcPct val="20000"/>
              </a:spcBef>
              <a:buClr>
                <a:schemeClr val="accent2"/>
              </a:buClr>
              <a:buSzPct val="80000"/>
              <a:buFont typeface="Wingdings" pitchFamily="2" charset="2"/>
              <a:buChar char="l"/>
            </a:pPr>
            <a:r>
              <a:rPr lang="en-US" sz="2000" dirty="0" smtClean="0"/>
              <a:t>More area </a:t>
            </a:r>
            <a:r>
              <a:rPr lang="en-US" sz="2000" dirty="0"/>
              <a:t>is </a:t>
            </a:r>
            <a:r>
              <a:rPr lang="en-US" sz="2000" dirty="0" smtClean="0"/>
              <a:t>now available in the condenser, improving its performance.</a:t>
            </a:r>
            <a:endParaRPr lang="en-US" sz="2000" dirty="0"/>
          </a:p>
        </p:txBody>
      </p:sp>
      <p:graphicFrame>
        <p:nvGraphicFramePr>
          <p:cNvPr id="197636" name="Object 8"/>
          <p:cNvGraphicFramePr>
            <a:graphicFrameLocks noChangeAspect="1"/>
          </p:cNvGraphicFramePr>
          <p:nvPr/>
        </p:nvGraphicFramePr>
        <p:xfrm>
          <a:off x="1289050" y="685800"/>
          <a:ext cx="2673350" cy="4953000"/>
        </p:xfrm>
        <a:graphic>
          <a:graphicData uri="http://schemas.openxmlformats.org/presentationml/2006/ole">
            <mc:AlternateContent xmlns:mc="http://schemas.openxmlformats.org/markup-compatibility/2006">
              <mc:Choice xmlns:v="urn:schemas-microsoft-com:vml" Requires="v">
                <p:oleObj spid="_x0000_s5135" name="PHOTO-PAINT" r:id="rId4" imgW="1188320" imgH="2203522" progId="CorelPhotoPaint.Image.12">
                  <p:embed/>
                </p:oleObj>
              </mc:Choice>
              <mc:Fallback>
                <p:oleObj name="PHOTO-PAINT" r:id="rId4" imgW="1188320" imgH="2203522" progId="CorelPhotoPaint.Imag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050" y="685800"/>
                        <a:ext cx="26733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7637" name="Line 9"/>
          <p:cNvSpPr>
            <a:spLocks noChangeShapeType="1"/>
          </p:cNvSpPr>
          <p:nvPr/>
        </p:nvSpPr>
        <p:spPr bwMode="auto">
          <a:xfrm flipH="1" flipV="1">
            <a:off x="2255520" y="1432560"/>
            <a:ext cx="2936240" cy="34544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97638" name="Line 10"/>
          <p:cNvSpPr>
            <a:spLocks noChangeShapeType="1"/>
          </p:cNvSpPr>
          <p:nvPr/>
        </p:nvSpPr>
        <p:spPr bwMode="auto">
          <a:xfrm flipH="1">
            <a:off x="2783840" y="2438400"/>
            <a:ext cx="2407920" cy="179832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8" name="Rectangle 2"/>
          <p:cNvSpPr>
            <a:spLocks noGrp="1" noChangeArrowheads="1"/>
          </p:cNvSpPr>
          <p:nvPr>
            <p:ph type="ctrTitle" sz="quarter" idx="4294967295"/>
          </p:nvPr>
        </p:nvSpPr>
        <p:spPr>
          <a:xfrm>
            <a:off x="4191000" y="304800"/>
            <a:ext cx="4648200" cy="609600"/>
          </a:xfrm>
        </p:spPr>
        <p:txBody>
          <a:bodyPr anchor="b">
            <a:normAutofit fontScale="90000"/>
          </a:bodyPr>
          <a:lstStyle/>
          <a:p>
            <a:pPr algn="l" eaLnBrk="1" hangingPunct="1">
              <a:defRPr/>
            </a:pPr>
            <a:r>
              <a:rPr lang="en-US" dirty="0" smtClean="0"/>
              <a:t>LHP Operation</a:t>
            </a:r>
            <a:endParaRPr lang="en-US" sz="2400" dirty="0" smtClean="0"/>
          </a:p>
        </p:txBody>
      </p:sp>
    </p:spTree>
    <p:extLst>
      <p:ext uri="{BB962C8B-B14F-4D97-AF65-F5344CB8AC3E}">
        <p14:creationId xmlns:p14="http://schemas.microsoft.com/office/powerpoint/2010/main" val="206154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animBg="1"/>
      <p:bldP spid="1976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ChangeArrowheads="1"/>
          </p:cNvSpPr>
          <p:nvPr/>
        </p:nvSpPr>
        <p:spPr bwMode="auto">
          <a:xfrm>
            <a:off x="5029200" y="1143000"/>
            <a:ext cx="3810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endParaRPr lang="en-US" sz="2400" dirty="0"/>
          </a:p>
          <a:p>
            <a:pPr marL="342900" indent="-342900">
              <a:spcBef>
                <a:spcPct val="20000"/>
              </a:spcBef>
              <a:buClr>
                <a:schemeClr val="accent2"/>
              </a:buClr>
              <a:buSzPct val="80000"/>
              <a:buFont typeface="Wingdings" pitchFamily="2" charset="2"/>
              <a:buChar char="l"/>
            </a:pPr>
            <a:r>
              <a:rPr lang="en-US" sz="2000" dirty="0" smtClean="0"/>
              <a:t>The compensation chamber is now full.</a:t>
            </a:r>
          </a:p>
          <a:p>
            <a:pPr marL="342900" indent="-342900">
              <a:spcBef>
                <a:spcPct val="20000"/>
              </a:spcBef>
              <a:buClr>
                <a:schemeClr val="accent2"/>
              </a:buClr>
              <a:buSzPct val="80000"/>
              <a:buFont typeface="Wingdings" pitchFamily="2" charset="2"/>
              <a:buChar char="l"/>
            </a:pPr>
            <a:r>
              <a:rPr lang="en-US" sz="2000" dirty="0" smtClean="0"/>
              <a:t>The condenser has maximum area for vapor condensation.</a:t>
            </a:r>
          </a:p>
          <a:p>
            <a:pPr>
              <a:spcBef>
                <a:spcPct val="20000"/>
              </a:spcBef>
              <a:buClr>
                <a:schemeClr val="accent2"/>
              </a:buClr>
              <a:buSzPct val="80000"/>
            </a:pPr>
            <a:endParaRPr lang="en-US" sz="2000" dirty="0" smtClean="0"/>
          </a:p>
          <a:p>
            <a:pPr>
              <a:spcBef>
                <a:spcPct val="20000"/>
              </a:spcBef>
              <a:buClr>
                <a:schemeClr val="accent2"/>
              </a:buClr>
              <a:buSzPct val="80000"/>
            </a:pPr>
            <a:r>
              <a:rPr lang="en-US" sz="2000" dirty="0" smtClean="0"/>
              <a:t>This increase in condenser performance results in a phenomenon called auto-regulation, in which the temperature of the device remains constant as the heat load increases.</a:t>
            </a:r>
            <a:endParaRPr lang="en-US" sz="2000" dirty="0"/>
          </a:p>
        </p:txBody>
      </p:sp>
      <p:graphicFrame>
        <p:nvGraphicFramePr>
          <p:cNvPr id="199684" name="Object 9"/>
          <p:cNvGraphicFramePr>
            <a:graphicFrameLocks noChangeAspect="1"/>
          </p:cNvGraphicFramePr>
          <p:nvPr/>
        </p:nvGraphicFramePr>
        <p:xfrm>
          <a:off x="1279525" y="685800"/>
          <a:ext cx="2682875" cy="4953000"/>
        </p:xfrm>
        <a:graphic>
          <a:graphicData uri="http://schemas.openxmlformats.org/presentationml/2006/ole">
            <mc:AlternateContent xmlns:mc="http://schemas.openxmlformats.org/markup-compatibility/2006">
              <mc:Choice xmlns:v="urn:schemas-microsoft-com:vml" Requires="v">
                <p:oleObj spid="_x0000_s6160" name="PHOTO-PAINT" r:id="rId4" imgW="1194515" imgH="2203522" progId="CorelPhotoPaint.Image.12">
                  <p:embed/>
                </p:oleObj>
              </mc:Choice>
              <mc:Fallback>
                <p:oleObj name="PHOTO-PAINT" r:id="rId4" imgW="1194515" imgH="2203522" progId="CorelPhotoPaint.Imag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525" y="685800"/>
                        <a:ext cx="26828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9685" name="Line 10"/>
          <p:cNvSpPr>
            <a:spLocks noChangeShapeType="1"/>
          </p:cNvSpPr>
          <p:nvPr/>
        </p:nvSpPr>
        <p:spPr bwMode="auto">
          <a:xfrm flipH="1" flipV="1">
            <a:off x="2255520" y="1391920"/>
            <a:ext cx="2946400" cy="37592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99686" name="Line 11"/>
          <p:cNvSpPr>
            <a:spLocks noChangeShapeType="1"/>
          </p:cNvSpPr>
          <p:nvPr/>
        </p:nvSpPr>
        <p:spPr bwMode="auto">
          <a:xfrm flipH="1">
            <a:off x="3464560" y="2438400"/>
            <a:ext cx="1737360" cy="277368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8" name="Rectangle 2"/>
          <p:cNvSpPr>
            <a:spLocks noGrp="1" noChangeArrowheads="1"/>
          </p:cNvSpPr>
          <p:nvPr>
            <p:ph type="ctrTitle" sz="quarter" idx="4294967295"/>
          </p:nvPr>
        </p:nvSpPr>
        <p:spPr>
          <a:xfrm>
            <a:off x="4191000" y="304800"/>
            <a:ext cx="4648200" cy="609600"/>
          </a:xfrm>
        </p:spPr>
        <p:txBody>
          <a:bodyPr anchor="b">
            <a:normAutofit fontScale="90000"/>
          </a:bodyPr>
          <a:lstStyle/>
          <a:p>
            <a:pPr algn="l" eaLnBrk="1" hangingPunct="1">
              <a:defRPr/>
            </a:pPr>
            <a:r>
              <a:rPr lang="en-US" dirty="0" smtClean="0"/>
              <a:t>LHP Operation</a:t>
            </a:r>
            <a:endParaRPr lang="en-US" sz="2400" dirty="0" smtClean="0"/>
          </a:p>
        </p:txBody>
      </p:sp>
    </p:spTree>
    <p:extLst>
      <p:ext uri="{BB962C8B-B14F-4D97-AF65-F5344CB8AC3E}">
        <p14:creationId xmlns:p14="http://schemas.microsoft.com/office/powerpoint/2010/main" val="505820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sz="quarter" idx="4294967295"/>
          </p:nvPr>
        </p:nvSpPr>
        <p:spPr>
          <a:xfrm>
            <a:off x="838200" y="76200"/>
            <a:ext cx="7010400" cy="762000"/>
          </a:xfrm>
        </p:spPr>
        <p:txBody>
          <a:bodyPr vert="horz" lIns="91440" tIns="45720" rIns="91440" bIns="45720" rtlCol="0" anchor="ctr">
            <a:normAutofit/>
          </a:bodyPr>
          <a:lstStyle/>
          <a:p>
            <a:r>
              <a:rPr lang="en-US" dirty="0"/>
              <a:t>The Green Market Driver</a:t>
            </a:r>
          </a:p>
        </p:txBody>
      </p:sp>
      <p:sp>
        <p:nvSpPr>
          <p:cNvPr id="27651" name="Rectangle 3"/>
          <p:cNvSpPr>
            <a:spLocks noChangeArrowheads="1"/>
          </p:cNvSpPr>
          <p:nvPr/>
        </p:nvSpPr>
        <p:spPr bwMode="auto">
          <a:xfrm>
            <a:off x="990600" y="914400"/>
            <a:ext cx="6096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r>
              <a:rPr lang="en-US" sz="2400" dirty="0" smtClean="0"/>
              <a:t>Loop Heat Pipe “Free Cooling” halves the energy required to run data centers! The thermal conductivity of the LHP circuit is what </a:t>
            </a:r>
            <a:r>
              <a:rPr lang="en-US" sz="2400" dirty="0"/>
              <a:t>makes this possible! </a:t>
            </a:r>
          </a:p>
          <a:p>
            <a:pPr marL="342900" indent="-342900">
              <a:spcBef>
                <a:spcPct val="20000"/>
              </a:spcBef>
              <a:buClr>
                <a:schemeClr val="accent2"/>
              </a:buClr>
              <a:buSzPct val="80000"/>
              <a:buFont typeface="Wingdings" pitchFamily="2" charset="2"/>
              <a:buChar char="l"/>
            </a:pPr>
            <a:endParaRPr lang="en-US" sz="2800" dirty="0"/>
          </a:p>
        </p:txBody>
      </p:sp>
      <p:pic>
        <p:nvPicPr>
          <p:cNvPr id="27653" name="Picture 9" descr="K:\Heat pipes\PowerPoint\Free_cooling_circui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2667000"/>
            <a:ext cx="6257925" cy="3078163"/>
          </a:xfrm>
          <a:prstGeom prst="rect">
            <a:avLst/>
          </a:prstGeom>
          <a:solidFill>
            <a:schemeClr val="bg1"/>
          </a:solidFill>
          <a:ln>
            <a:noFill/>
          </a:ln>
        </p:spPr>
      </p:pic>
    </p:spTree>
    <p:extLst>
      <p:ext uri="{BB962C8B-B14F-4D97-AF65-F5344CB8AC3E}">
        <p14:creationId xmlns:p14="http://schemas.microsoft.com/office/powerpoint/2010/main" val="459014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5" descr="K:\Heat pipes\PowerPoint\Free_cooling_circui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421063"/>
            <a:ext cx="3733800" cy="1836737"/>
          </a:xfrm>
          <a:prstGeom prst="rect">
            <a:avLst/>
          </a:prstGeom>
          <a:solidFill>
            <a:schemeClr val="bg1"/>
          </a:solidFill>
          <a:ln>
            <a:noFill/>
          </a:ln>
        </p:spPr>
      </p:pic>
      <p:pic>
        <p:nvPicPr>
          <p:cNvPr id="28677" name="Picture 6" descr="K:\Heat pipes\PowerPoint\Data Center_compact.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1219200"/>
            <a:ext cx="8250238" cy="1833563"/>
          </a:xfrm>
          <a:prstGeom prst="rect">
            <a:avLst/>
          </a:prstGeom>
          <a:solidFill>
            <a:schemeClr val="bg1"/>
          </a:solidFill>
          <a:ln>
            <a:noFill/>
          </a:ln>
        </p:spPr>
      </p:pic>
      <p:sp>
        <p:nvSpPr>
          <p:cNvPr id="2" name="Title 1"/>
          <p:cNvSpPr>
            <a:spLocks noGrp="1"/>
          </p:cNvSpPr>
          <p:nvPr>
            <p:ph type="title"/>
          </p:nvPr>
        </p:nvSpPr>
        <p:spPr>
          <a:xfrm>
            <a:off x="457200" y="274638"/>
            <a:ext cx="8229600" cy="868362"/>
          </a:xfrm>
        </p:spPr>
        <p:txBody>
          <a:bodyPr/>
          <a:lstStyle/>
          <a:p>
            <a:r>
              <a:rPr lang="en-US" dirty="0" smtClean="0"/>
              <a:t>Count the motors</a:t>
            </a:r>
            <a:endParaRPr lang="en-US" dirty="0"/>
          </a:p>
        </p:txBody>
      </p:sp>
      <p:sp>
        <p:nvSpPr>
          <p:cNvPr id="3" name="Content Placeholder 2"/>
          <p:cNvSpPr>
            <a:spLocks noGrp="1"/>
          </p:cNvSpPr>
          <p:nvPr>
            <p:ph idx="1"/>
          </p:nvPr>
        </p:nvSpPr>
        <p:spPr>
          <a:xfrm>
            <a:off x="4343400" y="3276600"/>
            <a:ext cx="4343400" cy="2849563"/>
          </a:xfrm>
        </p:spPr>
        <p:txBody>
          <a:bodyPr/>
          <a:lstStyle/>
          <a:p>
            <a:pPr marL="0" indent="0">
              <a:buNone/>
            </a:pPr>
            <a:r>
              <a:rPr lang="en-US" dirty="0" smtClean="0"/>
              <a:t>1 MW IT load can be cooled with a pair of 25HP motors in a single cooling tower.</a:t>
            </a:r>
          </a:p>
          <a:p>
            <a:pPr marL="0" indent="0">
              <a:buNone/>
            </a:pPr>
            <a:r>
              <a:rPr lang="en-US" dirty="0" smtClean="0"/>
              <a:t>35KW &lt;&lt; 1,000KW!</a:t>
            </a:r>
            <a:endParaRPr lang="en-US" dirty="0"/>
          </a:p>
        </p:txBody>
      </p:sp>
    </p:spTree>
    <p:extLst>
      <p:ext uri="{BB962C8B-B14F-4D97-AF65-F5344CB8AC3E}">
        <p14:creationId xmlns:p14="http://schemas.microsoft.com/office/powerpoint/2010/main" val="1263638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77" name="Picture 13" descr="Figure_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381000"/>
            <a:ext cx="4694238" cy="5638800"/>
          </a:xfrm>
          <a:prstGeom prst="rect">
            <a:avLst/>
          </a:prstGeom>
          <a:solidFill>
            <a:schemeClr val="bg1"/>
          </a:solidFill>
        </p:spPr>
      </p:pic>
      <p:sp>
        <p:nvSpPr>
          <p:cNvPr id="164866" name="Rectangle 2"/>
          <p:cNvSpPr>
            <a:spLocks noGrp="1" noChangeArrowheads="1"/>
          </p:cNvSpPr>
          <p:nvPr>
            <p:ph type="ctrTitle" sz="quarter" idx="4294967295"/>
          </p:nvPr>
        </p:nvSpPr>
        <p:spPr>
          <a:xfrm>
            <a:off x="3733800" y="152400"/>
            <a:ext cx="5257800" cy="990600"/>
          </a:xfrm>
        </p:spPr>
        <p:txBody>
          <a:bodyPr anchor="b">
            <a:normAutofit fontScale="90000"/>
          </a:bodyPr>
          <a:lstStyle/>
          <a:p>
            <a:pPr algn="l" eaLnBrk="1" hangingPunct="1"/>
            <a:r>
              <a:rPr lang="en-US" sz="2400" smtClean="0">
                <a:latin typeface="Arial" charset="0"/>
              </a:rPr>
              <a:t/>
            </a:r>
            <a:br>
              <a:rPr lang="en-US" sz="2400" smtClean="0">
                <a:latin typeface="Arial" charset="0"/>
              </a:rPr>
            </a:br>
            <a:r>
              <a:rPr lang="en-US" sz="1400" smtClean="0">
                <a:latin typeface="Arial" charset="0"/>
              </a:rPr>
              <a:t/>
            </a:r>
            <a:br>
              <a:rPr lang="en-US" sz="1400" smtClean="0">
                <a:latin typeface="Arial" charset="0"/>
              </a:rPr>
            </a:br>
            <a:r>
              <a:rPr lang="en-US" sz="1400" smtClean="0">
                <a:latin typeface="Arial" charset="0"/>
              </a:rPr>
              <a:t/>
            </a:r>
            <a:br>
              <a:rPr lang="en-US" sz="1400" smtClean="0">
                <a:latin typeface="Arial" charset="0"/>
              </a:rPr>
            </a:br>
            <a:r>
              <a:rPr lang="en-US" sz="1400" smtClean="0">
                <a:latin typeface="Arial" charset="0"/>
              </a:rPr>
              <a:t/>
            </a:r>
            <a:br>
              <a:rPr lang="en-US" sz="1400" smtClean="0">
                <a:latin typeface="Arial" charset="0"/>
              </a:rPr>
            </a:br>
            <a:r>
              <a:rPr lang="en-US" sz="1400" smtClean="0">
                <a:latin typeface="Arial" charset="0"/>
              </a:rPr>
              <a:t/>
            </a:r>
            <a:br>
              <a:rPr lang="en-US" sz="1400" smtClean="0">
                <a:latin typeface="Arial" charset="0"/>
              </a:rPr>
            </a:br>
            <a:r>
              <a:rPr lang="en-US" sz="1400" smtClean="0">
                <a:latin typeface="Arial" charset="0"/>
              </a:rPr>
              <a:t/>
            </a:r>
            <a:br>
              <a:rPr lang="en-US" sz="1400" smtClean="0">
                <a:latin typeface="Arial" charset="0"/>
              </a:rPr>
            </a:br>
            <a:r>
              <a:rPr lang="en-US" sz="2400" smtClean="0">
                <a:latin typeface="Arial" charset="0"/>
              </a:rPr>
              <a:t/>
            </a:r>
            <a:br>
              <a:rPr lang="en-US" sz="2400" smtClean="0">
                <a:latin typeface="Arial" charset="0"/>
              </a:rPr>
            </a:br>
            <a:r>
              <a:rPr lang="en-US" sz="2400" smtClean="0">
                <a:latin typeface="Arial" charset="0"/>
              </a:rPr>
              <a:t>1U Chassis LHP Condenser Designs</a:t>
            </a:r>
            <a:br>
              <a:rPr lang="en-US" sz="2400" smtClean="0">
                <a:latin typeface="Arial" charset="0"/>
              </a:rPr>
            </a:br>
            <a:endParaRPr lang="en-US" sz="2400" smtClean="0">
              <a:latin typeface="Arial" charset="0"/>
            </a:endParaRPr>
          </a:p>
        </p:txBody>
      </p:sp>
      <p:sp>
        <p:nvSpPr>
          <p:cNvPr id="9" name="Rectangle 3"/>
          <p:cNvSpPr>
            <a:spLocks noChangeArrowheads="1"/>
          </p:cNvSpPr>
          <p:nvPr/>
        </p:nvSpPr>
        <p:spPr bwMode="auto">
          <a:xfrm>
            <a:off x="4724400" y="3276600"/>
            <a:ext cx="4038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endParaRPr lang="en-US" sz="2400"/>
          </a:p>
          <a:p>
            <a:pPr marL="800100" lvl="1" indent="-342900">
              <a:spcBef>
                <a:spcPct val="20000"/>
              </a:spcBef>
              <a:buClr>
                <a:schemeClr val="accent2"/>
              </a:buClr>
              <a:buSzPct val="80000"/>
              <a:buFont typeface="Wingdings" pitchFamily="2" charset="2"/>
              <a:buChar char="l"/>
            </a:pPr>
            <a:r>
              <a:rPr lang="en-US"/>
              <a:t>Forced Water Convection results in lowest thermal resistance of any passive heat transfer device ever invented </a:t>
            </a:r>
          </a:p>
          <a:p>
            <a:pPr marL="342900" indent="-342900">
              <a:spcBef>
                <a:spcPct val="20000"/>
              </a:spcBef>
              <a:buClr>
                <a:schemeClr val="accent2"/>
              </a:buClr>
              <a:buSzPct val="80000"/>
              <a:buFont typeface="Wingdings" pitchFamily="2" charset="2"/>
              <a:buNone/>
            </a:pPr>
            <a:endParaRPr lang="en-US" sz="2800"/>
          </a:p>
        </p:txBody>
      </p:sp>
      <p:sp>
        <p:nvSpPr>
          <p:cNvPr id="11" name="Rectangle 3"/>
          <p:cNvSpPr>
            <a:spLocks noChangeArrowheads="1"/>
          </p:cNvSpPr>
          <p:nvPr/>
        </p:nvSpPr>
        <p:spPr bwMode="auto">
          <a:xfrm>
            <a:off x="4724400" y="533400"/>
            <a:ext cx="4038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pPr>
            <a:endParaRPr lang="en-US" sz="2400"/>
          </a:p>
          <a:p>
            <a:pPr marL="800100" lvl="1" indent="-342900">
              <a:spcBef>
                <a:spcPct val="20000"/>
              </a:spcBef>
              <a:buClr>
                <a:schemeClr val="accent2"/>
              </a:buClr>
              <a:buSzPct val="80000"/>
              <a:buFont typeface="Wingdings" pitchFamily="2" charset="2"/>
              <a:buChar char="l"/>
            </a:pPr>
            <a:r>
              <a:rPr lang="en-US"/>
              <a:t>Air Cooled Finned Heat Exchanger </a:t>
            </a:r>
          </a:p>
          <a:p>
            <a:pPr marL="342900" indent="-342900">
              <a:spcBef>
                <a:spcPct val="20000"/>
              </a:spcBef>
              <a:buClr>
                <a:schemeClr val="accent2"/>
              </a:buClr>
              <a:buSzPct val="80000"/>
              <a:buFont typeface="Wingdings" pitchFamily="2" charset="2"/>
              <a:buNone/>
            </a:pPr>
            <a:endParaRPr lang="en-US" sz="2800"/>
          </a:p>
        </p:txBody>
      </p:sp>
      <p:sp>
        <p:nvSpPr>
          <p:cNvPr id="15" name="Rectangle 3"/>
          <p:cNvSpPr>
            <a:spLocks noChangeArrowheads="1"/>
          </p:cNvSpPr>
          <p:nvPr/>
        </p:nvSpPr>
        <p:spPr bwMode="auto">
          <a:xfrm>
            <a:off x="4724400" y="1935163"/>
            <a:ext cx="40386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endParaRPr lang="en-US" sz="2400"/>
          </a:p>
          <a:p>
            <a:pPr marL="800100" lvl="1" indent="-342900">
              <a:spcBef>
                <a:spcPct val="20000"/>
              </a:spcBef>
              <a:buClr>
                <a:schemeClr val="accent2"/>
              </a:buClr>
              <a:buSzPct val="80000"/>
              <a:buFont typeface="Wingdings" pitchFamily="2" charset="2"/>
              <a:buChar char="l"/>
            </a:pPr>
            <a:r>
              <a:rPr lang="en-US"/>
              <a:t>Water Cold Plate Cooled Condenser </a:t>
            </a:r>
          </a:p>
          <a:p>
            <a:pPr marL="342900" indent="-342900">
              <a:spcBef>
                <a:spcPct val="20000"/>
              </a:spcBef>
              <a:buClr>
                <a:schemeClr val="accent2"/>
              </a:buClr>
              <a:buSzPct val="80000"/>
              <a:buFont typeface="Wingdings" pitchFamily="2" charset="2"/>
              <a:buNone/>
            </a:pPr>
            <a:endParaRPr lang="en-US" sz="2800"/>
          </a:p>
        </p:txBody>
      </p:sp>
      <p:sp>
        <p:nvSpPr>
          <p:cNvPr id="16" name="Line 9"/>
          <p:cNvSpPr>
            <a:spLocks noChangeShapeType="1"/>
          </p:cNvSpPr>
          <p:nvPr/>
        </p:nvSpPr>
        <p:spPr bwMode="auto">
          <a:xfrm flipH="1">
            <a:off x="3657600" y="3891280"/>
            <a:ext cx="1676400" cy="106172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7" name="Line 9"/>
          <p:cNvSpPr>
            <a:spLocks noChangeShapeType="1"/>
          </p:cNvSpPr>
          <p:nvPr/>
        </p:nvSpPr>
        <p:spPr bwMode="auto">
          <a:xfrm flipH="1">
            <a:off x="4038600" y="2550160"/>
            <a:ext cx="1295400" cy="65024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18" name="Line 9"/>
          <p:cNvSpPr>
            <a:spLocks noChangeShapeType="1"/>
          </p:cNvSpPr>
          <p:nvPr/>
        </p:nvSpPr>
        <p:spPr bwMode="auto">
          <a:xfrm flipH="1">
            <a:off x="3962400" y="1158240"/>
            <a:ext cx="1371600" cy="899160"/>
          </a:xfrm>
          <a:prstGeom prst="line">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Tree>
    <p:extLst>
      <p:ext uri="{BB962C8B-B14F-4D97-AF65-F5344CB8AC3E}">
        <p14:creationId xmlns:p14="http://schemas.microsoft.com/office/powerpoint/2010/main" val="41121157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P spid="15" grpId="0" autoUpdateAnimBg="0"/>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a:t>
            </a:r>
            <a:br>
              <a:rPr lang="en-US" dirty="0" smtClean="0"/>
            </a:br>
            <a:r>
              <a:rPr lang="en-US" dirty="0" smtClean="0"/>
              <a:t>Unique LHP Technology Features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Thermal Conductivity</a:t>
            </a:r>
            <a:r>
              <a:rPr lang="en-US" dirty="0" smtClean="0"/>
              <a:t> – the highest in the industry. Makes efficient heat transfer possible.</a:t>
            </a:r>
          </a:p>
          <a:p>
            <a:r>
              <a:rPr lang="en-US" b="1" dirty="0" smtClean="0"/>
              <a:t>Passive Cooling Cycle</a:t>
            </a:r>
            <a:r>
              <a:rPr lang="en-US" dirty="0" smtClean="0"/>
              <a:t> – eliminates the need for fans, blowers in the first stage of many cooling applications.</a:t>
            </a:r>
          </a:p>
          <a:p>
            <a:r>
              <a:rPr lang="en-US" b="1" dirty="0" smtClean="0"/>
              <a:t>Work in high heat flux situations</a:t>
            </a:r>
            <a:r>
              <a:rPr lang="en-US" dirty="0" smtClean="0"/>
              <a:t> – makes possible economic cooling of devices up to 1,000 Watts/cm</a:t>
            </a:r>
            <a:r>
              <a:rPr lang="en-US" baseline="30000" dirty="0" smtClean="0"/>
              <a:t>2</a:t>
            </a:r>
            <a:r>
              <a:rPr lang="en-US" dirty="0" smtClean="0"/>
              <a:t>.</a:t>
            </a:r>
          </a:p>
          <a:p>
            <a:r>
              <a:rPr lang="en-US" b="1" dirty="0" smtClean="0"/>
              <a:t>Rejection Distance</a:t>
            </a:r>
            <a:r>
              <a:rPr lang="en-US" dirty="0" smtClean="0"/>
              <a:t> – makes it possible to efficiently move rejected heat significant distances passively.</a:t>
            </a:r>
          </a:p>
          <a:p>
            <a:r>
              <a:rPr lang="en-US" b="1" dirty="0" smtClean="0"/>
              <a:t>Small size of evaporators, condensers and piping</a:t>
            </a:r>
            <a:r>
              <a:rPr lang="en-US" dirty="0" smtClean="0"/>
              <a:t> make it ideal for Data Center Racks and Blades and Avionics.</a:t>
            </a:r>
          </a:p>
          <a:p>
            <a:r>
              <a:rPr lang="en-US" b="1" dirty="0" smtClean="0"/>
              <a:t>Work in both zero G and High G environments</a:t>
            </a:r>
            <a:r>
              <a:rPr lang="en-US" dirty="0" smtClean="0"/>
              <a:t> making them ideal for aerospace and space applications.</a:t>
            </a:r>
          </a:p>
          <a:p>
            <a:r>
              <a:rPr lang="en-US" b="1" dirty="0" smtClean="0"/>
              <a:t>Enables Year Round “Free Cooling” </a:t>
            </a:r>
            <a:r>
              <a:rPr lang="en-US" dirty="0" smtClean="0"/>
              <a:t>in climates as hot as Atlanta, GA.</a:t>
            </a:r>
            <a:endParaRPr lang="en-US" dirty="0"/>
          </a:p>
        </p:txBody>
      </p:sp>
    </p:spTree>
    <p:extLst>
      <p:ext uri="{BB962C8B-B14F-4D97-AF65-F5344CB8AC3E}">
        <p14:creationId xmlns:p14="http://schemas.microsoft.com/office/powerpoint/2010/main" val="3811153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ChangeArrowheads="1"/>
          </p:cNvSpPr>
          <p:nvPr/>
        </p:nvSpPr>
        <p:spPr bwMode="auto">
          <a:xfrm>
            <a:off x="5943600" y="609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endParaRPr lang="en-US" sz="2400"/>
          </a:p>
          <a:p>
            <a:pPr marL="342900" indent="-342900">
              <a:spcBef>
                <a:spcPct val="20000"/>
              </a:spcBef>
              <a:buClr>
                <a:schemeClr val="accent2"/>
              </a:buClr>
              <a:buSzPct val="80000"/>
              <a:buFont typeface="Wingdings" pitchFamily="2" charset="2"/>
              <a:buChar char="l"/>
            </a:pPr>
            <a:r>
              <a:rPr lang="en-US"/>
              <a:t>Design employs a large air cooled condenser. The finned heat sink was too large to fit on top of a CPU in 1U chassis. This heat sink made it possible to replace the four 1U fans used to cool a pair of Opterons with a single quiet blower.  </a:t>
            </a:r>
          </a:p>
          <a:p>
            <a:pPr marL="342900" indent="-342900">
              <a:spcBef>
                <a:spcPct val="20000"/>
              </a:spcBef>
              <a:buClr>
                <a:schemeClr val="accent2"/>
              </a:buClr>
              <a:buSzPct val="80000"/>
              <a:buFont typeface="Wingdings" pitchFamily="2" charset="2"/>
              <a:buNone/>
            </a:pPr>
            <a:endParaRPr lang="en-US"/>
          </a:p>
        </p:txBody>
      </p:sp>
      <p:pic>
        <p:nvPicPr>
          <p:cNvPr id="44035" name="Picture 7" descr="K:\Heat pipes\Patent\3D image of first LHP 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5105400" cy="4008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2821" name="Rectangle 3"/>
          <p:cNvSpPr>
            <a:spLocks noChangeArrowheads="1"/>
          </p:cNvSpPr>
          <p:nvPr/>
        </p:nvSpPr>
        <p:spPr bwMode="auto">
          <a:xfrm>
            <a:off x="5943600" y="3276600"/>
            <a:ext cx="3200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endParaRPr lang="en-US" sz="2400"/>
          </a:p>
          <a:p>
            <a:pPr marL="342900" indent="-342900">
              <a:spcBef>
                <a:spcPct val="20000"/>
              </a:spcBef>
              <a:buClr>
                <a:schemeClr val="accent2"/>
              </a:buClr>
              <a:buSzPct val="80000"/>
              <a:buFont typeface="Wingdings" pitchFamily="2" charset="2"/>
              <a:buChar char="l"/>
            </a:pPr>
            <a:r>
              <a:rPr lang="en-US"/>
              <a:t>A Rear mounted blower is already used to to eliminate chassis recirculation. </a:t>
            </a:r>
            <a:r>
              <a:rPr lang="en-US" u="sng"/>
              <a:t>Using the rear mounted blower to cool a pair of Opterons eliminates four to eight high speed fans!     </a:t>
            </a:r>
          </a:p>
          <a:p>
            <a:pPr marL="342900" indent="-342900">
              <a:spcBef>
                <a:spcPct val="20000"/>
              </a:spcBef>
              <a:buClr>
                <a:schemeClr val="accent2"/>
              </a:buClr>
              <a:buSzPct val="80000"/>
              <a:buFont typeface="Wingdings" pitchFamily="2" charset="2"/>
              <a:buNone/>
            </a:pPr>
            <a:endParaRPr lang="en-US" u="sng"/>
          </a:p>
        </p:txBody>
      </p:sp>
      <p:sp>
        <p:nvSpPr>
          <p:cNvPr id="237570" name="Rectangle 2"/>
          <p:cNvSpPr>
            <a:spLocks noChangeArrowheads="1"/>
          </p:cNvSpPr>
          <p:nvPr/>
        </p:nvSpPr>
        <p:spPr bwMode="auto">
          <a:xfrm>
            <a:off x="685800" y="0"/>
            <a:ext cx="7696200" cy="914400"/>
          </a:xfrm>
          <a:prstGeom prst="rect">
            <a:avLst/>
          </a:prstGeom>
        </p:spPr>
        <p:txBody>
          <a:bodyPr vert="horz" lIns="91440" tIns="45720" rIns="91440" bIns="45720" rtlCol="0" anchor="ctr">
            <a:normAutofit fontScale="70000" lnSpcReduction="20000"/>
          </a:bodyPr>
          <a:lstStyle/>
          <a:p>
            <a:pPr algn="ctr">
              <a:spcBef>
                <a:spcPct val="0"/>
              </a:spcBef>
            </a:pPr>
            <a:r>
              <a:rPr lang="en-US" sz="4400" dirty="0" smtClean="0">
                <a:latin typeface="+mj-lt"/>
                <a:ea typeface="+mj-ea"/>
                <a:cs typeface="+mj-cs"/>
              </a:rPr>
              <a:t>Air </a:t>
            </a:r>
            <a:r>
              <a:rPr lang="en-US" sz="4400" dirty="0">
                <a:latin typeface="+mj-lt"/>
                <a:ea typeface="+mj-ea"/>
                <a:cs typeface="+mj-cs"/>
              </a:rPr>
              <a:t>Cooled LHP’s </a:t>
            </a:r>
            <a:r>
              <a:rPr lang="en-US" sz="4400" dirty="0" smtClean="0">
                <a:latin typeface="+mj-lt"/>
                <a:ea typeface="+mj-ea"/>
                <a:cs typeface="+mj-cs"/>
              </a:rPr>
              <a:t>Using</a:t>
            </a:r>
          </a:p>
          <a:p>
            <a:pPr algn="ctr">
              <a:spcBef>
                <a:spcPct val="0"/>
              </a:spcBef>
            </a:pPr>
            <a:r>
              <a:rPr lang="en-US" sz="4400" dirty="0" smtClean="0">
                <a:latin typeface="+mj-lt"/>
                <a:ea typeface="+mj-ea"/>
                <a:cs typeface="+mj-cs"/>
              </a:rPr>
              <a:t>Large </a:t>
            </a:r>
            <a:r>
              <a:rPr lang="en-US" sz="4400" dirty="0">
                <a:latin typeface="+mj-lt"/>
                <a:ea typeface="+mj-ea"/>
                <a:cs typeface="+mj-cs"/>
              </a:rPr>
              <a:t>Finned Heat Exchanger</a:t>
            </a:r>
          </a:p>
        </p:txBody>
      </p:sp>
    </p:spTree>
    <p:extLst>
      <p:ext uri="{BB962C8B-B14F-4D97-AF65-F5344CB8AC3E}">
        <p14:creationId xmlns:p14="http://schemas.microsoft.com/office/powerpoint/2010/main" val="2714316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P spid="1628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685800" y="76200"/>
            <a:ext cx="8153400" cy="1219200"/>
          </a:xfrm>
          <a:prstGeom prst="rect">
            <a:avLst/>
          </a:prstGeom>
        </p:spPr>
        <p:txBody>
          <a:bodyPr vert="horz" lIns="91440" tIns="45720" rIns="91440" bIns="45720" rtlCol="0" anchor="ctr">
            <a:normAutofit fontScale="92500" lnSpcReduction="10000"/>
          </a:bodyPr>
          <a:lstStyle/>
          <a:p>
            <a:pPr algn="ctr">
              <a:spcBef>
                <a:spcPct val="0"/>
              </a:spcBef>
            </a:pPr>
            <a:r>
              <a:rPr lang="en-US" sz="4400" dirty="0">
                <a:latin typeface="+mj-lt"/>
                <a:ea typeface="+mj-ea"/>
                <a:cs typeface="+mj-cs"/>
              </a:rPr>
              <a:t>1U Forced </a:t>
            </a:r>
            <a:r>
              <a:rPr lang="en-US" sz="4400" dirty="0" smtClean="0">
                <a:latin typeface="+mj-lt"/>
                <a:ea typeface="+mj-ea"/>
                <a:cs typeface="+mj-cs"/>
              </a:rPr>
              <a:t>Convection</a:t>
            </a:r>
          </a:p>
          <a:p>
            <a:pPr algn="ctr">
              <a:spcBef>
                <a:spcPct val="0"/>
              </a:spcBef>
            </a:pPr>
            <a:r>
              <a:rPr lang="en-US" sz="4400" dirty="0" smtClean="0">
                <a:latin typeface="+mj-lt"/>
                <a:ea typeface="+mj-ea"/>
                <a:cs typeface="+mj-cs"/>
              </a:rPr>
              <a:t>Water </a:t>
            </a:r>
            <a:r>
              <a:rPr lang="en-US" sz="4400" dirty="0">
                <a:latin typeface="+mj-lt"/>
                <a:ea typeface="+mj-ea"/>
                <a:cs typeface="+mj-cs"/>
              </a:rPr>
              <a:t>Cooled LHP</a:t>
            </a:r>
          </a:p>
        </p:txBody>
      </p:sp>
      <p:pic>
        <p:nvPicPr>
          <p:cNvPr id="245766" name="Picture 6" descr="figure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7239000" cy="3567113"/>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3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762000" y="457200"/>
            <a:ext cx="8153400" cy="990600"/>
          </a:xfrm>
          <a:prstGeom prst="rect">
            <a:avLst/>
          </a:prstGeom>
        </p:spPr>
        <p:txBody>
          <a:bodyPr vert="horz" lIns="91440" tIns="45720" rIns="91440" bIns="45720" rtlCol="0" anchor="ctr">
            <a:normAutofit fontScale="85000" lnSpcReduction="10000"/>
          </a:bodyPr>
          <a:lstStyle/>
          <a:p>
            <a:pPr algn="ctr">
              <a:spcBef>
                <a:spcPct val="0"/>
              </a:spcBef>
            </a:pPr>
            <a:r>
              <a:rPr lang="en-US" sz="4400" dirty="0" smtClean="0">
                <a:latin typeface="+mj-lt"/>
                <a:ea typeface="+mj-ea"/>
                <a:cs typeface="+mj-cs"/>
              </a:rPr>
              <a:t>LHP </a:t>
            </a:r>
            <a:r>
              <a:rPr lang="en-US" sz="4400" dirty="0">
                <a:latin typeface="+mj-lt"/>
                <a:ea typeface="+mj-ea"/>
                <a:cs typeface="+mj-cs"/>
              </a:rPr>
              <a:t>Performance Cooling Dual </a:t>
            </a:r>
            <a:r>
              <a:rPr lang="en-US" sz="4400" dirty="0" err="1" smtClean="0">
                <a:latin typeface="+mj-lt"/>
                <a:ea typeface="+mj-ea"/>
                <a:cs typeface="+mj-cs"/>
              </a:rPr>
              <a:t>Opterons</a:t>
            </a:r>
            <a:endParaRPr lang="en-US" sz="4400" dirty="0">
              <a:latin typeface="+mj-lt"/>
              <a:ea typeface="+mj-ea"/>
              <a:cs typeface="+mj-cs"/>
            </a:endParaRPr>
          </a:p>
        </p:txBody>
      </p:sp>
      <p:pic>
        <p:nvPicPr>
          <p:cNvPr id="243718" name="Picture 6" descr="table_2_new"/>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1905000"/>
            <a:ext cx="8686800" cy="3625850"/>
          </a:xfrm>
          <a:prstGeom prst="rect">
            <a:avLst/>
          </a:prstGeom>
          <a:solidFill>
            <a:schemeClr val="bg1"/>
          </a:solidFill>
        </p:spPr>
      </p:pic>
    </p:spTree>
    <p:extLst>
      <p:ext uri="{BB962C8B-B14F-4D97-AF65-F5344CB8AC3E}">
        <p14:creationId xmlns:p14="http://schemas.microsoft.com/office/powerpoint/2010/main" val="1547240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533400" y="0"/>
            <a:ext cx="8382000" cy="990600"/>
          </a:xfrm>
          <a:prstGeom prst="rect">
            <a:avLst/>
          </a:prstGeom>
        </p:spPr>
        <p:txBody>
          <a:bodyPr vert="horz" lIns="91440" tIns="45720" rIns="91440" bIns="45720" rtlCol="0" anchor="ctr">
            <a:normAutofit fontScale="77500" lnSpcReduction="20000"/>
          </a:bodyPr>
          <a:lstStyle/>
          <a:p>
            <a:pPr algn="ctr">
              <a:spcBef>
                <a:spcPct val="0"/>
              </a:spcBef>
            </a:pPr>
            <a:r>
              <a:rPr lang="en-US" sz="4400" dirty="0" smtClean="0">
                <a:latin typeface="+mj-lt"/>
                <a:ea typeface="+mj-ea"/>
                <a:cs typeface="+mj-cs"/>
              </a:rPr>
              <a:t>Ammonia </a:t>
            </a:r>
            <a:r>
              <a:rPr lang="en-US" sz="4400" dirty="0">
                <a:latin typeface="+mj-lt"/>
                <a:ea typeface="+mj-ea"/>
                <a:cs typeface="+mj-cs"/>
              </a:rPr>
              <a:t>LHP Thermal Resistance </a:t>
            </a:r>
            <a:r>
              <a:rPr lang="en-US" sz="4400" dirty="0" smtClean="0">
                <a:latin typeface="+mj-lt"/>
                <a:ea typeface="+mj-ea"/>
                <a:cs typeface="+mj-cs"/>
              </a:rPr>
              <a:t>Summary</a:t>
            </a:r>
            <a:endParaRPr lang="en-US" sz="4400" dirty="0">
              <a:latin typeface="+mj-lt"/>
              <a:ea typeface="+mj-ea"/>
              <a:cs typeface="+mj-cs"/>
            </a:endParaRPr>
          </a:p>
        </p:txBody>
      </p:sp>
      <p:pic>
        <p:nvPicPr>
          <p:cNvPr id="247813" name="Picture 5" descr="FIGURE_7_NEW"/>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1143000"/>
            <a:ext cx="6553200" cy="2846388"/>
          </a:xfrm>
          <a:prstGeom prst="rect">
            <a:avLst/>
          </a:prstGeom>
          <a:solidFill>
            <a:schemeClr val="bg1"/>
          </a:solidFill>
        </p:spPr>
      </p:pic>
      <p:sp>
        <p:nvSpPr>
          <p:cNvPr id="162818" name="Rectangle 3"/>
          <p:cNvSpPr>
            <a:spLocks noChangeArrowheads="1"/>
          </p:cNvSpPr>
          <p:nvPr/>
        </p:nvSpPr>
        <p:spPr bwMode="auto">
          <a:xfrm>
            <a:off x="914400" y="3962400"/>
            <a:ext cx="769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endParaRPr lang="en-US" sz="2400"/>
          </a:p>
          <a:p>
            <a:pPr marL="342900" indent="-342900">
              <a:spcBef>
                <a:spcPct val="20000"/>
              </a:spcBef>
              <a:buClr>
                <a:schemeClr val="accent2"/>
              </a:buClr>
              <a:buSzPct val="80000"/>
              <a:buFont typeface="Wingdings" pitchFamily="2" charset="2"/>
              <a:buChar char="l"/>
            </a:pPr>
            <a:r>
              <a:rPr lang="en-US" sz="1600">
                <a:ea typeface="Arial Unicode MS" pitchFamily="34" charset="-128"/>
                <a:cs typeface="Arial Unicode MS" pitchFamily="34" charset="-128"/>
              </a:rPr>
              <a:t>For forced air cooling the minimum value of R</a:t>
            </a:r>
            <a:r>
              <a:rPr lang="en-US" sz="1600" baseline="-30000">
                <a:ea typeface="Arial Unicode MS" pitchFamily="34" charset="-128"/>
                <a:cs typeface="Arial Unicode MS" pitchFamily="34" charset="-128"/>
              </a:rPr>
              <a:t>Σ</a:t>
            </a:r>
            <a:r>
              <a:rPr lang="en-US" sz="1600">
                <a:ea typeface="Arial Unicode MS" pitchFamily="34" charset="-128"/>
                <a:cs typeface="Arial Unicode MS" pitchFamily="34" charset="-128"/>
              </a:rPr>
              <a:t> was achieved when the heat loads varied between 50 and 130 W and was equal to 0.33 °C/W, while for forced water cooling the overall system thermal resistance decreased to just 0.13 °C/W over heat loads that went from 50 to 320 W. The difference is 61%. A heat rejection on the “cold” plate gives an intermediate value of thermal resistance at a level of 0.2 °C/W.</a:t>
            </a:r>
            <a:r>
              <a:rPr lang="en-US">
                <a:ea typeface="Arial Unicode MS" pitchFamily="34" charset="-128"/>
                <a:cs typeface="Arial Unicode MS" pitchFamily="34" charset="-128"/>
              </a:rPr>
              <a:t> </a:t>
            </a:r>
            <a:r>
              <a:rPr lang="en-US"/>
              <a:t>   </a:t>
            </a:r>
          </a:p>
          <a:p>
            <a:pPr marL="342900" indent="-342900">
              <a:spcBef>
                <a:spcPct val="20000"/>
              </a:spcBef>
              <a:buClr>
                <a:schemeClr val="accent2"/>
              </a:buClr>
              <a:buSzPct val="80000"/>
              <a:buFont typeface="Wingdings" pitchFamily="2" charset="2"/>
              <a:buNone/>
            </a:pPr>
            <a:endParaRPr lang="en-US"/>
          </a:p>
        </p:txBody>
      </p:sp>
    </p:spTree>
    <p:extLst>
      <p:ext uri="{BB962C8B-B14F-4D97-AF65-F5344CB8AC3E}">
        <p14:creationId xmlns:p14="http://schemas.microsoft.com/office/powerpoint/2010/main" val="804095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sz="quarter" idx="4294967295"/>
          </p:nvPr>
        </p:nvSpPr>
        <p:spPr>
          <a:xfrm>
            <a:off x="838200" y="228600"/>
            <a:ext cx="7010400" cy="990600"/>
          </a:xfrm>
        </p:spPr>
        <p:txBody>
          <a:bodyPr anchor="b">
            <a:normAutofit fontScale="90000"/>
          </a:bodyPr>
          <a:lstStyle/>
          <a:p>
            <a:pPr algn="l" eaLnBrk="1" hangingPunct="1">
              <a:defRPr/>
            </a:pPr>
            <a:r>
              <a:rPr lang="en-US" sz="2400" dirty="0" smtClean="0"/>
              <a:t/>
            </a:r>
            <a:br>
              <a:rPr lang="en-US" sz="2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2400" dirty="0" smtClean="0"/>
              <a:t/>
            </a:r>
            <a:br>
              <a:rPr lang="en-US" sz="2400" dirty="0" smtClean="0"/>
            </a:br>
            <a:r>
              <a:rPr lang="en-US" dirty="0" smtClean="0"/>
              <a:t> The Green Market Driver </a:t>
            </a:r>
            <a:r>
              <a:rPr lang="en-US" sz="2400" dirty="0" smtClean="0"/>
              <a:t/>
            </a:r>
            <a:br>
              <a:rPr lang="en-US" sz="2400" dirty="0" smtClean="0"/>
            </a:br>
            <a:endParaRPr lang="en-US" sz="2400" dirty="0" smtClean="0"/>
          </a:p>
        </p:txBody>
      </p:sp>
      <p:sp>
        <p:nvSpPr>
          <p:cNvPr id="258051" name="Rectangle 3"/>
          <p:cNvSpPr>
            <a:spLocks noChangeArrowheads="1"/>
          </p:cNvSpPr>
          <p:nvPr/>
        </p:nvSpPr>
        <p:spPr bwMode="auto">
          <a:xfrm>
            <a:off x="990600" y="914400"/>
            <a:ext cx="6096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r>
              <a:rPr lang="en-US" sz="2400" dirty="0"/>
              <a:t>Loop Heat Pipe “Free Cooling” halves the energy required to run data centers! The </a:t>
            </a:r>
            <a:r>
              <a:rPr lang="en-US" sz="2400" dirty="0" smtClean="0"/>
              <a:t>low thermal resistance of </a:t>
            </a:r>
            <a:r>
              <a:rPr lang="en-US" sz="2400" dirty="0"/>
              <a:t>the LHP circuit is what makes this possible</a:t>
            </a:r>
            <a:r>
              <a:rPr lang="en-US" sz="2400" dirty="0" smtClean="0"/>
              <a:t>!</a:t>
            </a:r>
            <a:endParaRPr lang="en-US" sz="2800" dirty="0"/>
          </a:p>
        </p:txBody>
      </p:sp>
      <p:pic>
        <p:nvPicPr>
          <p:cNvPr id="258053" name="Picture 9" descr="K:\Heat pipes\PowerPoint\Free_cooling_circui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2667000"/>
            <a:ext cx="6257925" cy="3078163"/>
          </a:xfrm>
          <a:prstGeom prst="rect">
            <a:avLst/>
          </a:prstGeom>
          <a:solidFill>
            <a:schemeClr val="bg1"/>
          </a:solidFill>
          <a:ln>
            <a:noFill/>
          </a:ln>
        </p:spPr>
      </p:pic>
    </p:spTree>
    <p:extLst>
      <p:ext uri="{BB962C8B-B14F-4D97-AF65-F5344CB8AC3E}">
        <p14:creationId xmlns:p14="http://schemas.microsoft.com/office/powerpoint/2010/main" val="4228213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533400" y="0"/>
            <a:ext cx="8382000" cy="990600"/>
          </a:xfrm>
          <a:prstGeom prst="rect">
            <a:avLst/>
          </a:prstGeom>
        </p:spPr>
        <p:txBody>
          <a:bodyPr vert="horz" lIns="91440" tIns="45720" rIns="91440" bIns="45720" rtlCol="0" anchor="ctr">
            <a:normAutofit fontScale="92500"/>
          </a:bodyPr>
          <a:lstStyle/>
          <a:p>
            <a:pPr algn="ctr">
              <a:spcBef>
                <a:spcPct val="0"/>
              </a:spcBef>
            </a:pPr>
            <a:r>
              <a:rPr lang="en-US" sz="4400" dirty="0">
                <a:latin typeface="+mj-lt"/>
                <a:ea typeface="+mj-ea"/>
                <a:cs typeface="+mj-cs"/>
              </a:rPr>
              <a:t>Ammonia LHP Performance Summary</a:t>
            </a:r>
          </a:p>
        </p:txBody>
      </p:sp>
      <p:sp>
        <p:nvSpPr>
          <p:cNvPr id="162818" name="Rectangle 3"/>
          <p:cNvSpPr>
            <a:spLocks noChangeArrowheads="1"/>
          </p:cNvSpPr>
          <p:nvPr/>
        </p:nvSpPr>
        <p:spPr bwMode="auto">
          <a:xfrm>
            <a:off x="914400" y="3962400"/>
            <a:ext cx="769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0000"/>
              <a:buFont typeface="Wingdings" pitchFamily="2" charset="2"/>
              <a:buChar char="l"/>
            </a:pPr>
            <a:endParaRPr lang="en-US" sz="2400"/>
          </a:p>
          <a:p>
            <a:pPr marL="342900" indent="-342900">
              <a:spcBef>
                <a:spcPct val="20000"/>
              </a:spcBef>
              <a:buClr>
                <a:schemeClr val="accent2"/>
              </a:buClr>
              <a:buSzPct val="80000"/>
              <a:buFont typeface="Wingdings" pitchFamily="2" charset="2"/>
              <a:buChar char="l"/>
            </a:pPr>
            <a:r>
              <a:rPr lang="en-US" sz="1600">
                <a:ea typeface="Arial Unicode MS" pitchFamily="34" charset="-128"/>
                <a:cs typeface="Arial Unicode MS" pitchFamily="34" charset="-128"/>
              </a:rPr>
              <a:t>The Opteron CPU’s prescribed maximum operating temperature of 70 °C is called out in Figure 6. The contact temperatures were measured at different heat loads employing the same evaporator and different LHP condenser designs. These results demonstrate convincingly that that in many LHP cooling systems the overall performance turns out to be condenser limited. </a:t>
            </a:r>
            <a:r>
              <a:rPr lang="en-US">
                <a:ea typeface="Arial Unicode MS" pitchFamily="34" charset="-128"/>
                <a:cs typeface="Arial Unicode MS" pitchFamily="34" charset="-128"/>
              </a:rPr>
              <a:t> </a:t>
            </a:r>
            <a:r>
              <a:rPr lang="en-US"/>
              <a:t>   </a:t>
            </a:r>
          </a:p>
          <a:p>
            <a:pPr marL="342900" indent="-342900">
              <a:spcBef>
                <a:spcPct val="20000"/>
              </a:spcBef>
              <a:buClr>
                <a:schemeClr val="accent2"/>
              </a:buClr>
              <a:buSzPct val="80000"/>
              <a:buFont typeface="Wingdings" pitchFamily="2" charset="2"/>
              <a:buNone/>
            </a:pPr>
            <a:endParaRPr lang="en-US"/>
          </a:p>
        </p:txBody>
      </p:sp>
      <p:pic>
        <p:nvPicPr>
          <p:cNvPr id="249862" name="Picture 6" descr="Figure_6_new"/>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1295400"/>
            <a:ext cx="6781800" cy="2698750"/>
          </a:xfrm>
          <a:prstGeom prst="rect">
            <a:avLst/>
          </a:prstGeom>
          <a:solidFill>
            <a:schemeClr val="bg1"/>
          </a:solidFill>
        </p:spPr>
      </p:pic>
    </p:spTree>
    <p:extLst>
      <p:ext uri="{BB962C8B-B14F-4D97-AF65-F5344CB8AC3E}">
        <p14:creationId xmlns:p14="http://schemas.microsoft.com/office/powerpoint/2010/main" val="3521378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533400" y="0"/>
            <a:ext cx="8382000" cy="990600"/>
          </a:xfrm>
          <a:prstGeom prst="rect">
            <a:avLst/>
          </a:prstGeom>
        </p:spPr>
        <p:txBody>
          <a:bodyPr vert="horz" lIns="91440" tIns="45720" rIns="91440" bIns="45720" rtlCol="0" anchor="ctr">
            <a:normAutofit fontScale="77500" lnSpcReduction="20000"/>
          </a:bodyPr>
          <a:lstStyle/>
          <a:p>
            <a:pPr algn="ctr">
              <a:spcBef>
                <a:spcPct val="0"/>
              </a:spcBef>
            </a:pPr>
            <a:r>
              <a:rPr lang="en-US" sz="4400" dirty="0" smtClean="0">
                <a:latin typeface="+mj-lt"/>
                <a:ea typeface="+mj-ea"/>
                <a:cs typeface="+mj-cs"/>
              </a:rPr>
              <a:t>Air </a:t>
            </a:r>
            <a:r>
              <a:rPr lang="en-US" sz="4400" dirty="0">
                <a:latin typeface="+mj-lt"/>
                <a:ea typeface="+mj-ea"/>
                <a:cs typeface="+mj-cs"/>
              </a:rPr>
              <a:t>Cooled GPU Cu H</a:t>
            </a:r>
            <a:r>
              <a:rPr lang="en-US" sz="4400" baseline="-25000" dirty="0">
                <a:latin typeface="+mj-lt"/>
                <a:ea typeface="+mj-ea"/>
                <a:cs typeface="+mj-cs"/>
              </a:rPr>
              <a:t>2</a:t>
            </a:r>
            <a:r>
              <a:rPr lang="en-US" sz="4400" dirty="0">
                <a:latin typeface="+mj-lt"/>
                <a:ea typeface="+mj-ea"/>
                <a:cs typeface="+mj-cs"/>
              </a:rPr>
              <a:t>O </a:t>
            </a:r>
            <a:r>
              <a:rPr lang="en-US" sz="4400" dirty="0" smtClean="0">
                <a:latin typeface="+mj-lt"/>
                <a:ea typeface="+mj-ea"/>
                <a:cs typeface="+mj-cs"/>
              </a:rPr>
              <a:t>LHP</a:t>
            </a:r>
            <a:br>
              <a:rPr lang="en-US" sz="4400" dirty="0" smtClean="0">
                <a:latin typeface="+mj-lt"/>
                <a:ea typeface="+mj-ea"/>
                <a:cs typeface="+mj-cs"/>
              </a:rPr>
            </a:br>
            <a:r>
              <a:rPr lang="en-US" sz="4400" dirty="0" smtClean="0">
                <a:latin typeface="+mj-lt"/>
                <a:ea typeface="+mj-ea"/>
                <a:cs typeface="+mj-cs"/>
              </a:rPr>
              <a:t>Cooling Concept</a:t>
            </a:r>
            <a:endParaRPr lang="en-US" sz="4400" dirty="0">
              <a:latin typeface="+mj-lt"/>
              <a:ea typeface="+mj-ea"/>
              <a:cs typeface="+mj-cs"/>
            </a:endParaRPr>
          </a:p>
        </p:txBody>
      </p:sp>
      <p:graphicFrame>
        <p:nvGraphicFramePr>
          <p:cNvPr id="253961" name="Object 9"/>
          <p:cNvGraphicFramePr>
            <a:graphicFrameLocks noChangeAspect="1"/>
          </p:cNvGraphicFramePr>
          <p:nvPr/>
        </p:nvGraphicFramePr>
        <p:xfrm>
          <a:off x="1976438" y="1106488"/>
          <a:ext cx="5192712" cy="4645025"/>
        </p:xfrm>
        <a:graphic>
          <a:graphicData uri="http://schemas.openxmlformats.org/presentationml/2006/ole">
            <mc:AlternateContent xmlns:mc="http://schemas.openxmlformats.org/markup-compatibility/2006">
              <mc:Choice xmlns:v="urn:schemas-microsoft-com:vml" Requires="v">
                <p:oleObj spid="_x0000_s12303" name="CorelDRAW" r:id="rId4" imgW="5193038" imgH="4644950" progId="CorelDraw.Graphic.15">
                  <p:embed/>
                </p:oleObj>
              </mc:Choice>
              <mc:Fallback>
                <p:oleObj name="CorelDRAW" r:id="rId4" imgW="5193038" imgH="4644950" progId="CorelDraw.Graphic.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438" y="1106488"/>
                        <a:ext cx="5192712"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40749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533400" y="0"/>
            <a:ext cx="8382000" cy="990600"/>
          </a:xfrm>
          <a:prstGeom prst="rect">
            <a:avLst/>
          </a:prstGeom>
        </p:spPr>
        <p:txBody>
          <a:bodyPr vert="horz" lIns="91440" tIns="45720" rIns="91440" bIns="45720" rtlCol="0" anchor="ctr">
            <a:normAutofit fontScale="77500" lnSpcReduction="20000"/>
          </a:bodyPr>
          <a:lstStyle/>
          <a:p>
            <a:pPr algn="ctr">
              <a:spcBef>
                <a:spcPct val="0"/>
              </a:spcBef>
            </a:pPr>
            <a:r>
              <a:rPr lang="en-US" sz="4400" dirty="0" smtClean="0">
                <a:latin typeface="+mj-lt"/>
                <a:ea typeface="+mj-ea"/>
                <a:cs typeface="+mj-cs"/>
              </a:rPr>
              <a:t>Air </a:t>
            </a:r>
            <a:r>
              <a:rPr lang="en-US" sz="4400" dirty="0">
                <a:latin typeface="+mj-lt"/>
                <a:ea typeface="+mj-ea"/>
                <a:cs typeface="+mj-cs"/>
              </a:rPr>
              <a:t>Cooled Cu H</a:t>
            </a:r>
            <a:r>
              <a:rPr lang="en-US" sz="4400" baseline="-25000" dirty="0">
                <a:latin typeface="+mj-lt"/>
                <a:ea typeface="+mj-ea"/>
                <a:cs typeface="+mj-cs"/>
              </a:rPr>
              <a:t>2</a:t>
            </a:r>
            <a:r>
              <a:rPr lang="en-US" sz="4400" dirty="0">
                <a:latin typeface="+mj-lt"/>
                <a:ea typeface="+mj-ea"/>
                <a:cs typeface="+mj-cs"/>
              </a:rPr>
              <a:t>O </a:t>
            </a:r>
            <a:r>
              <a:rPr lang="en-US" sz="4400" dirty="0" smtClean="0">
                <a:latin typeface="+mj-lt"/>
                <a:ea typeface="+mj-ea"/>
                <a:cs typeface="+mj-cs"/>
              </a:rPr>
              <a:t>LHP</a:t>
            </a:r>
            <a:br>
              <a:rPr lang="en-US" sz="4400" dirty="0" smtClean="0">
                <a:latin typeface="+mj-lt"/>
                <a:ea typeface="+mj-ea"/>
                <a:cs typeface="+mj-cs"/>
              </a:rPr>
            </a:br>
            <a:r>
              <a:rPr lang="en-US" sz="4400" dirty="0" smtClean="0">
                <a:latin typeface="+mj-lt"/>
                <a:ea typeface="+mj-ea"/>
                <a:cs typeface="+mj-cs"/>
              </a:rPr>
              <a:t>Designs </a:t>
            </a:r>
            <a:r>
              <a:rPr lang="en-US" sz="4400" dirty="0">
                <a:latin typeface="+mj-lt"/>
                <a:ea typeface="+mj-ea"/>
                <a:cs typeface="+mj-cs"/>
              </a:rPr>
              <a:t>in </a:t>
            </a:r>
            <a:r>
              <a:rPr lang="en-US" sz="4400" dirty="0" smtClean="0">
                <a:latin typeface="+mj-lt"/>
                <a:ea typeface="+mj-ea"/>
                <a:cs typeface="+mj-cs"/>
              </a:rPr>
              <a:t>Development</a:t>
            </a:r>
            <a:endParaRPr lang="en-US" sz="4400" dirty="0">
              <a:latin typeface="+mj-lt"/>
              <a:ea typeface="+mj-ea"/>
              <a:cs typeface="+mj-cs"/>
            </a:endParaRPr>
          </a:p>
        </p:txBody>
      </p:sp>
      <p:pic>
        <p:nvPicPr>
          <p:cNvPr id="260100" name="Picture 4" descr="figure_1"/>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38200" y="1344613"/>
            <a:ext cx="7010400" cy="3552507"/>
          </a:xfrm>
          <a:prstGeom prst="rect">
            <a:avLst/>
          </a:prstGeom>
          <a:solidFill>
            <a:schemeClr val="bg1"/>
          </a:solidFill>
        </p:spPr>
      </p:pic>
    </p:spTree>
    <p:extLst>
      <p:ext uri="{BB962C8B-B14F-4D97-AF65-F5344CB8AC3E}">
        <p14:creationId xmlns:p14="http://schemas.microsoft.com/office/powerpoint/2010/main" val="874715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533400" y="0"/>
            <a:ext cx="8382000" cy="990600"/>
          </a:xfrm>
          <a:prstGeom prst="rect">
            <a:avLst/>
          </a:prstGeom>
        </p:spPr>
        <p:txBody>
          <a:bodyPr vert="horz" lIns="91440" tIns="45720" rIns="91440" bIns="45720" rtlCol="0" anchor="ctr">
            <a:normAutofit fontScale="77500" lnSpcReduction="20000"/>
          </a:bodyPr>
          <a:lstStyle/>
          <a:p>
            <a:pPr algn="ctr">
              <a:spcBef>
                <a:spcPct val="0"/>
              </a:spcBef>
            </a:pPr>
            <a:r>
              <a:rPr lang="en-US" sz="4400" dirty="0" smtClean="0">
                <a:latin typeface="+mj-lt"/>
                <a:ea typeface="+mj-ea"/>
                <a:cs typeface="+mj-cs"/>
              </a:rPr>
              <a:t>Air </a:t>
            </a:r>
            <a:r>
              <a:rPr lang="en-US" sz="4400" dirty="0">
                <a:latin typeface="+mj-lt"/>
                <a:ea typeface="+mj-ea"/>
                <a:cs typeface="+mj-cs"/>
              </a:rPr>
              <a:t>Cooled Cu H</a:t>
            </a:r>
            <a:r>
              <a:rPr lang="en-US" sz="4400" baseline="-25000" dirty="0">
                <a:latin typeface="+mj-lt"/>
                <a:ea typeface="+mj-ea"/>
                <a:cs typeface="+mj-cs"/>
              </a:rPr>
              <a:t>2</a:t>
            </a:r>
            <a:r>
              <a:rPr lang="en-US" sz="4400" dirty="0">
                <a:latin typeface="+mj-lt"/>
                <a:ea typeface="+mj-ea"/>
                <a:cs typeface="+mj-cs"/>
              </a:rPr>
              <a:t>O </a:t>
            </a:r>
            <a:r>
              <a:rPr lang="en-US" sz="4400" dirty="0" smtClean="0">
                <a:latin typeface="+mj-lt"/>
                <a:ea typeface="+mj-ea"/>
                <a:cs typeface="+mj-cs"/>
              </a:rPr>
              <a:t>LHP</a:t>
            </a:r>
            <a:br>
              <a:rPr lang="en-US" sz="4400" dirty="0" smtClean="0">
                <a:latin typeface="+mj-lt"/>
                <a:ea typeface="+mj-ea"/>
                <a:cs typeface="+mj-cs"/>
              </a:rPr>
            </a:br>
            <a:r>
              <a:rPr lang="en-US" sz="4400" dirty="0" smtClean="0">
                <a:latin typeface="+mj-lt"/>
                <a:ea typeface="+mj-ea"/>
                <a:cs typeface="+mj-cs"/>
              </a:rPr>
              <a:t>Performance </a:t>
            </a:r>
            <a:r>
              <a:rPr lang="en-US" sz="4400" dirty="0" err="1" smtClean="0">
                <a:latin typeface="+mj-lt"/>
                <a:ea typeface="+mj-ea"/>
                <a:cs typeface="+mj-cs"/>
              </a:rPr>
              <a:t>vs</a:t>
            </a:r>
            <a:r>
              <a:rPr lang="en-US" sz="4400" dirty="0" smtClean="0">
                <a:latin typeface="+mj-lt"/>
                <a:ea typeface="+mj-ea"/>
                <a:cs typeface="+mj-cs"/>
              </a:rPr>
              <a:t> </a:t>
            </a:r>
            <a:r>
              <a:rPr lang="en-US" sz="4400" dirty="0">
                <a:latin typeface="+mj-lt"/>
                <a:ea typeface="+mj-ea"/>
                <a:cs typeface="+mj-cs"/>
              </a:rPr>
              <a:t>Orientation  </a:t>
            </a:r>
          </a:p>
        </p:txBody>
      </p:sp>
      <p:graphicFrame>
        <p:nvGraphicFramePr>
          <p:cNvPr id="262150" name="Object 6"/>
          <p:cNvGraphicFramePr>
            <a:graphicFrameLocks noChangeAspect="1"/>
          </p:cNvGraphicFramePr>
          <p:nvPr>
            <p:extLst>
              <p:ext uri="{D42A27DB-BD31-4B8C-83A1-F6EECF244321}">
                <p14:modId xmlns:p14="http://schemas.microsoft.com/office/powerpoint/2010/main" val="382215764"/>
              </p:ext>
            </p:extLst>
          </p:nvPr>
        </p:nvGraphicFramePr>
        <p:xfrm>
          <a:off x="1375064" y="1066800"/>
          <a:ext cx="6395460" cy="4727576"/>
        </p:xfrm>
        <a:graphic>
          <a:graphicData uri="http://schemas.openxmlformats.org/presentationml/2006/ole">
            <mc:AlternateContent xmlns:mc="http://schemas.openxmlformats.org/markup-compatibility/2006">
              <mc:Choice xmlns:v="urn:schemas-microsoft-com:vml" Requires="v">
                <p:oleObj spid="_x0000_s13327" name="CorelDRAW" r:id="rId4" imgW="4449846" imgH="3289896" progId="CorelDraw.Graphic.15">
                  <p:embed/>
                </p:oleObj>
              </mc:Choice>
              <mc:Fallback>
                <p:oleObj name="CorelDRAW" r:id="rId4" imgW="4449846" imgH="3289896" progId="CorelDraw.Graphic.15">
                  <p:embed/>
                  <p:pic>
                    <p:nvPicPr>
                      <p:cNvPr id="0" name=""/>
                      <p:cNvPicPr>
                        <a:picLocks noChangeAspect="1" noChangeArrowheads="1"/>
                      </p:cNvPicPr>
                      <p:nvPr/>
                    </p:nvPicPr>
                    <p:blipFill>
                      <a:blip r:embed="rId5"/>
                      <a:srcRect/>
                      <a:stretch>
                        <a:fillRect/>
                      </a:stretch>
                    </p:blipFill>
                    <p:spPr bwMode="auto">
                      <a:xfrm>
                        <a:off x="1375064" y="1066800"/>
                        <a:ext cx="6395460" cy="4727576"/>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4117489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pic>
        <p:nvPicPr>
          <p:cNvPr id="14338"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6147" b="97831" l="4707" r="98997">
                        <a14:foregroundMark x1="6790" y1="29390" x2="66397" y2="11880"/>
                        <a14:foregroundMark x1="19715" y1="93698" x2="79861" y2="67149"/>
                        <a14:foregroundMark x1="15548" y1="95764" x2="20139" y2="93337"/>
                        <a14:foregroundMark x1="19985" y1="96126" x2="19444" y2="85744"/>
                        <a14:foregroundMark x1="10262" y1="29752" x2="19444" y2="89979"/>
                        <a14:foregroundMark x1="6404" y1="29752" x2="7793" y2="31043"/>
                        <a14:foregroundMark x1="7639" y1="31250" x2="11111" y2="30888"/>
                        <a14:backgroundMark x1="53742" y1="88895" x2="99846" y2="67149"/>
                      </a14:backgroundRemoval>
                    </a14:imgEffect>
                  </a14:imgLayer>
                </a14:imgProps>
              </a:ext>
              <a:ext uri="{28A0092B-C50C-407E-A947-70E740481C1C}">
                <a14:useLocalDpi xmlns:a14="http://schemas.microsoft.com/office/drawing/2010/main"/>
              </a:ext>
            </a:extLst>
          </a:blip>
          <a:srcRect/>
          <a:stretch>
            <a:fillRect/>
          </a:stretch>
        </p:blipFill>
        <p:spPr bwMode="auto">
          <a:xfrm>
            <a:off x="1307366" y="990600"/>
            <a:ext cx="652926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15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Cooled Copper Water LHP</a:t>
            </a:r>
            <a:endParaRPr lang="en-US" dirty="0"/>
          </a:p>
        </p:txBody>
      </p:sp>
      <p:sp>
        <p:nvSpPr>
          <p:cNvPr id="5" name="Content Placeholder 4"/>
          <p:cNvSpPr>
            <a:spLocks noGrp="1"/>
          </p:cNvSpPr>
          <p:nvPr>
            <p:ph sz="half" idx="2"/>
          </p:nvPr>
        </p:nvSpPr>
        <p:spPr/>
        <p:txBody>
          <a:bodyPr/>
          <a:lstStyle/>
          <a:p>
            <a:r>
              <a:rPr lang="en-US" dirty="0" smtClean="0"/>
              <a:t>Air Cooled Condenser</a:t>
            </a:r>
          </a:p>
          <a:p>
            <a:r>
              <a:rPr lang="en-US" dirty="0" smtClean="0"/>
              <a:t>Vapor Line</a:t>
            </a:r>
          </a:p>
          <a:p>
            <a:r>
              <a:rPr lang="en-US" dirty="0" smtClean="0"/>
              <a:t>Liquid Return Line</a:t>
            </a:r>
          </a:p>
          <a:p>
            <a:r>
              <a:rPr lang="en-US" dirty="0" smtClean="0"/>
              <a:t>Evaporator</a:t>
            </a:r>
            <a:endParaRPr lang="en-US" dirty="0"/>
          </a:p>
        </p:txBody>
      </p:sp>
      <p:pic>
        <p:nvPicPr>
          <p:cNvPr id="6" name="Picture 1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57200" y="3042910"/>
            <a:ext cx="4038600" cy="1640541"/>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1371600" y="1865376"/>
            <a:ext cx="3425952" cy="1592580"/>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068830" y="2362200"/>
            <a:ext cx="2731770" cy="1329690"/>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60370" y="2877312"/>
            <a:ext cx="1843278" cy="1012698"/>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00400" y="3395472"/>
            <a:ext cx="1603249" cy="715518"/>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1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 Water LHP</a:t>
            </a:r>
            <a:endParaRPr lang="en-US" dirty="0"/>
          </a:p>
        </p:txBody>
      </p:sp>
      <p:sp>
        <p:nvSpPr>
          <p:cNvPr id="5" name="Content Placeholder 4"/>
          <p:cNvSpPr>
            <a:spLocks noGrp="1"/>
          </p:cNvSpPr>
          <p:nvPr>
            <p:ph sz="half" idx="2"/>
          </p:nvPr>
        </p:nvSpPr>
        <p:spPr>
          <a:xfrm>
            <a:off x="4648200" y="1600200"/>
            <a:ext cx="4267200" cy="4525963"/>
          </a:xfrm>
        </p:spPr>
        <p:txBody>
          <a:bodyPr/>
          <a:lstStyle/>
          <a:p>
            <a:r>
              <a:rPr lang="en-US" dirty="0" smtClean="0"/>
              <a:t>Filler Tube Isolation Valve</a:t>
            </a:r>
          </a:p>
          <a:p>
            <a:r>
              <a:rPr lang="en-US" dirty="0" smtClean="0"/>
              <a:t>Condenser Tubing</a:t>
            </a:r>
          </a:p>
          <a:p>
            <a:r>
              <a:rPr lang="en-US" dirty="0" smtClean="0"/>
              <a:t>Vapor Line</a:t>
            </a:r>
          </a:p>
          <a:p>
            <a:r>
              <a:rPr lang="en-US" dirty="0" smtClean="0"/>
              <a:t>Liquid Return Line</a:t>
            </a:r>
          </a:p>
          <a:p>
            <a:r>
              <a:rPr lang="en-US" dirty="0" smtClean="0"/>
              <a:t>Evaporator</a:t>
            </a:r>
            <a:endParaRPr lang="en-US" dirty="0"/>
          </a:p>
        </p:txBody>
      </p:sp>
      <p:pic>
        <p:nvPicPr>
          <p:cNvPr id="6" name="Picture 13" descr="long_lhp_clea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919369"/>
            <a:ext cx="4038600" cy="388762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1034041" y="2362200"/>
            <a:ext cx="3763511" cy="620282"/>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938528" y="2877312"/>
            <a:ext cx="2865120" cy="1158240"/>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009900" y="3395472"/>
            <a:ext cx="1787652" cy="643128"/>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05200" y="3886200"/>
            <a:ext cx="1298448" cy="1219200"/>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974079" y="1845892"/>
            <a:ext cx="2828657" cy="538385"/>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2" cstate="print">
            <a:extLst>
              <a:ext uri="{BEBA8EAE-BF5A-486C-A8C5-ECC9F3942E4B}">
                <a14:imgProps xmlns:a14="http://schemas.microsoft.com/office/drawing/2010/main">
                  <a14:imgLayer r:embed="rId3">
                    <a14:imgEffect>
                      <a14:backgroundRemoval t="1025" b="89946" l="600" r="98400">
                        <a14:foregroundMark x1="31700" y1="10737" x2="88867" y2="67008"/>
                        <a14:foregroundMark x1="3800" y1="77599" x2="4767" y2="81015"/>
                        <a14:foregroundMark x1="94367" y1="67545" x2="93767" y2="75988"/>
                        <a14:foregroundMark x1="92767" y1="68472" x2="94867" y2="77940"/>
                        <a14:foregroundMark x1="93500" y1="79014" x2="90467" y2="75061"/>
                        <a14:foregroundMark x1="5133" y1="81552" x2="7233" y2="77940"/>
                      </a14:backgroundRemoval>
                    </a14:imgEffect>
                  </a14:imgLayer>
                </a14:imgProps>
              </a:ext>
              <a:ext uri="{28A0092B-C50C-407E-A947-70E740481C1C}">
                <a14:useLocalDpi xmlns:a14="http://schemas.microsoft.com/office/drawing/2010/main" val="0"/>
              </a:ext>
            </a:extLst>
          </a:blip>
          <a:srcRect/>
          <a:stretch/>
        </p:blipFill>
        <p:spPr>
          <a:xfrm>
            <a:off x="2874764" y="2395136"/>
            <a:ext cx="3394472" cy="2318251"/>
          </a:xfrm>
        </p:spPr>
      </p:pic>
      <p:sp>
        <p:nvSpPr>
          <p:cNvPr id="2" name="Title 1"/>
          <p:cNvSpPr>
            <a:spLocks noGrp="1"/>
          </p:cNvSpPr>
          <p:nvPr>
            <p:ph type="title"/>
          </p:nvPr>
        </p:nvSpPr>
        <p:spPr/>
        <p:txBody>
          <a:bodyPr/>
          <a:lstStyle/>
          <a:p>
            <a:r>
              <a:rPr lang="en-US" dirty="0" smtClean="0"/>
              <a:t>LHP Air Cooled 1U Chassis</a:t>
            </a:r>
            <a:endParaRPr lang="en-US" dirty="0"/>
          </a:p>
        </p:txBody>
      </p:sp>
      <p:pic>
        <p:nvPicPr>
          <p:cNvPr id="7" name="Content Placeholder 6"/>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a:stretch/>
        </p:blipFill>
        <p:spPr>
          <a:xfrm>
            <a:off x="0" y="1143000"/>
            <a:ext cx="9144000" cy="4822522"/>
          </a:xfrm>
        </p:spPr>
      </p:pic>
    </p:spTree>
    <p:extLst>
      <p:ext uri="{BB962C8B-B14F-4D97-AF65-F5344CB8AC3E}">
        <p14:creationId xmlns:p14="http://schemas.microsoft.com/office/powerpoint/2010/main" val="7053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533400" y="0"/>
            <a:ext cx="8382000" cy="990600"/>
          </a:xfrm>
          <a:prstGeom prst="rect">
            <a:avLst/>
          </a:prstGeom>
        </p:spPr>
        <p:txBody>
          <a:bodyPr vert="horz" lIns="91440" tIns="45720" rIns="91440" bIns="45720" rtlCol="0" anchor="ctr">
            <a:normAutofit fontScale="77500" lnSpcReduction="20000"/>
          </a:bodyPr>
          <a:lstStyle/>
          <a:p>
            <a:pPr algn="ctr">
              <a:spcBef>
                <a:spcPct val="0"/>
              </a:spcBef>
            </a:pPr>
            <a:r>
              <a:rPr lang="en-US" sz="4400" dirty="0" smtClean="0">
                <a:latin typeface="+mj-lt"/>
                <a:ea typeface="+mj-ea"/>
                <a:cs typeface="+mj-cs"/>
              </a:rPr>
              <a:t>Water </a:t>
            </a:r>
            <a:r>
              <a:rPr lang="en-US" sz="4400" dirty="0">
                <a:latin typeface="+mj-lt"/>
                <a:ea typeface="+mj-ea"/>
                <a:cs typeface="+mj-cs"/>
              </a:rPr>
              <a:t>Cooled Cu H</a:t>
            </a:r>
            <a:r>
              <a:rPr lang="en-US" sz="4400" baseline="-25000" dirty="0">
                <a:latin typeface="+mj-lt"/>
                <a:ea typeface="+mj-ea"/>
                <a:cs typeface="+mj-cs"/>
              </a:rPr>
              <a:t>2</a:t>
            </a:r>
            <a:r>
              <a:rPr lang="en-US" sz="4400" dirty="0">
                <a:latin typeface="+mj-lt"/>
                <a:ea typeface="+mj-ea"/>
                <a:cs typeface="+mj-cs"/>
              </a:rPr>
              <a:t>O </a:t>
            </a:r>
            <a:r>
              <a:rPr lang="en-US" sz="4400" dirty="0" smtClean="0">
                <a:latin typeface="+mj-lt"/>
                <a:ea typeface="+mj-ea"/>
                <a:cs typeface="+mj-cs"/>
              </a:rPr>
              <a:t>LHP</a:t>
            </a:r>
            <a:br>
              <a:rPr lang="en-US" sz="4400" dirty="0" smtClean="0">
                <a:latin typeface="+mj-lt"/>
                <a:ea typeface="+mj-ea"/>
                <a:cs typeface="+mj-cs"/>
              </a:rPr>
            </a:br>
            <a:r>
              <a:rPr lang="en-US" sz="4400" dirty="0" smtClean="0">
                <a:latin typeface="+mj-lt"/>
                <a:ea typeface="+mj-ea"/>
                <a:cs typeface="+mj-cs"/>
              </a:rPr>
              <a:t>Performance </a:t>
            </a:r>
            <a:r>
              <a:rPr lang="en-US" sz="4400" dirty="0" err="1" smtClean="0">
                <a:latin typeface="+mj-lt"/>
                <a:ea typeface="+mj-ea"/>
                <a:cs typeface="+mj-cs"/>
              </a:rPr>
              <a:t>vs</a:t>
            </a:r>
            <a:r>
              <a:rPr lang="en-US" sz="4400" dirty="0" smtClean="0">
                <a:latin typeface="+mj-lt"/>
                <a:ea typeface="+mj-ea"/>
                <a:cs typeface="+mj-cs"/>
              </a:rPr>
              <a:t> Water Cooling Temperature </a:t>
            </a:r>
            <a:endParaRPr lang="en-US" sz="4400" dirty="0">
              <a:latin typeface="+mj-lt"/>
              <a:ea typeface="+mj-ea"/>
              <a:cs typeface="+mj-cs"/>
            </a:endParaRPr>
          </a:p>
        </p:txBody>
      </p:sp>
      <p:sp>
        <p:nvSpPr>
          <p:cNvPr id="256008" name="Rectangle 8"/>
          <p:cNvSpPr>
            <a:spLocks noChangeArrowheads="1"/>
          </p:cNvSpPr>
          <p:nvPr/>
        </p:nvSpPr>
        <p:spPr bwMode="auto">
          <a:xfrm>
            <a:off x="400050" y="1100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560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6400800" cy="4657725"/>
          </a:xfrm>
          <a:prstGeom prst="rect">
            <a:avLst/>
          </a:prstGeom>
          <a:noFill/>
          <a:extLst>
            <a:ext uri="{909E8E84-426E-40DD-AFC4-6F175D3DCCD1}">
              <a14:hiddenFill xmlns:a14="http://schemas.microsoft.com/office/drawing/2010/main">
                <a:solidFill>
                  <a:srgbClr val="FFFFFF"/>
                </a:solidFill>
              </a14:hiddenFill>
            </a:ext>
          </a:extLst>
        </p:spPr>
      </p:pic>
      <p:sp>
        <p:nvSpPr>
          <p:cNvPr id="256009" name="Rectangle 9"/>
          <p:cNvSpPr>
            <a:spLocks noChangeArrowheads="1"/>
          </p:cNvSpPr>
          <p:nvPr/>
        </p:nvSpPr>
        <p:spPr bwMode="auto">
          <a:xfrm>
            <a:off x="-400050" y="5757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Tree>
    <p:extLst>
      <p:ext uri="{BB962C8B-B14F-4D97-AF65-F5344CB8AC3E}">
        <p14:creationId xmlns:p14="http://schemas.microsoft.com/office/powerpoint/2010/main" val="1731079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K:\Heat pipes\Patent\Ammonia_LHP_long.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48706"/>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Ammonia LHP</a:t>
            </a:r>
            <a:endParaRPr lang="en-US" dirty="0"/>
          </a:p>
        </p:txBody>
      </p:sp>
      <p:sp>
        <p:nvSpPr>
          <p:cNvPr id="5" name="Content Placeholder 4"/>
          <p:cNvSpPr>
            <a:spLocks noGrp="1"/>
          </p:cNvSpPr>
          <p:nvPr>
            <p:ph sz="half" idx="2"/>
          </p:nvPr>
        </p:nvSpPr>
        <p:spPr/>
        <p:txBody>
          <a:bodyPr/>
          <a:lstStyle/>
          <a:p>
            <a:r>
              <a:rPr lang="en-US" dirty="0" smtClean="0"/>
              <a:t>Condenser</a:t>
            </a:r>
          </a:p>
          <a:p>
            <a:r>
              <a:rPr lang="en-US" dirty="0" smtClean="0"/>
              <a:t>Vapor Line</a:t>
            </a:r>
          </a:p>
          <a:p>
            <a:r>
              <a:rPr lang="en-US" dirty="0" smtClean="0"/>
              <a:t>Liquid Return Line</a:t>
            </a:r>
          </a:p>
          <a:p>
            <a:r>
              <a:rPr lang="en-US" dirty="0" smtClean="0"/>
              <a:t>Evaporator</a:t>
            </a:r>
            <a:endParaRPr lang="en-US" dirty="0"/>
          </a:p>
        </p:txBody>
      </p:sp>
      <p:cxnSp>
        <p:nvCxnSpPr>
          <p:cNvPr id="8" name="Straight Arrow Connector 7"/>
          <p:cNvCxnSpPr/>
          <p:nvPr/>
        </p:nvCxnSpPr>
        <p:spPr>
          <a:xfrm flipH="1">
            <a:off x="2133600" y="1865376"/>
            <a:ext cx="2663952" cy="801624"/>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49120" y="2362200"/>
            <a:ext cx="2951480" cy="838200"/>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189480" y="2877312"/>
            <a:ext cx="2614168" cy="1044448"/>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047240" y="3395472"/>
            <a:ext cx="2756408" cy="1293368"/>
          </a:xfrm>
          <a:prstGeom prst="straightConnector1">
            <a:avLst/>
          </a:prstGeom>
          <a:ln w="12700">
            <a:solidFill>
              <a:schemeClr val="tx1"/>
            </a:solidFill>
            <a:tailEnd type="arrow"/>
          </a:ln>
          <a:effectLst>
            <a:glow rad="25400">
              <a:schemeClr val="bg1">
                <a:alpha val="2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4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Ammonia Evaporator Design</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Ammonia evaporator provides excellent heat exchange at low temperatures and works well with most CPUs running around 60 C.</a:t>
            </a:r>
          </a:p>
          <a:p>
            <a:r>
              <a:rPr lang="en-US" dirty="0" smtClean="0"/>
              <a:t>Pressure inside LHP runs between 10 and 20 atmospheres, requiring cylindrical geometry.</a:t>
            </a:r>
          </a:p>
          <a:p>
            <a:r>
              <a:rPr lang="en-US" dirty="0" smtClean="0"/>
              <a:t>Latent heat of vaporization is 1369 Joules/gram. Flow rate of .1 gram/sec rejects 137 Watts.</a:t>
            </a:r>
            <a:endParaRPr lang="en-US" dirty="0"/>
          </a:p>
        </p:txBody>
      </p:sp>
      <p:pic>
        <p:nvPicPr>
          <p:cNvPr id="5" name="Picture 14" descr="K:\Heat pipes\PowerPoint\Ammonia_evaporator.jpg"/>
          <p:cNvPicPr>
            <a:picLocks noGrp="1" noChangeAspect="1" noChangeArrowheads="1"/>
          </p:cNvPicPr>
          <p:nvPr>
            <p:ph sz="half"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2100358"/>
            <a:ext cx="4038600" cy="3525646"/>
          </a:xfrm>
          <a:prstGeom prst="rect">
            <a:avLst/>
          </a:prstGeom>
          <a:solidFill>
            <a:schemeClr val="bg1"/>
          </a:solidFill>
          <a:ln>
            <a:noFill/>
          </a:ln>
        </p:spPr>
      </p:pic>
    </p:spTree>
    <p:extLst>
      <p:ext uri="{BB962C8B-B14F-4D97-AF65-F5344CB8AC3E}">
        <p14:creationId xmlns:p14="http://schemas.microsoft.com/office/powerpoint/2010/main" val="614427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Pipe Essentials</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The pumping mechanism is a capillary wick that lines the walls of the pipe but is still sensitive to gravity.</a:t>
            </a:r>
          </a:p>
          <a:p>
            <a:r>
              <a:rPr lang="en-US" dirty="0" smtClean="0"/>
              <a:t>When the distance between the condenser and evaporator grows large or the speed of the working fluid exceeds a critical value, </a:t>
            </a:r>
            <a:r>
              <a:rPr lang="en-US" b="1" u="sng" dirty="0" smtClean="0"/>
              <a:t>the pressure required to overcome friction in the wick shuts down the heat pipe</a:t>
            </a:r>
            <a:r>
              <a:rPr lang="en-US" b="1" dirty="0" smtClean="0"/>
              <a:t>.</a:t>
            </a:r>
            <a:r>
              <a:rPr lang="en-US" dirty="0" smtClean="0"/>
              <a:t> Copper/water heat pipes made of ¼" tubing can at most transmit 40 Watts 4 inches.</a:t>
            </a:r>
            <a:endParaRPr lang="en-US" dirty="0"/>
          </a:p>
        </p:txBody>
      </p:sp>
      <p:pic>
        <p:nvPicPr>
          <p:cNvPr id="5" name="Picture 14" descr="K:\Heat pipes\PowerPoint\Heat_Pipe_Mechanism.jpg"/>
          <p:cNvPicPr>
            <a:picLocks noGrp="1" noChangeAspect="1" noChangeArrowheads="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2427371"/>
            <a:ext cx="4038600" cy="2871621"/>
          </a:xfrm>
          <a:prstGeom prst="rect">
            <a:avLst/>
          </a:prstGeom>
          <a:solidFill>
            <a:schemeClr val="bg1"/>
          </a:solidFill>
          <a:ln>
            <a:noFill/>
          </a:ln>
        </p:spPr>
      </p:pic>
    </p:spTree>
    <p:extLst>
      <p:ext uri="{BB962C8B-B14F-4D97-AF65-F5344CB8AC3E}">
        <p14:creationId xmlns:p14="http://schemas.microsoft.com/office/powerpoint/2010/main" val="704684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1036</Words>
  <Application>Microsoft Office PowerPoint</Application>
  <PresentationFormat>On-screen Show (4:3)</PresentationFormat>
  <Paragraphs>129</Paragraphs>
  <Slides>29</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Office Theme</vt:lpstr>
      <vt:lpstr>PHOTO-PAINT</vt:lpstr>
      <vt:lpstr>CorelDRAW</vt:lpstr>
      <vt:lpstr>Using Copper Water Loop Heat Pipes to Efficiently Cool CPUs and GPUs</vt:lpstr>
      <vt:lpstr>Overview Unique LHP Technology Features</vt:lpstr>
      <vt:lpstr>Air Cooled Copper Water LHP</vt:lpstr>
      <vt:lpstr>Copper Water LHP</vt:lpstr>
      <vt:lpstr>LHP Air Cooled 1U Chassis</vt:lpstr>
      <vt:lpstr>PowerPoint Presentation</vt:lpstr>
      <vt:lpstr>Ammonia LHP</vt:lpstr>
      <vt:lpstr>Ammonia Evaporator Design</vt:lpstr>
      <vt:lpstr>Heat Pipe Essentials</vt:lpstr>
      <vt:lpstr>Heat Pipe Essentials</vt:lpstr>
      <vt:lpstr>LHP Operation</vt:lpstr>
      <vt:lpstr>LHP Operation</vt:lpstr>
      <vt:lpstr>LHP Operation</vt:lpstr>
      <vt:lpstr>LHP Operation</vt:lpstr>
      <vt:lpstr>LHP Operation</vt:lpstr>
      <vt:lpstr>LHP Operation</vt:lpstr>
      <vt:lpstr>The Green Market Driver</vt:lpstr>
      <vt:lpstr>Count the motors</vt:lpstr>
      <vt:lpstr>       1U Chassis LHP Condenser Designs </vt:lpstr>
      <vt:lpstr>PowerPoint Presentation</vt:lpstr>
      <vt:lpstr>PowerPoint Presentation</vt:lpstr>
      <vt:lpstr>PowerPoint Presentation</vt:lpstr>
      <vt:lpstr>PowerPoint Presentation</vt:lpstr>
      <vt:lpstr>        The Green Market Driver  </vt:lpstr>
      <vt:lpstr>PowerPoint Presentation</vt:lpstr>
      <vt:lpstr>PowerPoint Presentation</vt:lpstr>
      <vt:lpstr>PowerPoint Presentation</vt:lpstr>
      <vt:lpstr>PowerPoint Presentation</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2012-09-07T02:47:30Z</dcterms:created>
  <dcterms:modified xsi:type="dcterms:W3CDTF">2012-09-07T03:17:58Z</dcterms:modified>
</cp:coreProperties>
</file>