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86" r:id="rId6"/>
    <p:sldId id="278" r:id="rId7"/>
    <p:sldId id="279" r:id="rId8"/>
    <p:sldId id="287" r:id="rId9"/>
    <p:sldId id="281" r:id="rId10"/>
    <p:sldId id="280" r:id="rId11"/>
    <p:sldId id="288" r:id="rId12"/>
    <p:sldId id="282" r:id="rId13"/>
    <p:sldId id="283" r:id="rId14"/>
    <p:sldId id="284" r:id="rId15"/>
    <p:sldId id="285" r:id="rId16"/>
    <p:sldId id="272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435" y="-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0241C7-2A31-FA48-AE48-059659FBB5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41CA902-EB1E-384B-9011-18618A3EF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336" y="4745438"/>
            <a:ext cx="5158596" cy="933450"/>
          </a:xfrm>
        </p:spPr>
        <p:txBody>
          <a:bodyPr>
            <a:normAutofit fontScale="90000"/>
          </a:bodyPr>
          <a:lstStyle/>
          <a:p>
            <a:r>
              <a:rPr lang="en-US" dirty="0"/>
              <a:t>Accelerating Fully </a:t>
            </a:r>
            <a:r>
              <a:rPr lang="en-US" dirty="0" err="1"/>
              <a:t>Homomorphic</a:t>
            </a:r>
            <a:r>
              <a:rPr lang="en-US" dirty="0"/>
              <a:t> Encryption on GPUs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336" y="5822831"/>
            <a:ext cx="5181601" cy="862642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 smtClean="0"/>
              <a:t>Wei Wang, Yin Hu, </a:t>
            </a:r>
            <a:r>
              <a:rPr lang="en-US" sz="2000" dirty="0" err="1" smtClean="0"/>
              <a:t>Lianmu</a:t>
            </a:r>
            <a:r>
              <a:rPr lang="en-US" sz="2000" dirty="0" smtClean="0"/>
              <a:t> Chen, </a:t>
            </a:r>
            <a:r>
              <a:rPr lang="en-US" sz="2000" dirty="0" err="1" smtClean="0"/>
              <a:t>Xinming</a:t>
            </a:r>
            <a:r>
              <a:rPr lang="en-US" sz="2000" dirty="0" smtClean="0"/>
              <a:t> Huang, </a:t>
            </a:r>
            <a:r>
              <a:rPr lang="en-US" sz="2000" dirty="0" err="1" smtClean="0"/>
              <a:t>Berk</a:t>
            </a:r>
            <a:r>
              <a:rPr lang="en-US" sz="2000" dirty="0" smtClean="0"/>
              <a:t> </a:t>
            </a:r>
            <a:r>
              <a:rPr lang="en-US" sz="2000" dirty="0" err="1" smtClean="0"/>
              <a:t>Sunar</a:t>
            </a:r>
            <a:endParaRPr lang="en-US" sz="2000" dirty="0" smtClean="0"/>
          </a:p>
          <a:p>
            <a:r>
              <a:rPr lang="en-US" sz="2000" dirty="0" smtClean="0"/>
              <a:t>ECE Dept.,</a:t>
            </a:r>
          </a:p>
          <a:p>
            <a:r>
              <a:rPr lang="en-US" sz="2000" dirty="0" smtClean="0"/>
              <a:t>Worcester Polytechnic Institute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0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Multiplications on GPUs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481560"/>
                <a:ext cx="7556313" cy="464460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 err="1" smtClean="0"/>
                  <a:t>Strassen</a:t>
                </a:r>
                <a:r>
                  <a:rPr lang="en-US" dirty="0" smtClean="0"/>
                  <a:t> FFT Multiplication Algorithm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Emmart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Weem’s</a:t>
                </a:r>
                <a:r>
                  <a:rPr lang="en-US" dirty="0" smtClean="0"/>
                  <a:t> Implementation on GPU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They perform the FFT  in finite field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Z</m:t>
                    </m:r>
                    <m:r>
                      <m:rPr>
                        <m:nor/>
                      </m:rPr>
                      <a:rPr lang="en-US" dirty="0"/>
                      <m:t>/</m:t>
                    </m:r>
                    <m:r>
                      <m:rPr>
                        <m:nor/>
                      </m:rPr>
                      <a:rPr lang="en-US" dirty="0"/>
                      <m:t>pZ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</m:oMath>
                </a14:m>
                <a:r>
                  <a:rPr lang="en-US" dirty="0" smtClean="0"/>
                  <a:t>with a prime 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p</m:t>
                    </m:r>
                    <m:r>
                      <m:rPr>
                        <m:nor/>
                      </m:rPr>
                      <a:rPr lang="en-US" b="0" i="1" dirty="0" smtClean="0"/>
                      <m:t>=0</m:t>
                    </m:r>
                    <m:r>
                      <m:rPr>
                        <m:nor/>
                      </m:rPr>
                      <a:rPr lang="en-US" b="0" i="1" dirty="0" smtClean="0"/>
                      <m:t>xFFFFFFFF</m:t>
                    </m:r>
                    <m:r>
                      <m:rPr>
                        <m:nor/>
                      </m:rPr>
                      <a:rPr lang="en-US" b="0" i="1" dirty="0" smtClean="0"/>
                      <m:t>00000001</m:t>
                    </m:r>
                  </m:oMath>
                </a14:m>
                <a:r>
                  <a:rPr lang="en-US" dirty="0" smtClean="0"/>
                  <a:t>, which belongs to </a:t>
                </a:r>
                <a:r>
                  <a:rPr lang="en-US" dirty="0" err="1" smtClean="0"/>
                  <a:t>Solinas</a:t>
                </a:r>
                <a:r>
                  <a:rPr lang="en-US" dirty="0" smtClean="0"/>
                  <a:t> Primes. </a:t>
                </a:r>
                <a:r>
                  <a:rPr lang="en-US" dirty="0" err="1" smtClean="0"/>
                  <a:t>Solinas</a:t>
                </a:r>
                <a:r>
                  <a:rPr lang="en-US" dirty="0" smtClean="0"/>
                  <a:t> Primes support high efficient modulo computations. In addition, and improved version of Bailey’s FFT technique is employed to compute the large size FFT.</a:t>
                </a:r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481560"/>
                <a:ext cx="7556313" cy="4644604"/>
              </a:xfrm>
              <a:blipFill rotWithShape="1">
                <a:blip r:embed="rId2"/>
                <a:stretch>
                  <a:fillRect l="-888" t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550" y="1932973"/>
            <a:ext cx="4641448" cy="159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5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Multiplications on GPUs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43479"/>
              </p:ext>
            </p:extLst>
          </p:nvPr>
        </p:nvGraphicFramePr>
        <p:xfrm>
          <a:off x="1482323" y="1749706"/>
          <a:ext cx="5483120" cy="4618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014"/>
                <a:gridCol w="2298463"/>
                <a:gridCol w="1899643"/>
              </a:tblGrid>
              <a:tr h="91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CPU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GPU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1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Size</a:t>
                      </a:r>
                      <a:r>
                        <a:rPr lang="en-US" altLang="zh-CN" sz="1400" kern="0" baseline="0" dirty="0" smtClean="0">
                          <a:effectLst/>
                        </a:rPr>
                        <a:t> in K bits</a:t>
                      </a:r>
                      <a:endParaRPr lang="zh-CN" sz="1400" kern="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Intel Xeon X5650 processor running at 2.67GHz with 24GB RAM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Build with NTL/GMP</a:t>
                      </a:r>
                      <a:endParaRPr lang="zh-CN" sz="1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NVIDIA Tesla </a:t>
                      </a:r>
                      <a:r>
                        <a:rPr lang="en-US" sz="1400" kern="0" dirty="0">
                          <a:effectLst/>
                        </a:rPr>
                        <a:t>C2050, 448 CUDA cores, 1.15 GHz, 3GB GDDR5* memory</a:t>
                      </a:r>
                      <a:endParaRPr lang="zh-CN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820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1024 x 1024</a:t>
                      </a:r>
                      <a:endParaRPr lang="zh-CN" sz="1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  <a:r>
                        <a:rPr lang="en-US" altLang="zh-CN" sz="1800" kern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kern="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0.765 </a:t>
                      </a:r>
                      <a:r>
                        <a:rPr lang="en-US" sz="1800" kern="0" dirty="0" err="1" smtClean="0">
                          <a:effectLst/>
                        </a:rPr>
                        <a:t>ms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2048 x 2048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18.8 </a:t>
                      </a:r>
                      <a:r>
                        <a:rPr lang="en-US" altLang="zh-CN" sz="1800" kern="100" dirty="0" err="1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ms</a:t>
                      </a:r>
                      <a:endParaRPr lang="zh-CN" altLang="en-US" sz="1800" kern="0" dirty="0" smtClean="0">
                        <a:solidFill>
                          <a:schemeClr val="dk1"/>
                        </a:solidFill>
                        <a:effectLst/>
                        <a:latin typeface="Rockwell"/>
                        <a:ea typeface="+mn-ea"/>
                        <a:cs typeface="Rockwel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1.483 </a:t>
                      </a:r>
                      <a:r>
                        <a:rPr lang="en-US" altLang="zh-CN" sz="1800" kern="100" dirty="0" err="1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ms</a:t>
                      </a:r>
                      <a:endParaRPr lang="zh-CN" altLang="en-US" sz="1800" kern="100" dirty="0" smtClean="0">
                        <a:effectLst/>
                        <a:latin typeface="Rockwell"/>
                        <a:ea typeface="+mn-ea"/>
                        <a:cs typeface="Rockwell"/>
                      </a:endParaRPr>
                    </a:p>
                  </a:txBody>
                  <a:tcPr marL="68580" marR="68580" marT="0" marB="0" anchor="ctr"/>
                </a:tc>
              </a:tr>
              <a:tr h="91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4094 x 4096</a:t>
                      </a:r>
                      <a:endParaRPr lang="zh-CN" sz="1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42.0 </a:t>
                      </a:r>
                      <a:r>
                        <a:rPr lang="en-US" sz="1800" kern="0" dirty="0" err="1" smtClean="0">
                          <a:effectLst/>
                        </a:rPr>
                        <a:t>ms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effectLst/>
                        </a:rPr>
                        <a:t>3.201 </a:t>
                      </a:r>
                      <a:r>
                        <a:rPr lang="en-US" sz="1800" kern="0" dirty="0" err="1" smtClean="0">
                          <a:effectLst/>
                        </a:rPr>
                        <a:t>ms</a:t>
                      </a:r>
                      <a:endParaRPr lang="zh-CN" altLang="en-US" sz="18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4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481560"/>
                <a:ext cx="7556313" cy="52086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Barrett Modular Multiplication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Barrett </a:t>
                </a:r>
                <a:r>
                  <a:rPr lang="en-US" dirty="0"/>
                  <a:t>modular multiplication computes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𝑚𝑜𝑑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/>
                  <a:t>, when giving three positive integers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b="1" dirty="0" smtClean="0"/>
                  <a:t>Input</a:t>
                </a:r>
                <a:r>
                  <a:rPr lang="en-US" dirty="0"/>
                  <a:t>: positive integers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sup>
                        </m:sSubSup>
                      </m:e>
                    </m:d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>
                        <a:latin typeface="Cambria Math"/>
                      </a:rPr>
                      <m:t>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𝑞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b="1" dirty="0" smtClean="0"/>
                  <a:t>Output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r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𝑚𝑜𝑑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</a:t>
                </a:r>
                <a:r>
                  <a:rPr lang="en-US" dirty="0"/>
                  <a:t>1: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t</m:t>
                    </m:r>
                    <m:r>
                      <a:rPr lang="en-US" i="1">
                        <a:latin typeface="Cambria Math"/>
                      </a:rPr>
                      <m:t>← 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2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←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t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</m:t>
                    </m:r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>
                            <a:latin typeface="Cambria Math"/>
                          </a:rPr>
                          <m:t>µ/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While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≥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/>
                  <a:t> do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←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b="1" dirty="0" smtClean="0"/>
                  <a:t>Return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481560"/>
                <a:ext cx="7556313" cy="5208608"/>
              </a:xfrm>
              <a:blipFill rotWithShape="1">
                <a:blip r:embed="rId2"/>
                <a:stretch>
                  <a:fillRect l="-888" t="-1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Implementation of FHE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3911479" cy="4144963"/>
          </a:xfrm>
        </p:spPr>
        <p:txBody>
          <a:bodyPr/>
          <a:lstStyle/>
          <a:p>
            <a:r>
              <a:rPr lang="en-US" dirty="0" smtClean="0"/>
              <a:t>The Decrypt process</a:t>
            </a:r>
          </a:p>
          <a:p>
            <a:pPr marL="0" indent="0">
              <a:buNone/>
            </a:pPr>
            <a:r>
              <a:rPr lang="en-US" dirty="0" smtClean="0"/>
              <a:t>      The most computation-intensive part is the large-number modular multiplication. Applying the FFT based </a:t>
            </a:r>
            <a:r>
              <a:rPr lang="en-US" dirty="0" err="1" smtClean="0"/>
              <a:t>Strassen</a:t>
            </a:r>
            <a:r>
              <a:rPr lang="en-US" dirty="0" smtClean="0"/>
              <a:t> algorithm and Barrett reduction results significant speedup.</a:t>
            </a:r>
          </a:p>
        </p:txBody>
      </p:sp>
      <p:pic>
        <p:nvPicPr>
          <p:cNvPr id="7172" name="Picture 4" descr="C:\Users\weiwang\Documents\weiwang\papers\Journal1_v2\FHEDecryp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01" y="1493133"/>
            <a:ext cx="2939233" cy="496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6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 Implementation of FHE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493134"/>
                <a:ext cx="7556313" cy="494239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Implementing Encrypt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For the Encrypt process, the most complex operation is the evaluation of the degree-(n-1) polynomial.  In the Gentry-</a:t>
                </a:r>
                <a:r>
                  <a:rPr lang="en-US" dirty="0" err="1" smtClean="0"/>
                  <a:t>Halevi</a:t>
                </a:r>
                <a:r>
                  <a:rPr lang="en-US" dirty="0" smtClean="0"/>
                  <a:t> implementation, a recursive approach is applied.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In our implementation, we apply the sliding window technique to compute the polynomial evaluations. Suppose the window size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 and we need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 windows, so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𝑤𝑗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We can </a:t>
                </a:r>
                <a:r>
                  <a:rPr lang="en-US" dirty="0" err="1" smtClean="0"/>
                  <a:t>precompute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=0,1,…,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. These </a:t>
                </a:r>
                <a:r>
                  <a:rPr lang="en-US" dirty="0" err="1" smtClean="0"/>
                  <a:t>precomputed</a:t>
                </a:r>
                <a:r>
                  <a:rPr lang="en-US" dirty="0" smtClean="0"/>
                  <a:t> values can be pre-loaded into GPU memory before the Encrypt process starts. In our implementation, we choose the window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=64.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493134"/>
                <a:ext cx="7556313" cy="4942390"/>
              </a:xfrm>
              <a:blipFill rotWithShape="1">
                <a:blip r:embed="rId2"/>
                <a:stretch>
                  <a:fillRect l="-888" t="-1233" r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 Implementation of FHE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388962"/>
                <a:ext cx="7556313" cy="490766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Implementing </a:t>
                </a:r>
                <a:r>
                  <a:rPr lang="en-US" dirty="0" err="1" smtClean="0"/>
                  <a:t>Recrypt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The </a:t>
                </a:r>
                <a:r>
                  <a:rPr lang="en-US" dirty="0" err="1" smtClean="0"/>
                  <a:t>Recrypt</a:t>
                </a:r>
                <a:r>
                  <a:rPr lang="en-US" dirty="0" smtClean="0"/>
                  <a:t> process is much more complicated. </a:t>
                </a:r>
                <a:r>
                  <a:rPr lang="en-US" dirty="0" err="1" smtClean="0"/>
                  <a:t>Recrypt</a:t>
                </a:r>
                <a:r>
                  <a:rPr lang="en-US" dirty="0" smtClean="0"/>
                  <a:t> process can be divided into tow parts: process S blocks separately and then sum them up. For the process block, the most time consuming computation is in the form of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sub>
                                <m:sup/>
                              </m:sSubSup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bSup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𝑏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  <m:sup/>
                              </m:sSubSup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b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/>
                    <a:ea typeface="Cambria Math"/>
                  </a:rPr>
                  <a:t> </a:t>
                </a:r>
                <a:r>
                  <a:rPr lang="en-US" i="1" dirty="0" smtClean="0">
                    <a:latin typeface="Cambria Math"/>
                    <a:ea typeface="Cambria Math"/>
                  </a:rPr>
                  <a:t>    </a:t>
                </a:r>
                <a:r>
                  <a:rPr lang="en-US" dirty="0" smtClean="0"/>
                  <a:t>We refer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𝑙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 smtClean="0"/>
                  <a:t>for each iteration as </a:t>
                </a:r>
                <a:r>
                  <a:rPr lang="en-US" i="1" dirty="0" smtClean="0"/>
                  <a:t>factor</a:t>
                </a:r>
                <a:r>
                  <a:rPr lang="en-US" dirty="0" smtClean="0"/>
                  <a:t>. In each iteration, we compute </a:t>
                </a:r>
                <a:r>
                  <a:rPr lang="en-US" i="1" dirty="0" smtClean="0"/>
                  <a:t>factor=factor*R</a:t>
                </a:r>
                <a:r>
                  <a:rPr lang="en-US" dirty="0" smtClean="0"/>
                  <a:t> mod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.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is a small constant,  so the CPU is used to compute the new </a:t>
                </a:r>
                <a:r>
                  <a:rPr lang="en-US" i="1" dirty="0" smtClean="0"/>
                  <a:t>factor</a:t>
                </a:r>
                <a:r>
                  <a:rPr lang="en-US" dirty="0" smtClean="0"/>
                  <a:t> while GPU is busy computing the addition from last iteration.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  <a:ea typeface="Cambria Math"/>
                  </a:rPr>
                  <a:t>     </a:t>
                </a:r>
                <a:r>
                  <a:rPr lang="en-US" dirty="0" smtClean="0"/>
                  <a:t>After processing all the “blocks”, we can sum these partial results using the grade-school addition in Gentry-</a:t>
                </a:r>
                <a:r>
                  <a:rPr lang="en-US" dirty="0" err="1" smtClean="0"/>
                  <a:t>Halevi</a:t>
                </a:r>
                <a:r>
                  <a:rPr lang="en-US" dirty="0" smtClean="0"/>
                  <a:t> implementation.</a:t>
                </a:r>
                <a:endParaRPr lang="en-US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388962"/>
                <a:ext cx="7556313" cy="4907666"/>
              </a:xfrm>
              <a:blipFill rotWithShape="1">
                <a:blip r:embed="rId2"/>
                <a:stretch>
                  <a:fillRect l="-888" t="-1242" b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1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 altLang="zh-CN" dirty="0" smtClean="0">
                <a:ea typeface="宋体" charset="-122"/>
              </a:rPr>
              <a:t>Performance FHE Primitives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71684" name="Date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zh-CN" altLang="zh-CN" sz="1200">
              <a:solidFill>
                <a:srgbClr val="898989"/>
              </a:solidFill>
              <a:ea typeface="ＭＳ Ｐゴシック" pitchFamily="-65" charset="-128"/>
            </a:endParaRPr>
          </a:p>
        </p:txBody>
      </p:sp>
      <p:sp>
        <p:nvSpPr>
          <p:cNvPr id="7168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zh-CN" altLang="zh-CN" sz="1200">
              <a:solidFill>
                <a:srgbClr val="898989"/>
              </a:solidFill>
              <a:ea typeface="ＭＳ Ｐゴシック" pitchFamily="-65" charset="-128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58690"/>
              </p:ext>
            </p:extLst>
          </p:nvPr>
        </p:nvGraphicFramePr>
        <p:xfrm>
          <a:off x="457200" y="1981779"/>
          <a:ext cx="7057410" cy="4618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014"/>
                <a:gridCol w="2298463"/>
                <a:gridCol w="1899643"/>
                <a:gridCol w="1574290"/>
              </a:tblGrid>
              <a:tr h="91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CPU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GPU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8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Speedup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1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Platform</a:t>
                      </a:r>
                      <a:endParaRPr lang="zh-CN" sz="1400" kern="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Intel Xeon X5650 processor running at 2.67GHz with 24GB RAM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Build with NTL/GMP</a:t>
                      </a:r>
                      <a:endParaRPr lang="zh-CN" sz="1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NVIDIA Tesla </a:t>
                      </a:r>
                      <a:r>
                        <a:rPr lang="en-US" sz="1400" kern="0" dirty="0">
                          <a:effectLst/>
                        </a:rPr>
                        <a:t>C2050, 448 CUDA cores, 1.15 GHz, 3GB GDDR5* memory</a:t>
                      </a:r>
                      <a:endParaRPr lang="zh-CN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820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Encryption</a:t>
                      </a:r>
                      <a:endParaRPr lang="zh-CN" sz="1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1.69 </a:t>
                      </a:r>
                      <a:r>
                        <a:rPr lang="en-US" sz="1800" kern="0" dirty="0">
                          <a:effectLst/>
                        </a:rPr>
                        <a:t>sec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0.22 </a:t>
                      </a:r>
                      <a:r>
                        <a:rPr lang="en-US" sz="1800" kern="0" dirty="0" err="1" smtClean="0">
                          <a:effectLst/>
                        </a:rPr>
                        <a:t>msec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x7.7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Decryption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18.5 </a:t>
                      </a:r>
                      <a:r>
                        <a:rPr lang="en-US" altLang="zh-CN" sz="1800" kern="0" dirty="0" err="1" smtClean="0">
                          <a:solidFill>
                            <a:schemeClr val="dk1"/>
                          </a:solidFill>
                          <a:effectLst/>
                          <a:latin typeface="Rockwell"/>
                          <a:ea typeface="+mn-ea"/>
                          <a:cs typeface="Rockwell"/>
                        </a:rPr>
                        <a:t>msec</a:t>
                      </a:r>
                      <a:endParaRPr lang="zh-CN" altLang="en-US" sz="1800" kern="0" dirty="0" smtClean="0">
                        <a:solidFill>
                          <a:schemeClr val="dk1"/>
                        </a:solidFill>
                        <a:effectLst/>
                        <a:latin typeface="Rockwell"/>
                        <a:ea typeface="+mn-ea"/>
                        <a:cs typeface="Rockwel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2.5</a:t>
                      </a:r>
                      <a:r>
                        <a:rPr lang="en-US" altLang="zh-CN" sz="1800" kern="100" baseline="0" dirty="0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 </a:t>
                      </a:r>
                      <a:r>
                        <a:rPr lang="en-US" altLang="zh-CN" sz="1800" kern="100" baseline="0" dirty="0" err="1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msec</a:t>
                      </a:r>
                      <a:endParaRPr lang="zh-CN" altLang="en-US" sz="1800" kern="100" dirty="0" smtClean="0">
                        <a:effectLst/>
                        <a:latin typeface="Rockwell"/>
                        <a:ea typeface="+mn-ea"/>
                        <a:cs typeface="Rockwel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Rockwell"/>
                          <a:ea typeface="+mn-ea"/>
                          <a:cs typeface="Rockwell"/>
                        </a:rPr>
                        <a:t>x7.5</a:t>
                      </a:r>
                      <a:endParaRPr lang="zh-CN" altLang="en-US" sz="1800" kern="100" dirty="0" smtClean="0">
                        <a:effectLst/>
                        <a:latin typeface="Rockwell"/>
                        <a:ea typeface="+mn-ea"/>
                        <a:cs typeface="Rockwell"/>
                      </a:endParaRPr>
                    </a:p>
                  </a:txBody>
                  <a:tcPr marL="68580" marR="68580" marT="0" marB="0" anchor="ctr"/>
                </a:tc>
              </a:tr>
              <a:tr h="91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err="1" smtClean="0">
                          <a:effectLst/>
                        </a:rPr>
                        <a:t>Recryption</a:t>
                      </a:r>
                      <a:endParaRPr lang="zh-CN" sz="1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27.68 sec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effectLst/>
                        </a:rPr>
                        <a:t>4.2 sec</a:t>
                      </a:r>
                      <a:endParaRPr lang="zh-CN" altLang="en-US" sz="18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x6.6</a:t>
                      </a:r>
                      <a:endParaRPr lang="zh-CN" altLang="en-US" sz="18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745" y="112562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*Based on small setting (dimension n=2048).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1552" b="11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252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5120"/>
            <a:ext cx="7556313" cy="4144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Introduced by Gentry in 2009</a:t>
            </a:r>
          </a:p>
          <a:p>
            <a:r>
              <a:rPr lang="en-US" sz="2400" dirty="0" smtClean="0"/>
              <a:t>Powerful! </a:t>
            </a:r>
          </a:p>
          <a:p>
            <a:pPr lvl="1"/>
            <a:r>
              <a:rPr lang="en-US" sz="2000" dirty="0" smtClean="0"/>
              <a:t>Arbitrary depth circuits evaluated on fixed sized </a:t>
            </a:r>
            <a:r>
              <a:rPr lang="en-US" sz="2000" dirty="0" err="1" smtClean="0"/>
              <a:t>ciphertexts</a:t>
            </a:r>
            <a:endParaRPr lang="en-US" sz="2000" dirty="0" smtClean="0"/>
          </a:p>
          <a:p>
            <a:r>
              <a:rPr lang="en-US" sz="2400" dirty="0" smtClean="0"/>
              <a:t>Impractical, for now..</a:t>
            </a:r>
          </a:p>
          <a:p>
            <a:pPr lvl="1"/>
            <a:r>
              <a:rPr lang="en-US" sz="2000" dirty="0" smtClean="0"/>
              <a:t>Very Slow (~30 sec for </a:t>
            </a:r>
            <a:r>
              <a:rPr lang="en-US" sz="2000" dirty="0" err="1" smtClean="0"/>
              <a:t>reencryption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Large Public Keys (100’s Mbytes)</a:t>
            </a:r>
          </a:p>
          <a:p>
            <a:pPr lvl="1"/>
            <a:r>
              <a:rPr lang="en-US" sz="2000" dirty="0" smtClean="0"/>
              <a:t>Lampson (</a:t>
            </a:r>
            <a:r>
              <a:rPr lang="en-US" sz="2000" dirty="0" err="1" smtClean="0"/>
              <a:t>CryptDB</a:t>
            </a:r>
            <a:r>
              <a:rPr lang="en-US" sz="2000" dirty="0" smtClean="0"/>
              <a:t>): “</a:t>
            </a:r>
            <a:r>
              <a:rPr lang="en-US" sz="2000" i="1" dirty="0" smtClean="0"/>
              <a:t>I don’t think we’ll see anyone using Gentry’s solution in our lifetimes</a:t>
            </a:r>
            <a:r>
              <a:rPr lang="en-US" sz="2000" dirty="0" smtClean="0"/>
              <a:t>.” (Forbes, Dec 2011)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history teaches us anything..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23764"/>
            <a:ext cx="7662947" cy="4144963"/>
          </a:xfrm>
        </p:spPr>
        <p:txBody>
          <a:bodyPr/>
          <a:lstStyle/>
          <a:p>
            <a:r>
              <a:rPr lang="en-US" dirty="0" smtClean="0"/>
              <a:t>RSA was introduced in 1978</a:t>
            </a:r>
          </a:p>
          <a:p>
            <a:r>
              <a:rPr lang="en-US" dirty="0" smtClean="0"/>
              <a:t>Intel 8086 was introduced 4-10 </a:t>
            </a:r>
            <a:r>
              <a:rPr lang="en-US" dirty="0" err="1" smtClean="0"/>
              <a:t>Mhz</a:t>
            </a:r>
            <a:endParaRPr lang="en-US" dirty="0" smtClean="0"/>
          </a:p>
          <a:p>
            <a:pPr lvl="1"/>
            <a:r>
              <a:rPr lang="en-US" dirty="0" smtClean="0"/>
              <a:t>1024-RSA enc. would take at least 10 minutes (est.)</a:t>
            </a:r>
          </a:p>
          <a:p>
            <a:r>
              <a:rPr lang="en-US" dirty="0" smtClean="0"/>
              <a:t>RSA circuit </a:t>
            </a:r>
            <a:r>
              <a:rPr lang="en-US" dirty="0" err="1" smtClean="0"/>
              <a:t>layed</a:t>
            </a:r>
            <a:r>
              <a:rPr lang="en-US" dirty="0" smtClean="0"/>
              <a:t> out in MIT basketball court (Shamir &amp; </a:t>
            </a:r>
            <a:r>
              <a:rPr lang="en-US" dirty="0" err="1" smtClean="0"/>
              <a:t>Rivest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808" y="3916561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RSA is used in &gt;90% of secure connections       (Intel Whitepaper)</a:t>
            </a:r>
          </a:p>
          <a:p>
            <a:r>
              <a:rPr lang="en-US" sz="2400" dirty="0" smtClean="0"/>
              <a:t>Runs in ~100’s </a:t>
            </a:r>
            <a:r>
              <a:rPr lang="en-US" sz="2400" dirty="0" err="1" smtClean="0"/>
              <a:t>msec</a:t>
            </a:r>
            <a:r>
              <a:rPr lang="en-US" sz="2400" dirty="0" smtClean="0"/>
              <a:t> on cell phones</a:t>
            </a:r>
          </a:p>
          <a:p>
            <a:r>
              <a:rPr lang="en-US" sz="2400" dirty="0" smtClean="0"/>
              <a:t>Moore’s Law </a:t>
            </a:r>
            <a:r>
              <a:rPr lang="en-US" sz="2400" b="1" i="1" dirty="0" smtClean="0"/>
              <a:t>and </a:t>
            </a:r>
            <a:r>
              <a:rPr lang="en-US" sz="2400" dirty="0" smtClean="0"/>
              <a:t>algorithmic improvements!</a:t>
            </a:r>
          </a:p>
          <a:p>
            <a:r>
              <a:rPr lang="en-US" sz="2400" dirty="0" smtClean="0"/>
              <a:t>Question: </a:t>
            </a:r>
          </a:p>
          <a:p>
            <a:pPr lvl="1"/>
            <a:r>
              <a:rPr lang="en-US" sz="2000" i="1" dirty="0" smtClean="0"/>
              <a:t>Can we expect the same for FHE?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366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FHE?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Fully </a:t>
                </a:r>
                <a:r>
                  <a:rPr lang="en-US" dirty="0" err="1" smtClean="0"/>
                  <a:t>homomorphic</a:t>
                </a:r>
                <a:r>
                  <a:rPr lang="en-US" dirty="0" smtClean="0"/>
                  <a:t> encryption scheme refers to a form of encryption which support both addition and multiplication to be carried out on the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 and obtain and encrypted result which is the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 of the result of operations performed on the plaintext.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2" t="-735" r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6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Gentry-</a:t>
            </a:r>
            <a:r>
              <a:rPr lang="en-US" dirty="0" err="1" smtClean="0"/>
              <a:t>Halevi</a:t>
            </a:r>
            <a:r>
              <a:rPr lang="en-US" dirty="0" smtClean="0"/>
              <a:t> FHE Scheme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600200"/>
                <a:ext cx="7556313" cy="4525963"/>
              </a:xfrm>
            </p:spPr>
            <p:txBody>
              <a:bodyPr/>
              <a:lstStyle/>
              <a:p>
                <a:r>
                  <a:rPr lang="en-US" dirty="0" smtClean="0"/>
                  <a:t>Key Generation: The key Generation procedure generates the public and private keys required for encryption, decryption and </a:t>
                </a:r>
                <a:r>
                  <a:rPr lang="en-US" dirty="0" err="1" smtClean="0"/>
                  <a:t>recryption</a:t>
                </a:r>
                <a:r>
                  <a:rPr lang="en-US" dirty="0" smtClean="0"/>
                  <a:t>. It can be executed offline.</a:t>
                </a:r>
              </a:p>
              <a:p>
                <a:r>
                  <a:rPr lang="en-US" dirty="0" smtClean="0"/>
                  <a:t>Encryption: To encrypt a bit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with a public key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i="1" dirty="0" smtClean="0"/>
                  <a:t>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:r>
                  <a:rPr lang="en-US" dirty="0" smtClean="0"/>
                  <a:t>Decryption: The encrypted bit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b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can be recovered by computing </a:t>
                </a:r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𝑚𝑜𝑑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2</m:t>
                      </m:r>
                    </m:oMath>
                  </m:oMathPara>
                </a14:m>
                <a:endParaRPr lang="en-US" i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600200"/>
                <a:ext cx="7556313" cy="4525963"/>
              </a:xfrm>
              <a:blipFill rotWithShape="1">
                <a:blip r:embed="rId2"/>
                <a:stretch>
                  <a:fillRect l="-242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Gentry-</a:t>
            </a:r>
            <a:r>
              <a:rPr lang="en-US" dirty="0" err="1"/>
              <a:t>Halevi</a:t>
            </a:r>
            <a:r>
              <a:rPr lang="en-US" dirty="0"/>
              <a:t> FHE Scheme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600200"/>
                <a:ext cx="7556313" cy="49434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Recrypt:  The </a:t>
                </a:r>
                <a:r>
                  <a:rPr lang="en-US" dirty="0" err="1" smtClean="0"/>
                  <a:t>homomorphic</a:t>
                </a:r>
                <a:r>
                  <a:rPr lang="en-US" dirty="0" smtClean="0"/>
                  <a:t> decryption of the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The private key is divided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pieces that satisfy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further expressed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 is some constant,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random and </a:t>
                </a:r>
                <a:r>
                  <a:rPr lang="en-US" dirty="0"/>
                  <a:t>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1,2,…,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 smtClean="0"/>
                  <a:t> is also random. The </a:t>
                </a:r>
                <a:r>
                  <a:rPr lang="en-US" dirty="0" err="1" smtClean="0"/>
                  <a:t>recryption</a:t>
                </a:r>
                <a:r>
                  <a:rPr lang="en-US" dirty="0" smtClean="0"/>
                  <a:t> process can then be expressed as: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ea typeface="Cambria Math"/>
                  </a:rPr>
                  <a:t>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∗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2=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[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  <m:r>
                          <a:rPr lang="en-US" i="1">
                            <a:latin typeface="Cambria Math"/>
                            <a:ea typeface="Cambria Math"/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en-US" dirty="0">
                            <a:ea typeface="Cambria Math"/>
                          </a:rPr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/>
                    <a:ea typeface="Cambria Math"/>
                  </a:rPr>
                  <a:t> </a:t>
                </a:r>
                <a:r>
                  <a:rPr lang="en-US" i="1" dirty="0" smtClean="0">
                    <a:latin typeface="Cambria Math"/>
                    <a:ea typeface="Cambria Math"/>
                  </a:rPr>
                  <a:t>    </a:t>
                </a:r>
                <a:r>
                  <a:rPr lang="en-US" dirty="0" smtClean="0"/>
                  <a:t>The </a:t>
                </a:r>
                <a:r>
                  <a:rPr lang="en-US" dirty="0" err="1" smtClean="0"/>
                  <a:t>Recrypt</a:t>
                </a:r>
                <a:r>
                  <a:rPr lang="en-US" dirty="0" smtClean="0"/>
                  <a:t> process can then be divided into two parts. First, compute the sum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 smtClean="0"/>
                  <a:t>for each “block”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 smtClean="0"/>
                  <a:t>To further optimize this process, encode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 smtClean="0"/>
                  <a:t>to a 0-1 vector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  <a:ea typeface="Cambria Math"/>
                          </a:rPr>
                          <m:t>,…,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sup>
                        </m:sSubSup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where only two elements are “1” and all others are “0”</a:t>
                </a:r>
                <a:r>
                  <a:rPr lang="en-US" i="1" dirty="0" smtClean="0">
                    <a:latin typeface="Cambria Math"/>
                    <a:ea typeface="Cambria Math"/>
                  </a:rPr>
                  <a:t>. </a:t>
                </a:r>
                <a:r>
                  <a:rPr lang="en-US" dirty="0" smtClean="0"/>
                  <a:t>We can alternatively obtain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i="1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/>
                  <a:t>from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sub>
                                <m:sup/>
                              </m:sSubSup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bSup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  <m:sup/>
                              </m:sSubSup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600200"/>
                <a:ext cx="7556313" cy="4943475"/>
              </a:xfrm>
              <a:blipFill rotWithShape="1">
                <a:blip r:embed="rId2"/>
                <a:stretch>
                  <a:fillRect l="-888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of </a:t>
            </a:r>
            <a:r>
              <a:rPr lang="en-US" dirty="0" smtClean="0"/>
              <a:t>Gentry’s </a:t>
            </a:r>
            <a:r>
              <a:rPr lang="en-US" dirty="0" err="1" smtClean="0"/>
              <a:t>Homomorphic</a:t>
            </a:r>
            <a:r>
              <a:rPr lang="en-US" dirty="0" smtClean="0"/>
              <a:t> </a:t>
            </a:r>
            <a:r>
              <a:rPr lang="en-US" dirty="0"/>
              <a:t>Scheme 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511487"/>
              </p:ext>
            </p:extLst>
          </p:nvPr>
        </p:nvGraphicFramePr>
        <p:xfrm>
          <a:off x="1417808" y="1911752"/>
          <a:ext cx="5822247" cy="24470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70676"/>
                <a:gridCol w="1122776"/>
                <a:gridCol w="1076265"/>
                <a:gridCol w="1076265"/>
                <a:gridCol w="1076265"/>
              </a:tblGrid>
              <a:tr h="5456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Dimension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     </a:t>
                      </a:r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Encrypt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Decrypt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Recrypt</a:t>
                      </a:r>
                      <a:endParaRPr lang="en-US" sz="1600" dirty="0"/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195764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0.19 sec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---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6 sec </a:t>
                      </a:r>
                      <a:endParaRPr lang="en-US" sz="1600" dirty="0"/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785006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 sec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0.02 sec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 sec </a:t>
                      </a:r>
                      <a:endParaRPr lang="en-US" sz="1600" dirty="0"/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8192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3148249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 sec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0.13 sec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 min</a:t>
                      </a:r>
                      <a:endParaRPr lang="en-US" sz="1600" dirty="0"/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32768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12628800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0.66 sec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 min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444195"/>
            <a:ext cx="77724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/>
                <a:ea typeface="Cambria Math"/>
              </a:rPr>
              <a:t>Gentry’s implementation was running on an IBM System x3500 server, featuring a 64-bit quad-core Intel Xeon E5450 processor, running at 3GHz, with 12 MB L2 cache and 24GB of RAM.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33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vs. GPU Hardware</a:t>
            </a:r>
            <a:endParaRPr lang="en-US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90683"/>
            <a:ext cx="7086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1653" y="1343026"/>
            <a:ext cx="6287262" cy="11476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GPUs are ideal for FHE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ea typeface="宋体" charset="-122"/>
              </a:rPr>
              <a:t>Multiple ALUs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ea typeface="宋体" charset="-122"/>
              </a:rPr>
              <a:t>Fast onboard memory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ea typeface="宋体" charset="-122"/>
              </a:rPr>
              <a:t>High throughput on parallel </a:t>
            </a:r>
            <a:r>
              <a:rPr lang="en-US" altLang="zh-CN" sz="2000" dirty="0" smtClean="0">
                <a:ea typeface="宋体" charset="-122"/>
              </a:rPr>
              <a:t>tasks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48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8260</TotalTime>
  <Words>1387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Accelerating Fully Homomorphic Encryption on GPUs</vt:lpstr>
      <vt:lpstr>Fully Homomorphic Encryption</vt:lpstr>
      <vt:lpstr>If history teaches us anything..</vt:lpstr>
      <vt:lpstr>Today</vt:lpstr>
      <vt:lpstr>What is FHE?</vt:lpstr>
      <vt:lpstr>The Gentry-Halevi FHE Scheme</vt:lpstr>
      <vt:lpstr>The Gentry-Halevi FHE Scheme</vt:lpstr>
      <vt:lpstr>Parameters of Gentry’s Homomorphic Scheme </vt:lpstr>
      <vt:lpstr>CPU vs. GPU Hardware</vt:lpstr>
      <vt:lpstr>Fast Multiplications on GPUs</vt:lpstr>
      <vt:lpstr>Fast Multiplications on GPUs</vt:lpstr>
      <vt:lpstr>Modular Multiplication</vt:lpstr>
      <vt:lpstr>GPU Implementation of FHE</vt:lpstr>
      <vt:lpstr>GPU Implementation of FHE</vt:lpstr>
      <vt:lpstr>GPU Implementation of FHE</vt:lpstr>
      <vt:lpstr>Performance FHE Primitives</vt:lpstr>
      <vt:lpstr>Thanks!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Hardware/Software Design of the Gentry-Halevi FHE</dc:title>
  <dc:creator>Berk Sunar</dc:creator>
  <cp:lastModifiedBy>weiwang</cp:lastModifiedBy>
  <cp:revision>135</cp:revision>
  <dcterms:created xsi:type="dcterms:W3CDTF">2012-05-04T01:26:40Z</dcterms:created>
  <dcterms:modified xsi:type="dcterms:W3CDTF">2012-09-06T15:02:34Z</dcterms:modified>
</cp:coreProperties>
</file>