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7"/>
  </p:notesMasterIdLst>
  <p:sldIdLst>
    <p:sldId id="266" r:id="rId2"/>
    <p:sldId id="269" r:id="rId3"/>
    <p:sldId id="270" r:id="rId4"/>
    <p:sldId id="272" r:id="rId5"/>
    <p:sldId id="292" r:id="rId6"/>
    <p:sldId id="273" r:id="rId7"/>
    <p:sldId id="290" r:id="rId8"/>
    <p:sldId id="274" r:id="rId9"/>
    <p:sldId id="275" r:id="rId10"/>
    <p:sldId id="293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4" r:id="rId19"/>
    <p:sldId id="294" r:id="rId20"/>
    <p:sldId id="285" r:id="rId21"/>
    <p:sldId id="286" r:id="rId22"/>
    <p:sldId id="287" r:id="rId23"/>
    <p:sldId id="288" r:id="rId24"/>
    <p:sldId id="289" r:id="rId25"/>
    <p:sldId id="29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939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JUNE%202012-phase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thy.anne.smith\AppData\Local\Microsoft\Windows\Temporary%20Internet%20Files\Content.Outlook\651IU5IS\power-mgmt%20APR-Aug%202012-phase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HAROLD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  <a:endParaRPr lang="en-US" sz="10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 sz="10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3507028935478525"/>
          <c:y val="1.740076128330619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720803073866611"/>
          <c:y val="0.13376835236541632"/>
          <c:w val="0.87651375986436642"/>
          <c:h val="0.67218472894803361"/>
        </c:manualLayout>
      </c:layout>
      <c:barChart>
        <c:barDir val="col"/>
        <c:grouping val="clustered"/>
        <c:ser>
          <c:idx val="1"/>
          <c:order val="0"/>
          <c:tx>
            <c:strRef>
              <c:f>Data!$C$5</c:f>
              <c:strCache>
                <c:ptCount val="1"/>
                <c:pt idx="0">
                  <c:v>Harold highest number of powered off nodes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Data!$D$4:$EZ$4</c:f>
              <c:numCache>
                <c:formatCode>m/d;@</c:formatCode>
                <c:ptCount val="153"/>
                <c:pt idx="0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Data!$D$5:$EZ$5</c:f>
              <c:numCache>
                <c:formatCode>General</c:formatCode>
                <c:ptCount val="153"/>
                <c:pt idx="0">
                  <c:v>42</c:v>
                </c:pt>
                <c:pt idx="1">
                  <c:v>1</c:v>
                </c:pt>
                <c:pt idx="2">
                  <c:v>1</c:v>
                </c:pt>
                <c:pt idx="3">
                  <c:v>42</c:v>
                </c:pt>
                <c:pt idx="4">
                  <c:v>16</c:v>
                </c:pt>
                <c:pt idx="5">
                  <c:v>8</c:v>
                </c:pt>
                <c:pt idx="6">
                  <c:v>6</c:v>
                </c:pt>
                <c:pt idx="7">
                  <c:v>146</c:v>
                </c:pt>
                <c:pt idx="8">
                  <c:v>188</c:v>
                </c:pt>
                <c:pt idx="9">
                  <c:v>21</c:v>
                </c:pt>
                <c:pt idx="10">
                  <c:v>2</c:v>
                </c:pt>
                <c:pt idx="11">
                  <c:v>5</c:v>
                </c:pt>
                <c:pt idx="12">
                  <c:v>69</c:v>
                </c:pt>
                <c:pt idx="13">
                  <c:v>23</c:v>
                </c:pt>
                <c:pt idx="14">
                  <c:v>9</c:v>
                </c:pt>
                <c:pt idx="15">
                  <c:v>7</c:v>
                </c:pt>
                <c:pt idx="16">
                  <c:v>21</c:v>
                </c:pt>
                <c:pt idx="17">
                  <c:v>2</c:v>
                </c:pt>
                <c:pt idx="18">
                  <c:v>5</c:v>
                </c:pt>
                <c:pt idx="19">
                  <c:v>69</c:v>
                </c:pt>
                <c:pt idx="20">
                  <c:v>23</c:v>
                </c:pt>
                <c:pt idx="21">
                  <c:v>9</c:v>
                </c:pt>
                <c:pt idx="22">
                  <c:v>7</c:v>
                </c:pt>
                <c:pt idx="23">
                  <c:v>7</c:v>
                </c:pt>
                <c:pt idx="24">
                  <c:v>0</c:v>
                </c:pt>
                <c:pt idx="25">
                  <c:v>42</c:v>
                </c:pt>
                <c:pt idx="26">
                  <c:v>50</c:v>
                </c:pt>
                <c:pt idx="27">
                  <c:v>43</c:v>
                </c:pt>
                <c:pt idx="28">
                  <c:v>108</c:v>
                </c:pt>
                <c:pt idx="29">
                  <c:v>69</c:v>
                </c:pt>
                <c:pt idx="30">
                  <c:v>273</c:v>
                </c:pt>
                <c:pt idx="31">
                  <c:v>67</c:v>
                </c:pt>
                <c:pt idx="32">
                  <c:v>62</c:v>
                </c:pt>
                <c:pt idx="33">
                  <c:v>82</c:v>
                </c:pt>
                <c:pt idx="34">
                  <c:v>107</c:v>
                </c:pt>
                <c:pt idx="35">
                  <c:v>92</c:v>
                </c:pt>
                <c:pt idx="36">
                  <c:v>77</c:v>
                </c:pt>
                <c:pt idx="37">
                  <c:v>61</c:v>
                </c:pt>
                <c:pt idx="38">
                  <c:v>150</c:v>
                </c:pt>
                <c:pt idx="39">
                  <c:v>73</c:v>
                </c:pt>
                <c:pt idx="40">
                  <c:v>84</c:v>
                </c:pt>
                <c:pt idx="41">
                  <c:v>72</c:v>
                </c:pt>
                <c:pt idx="42">
                  <c:v>76</c:v>
                </c:pt>
                <c:pt idx="43">
                  <c:v>49</c:v>
                </c:pt>
                <c:pt idx="44">
                  <c:v>269</c:v>
                </c:pt>
                <c:pt idx="45">
                  <c:v>138</c:v>
                </c:pt>
                <c:pt idx="46">
                  <c:v>57</c:v>
                </c:pt>
                <c:pt idx="47">
                  <c:v>0</c:v>
                </c:pt>
                <c:pt idx="48">
                  <c:v>24</c:v>
                </c:pt>
                <c:pt idx="49">
                  <c:v>12</c:v>
                </c:pt>
                <c:pt idx="50">
                  <c:v>2</c:v>
                </c:pt>
                <c:pt idx="51">
                  <c:v>2</c:v>
                </c:pt>
                <c:pt idx="52">
                  <c:v>2</c:v>
                </c:pt>
                <c:pt idx="53">
                  <c:v>2</c:v>
                </c:pt>
                <c:pt idx="54">
                  <c:v>0</c:v>
                </c:pt>
                <c:pt idx="55">
                  <c:v>1</c:v>
                </c:pt>
                <c:pt idx="56">
                  <c:v>512</c:v>
                </c:pt>
                <c:pt idx="57">
                  <c:v>491</c:v>
                </c:pt>
                <c:pt idx="58">
                  <c:v>26</c:v>
                </c:pt>
                <c:pt idx="59">
                  <c:v>112</c:v>
                </c:pt>
                <c:pt idx="60">
                  <c:v>2</c:v>
                </c:pt>
                <c:pt idx="61">
                  <c:v>44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47</c:v>
                </c:pt>
                <c:pt idx="67">
                  <c:v>118</c:v>
                </c:pt>
                <c:pt idx="68">
                  <c:v>17</c:v>
                </c:pt>
                <c:pt idx="69">
                  <c:v>0</c:v>
                </c:pt>
                <c:pt idx="70">
                  <c:v>1</c:v>
                </c:pt>
                <c:pt idx="71">
                  <c:v>493</c:v>
                </c:pt>
                <c:pt idx="72">
                  <c:v>906</c:v>
                </c:pt>
                <c:pt idx="73">
                  <c:v>0</c:v>
                </c:pt>
                <c:pt idx="74">
                  <c:v>27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18</c:v>
                </c:pt>
                <c:pt idx="80">
                  <c:v>24</c:v>
                </c:pt>
                <c:pt idx="81">
                  <c:v>19</c:v>
                </c:pt>
                <c:pt idx="82">
                  <c:v>63</c:v>
                </c:pt>
                <c:pt idx="83">
                  <c:v>17</c:v>
                </c:pt>
                <c:pt idx="84">
                  <c:v>270</c:v>
                </c:pt>
                <c:pt idx="85">
                  <c:v>394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</c:v>
                </c:pt>
                <c:pt idx="109">
                  <c:v>0</c:v>
                </c:pt>
                <c:pt idx="110">
                  <c:v>1</c:v>
                </c:pt>
                <c:pt idx="111">
                  <c:v>9</c:v>
                </c:pt>
                <c:pt idx="112">
                  <c:v>76</c:v>
                </c:pt>
                <c:pt idx="113">
                  <c:v>53</c:v>
                </c:pt>
                <c:pt idx="114">
                  <c:v>3</c:v>
                </c:pt>
                <c:pt idx="115">
                  <c:v>39</c:v>
                </c:pt>
                <c:pt idx="116">
                  <c:v>1</c:v>
                </c:pt>
                <c:pt idx="117">
                  <c:v>3</c:v>
                </c:pt>
                <c:pt idx="118">
                  <c:v>13</c:v>
                </c:pt>
                <c:pt idx="119">
                  <c:v>4</c:v>
                </c:pt>
                <c:pt idx="120">
                  <c:v>0</c:v>
                </c:pt>
                <c:pt idx="121">
                  <c:v>39</c:v>
                </c:pt>
                <c:pt idx="122">
                  <c:v>27</c:v>
                </c:pt>
                <c:pt idx="123">
                  <c:v>1</c:v>
                </c:pt>
                <c:pt idx="124">
                  <c:v>0</c:v>
                </c:pt>
                <c:pt idx="125">
                  <c:v>0</c:v>
                </c:pt>
                <c:pt idx="126">
                  <c:v>5</c:v>
                </c:pt>
                <c:pt idx="127">
                  <c:v>90</c:v>
                </c:pt>
                <c:pt idx="128">
                  <c:v>39</c:v>
                </c:pt>
                <c:pt idx="129">
                  <c:v>27</c:v>
                </c:pt>
                <c:pt idx="130">
                  <c:v>1</c:v>
                </c:pt>
                <c:pt idx="131">
                  <c:v>0</c:v>
                </c:pt>
                <c:pt idx="132">
                  <c:v>0</c:v>
                </c:pt>
                <c:pt idx="133">
                  <c:v>5</c:v>
                </c:pt>
                <c:pt idx="134">
                  <c:v>90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399</c:v>
                </c:pt>
                <c:pt idx="141">
                  <c:v>119</c:v>
                </c:pt>
                <c:pt idx="142">
                  <c:v>25</c:v>
                </c:pt>
                <c:pt idx="143">
                  <c:v>12</c:v>
                </c:pt>
                <c:pt idx="144">
                  <c:v>2</c:v>
                </c:pt>
                <c:pt idx="145">
                  <c:v>3</c:v>
                </c:pt>
                <c:pt idx="146">
                  <c:v>82</c:v>
                </c:pt>
                <c:pt idx="147">
                  <c:v>300</c:v>
                </c:pt>
                <c:pt idx="148">
                  <c:v>305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</c:numCache>
            </c:numRef>
          </c:val>
        </c:ser>
        <c:ser>
          <c:idx val="2"/>
          <c:order val="1"/>
          <c:tx>
            <c:strRef>
              <c:f>Data!$C$6</c:f>
              <c:strCache>
                <c:ptCount val="1"/>
                <c:pt idx="0">
                  <c:v>Harold Average number of powered off nodes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Data!$D$4:$EZ$4</c:f>
              <c:numCache>
                <c:formatCode>m/d;@</c:formatCode>
                <c:ptCount val="153"/>
                <c:pt idx="0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Data!$D$6:$EZ$6</c:f>
              <c:numCache>
                <c:formatCode>General</c:formatCode>
                <c:ptCount val="153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53</c:v>
                </c:pt>
                <c:pt idx="8">
                  <c:v>40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5</c:v>
                </c:pt>
                <c:pt idx="13">
                  <c:v>5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5</c:v>
                </c:pt>
                <c:pt idx="20">
                  <c:v>5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4</c:v>
                </c:pt>
                <c:pt idx="26">
                  <c:v>8</c:v>
                </c:pt>
                <c:pt idx="27">
                  <c:v>15</c:v>
                </c:pt>
                <c:pt idx="28">
                  <c:v>45</c:v>
                </c:pt>
                <c:pt idx="29">
                  <c:v>53</c:v>
                </c:pt>
                <c:pt idx="30">
                  <c:v>59</c:v>
                </c:pt>
                <c:pt idx="31">
                  <c:v>15</c:v>
                </c:pt>
                <c:pt idx="32">
                  <c:v>13</c:v>
                </c:pt>
                <c:pt idx="33">
                  <c:v>30</c:v>
                </c:pt>
                <c:pt idx="34">
                  <c:v>62</c:v>
                </c:pt>
                <c:pt idx="35">
                  <c:v>59</c:v>
                </c:pt>
                <c:pt idx="36">
                  <c:v>27</c:v>
                </c:pt>
                <c:pt idx="37">
                  <c:v>21</c:v>
                </c:pt>
                <c:pt idx="38">
                  <c:v>39</c:v>
                </c:pt>
                <c:pt idx="39">
                  <c:v>54</c:v>
                </c:pt>
                <c:pt idx="40">
                  <c:v>37</c:v>
                </c:pt>
                <c:pt idx="41">
                  <c:v>50</c:v>
                </c:pt>
                <c:pt idx="42">
                  <c:v>51</c:v>
                </c:pt>
                <c:pt idx="43">
                  <c:v>8</c:v>
                </c:pt>
                <c:pt idx="44">
                  <c:v>104</c:v>
                </c:pt>
                <c:pt idx="45">
                  <c:v>47</c:v>
                </c:pt>
                <c:pt idx="46">
                  <c:v>8</c:v>
                </c:pt>
                <c:pt idx="47">
                  <c:v>0</c:v>
                </c:pt>
                <c:pt idx="48">
                  <c:v>6</c:v>
                </c:pt>
                <c:pt idx="49">
                  <c:v>7</c:v>
                </c:pt>
                <c:pt idx="50">
                  <c:v>1</c:v>
                </c:pt>
                <c:pt idx="51">
                  <c:v>2</c:v>
                </c:pt>
                <c:pt idx="52">
                  <c:v>2</c:v>
                </c:pt>
                <c:pt idx="53">
                  <c:v>1</c:v>
                </c:pt>
                <c:pt idx="54">
                  <c:v>0</c:v>
                </c:pt>
                <c:pt idx="55">
                  <c:v>0</c:v>
                </c:pt>
                <c:pt idx="56">
                  <c:v>106</c:v>
                </c:pt>
                <c:pt idx="57">
                  <c:v>257</c:v>
                </c:pt>
                <c:pt idx="58">
                  <c:v>1</c:v>
                </c:pt>
                <c:pt idx="59">
                  <c:v>8</c:v>
                </c:pt>
                <c:pt idx="60">
                  <c:v>0</c:v>
                </c:pt>
                <c:pt idx="61">
                  <c:v>6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</c:v>
                </c:pt>
                <c:pt idx="67">
                  <c:v>18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57</c:v>
                </c:pt>
                <c:pt idx="72">
                  <c:v>691</c:v>
                </c:pt>
                <c:pt idx="73">
                  <c:v>0</c:v>
                </c:pt>
                <c:pt idx="74">
                  <c:v>3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1</c:v>
                </c:pt>
                <c:pt idx="80">
                  <c:v>0</c:v>
                </c:pt>
                <c:pt idx="81">
                  <c:v>3</c:v>
                </c:pt>
                <c:pt idx="82">
                  <c:v>10</c:v>
                </c:pt>
                <c:pt idx="83">
                  <c:v>3</c:v>
                </c:pt>
                <c:pt idx="84">
                  <c:v>87</c:v>
                </c:pt>
                <c:pt idx="85">
                  <c:v>317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1</c:v>
                </c:pt>
                <c:pt idx="112">
                  <c:v>24</c:v>
                </c:pt>
                <c:pt idx="113">
                  <c:v>31</c:v>
                </c:pt>
                <c:pt idx="114">
                  <c:v>0</c:v>
                </c:pt>
                <c:pt idx="115">
                  <c:v>6</c:v>
                </c:pt>
                <c:pt idx="116">
                  <c:v>0</c:v>
                </c:pt>
                <c:pt idx="117">
                  <c:v>0</c:v>
                </c:pt>
                <c:pt idx="118">
                  <c:v>1</c:v>
                </c:pt>
                <c:pt idx="119">
                  <c:v>0</c:v>
                </c:pt>
                <c:pt idx="120">
                  <c:v>0</c:v>
                </c:pt>
                <c:pt idx="121">
                  <c:v>2</c:v>
                </c:pt>
                <c:pt idx="122">
                  <c:v>1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22</c:v>
                </c:pt>
                <c:pt idx="128">
                  <c:v>2</c:v>
                </c:pt>
                <c:pt idx="129">
                  <c:v>1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22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149</c:v>
                </c:pt>
                <c:pt idx="141">
                  <c:v>101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21</c:v>
                </c:pt>
                <c:pt idx="147">
                  <c:v>191</c:v>
                </c:pt>
                <c:pt idx="148">
                  <c:v>180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</c:numCache>
            </c:numRef>
          </c:val>
        </c:ser>
        <c:axId val="90376448"/>
        <c:axId val="90390528"/>
      </c:barChart>
      <c:catAx>
        <c:axId val="90376448"/>
        <c:scaling>
          <c:orientation val="minMax"/>
        </c:scaling>
        <c:axPos val="b"/>
        <c:numFmt formatCode="m/d;@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90528"/>
        <c:crossesAt val="0"/>
        <c:lblAlgn val="ctr"/>
        <c:lblOffset val="100"/>
        <c:tickLblSkip val="1"/>
        <c:tickMarkSkip val="1"/>
      </c:catAx>
      <c:valAx>
        <c:axId val="903905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Nodes</a:t>
                </a:r>
              </a:p>
            </c:rich>
          </c:tx>
          <c:layout>
            <c:manualLayout>
              <c:xMode val="edge"/>
              <c:yMode val="edge"/>
              <c:x val="2.2197558268590448E-2"/>
              <c:y val="0.36364542523538557"/>
            </c:manualLayout>
          </c:layout>
        </c:title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76448"/>
        <c:crosses val="autoZero"/>
        <c:crossBetween val="between"/>
      </c:valAx>
      <c:spPr>
        <a:ln w="1270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09760225587784"/>
          <c:y val="0.91938395139433016"/>
          <c:w val="0.74540274585543509"/>
          <c:h val="5.0164716359884114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cat>
            <c:numRef>
              <c:f>Sheet1!$B$6:$B$38</c:f>
              <c:numCache>
                <c:formatCode>mmm\-yy</c:formatCode>
                <c:ptCount val="33"/>
                <c:pt idx="0">
                  <c:v>40057</c:v>
                </c:pt>
                <c:pt idx="1">
                  <c:v>40087</c:v>
                </c:pt>
                <c:pt idx="2">
                  <c:v>40118</c:v>
                </c:pt>
                <c:pt idx="3">
                  <c:v>40148</c:v>
                </c:pt>
                <c:pt idx="4">
                  <c:v>40179</c:v>
                </c:pt>
                <c:pt idx="5">
                  <c:v>40210</c:v>
                </c:pt>
                <c:pt idx="6">
                  <c:v>40238</c:v>
                </c:pt>
                <c:pt idx="7">
                  <c:v>40269</c:v>
                </c:pt>
                <c:pt idx="8">
                  <c:v>40299</c:v>
                </c:pt>
                <c:pt idx="9">
                  <c:v>40330</c:v>
                </c:pt>
                <c:pt idx="10">
                  <c:v>40360</c:v>
                </c:pt>
                <c:pt idx="11">
                  <c:v>40391</c:v>
                </c:pt>
                <c:pt idx="12">
                  <c:v>40422</c:v>
                </c:pt>
                <c:pt idx="13">
                  <c:v>40452</c:v>
                </c:pt>
                <c:pt idx="14">
                  <c:v>40483</c:v>
                </c:pt>
                <c:pt idx="15">
                  <c:v>40513</c:v>
                </c:pt>
                <c:pt idx="16">
                  <c:v>40544</c:v>
                </c:pt>
                <c:pt idx="17">
                  <c:v>40575</c:v>
                </c:pt>
                <c:pt idx="18">
                  <c:v>40603</c:v>
                </c:pt>
                <c:pt idx="19">
                  <c:v>40634</c:v>
                </c:pt>
                <c:pt idx="20">
                  <c:v>40664</c:v>
                </c:pt>
                <c:pt idx="21">
                  <c:v>40695</c:v>
                </c:pt>
                <c:pt idx="22">
                  <c:v>40725</c:v>
                </c:pt>
                <c:pt idx="23">
                  <c:v>40756</c:v>
                </c:pt>
                <c:pt idx="24">
                  <c:v>40787</c:v>
                </c:pt>
                <c:pt idx="25">
                  <c:v>40817</c:v>
                </c:pt>
                <c:pt idx="26">
                  <c:v>40848</c:v>
                </c:pt>
                <c:pt idx="27">
                  <c:v>40878</c:v>
                </c:pt>
                <c:pt idx="28">
                  <c:v>40909</c:v>
                </c:pt>
                <c:pt idx="29">
                  <c:v>40940</c:v>
                </c:pt>
                <c:pt idx="30">
                  <c:v>40969</c:v>
                </c:pt>
                <c:pt idx="31">
                  <c:v>41000</c:v>
                </c:pt>
                <c:pt idx="32">
                  <c:v>41030</c:v>
                </c:pt>
              </c:numCache>
            </c:numRef>
          </c:cat>
          <c:val>
            <c:numRef>
              <c:f>Sheet1!$C$6:$C$38</c:f>
              <c:numCache>
                <c:formatCode>General</c:formatCode>
                <c:ptCount val="33"/>
                <c:pt idx="0">
                  <c:v>72</c:v>
                </c:pt>
                <c:pt idx="1">
                  <c:v>63</c:v>
                </c:pt>
                <c:pt idx="2">
                  <c:v>39</c:v>
                </c:pt>
                <c:pt idx="3">
                  <c:v>23</c:v>
                </c:pt>
                <c:pt idx="4">
                  <c:v>47</c:v>
                </c:pt>
                <c:pt idx="5">
                  <c:v>58</c:v>
                </c:pt>
                <c:pt idx="6">
                  <c:v>67</c:v>
                </c:pt>
                <c:pt idx="7">
                  <c:v>71</c:v>
                </c:pt>
                <c:pt idx="8">
                  <c:v>58</c:v>
                </c:pt>
                <c:pt idx="9">
                  <c:v>73</c:v>
                </c:pt>
                <c:pt idx="10">
                  <c:v>75</c:v>
                </c:pt>
                <c:pt idx="11">
                  <c:v>81</c:v>
                </c:pt>
                <c:pt idx="12">
                  <c:v>81</c:v>
                </c:pt>
                <c:pt idx="13">
                  <c:v>78</c:v>
                </c:pt>
                <c:pt idx="14">
                  <c:v>52</c:v>
                </c:pt>
                <c:pt idx="15">
                  <c:v>70</c:v>
                </c:pt>
                <c:pt idx="16">
                  <c:v>81</c:v>
                </c:pt>
                <c:pt idx="17">
                  <c:v>90</c:v>
                </c:pt>
                <c:pt idx="18">
                  <c:v>86</c:v>
                </c:pt>
                <c:pt idx="19">
                  <c:v>80</c:v>
                </c:pt>
                <c:pt idx="20">
                  <c:v>86</c:v>
                </c:pt>
                <c:pt idx="21">
                  <c:v>73</c:v>
                </c:pt>
                <c:pt idx="22">
                  <c:v>56</c:v>
                </c:pt>
                <c:pt idx="23">
                  <c:v>71</c:v>
                </c:pt>
                <c:pt idx="24">
                  <c:v>83</c:v>
                </c:pt>
                <c:pt idx="25">
                  <c:v>79</c:v>
                </c:pt>
                <c:pt idx="26">
                  <c:v>77</c:v>
                </c:pt>
                <c:pt idx="27">
                  <c:v>78</c:v>
                </c:pt>
                <c:pt idx="28">
                  <c:v>92</c:v>
                </c:pt>
                <c:pt idx="29">
                  <c:v>81</c:v>
                </c:pt>
                <c:pt idx="30">
                  <c:v>87</c:v>
                </c:pt>
                <c:pt idx="31">
                  <c:v>97</c:v>
                </c:pt>
                <c:pt idx="32">
                  <c:v>100</c:v>
                </c:pt>
              </c:numCache>
            </c:numRef>
          </c:val>
        </c:ser>
        <c:axId val="90408064"/>
        <c:axId val="90409984"/>
      </c:barChart>
      <c:dateAx>
        <c:axId val="90408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Month</a:t>
                </a:r>
              </a:p>
            </c:rich>
          </c:tx>
          <c:layout/>
        </c:title>
        <c:numFmt formatCode="mmm\-yy" sourceLinked="1"/>
        <c:tickLblPos val="nextTo"/>
        <c:crossAx val="90409984"/>
        <c:crosses val="autoZero"/>
        <c:lblOffset val="100"/>
        <c:baseTimeUnit val="months"/>
      </c:dateAx>
      <c:valAx>
        <c:axId val="90409984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Utilization</a:t>
                </a:r>
                <a:r>
                  <a:rPr lang="en-US" baseline="0" dirty="0"/>
                  <a:t> (%)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90408064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TOW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  <a:endParaRPr lang="en-US" sz="10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c:rich>
      </c:tx>
      <c:layout>
        <c:manualLayout>
          <c:xMode val="edge"/>
          <c:yMode val="edge"/>
          <c:x val="0.34813170551239364"/>
          <c:y val="1.41381185426862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1391046984831725E-2"/>
          <c:y val="0.13268080478520936"/>
          <c:w val="0.90529041805401522"/>
          <c:h val="0.6726481783578051"/>
        </c:manualLayout>
      </c:layout>
      <c:barChart>
        <c:barDir val="col"/>
        <c:grouping val="clustered"/>
        <c:ser>
          <c:idx val="0"/>
          <c:order val="0"/>
          <c:tx>
            <c:strRef>
              <c:f>Data!$C$8</c:f>
              <c:strCache>
                <c:ptCount val="1"/>
                <c:pt idx="0">
                  <c:v>TOW highest number of powered off NODES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rgbClr val="000000"/>
              </a:solidFill>
            </a:ln>
          </c:spPr>
          <c:cat>
            <c:numRef>
              <c:f>Data!$D$7:$EZ$7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Data!$D$8:$EZ$8</c:f>
              <c:numCache>
                <c:formatCode>General</c:formatCode>
                <c:ptCount val="153"/>
                <c:pt idx="0">
                  <c:v>34</c:v>
                </c:pt>
                <c:pt idx="1">
                  <c:v>12</c:v>
                </c:pt>
                <c:pt idx="2">
                  <c:v>24</c:v>
                </c:pt>
                <c:pt idx="3">
                  <c:v>41</c:v>
                </c:pt>
                <c:pt idx="4">
                  <c:v>82</c:v>
                </c:pt>
                <c:pt idx="5">
                  <c:v>155</c:v>
                </c:pt>
                <c:pt idx="6">
                  <c:v>173</c:v>
                </c:pt>
                <c:pt idx="7">
                  <c:v>220</c:v>
                </c:pt>
                <c:pt idx="8">
                  <c:v>238</c:v>
                </c:pt>
                <c:pt idx="9">
                  <c:v>238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4</c:v>
                </c:pt>
                <c:pt idx="42">
                  <c:v>4</c:v>
                </c:pt>
                <c:pt idx="43">
                  <c:v>3</c:v>
                </c:pt>
                <c:pt idx="44">
                  <c:v>1</c:v>
                </c:pt>
                <c:pt idx="45">
                  <c:v>3</c:v>
                </c:pt>
                <c:pt idx="46">
                  <c:v>3</c:v>
                </c:pt>
                <c:pt idx="47">
                  <c:v>1</c:v>
                </c:pt>
                <c:pt idx="48">
                  <c:v>5</c:v>
                </c:pt>
                <c:pt idx="49">
                  <c:v>5</c:v>
                </c:pt>
                <c:pt idx="50">
                  <c:v>4</c:v>
                </c:pt>
                <c:pt idx="51">
                  <c:v>7</c:v>
                </c:pt>
                <c:pt idx="52">
                  <c:v>2</c:v>
                </c:pt>
                <c:pt idx="53">
                  <c:v>2</c:v>
                </c:pt>
                <c:pt idx="54">
                  <c:v>5</c:v>
                </c:pt>
                <c:pt idx="55">
                  <c:v>5</c:v>
                </c:pt>
                <c:pt idx="56">
                  <c:v>4</c:v>
                </c:pt>
                <c:pt idx="57">
                  <c:v>5</c:v>
                </c:pt>
                <c:pt idx="58">
                  <c:v>6</c:v>
                </c:pt>
                <c:pt idx="59">
                  <c:v>2</c:v>
                </c:pt>
                <c:pt idx="60">
                  <c:v>2</c:v>
                </c:pt>
                <c:pt idx="61">
                  <c:v>3</c:v>
                </c:pt>
                <c:pt idx="62">
                  <c:v>2</c:v>
                </c:pt>
                <c:pt idx="63">
                  <c:v>4</c:v>
                </c:pt>
                <c:pt idx="64">
                  <c:v>5</c:v>
                </c:pt>
                <c:pt idx="65">
                  <c:v>3</c:v>
                </c:pt>
                <c:pt idx="66">
                  <c:v>4</c:v>
                </c:pt>
                <c:pt idx="67">
                  <c:v>4</c:v>
                </c:pt>
                <c:pt idx="68">
                  <c:v>12</c:v>
                </c:pt>
                <c:pt idx="69">
                  <c:v>7</c:v>
                </c:pt>
                <c:pt idx="70">
                  <c:v>7</c:v>
                </c:pt>
                <c:pt idx="71">
                  <c:v>10</c:v>
                </c:pt>
                <c:pt idx="72">
                  <c:v>8</c:v>
                </c:pt>
                <c:pt idx="73">
                  <c:v>6</c:v>
                </c:pt>
                <c:pt idx="74">
                  <c:v>9</c:v>
                </c:pt>
                <c:pt idx="75">
                  <c:v>6</c:v>
                </c:pt>
                <c:pt idx="76">
                  <c:v>12</c:v>
                </c:pt>
                <c:pt idx="77">
                  <c:v>14</c:v>
                </c:pt>
                <c:pt idx="78">
                  <c:v>14</c:v>
                </c:pt>
                <c:pt idx="79">
                  <c:v>25</c:v>
                </c:pt>
                <c:pt idx="80">
                  <c:v>30</c:v>
                </c:pt>
                <c:pt idx="81">
                  <c:v>21</c:v>
                </c:pt>
                <c:pt idx="82">
                  <c:v>17</c:v>
                </c:pt>
                <c:pt idx="83">
                  <c:v>29</c:v>
                </c:pt>
                <c:pt idx="84">
                  <c:v>51</c:v>
                </c:pt>
                <c:pt idx="85">
                  <c:v>55</c:v>
                </c:pt>
                <c:pt idx="86">
                  <c:v>45</c:v>
                </c:pt>
                <c:pt idx="87">
                  <c:v>47</c:v>
                </c:pt>
                <c:pt idx="88">
                  <c:v>48</c:v>
                </c:pt>
                <c:pt idx="89">
                  <c:v>36</c:v>
                </c:pt>
                <c:pt idx="90">
                  <c:v>10</c:v>
                </c:pt>
                <c:pt idx="91">
                  <c:v>2</c:v>
                </c:pt>
                <c:pt idx="92">
                  <c:v>6</c:v>
                </c:pt>
                <c:pt idx="93">
                  <c:v>6</c:v>
                </c:pt>
                <c:pt idx="94">
                  <c:v>15</c:v>
                </c:pt>
                <c:pt idx="95">
                  <c:v>10</c:v>
                </c:pt>
                <c:pt idx="96">
                  <c:v>10</c:v>
                </c:pt>
                <c:pt idx="97">
                  <c:v>5</c:v>
                </c:pt>
                <c:pt idx="98">
                  <c:v>20</c:v>
                </c:pt>
                <c:pt idx="99">
                  <c:v>20</c:v>
                </c:pt>
                <c:pt idx="100">
                  <c:v>23</c:v>
                </c:pt>
                <c:pt idx="101">
                  <c:v>11</c:v>
                </c:pt>
                <c:pt idx="102">
                  <c:v>13</c:v>
                </c:pt>
                <c:pt idx="103">
                  <c:v>11</c:v>
                </c:pt>
                <c:pt idx="104">
                  <c:v>4</c:v>
                </c:pt>
                <c:pt idx="105">
                  <c:v>26</c:v>
                </c:pt>
                <c:pt idx="106">
                  <c:v>4</c:v>
                </c:pt>
                <c:pt idx="107">
                  <c:v>20</c:v>
                </c:pt>
                <c:pt idx="108">
                  <c:v>3</c:v>
                </c:pt>
                <c:pt idx="109">
                  <c:v>1</c:v>
                </c:pt>
                <c:pt idx="110">
                  <c:v>1</c:v>
                </c:pt>
                <c:pt idx="111">
                  <c:v>2</c:v>
                </c:pt>
                <c:pt idx="112">
                  <c:v>0</c:v>
                </c:pt>
                <c:pt idx="113">
                  <c:v>4</c:v>
                </c:pt>
                <c:pt idx="114">
                  <c:v>27</c:v>
                </c:pt>
                <c:pt idx="115">
                  <c:v>2</c:v>
                </c:pt>
                <c:pt idx="116">
                  <c:v>1</c:v>
                </c:pt>
                <c:pt idx="117">
                  <c:v>0</c:v>
                </c:pt>
                <c:pt idx="118">
                  <c:v>2</c:v>
                </c:pt>
                <c:pt idx="119">
                  <c:v>2</c:v>
                </c:pt>
                <c:pt idx="120">
                  <c:v>24</c:v>
                </c:pt>
                <c:pt idx="121">
                  <c:v>4</c:v>
                </c:pt>
                <c:pt idx="122">
                  <c:v>17</c:v>
                </c:pt>
                <c:pt idx="123">
                  <c:v>25</c:v>
                </c:pt>
                <c:pt idx="124">
                  <c:v>6</c:v>
                </c:pt>
                <c:pt idx="125">
                  <c:v>6</c:v>
                </c:pt>
                <c:pt idx="126">
                  <c:v>4</c:v>
                </c:pt>
                <c:pt idx="127">
                  <c:v>24</c:v>
                </c:pt>
                <c:pt idx="128">
                  <c:v>4</c:v>
                </c:pt>
                <c:pt idx="129">
                  <c:v>17</c:v>
                </c:pt>
                <c:pt idx="130">
                  <c:v>25</c:v>
                </c:pt>
                <c:pt idx="131">
                  <c:v>6</c:v>
                </c:pt>
                <c:pt idx="132">
                  <c:v>6</c:v>
                </c:pt>
                <c:pt idx="133">
                  <c:v>4</c:v>
                </c:pt>
                <c:pt idx="134">
                  <c:v>24</c:v>
                </c:pt>
                <c:pt idx="135">
                  <c:v>25</c:v>
                </c:pt>
                <c:pt idx="136">
                  <c:v>22</c:v>
                </c:pt>
                <c:pt idx="137">
                  <c:v>13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2</c:v>
                </c:pt>
                <c:pt idx="143">
                  <c:v>0</c:v>
                </c:pt>
                <c:pt idx="144">
                  <c:v>0</c:v>
                </c:pt>
                <c:pt idx="145">
                  <c:v>1</c:v>
                </c:pt>
                <c:pt idx="146">
                  <c:v>222</c:v>
                </c:pt>
                <c:pt idx="147">
                  <c:v>232</c:v>
                </c:pt>
                <c:pt idx="148">
                  <c:v>28</c:v>
                </c:pt>
                <c:pt idx="149">
                  <c:v>21</c:v>
                </c:pt>
                <c:pt idx="150">
                  <c:v>15</c:v>
                </c:pt>
                <c:pt idx="151">
                  <c:v>15</c:v>
                </c:pt>
                <c:pt idx="152">
                  <c:v>0</c:v>
                </c:pt>
              </c:numCache>
            </c:numRef>
          </c:val>
        </c:ser>
        <c:ser>
          <c:idx val="2"/>
          <c:order val="1"/>
          <c:tx>
            <c:strRef>
              <c:f>Data!$C$9</c:f>
              <c:strCache>
                <c:ptCount val="1"/>
                <c:pt idx="0">
                  <c:v>TOW Average number of powered off NODES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Data!$D$7:$EZ$7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Data!$D$9:$EZ$9</c:f>
              <c:numCache>
                <c:formatCode>General</c:formatCode>
                <c:ptCount val="153"/>
                <c:pt idx="0">
                  <c:v>17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27</c:v>
                </c:pt>
                <c:pt idx="5">
                  <c:v>46</c:v>
                </c:pt>
                <c:pt idx="6">
                  <c:v>60</c:v>
                </c:pt>
                <c:pt idx="7">
                  <c:v>136</c:v>
                </c:pt>
                <c:pt idx="8">
                  <c:v>227</c:v>
                </c:pt>
                <c:pt idx="9">
                  <c:v>92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1</c:v>
                </c:pt>
                <c:pt idx="69">
                  <c:v>2</c:v>
                </c:pt>
                <c:pt idx="70">
                  <c:v>2</c:v>
                </c:pt>
                <c:pt idx="71">
                  <c:v>3</c:v>
                </c:pt>
                <c:pt idx="72">
                  <c:v>3</c:v>
                </c:pt>
                <c:pt idx="73">
                  <c:v>2</c:v>
                </c:pt>
                <c:pt idx="74">
                  <c:v>1</c:v>
                </c:pt>
                <c:pt idx="75">
                  <c:v>1</c:v>
                </c:pt>
                <c:pt idx="76">
                  <c:v>2</c:v>
                </c:pt>
                <c:pt idx="77">
                  <c:v>5</c:v>
                </c:pt>
                <c:pt idx="78">
                  <c:v>6</c:v>
                </c:pt>
                <c:pt idx="79">
                  <c:v>6</c:v>
                </c:pt>
                <c:pt idx="80">
                  <c:v>6</c:v>
                </c:pt>
                <c:pt idx="81">
                  <c:v>5</c:v>
                </c:pt>
                <c:pt idx="82">
                  <c:v>3</c:v>
                </c:pt>
                <c:pt idx="83">
                  <c:v>22</c:v>
                </c:pt>
                <c:pt idx="84">
                  <c:v>32</c:v>
                </c:pt>
                <c:pt idx="85">
                  <c:v>35</c:v>
                </c:pt>
                <c:pt idx="86">
                  <c:v>33</c:v>
                </c:pt>
                <c:pt idx="87">
                  <c:v>31</c:v>
                </c:pt>
                <c:pt idx="88">
                  <c:v>34</c:v>
                </c:pt>
                <c:pt idx="89">
                  <c:v>25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2</c:v>
                </c:pt>
                <c:pt idx="94">
                  <c:v>2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6</c:v>
                </c:pt>
                <c:pt idx="100">
                  <c:v>3</c:v>
                </c:pt>
                <c:pt idx="101">
                  <c:v>2</c:v>
                </c:pt>
                <c:pt idx="102">
                  <c:v>2</c:v>
                </c:pt>
                <c:pt idx="103">
                  <c:v>2</c:v>
                </c:pt>
                <c:pt idx="104">
                  <c:v>3</c:v>
                </c:pt>
                <c:pt idx="105">
                  <c:v>3</c:v>
                </c:pt>
                <c:pt idx="106">
                  <c:v>3</c:v>
                </c:pt>
                <c:pt idx="107">
                  <c:v>2</c:v>
                </c:pt>
                <c:pt idx="108">
                  <c:v>1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3</c:v>
                </c:pt>
                <c:pt idx="115">
                  <c:v>1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2</c:v>
                </c:pt>
                <c:pt idx="120">
                  <c:v>4</c:v>
                </c:pt>
                <c:pt idx="121">
                  <c:v>1</c:v>
                </c:pt>
                <c:pt idx="122">
                  <c:v>2</c:v>
                </c:pt>
                <c:pt idx="123">
                  <c:v>0</c:v>
                </c:pt>
                <c:pt idx="124">
                  <c:v>0</c:v>
                </c:pt>
                <c:pt idx="125">
                  <c:v>1</c:v>
                </c:pt>
                <c:pt idx="126">
                  <c:v>1</c:v>
                </c:pt>
                <c:pt idx="127">
                  <c:v>2</c:v>
                </c:pt>
                <c:pt idx="128">
                  <c:v>1</c:v>
                </c:pt>
                <c:pt idx="129">
                  <c:v>2</c:v>
                </c:pt>
                <c:pt idx="130">
                  <c:v>0</c:v>
                </c:pt>
                <c:pt idx="131">
                  <c:v>0</c:v>
                </c:pt>
                <c:pt idx="132">
                  <c:v>1</c:v>
                </c:pt>
                <c:pt idx="133">
                  <c:v>1</c:v>
                </c:pt>
                <c:pt idx="134">
                  <c:v>2</c:v>
                </c:pt>
                <c:pt idx="135">
                  <c:v>4</c:v>
                </c:pt>
                <c:pt idx="136">
                  <c:v>2</c:v>
                </c:pt>
                <c:pt idx="137">
                  <c:v>2</c:v>
                </c:pt>
                <c:pt idx="138">
                  <c:v>2</c:v>
                </c:pt>
                <c:pt idx="139">
                  <c:v>2</c:v>
                </c:pt>
                <c:pt idx="140">
                  <c:v>2</c:v>
                </c:pt>
                <c:pt idx="141">
                  <c:v>2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144</c:v>
                </c:pt>
                <c:pt idx="147">
                  <c:v>109</c:v>
                </c:pt>
                <c:pt idx="148">
                  <c:v>5</c:v>
                </c:pt>
                <c:pt idx="149">
                  <c:v>3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</c:numCache>
            </c:numRef>
          </c:val>
        </c:ser>
        <c:overlap val="-10"/>
        <c:axId val="102353152"/>
        <c:axId val="102354944"/>
      </c:barChart>
      <c:catAx>
        <c:axId val="102353152"/>
        <c:scaling>
          <c:orientation val="minMax"/>
        </c:scaling>
        <c:axPos val="b"/>
        <c:numFmt formatCode="m/d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54944"/>
        <c:crossesAt val="0"/>
        <c:lblAlgn val="ctr"/>
        <c:lblOffset val="100"/>
        <c:tickLblSkip val="1"/>
        <c:tickMarkSkip val="1"/>
      </c:catAx>
      <c:valAx>
        <c:axId val="1023549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Nodes</a:t>
                </a:r>
              </a:p>
            </c:rich>
          </c:tx>
          <c:layout>
            <c:manualLayout>
              <c:xMode val="edge"/>
              <c:yMode val="edge"/>
              <c:x val="9.24898261191269E-3"/>
              <c:y val="0.351277868406742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353152"/>
        <c:crosses val="autoZero"/>
        <c:crossBetween val="between"/>
      </c:valAx>
      <c:spPr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09655937846837"/>
          <c:y val="0.92550299075584441"/>
          <c:w val="0.75234411458834172"/>
          <c:h val="5.057096247960846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ABUTIL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</a:p>
        </c:rich>
      </c:tx>
      <c:layout>
        <c:manualLayout>
          <c:xMode val="edge"/>
          <c:yMode val="edge"/>
          <c:x val="0.35775064742878276"/>
          <c:y val="1.957585644371944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654827968923419"/>
          <c:y val="0.12887438825448613"/>
          <c:w val="0.85053644099149051"/>
          <c:h val="0.67319195214790795"/>
        </c:manualLayout>
      </c:layout>
      <c:barChart>
        <c:barDir val="col"/>
        <c:grouping val="clustered"/>
        <c:ser>
          <c:idx val="1"/>
          <c:order val="0"/>
          <c:tx>
            <c:strRef>
              <c:f>Data!$C$11</c:f>
              <c:strCache>
                <c:ptCount val="1"/>
                <c:pt idx="0">
                  <c:v>ABUTIL highest number of powered off nodes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Data!$D$10:$EZ$10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Data!$D$11:$EZ$11</c:f>
              <c:numCache>
                <c:formatCode>General</c:formatCode>
                <c:ptCount val="153"/>
                <c:pt idx="0">
                  <c:v>63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62</c:v>
                </c:pt>
                <c:pt idx="5">
                  <c:v>62</c:v>
                </c:pt>
                <c:pt idx="6">
                  <c:v>63</c:v>
                </c:pt>
                <c:pt idx="7">
                  <c:v>63</c:v>
                </c:pt>
                <c:pt idx="8">
                  <c:v>63</c:v>
                </c:pt>
                <c:pt idx="9">
                  <c:v>60</c:v>
                </c:pt>
                <c:pt idx="10">
                  <c:v>63</c:v>
                </c:pt>
                <c:pt idx="11">
                  <c:v>63</c:v>
                </c:pt>
                <c:pt idx="12">
                  <c:v>63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60</c:v>
                </c:pt>
                <c:pt idx="17">
                  <c:v>63</c:v>
                </c:pt>
                <c:pt idx="18">
                  <c:v>63</c:v>
                </c:pt>
                <c:pt idx="19">
                  <c:v>63</c:v>
                </c:pt>
                <c:pt idx="20">
                  <c:v>57</c:v>
                </c:pt>
                <c:pt idx="21">
                  <c:v>57</c:v>
                </c:pt>
                <c:pt idx="22">
                  <c:v>57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57</c:v>
                </c:pt>
                <c:pt idx="28">
                  <c:v>55</c:v>
                </c:pt>
                <c:pt idx="29">
                  <c:v>55</c:v>
                </c:pt>
                <c:pt idx="30">
                  <c:v>55</c:v>
                </c:pt>
                <c:pt idx="31">
                  <c:v>55</c:v>
                </c:pt>
                <c:pt idx="32">
                  <c:v>55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54</c:v>
                </c:pt>
                <c:pt idx="38">
                  <c:v>53</c:v>
                </c:pt>
                <c:pt idx="39">
                  <c:v>53</c:v>
                </c:pt>
                <c:pt idx="40">
                  <c:v>53</c:v>
                </c:pt>
                <c:pt idx="41">
                  <c:v>53</c:v>
                </c:pt>
                <c:pt idx="42">
                  <c:v>53</c:v>
                </c:pt>
                <c:pt idx="43">
                  <c:v>53</c:v>
                </c:pt>
                <c:pt idx="44">
                  <c:v>53</c:v>
                </c:pt>
                <c:pt idx="45">
                  <c:v>53</c:v>
                </c:pt>
                <c:pt idx="46">
                  <c:v>53</c:v>
                </c:pt>
                <c:pt idx="47">
                  <c:v>53</c:v>
                </c:pt>
                <c:pt idx="48">
                  <c:v>53</c:v>
                </c:pt>
                <c:pt idx="49">
                  <c:v>53</c:v>
                </c:pt>
                <c:pt idx="50">
                  <c:v>53</c:v>
                </c:pt>
                <c:pt idx="51">
                  <c:v>53</c:v>
                </c:pt>
                <c:pt idx="52">
                  <c:v>53</c:v>
                </c:pt>
                <c:pt idx="53">
                  <c:v>53</c:v>
                </c:pt>
                <c:pt idx="54">
                  <c:v>53</c:v>
                </c:pt>
                <c:pt idx="55">
                  <c:v>53</c:v>
                </c:pt>
                <c:pt idx="56">
                  <c:v>53</c:v>
                </c:pt>
                <c:pt idx="57">
                  <c:v>53</c:v>
                </c:pt>
                <c:pt idx="58">
                  <c:v>53</c:v>
                </c:pt>
                <c:pt idx="59">
                  <c:v>53</c:v>
                </c:pt>
                <c:pt idx="60">
                  <c:v>53</c:v>
                </c:pt>
                <c:pt idx="61">
                  <c:v>53</c:v>
                </c:pt>
                <c:pt idx="62">
                  <c:v>53</c:v>
                </c:pt>
                <c:pt idx="63">
                  <c:v>54</c:v>
                </c:pt>
                <c:pt idx="64">
                  <c:v>54</c:v>
                </c:pt>
                <c:pt idx="65">
                  <c:v>54</c:v>
                </c:pt>
                <c:pt idx="66">
                  <c:v>54</c:v>
                </c:pt>
                <c:pt idx="67">
                  <c:v>56</c:v>
                </c:pt>
                <c:pt idx="68">
                  <c:v>56</c:v>
                </c:pt>
                <c:pt idx="69">
                  <c:v>56</c:v>
                </c:pt>
                <c:pt idx="70">
                  <c:v>56</c:v>
                </c:pt>
                <c:pt idx="71">
                  <c:v>56</c:v>
                </c:pt>
                <c:pt idx="72">
                  <c:v>61</c:v>
                </c:pt>
                <c:pt idx="73">
                  <c:v>61</c:v>
                </c:pt>
                <c:pt idx="74">
                  <c:v>56</c:v>
                </c:pt>
                <c:pt idx="75">
                  <c:v>56</c:v>
                </c:pt>
                <c:pt idx="76">
                  <c:v>56</c:v>
                </c:pt>
                <c:pt idx="77">
                  <c:v>56</c:v>
                </c:pt>
                <c:pt idx="78">
                  <c:v>55</c:v>
                </c:pt>
                <c:pt idx="79">
                  <c:v>55</c:v>
                </c:pt>
                <c:pt idx="80">
                  <c:v>54</c:v>
                </c:pt>
                <c:pt idx="81">
                  <c:v>53</c:v>
                </c:pt>
                <c:pt idx="82">
                  <c:v>53</c:v>
                </c:pt>
                <c:pt idx="83">
                  <c:v>53</c:v>
                </c:pt>
                <c:pt idx="84">
                  <c:v>53</c:v>
                </c:pt>
                <c:pt idx="85">
                  <c:v>52</c:v>
                </c:pt>
                <c:pt idx="86">
                  <c:v>65</c:v>
                </c:pt>
                <c:pt idx="87">
                  <c:v>54</c:v>
                </c:pt>
                <c:pt idx="88">
                  <c:v>59</c:v>
                </c:pt>
                <c:pt idx="89">
                  <c:v>61</c:v>
                </c:pt>
                <c:pt idx="90">
                  <c:v>61</c:v>
                </c:pt>
                <c:pt idx="91">
                  <c:v>61</c:v>
                </c:pt>
                <c:pt idx="92">
                  <c:v>61</c:v>
                </c:pt>
                <c:pt idx="93">
                  <c:v>60</c:v>
                </c:pt>
                <c:pt idx="94">
                  <c:v>60</c:v>
                </c:pt>
                <c:pt idx="95">
                  <c:v>61</c:v>
                </c:pt>
                <c:pt idx="96">
                  <c:v>57</c:v>
                </c:pt>
                <c:pt idx="97">
                  <c:v>61</c:v>
                </c:pt>
                <c:pt idx="98">
                  <c:v>61</c:v>
                </c:pt>
                <c:pt idx="99">
                  <c:v>61</c:v>
                </c:pt>
                <c:pt idx="100">
                  <c:v>60</c:v>
                </c:pt>
                <c:pt idx="101">
                  <c:v>60</c:v>
                </c:pt>
                <c:pt idx="102">
                  <c:v>60</c:v>
                </c:pt>
                <c:pt idx="103">
                  <c:v>59</c:v>
                </c:pt>
                <c:pt idx="104">
                  <c:v>61</c:v>
                </c:pt>
                <c:pt idx="105">
                  <c:v>61</c:v>
                </c:pt>
                <c:pt idx="106">
                  <c:v>61</c:v>
                </c:pt>
                <c:pt idx="107">
                  <c:v>51</c:v>
                </c:pt>
                <c:pt idx="108">
                  <c:v>52</c:v>
                </c:pt>
                <c:pt idx="109">
                  <c:v>51</c:v>
                </c:pt>
                <c:pt idx="110">
                  <c:v>52</c:v>
                </c:pt>
                <c:pt idx="111">
                  <c:v>52</c:v>
                </c:pt>
                <c:pt idx="112">
                  <c:v>52</c:v>
                </c:pt>
                <c:pt idx="113">
                  <c:v>52</c:v>
                </c:pt>
                <c:pt idx="114">
                  <c:v>50</c:v>
                </c:pt>
                <c:pt idx="115">
                  <c:v>51</c:v>
                </c:pt>
                <c:pt idx="116">
                  <c:v>49</c:v>
                </c:pt>
                <c:pt idx="117">
                  <c:v>49</c:v>
                </c:pt>
                <c:pt idx="118">
                  <c:v>50</c:v>
                </c:pt>
                <c:pt idx="119">
                  <c:v>50</c:v>
                </c:pt>
                <c:pt idx="120">
                  <c:v>50</c:v>
                </c:pt>
                <c:pt idx="121">
                  <c:v>50</c:v>
                </c:pt>
                <c:pt idx="122">
                  <c:v>50</c:v>
                </c:pt>
                <c:pt idx="123">
                  <c:v>48</c:v>
                </c:pt>
                <c:pt idx="124">
                  <c:v>47</c:v>
                </c:pt>
                <c:pt idx="125">
                  <c:v>48</c:v>
                </c:pt>
                <c:pt idx="126">
                  <c:v>48</c:v>
                </c:pt>
                <c:pt idx="127">
                  <c:v>48</c:v>
                </c:pt>
                <c:pt idx="128">
                  <c:v>50</c:v>
                </c:pt>
                <c:pt idx="129">
                  <c:v>50</c:v>
                </c:pt>
                <c:pt idx="130">
                  <c:v>48</c:v>
                </c:pt>
                <c:pt idx="131">
                  <c:v>47</c:v>
                </c:pt>
                <c:pt idx="132">
                  <c:v>48</c:v>
                </c:pt>
                <c:pt idx="133">
                  <c:v>48</c:v>
                </c:pt>
                <c:pt idx="134">
                  <c:v>48</c:v>
                </c:pt>
                <c:pt idx="135">
                  <c:v>45</c:v>
                </c:pt>
                <c:pt idx="136">
                  <c:v>42</c:v>
                </c:pt>
                <c:pt idx="137">
                  <c:v>44</c:v>
                </c:pt>
                <c:pt idx="138">
                  <c:v>46</c:v>
                </c:pt>
                <c:pt idx="139">
                  <c:v>47</c:v>
                </c:pt>
                <c:pt idx="140">
                  <c:v>48</c:v>
                </c:pt>
                <c:pt idx="141">
                  <c:v>48</c:v>
                </c:pt>
                <c:pt idx="142">
                  <c:v>47</c:v>
                </c:pt>
                <c:pt idx="143">
                  <c:v>48</c:v>
                </c:pt>
                <c:pt idx="144">
                  <c:v>47</c:v>
                </c:pt>
                <c:pt idx="145">
                  <c:v>46</c:v>
                </c:pt>
                <c:pt idx="146">
                  <c:v>44</c:v>
                </c:pt>
                <c:pt idx="147">
                  <c:v>47</c:v>
                </c:pt>
                <c:pt idx="148">
                  <c:v>47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</c:numCache>
            </c:numRef>
          </c:val>
        </c:ser>
        <c:ser>
          <c:idx val="2"/>
          <c:order val="1"/>
          <c:tx>
            <c:strRef>
              <c:f>Data!$C$12</c:f>
              <c:strCache>
                <c:ptCount val="1"/>
                <c:pt idx="0">
                  <c:v>ABUTIL Average number of powered off nodes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Data!$D$10:$EZ$10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Data!$D$12:$EZ$12</c:f>
              <c:numCache>
                <c:formatCode>General</c:formatCode>
                <c:ptCount val="153"/>
                <c:pt idx="0">
                  <c:v>58</c:v>
                </c:pt>
                <c:pt idx="1">
                  <c:v>60</c:v>
                </c:pt>
                <c:pt idx="2">
                  <c:v>58</c:v>
                </c:pt>
                <c:pt idx="3">
                  <c:v>49</c:v>
                </c:pt>
                <c:pt idx="4">
                  <c:v>57</c:v>
                </c:pt>
                <c:pt idx="5">
                  <c:v>58</c:v>
                </c:pt>
                <c:pt idx="6">
                  <c:v>61</c:v>
                </c:pt>
                <c:pt idx="7">
                  <c:v>62</c:v>
                </c:pt>
                <c:pt idx="8">
                  <c:v>61</c:v>
                </c:pt>
                <c:pt idx="9">
                  <c:v>56</c:v>
                </c:pt>
                <c:pt idx="10">
                  <c:v>52</c:v>
                </c:pt>
                <c:pt idx="11">
                  <c:v>60</c:v>
                </c:pt>
                <c:pt idx="12">
                  <c:v>57</c:v>
                </c:pt>
                <c:pt idx="13">
                  <c:v>56</c:v>
                </c:pt>
                <c:pt idx="14">
                  <c:v>56</c:v>
                </c:pt>
                <c:pt idx="15">
                  <c:v>55</c:v>
                </c:pt>
                <c:pt idx="16">
                  <c:v>56</c:v>
                </c:pt>
                <c:pt idx="17">
                  <c:v>52</c:v>
                </c:pt>
                <c:pt idx="18">
                  <c:v>60</c:v>
                </c:pt>
                <c:pt idx="19">
                  <c:v>57</c:v>
                </c:pt>
                <c:pt idx="20">
                  <c:v>56</c:v>
                </c:pt>
                <c:pt idx="21">
                  <c:v>56</c:v>
                </c:pt>
                <c:pt idx="22">
                  <c:v>55</c:v>
                </c:pt>
                <c:pt idx="23">
                  <c:v>57</c:v>
                </c:pt>
                <c:pt idx="24">
                  <c:v>57</c:v>
                </c:pt>
                <c:pt idx="25">
                  <c:v>57</c:v>
                </c:pt>
                <c:pt idx="26">
                  <c:v>57</c:v>
                </c:pt>
                <c:pt idx="27">
                  <c:v>51</c:v>
                </c:pt>
                <c:pt idx="28">
                  <c:v>55</c:v>
                </c:pt>
                <c:pt idx="29">
                  <c:v>55</c:v>
                </c:pt>
                <c:pt idx="30">
                  <c:v>54</c:v>
                </c:pt>
                <c:pt idx="31">
                  <c:v>54</c:v>
                </c:pt>
                <c:pt idx="32">
                  <c:v>54</c:v>
                </c:pt>
                <c:pt idx="33">
                  <c:v>55</c:v>
                </c:pt>
                <c:pt idx="34">
                  <c:v>55</c:v>
                </c:pt>
                <c:pt idx="35">
                  <c:v>55</c:v>
                </c:pt>
                <c:pt idx="36">
                  <c:v>55</c:v>
                </c:pt>
                <c:pt idx="37">
                  <c:v>29</c:v>
                </c:pt>
                <c:pt idx="38">
                  <c:v>52</c:v>
                </c:pt>
                <c:pt idx="39">
                  <c:v>52</c:v>
                </c:pt>
                <c:pt idx="40">
                  <c:v>52</c:v>
                </c:pt>
                <c:pt idx="41">
                  <c:v>53</c:v>
                </c:pt>
                <c:pt idx="42">
                  <c:v>53</c:v>
                </c:pt>
                <c:pt idx="43">
                  <c:v>53</c:v>
                </c:pt>
                <c:pt idx="44">
                  <c:v>52</c:v>
                </c:pt>
                <c:pt idx="45">
                  <c:v>53</c:v>
                </c:pt>
                <c:pt idx="46">
                  <c:v>53</c:v>
                </c:pt>
                <c:pt idx="47">
                  <c:v>53</c:v>
                </c:pt>
                <c:pt idx="48">
                  <c:v>53</c:v>
                </c:pt>
                <c:pt idx="49">
                  <c:v>53</c:v>
                </c:pt>
                <c:pt idx="50">
                  <c:v>53</c:v>
                </c:pt>
                <c:pt idx="51">
                  <c:v>53</c:v>
                </c:pt>
                <c:pt idx="52">
                  <c:v>53</c:v>
                </c:pt>
                <c:pt idx="53">
                  <c:v>46</c:v>
                </c:pt>
                <c:pt idx="54">
                  <c:v>52</c:v>
                </c:pt>
                <c:pt idx="55">
                  <c:v>53</c:v>
                </c:pt>
                <c:pt idx="56">
                  <c:v>53</c:v>
                </c:pt>
                <c:pt idx="57">
                  <c:v>53</c:v>
                </c:pt>
                <c:pt idx="58">
                  <c:v>53</c:v>
                </c:pt>
                <c:pt idx="59">
                  <c:v>52</c:v>
                </c:pt>
                <c:pt idx="60">
                  <c:v>52</c:v>
                </c:pt>
                <c:pt idx="61">
                  <c:v>36</c:v>
                </c:pt>
                <c:pt idx="62">
                  <c:v>52</c:v>
                </c:pt>
                <c:pt idx="63">
                  <c:v>54</c:v>
                </c:pt>
                <c:pt idx="64">
                  <c:v>54</c:v>
                </c:pt>
                <c:pt idx="65">
                  <c:v>54</c:v>
                </c:pt>
                <c:pt idx="66">
                  <c:v>54</c:v>
                </c:pt>
                <c:pt idx="67">
                  <c:v>50</c:v>
                </c:pt>
                <c:pt idx="68">
                  <c:v>52</c:v>
                </c:pt>
                <c:pt idx="69">
                  <c:v>55</c:v>
                </c:pt>
                <c:pt idx="70">
                  <c:v>56</c:v>
                </c:pt>
                <c:pt idx="71">
                  <c:v>55</c:v>
                </c:pt>
                <c:pt idx="72">
                  <c:v>55</c:v>
                </c:pt>
                <c:pt idx="73">
                  <c:v>55</c:v>
                </c:pt>
                <c:pt idx="74">
                  <c:v>55</c:v>
                </c:pt>
                <c:pt idx="75">
                  <c:v>55</c:v>
                </c:pt>
                <c:pt idx="76">
                  <c:v>56</c:v>
                </c:pt>
                <c:pt idx="77">
                  <c:v>52</c:v>
                </c:pt>
                <c:pt idx="78">
                  <c:v>54</c:v>
                </c:pt>
                <c:pt idx="79">
                  <c:v>53</c:v>
                </c:pt>
                <c:pt idx="80">
                  <c:v>47</c:v>
                </c:pt>
                <c:pt idx="81">
                  <c:v>51</c:v>
                </c:pt>
                <c:pt idx="82">
                  <c:v>38</c:v>
                </c:pt>
                <c:pt idx="83">
                  <c:v>51</c:v>
                </c:pt>
                <c:pt idx="84">
                  <c:v>51</c:v>
                </c:pt>
                <c:pt idx="85">
                  <c:v>50</c:v>
                </c:pt>
                <c:pt idx="86">
                  <c:v>46</c:v>
                </c:pt>
                <c:pt idx="87">
                  <c:v>49</c:v>
                </c:pt>
                <c:pt idx="88">
                  <c:v>43</c:v>
                </c:pt>
                <c:pt idx="89">
                  <c:v>60</c:v>
                </c:pt>
                <c:pt idx="90">
                  <c:v>61</c:v>
                </c:pt>
                <c:pt idx="91">
                  <c:v>61</c:v>
                </c:pt>
                <c:pt idx="92">
                  <c:v>60</c:v>
                </c:pt>
                <c:pt idx="93">
                  <c:v>58</c:v>
                </c:pt>
                <c:pt idx="94">
                  <c:v>59</c:v>
                </c:pt>
                <c:pt idx="95">
                  <c:v>58</c:v>
                </c:pt>
                <c:pt idx="96">
                  <c:v>55</c:v>
                </c:pt>
                <c:pt idx="97">
                  <c:v>59</c:v>
                </c:pt>
                <c:pt idx="98">
                  <c:v>60</c:v>
                </c:pt>
                <c:pt idx="99">
                  <c:v>60</c:v>
                </c:pt>
                <c:pt idx="100">
                  <c:v>58</c:v>
                </c:pt>
                <c:pt idx="101">
                  <c:v>58</c:v>
                </c:pt>
                <c:pt idx="102">
                  <c:v>56</c:v>
                </c:pt>
                <c:pt idx="103">
                  <c:v>58</c:v>
                </c:pt>
                <c:pt idx="104">
                  <c:v>60</c:v>
                </c:pt>
                <c:pt idx="105">
                  <c:v>61</c:v>
                </c:pt>
                <c:pt idx="106">
                  <c:v>60</c:v>
                </c:pt>
                <c:pt idx="107">
                  <c:v>46</c:v>
                </c:pt>
                <c:pt idx="108">
                  <c:v>48</c:v>
                </c:pt>
                <c:pt idx="109">
                  <c:v>48</c:v>
                </c:pt>
                <c:pt idx="110">
                  <c:v>48</c:v>
                </c:pt>
                <c:pt idx="111">
                  <c:v>49</c:v>
                </c:pt>
                <c:pt idx="112">
                  <c:v>52</c:v>
                </c:pt>
                <c:pt idx="113">
                  <c:v>51</c:v>
                </c:pt>
                <c:pt idx="114">
                  <c:v>48</c:v>
                </c:pt>
                <c:pt idx="115">
                  <c:v>43</c:v>
                </c:pt>
                <c:pt idx="116">
                  <c:v>45</c:v>
                </c:pt>
                <c:pt idx="117">
                  <c:v>47</c:v>
                </c:pt>
                <c:pt idx="118">
                  <c:v>49</c:v>
                </c:pt>
                <c:pt idx="119">
                  <c:v>50</c:v>
                </c:pt>
                <c:pt idx="120">
                  <c:v>49</c:v>
                </c:pt>
                <c:pt idx="121">
                  <c:v>32</c:v>
                </c:pt>
                <c:pt idx="122">
                  <c:v>45</c:v>
                </c:pt>
                <c:pt idx="123">
                  <c:v>46</c:v>
                </c:pt>
                <c:pt idx="124">
                  <c:v>45</c:v>
                </c:pt>
                <c:pt idx="125">
                  <c:v>46</c:v>
                </c:pt>
                <c:pt idx="126">
                  <c:v>47</c:v>
                </c:pt>
                <c:pt idx="127">
                  <c:v>47</c:v>
                </c:pt>
                <c:pt idx="128">
                  <c:v>32</c:v>
                </c:pt>
                <c:pt idx="129">
                  <c:v>45</c:v>
                </c:pt>
                <c:pt idx="130">
                  <c:v>46</c:v>
                </c:pt>
                <c:pt idx="131">
                  <c:v>45</c:v>
                </c:pt>
                <c:pt idx="132">
                  <c:v>46</c:v>
                </c:pt>
                <c:pt idx="133">
                  <c:v>47</c:v>
                </c:pt>
                <c:pt idx="134">
                  <c:v>47</c:v>
                </c:pt>
                <c:pt idx="135">
                  <c:v>40</c:v>
                </c:pt>
                <c:pt idx="136">
                  <c:v>39</c:v>
                </c:pt>
                <c:pt idx="137">
                  <c:v>41</c:v>
                </c:pt>
                <c:pt idx="138">
                  <c:v>42</c:v>
                </c:pt>
                <c:pt idx="139">
                  <c:v>45</c:v>
                </c:pt>
                <c:pt idx="140">
                  <c:v>47</c:v>
                </c:pt>
                <c:pt idx="141">
                  <c:v>47</c:v>
                </c:pt>
                <c:pt idx="142">
                  <c:v>44</c:v>
                </c:pt>
                <c:pt idx="143">
                  <c:v>37</c:v>
                </c:pt>
                <c:pt idx="144">
                  <c:v>38</c:v>
                </c:pt>
                <c:pt idx="145">
                  <c:v>42</c:v>
                </c:pt>
                <c:pt idx="146">
                  <c:v>43</c:v>
                </c:pt>
                <c:pt idx="147">
                  <c:v>46</c:v>
                </c:pt>
                <c:pt idx="148">
                  <c:v>46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</c:numCache>
            </c:numRef>
          </c:val>
        </c:ser>
        <c:overlap val="-10"/>
        <c:axId val="102458496"/>
        <c:axId val="102460032"/>
      </c:barChart>
      <c:catAx>
        <c:axId val="102458496"/>
        <c:scaling>
          <c:orientation val="minMax"/>
        </c:scaling>
        <c:axPos val="b"/>
        <c:numFmt formatCode="m/d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60032"/>
        <c:crossesAt val="0"/>
        <c:lblAlgn val="ctr"/>
        <c:lblOffset val="100"/>
        <c:tickLblSkip val="1"/>
        <c:tickMarkSkip val="1"/>
      </c:catAx>
      <c:valAx>
        <c:axId val="1024600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NOdes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4072865687873850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458496"/>
        <c:crosses val="autoZero"/>
        <c:crossBetween val="between"/>
      </c:valAx>
      <c:spPr>
        <a:ln w="12700">
          <a:solidFill>
            <a:srgbClr val="000000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6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725490196078433"/>
          <c:y val="0.91897770527460576"/>
          <c:w val="0.7691453940066596"/>
          <c:h val="4.785209352909203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CABUTIL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</a:p>
        </c:rich>
      </c:tx>
      <c:layout>
        <c:manualLayout>
          <c:xMode val="edge"/>
          <c:yMode val="edge"/>
          <c:x val="0.35800034995625607"/>
          <c:y val="3.4732643713653442E-2"/>
        </c:manualLayout>
      </c:layout>
    </c:title>
    <c:plotArea>
      <c:layout>
        <c:manualLayout>
          <c:layoutTarget val="inner"/>
          <c:xMode val="edge"/>
          <c:yMode val="edge"/>
          <c:x val="9.5449500554938949E-2"/>
          <c:y val="0.14355628058727629"/>
          <c:w val="0.86237513873473914"/>
          <c:h val="0.66503534529635666"/>
        </c:manualLayout>
      </c:layout>
      <c:barChart>
        <c:barDir val="col"/>
        <c:grouping val="clustered"/>
        <c:ser>
          <c:idx val="0"/>
          <c:order val="0"/>
          <c:tx>
            <c:strRef>
              <c:f>Data!$C$14</c:f>
              <c:strCache>
                <c:ptCount val="1"/>
                <c:pt idx="0">
                  <c:v>CABUTIL highest number of powered off nodes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rgbClr val="000000"/>
              </a:solidFill>
            </a:ln>
          </c:spPr>
          <c:cat>
            <c:numRef>
              <c:f>Data!$D$13:$EZ$13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Data!$D$14:$EZ$14</c:f>
              <c:numCache>
                <c:formatCode>General</c:formatCode>
                <c:ptCount val="153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37</c:v>
                </c:pt>
                <c:pt idx="4">
                  <c:v>34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34</c:v>
                </c:pt>
                <c:pt idx="11">
                  <c:v>11</c:v>
                </c:pt>
                <c:pt idx="12">
                  <c:v>28</c:v>
                </c:pt>
                <c:pt idx="13">
                  <c:v>28</c:v>
                </c:pt>
                <c:pt idx="14">
                  <c:v>28</c:v>
                </c:pt>
                <c:pt idx="15">
                  <c:v>28</c:v>
                </c:pt>
                <c:pt idx="16">
                  <c:v>28</c:v>
                </c:pt>
                <c:pt idx="17">
                  <c:v>28</c:v>
                </c:pt>
                <c:pt idx="18">
                  <c:v>28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28</c:v>
                </c:pt>
                <c:pt idx="23">
                  <c:v>28</c:v>
                </c:pt>
                <c:pt idx="24">
                  <c:v>28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45</c:v>
                </c:pt>
                <c:pt idx="35">
                  <c:v>45</c:v>
                </c:pt>
                <c:pt idx="36">
                  <c:v>45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4</c:v>
                </c:pt>
                <c:pt idx="45">
                  <c:v>4</c:v>
                </c:pt>
                <c:pt idx="46">
                  <c:v>4</c:v>
                </c:pt>
                <c:pt idx="47">
                  <c:v>14</c:v>
                </c:pt>
                <c:pt idx="48">
                  <c:v>37</c:v>
                </c:pt>
                <c:pt idx="49">
                  <c:v>37</c:v>
                </c:pt>
                <c:pt idx="50">
                  <c:v>37</c:v>
                </c:pt>
                <c:pt idx="51">
                  <c:v>37</c:v>
                </c:pt>
                <c:pt idx="52">
                  <c:v>37</c:v>
                </c:pt>
                <c:pt idx="53">
                  <c:v>37</c:v>
                </c:pt>
                <c:pt idx="54">
                  <c:v>37</c:v>
                </c:pt>
                <c:pt idx="55">
                  <c:v>37</c:v>
                </c:pt>
                <c:pt idx="56">
                  <c:v>37</c:v>
                </c:pt>
                <c:pt idx="57">
                  <c:v>37</c:v>
                </c:pt>
                <c:pt idx="58">
                  <c:v>37</c:v>
                </c:pt>
                <c:pt idx="59">
                  <c:v>37</c:v>
                </c:pt>
                <c:pt idx="60">
                  <c:v>37</c:v>
                </c:pt>
                <c:pt idx="61">
                  <c:v>37</c:v>
                </c:pt>
                <c:pt idx="62">
                  <c:v>37</c:v>
                </c:pt>
                <c:pt idx="63">
                  <c:v>37</c:v>
                </c:pt>
                <c:pt idx="64">
                  <c:v>37</c:v>
                </c:pt>
                <c:pt idx="65">
                  <c:v>37</c:v>
                </c:pt>
                <c:pt idx="66">
                  <c:v>37</c:v>
                </c:pt>
                <c:pt idx="67">
                  <c:v>37</c:v>
                </c:pt>
                <c:pt idx="68">
                  <c:v>37</c:v>
                </c:pt>
                <c:pt idx="69">
                  <c:v>37</c:v>
                </c:pt>
                <c:pt idx="70">
                  <c:v>37</c:v>
                </c:pt>
                <c:pt idx="71">
                  <c:v>37</c:v>
                </c:pt>
                <c:pt idx="72">
                  <c:v>37</c:v>
                </c:pt>
                <c:pt idx="73">
                  <c:v>37</c:v>
                </c:pt>
                <c:pt idx="74">
                  <c:v>37</c:v>
                </c:pt>
                <c:pt idx="75">
                  <c:v>37</c:v>
                </c:pt>
                <c:pt idx="76">
                  <c:v>37</c:v>
                </c:pt>
                <c:pt idx="77">
                  <c:v>37</c:v>
                </c:pt>
                <c:pt idx="78">
                  <c:v>37</c:v>
                </c:pt>
                <c:pt idx="79">
                  <c:v>37</c:v>
                </c:pt>
                <c:pt idx="80">
                  <c:v>37</c:v>
                </c:pt>
                <c:pt idx="81">
                  <c:v>37</c:v>
                </c:pt>
                <c:pt idx="82">
                  <c:v>37</c:v>
                </c:pt>
                <c:pt idx="83">
                  <c:v>37</c:v>
                </c:pt>
                <c:pt idx="84">
                  <c:v>37</c:v>
                </c:pt>
                <c:pt idx="85">
                  <c:v>37</c:v>
                </c:pt>
                <c:pt idx="86">
                  <c:v>37</c:v>
                </c:pt>
                <c:pt idx="87">
                  <c:v>37</c:v>
                </c:pt>
                <c:pt idx="88">
                  <c:v>37</c:v>
                </c:pt>
                <c:pt idx="89">
                  <c:v>37</c:v>
                </c:pt>
                <c:pt idx="90">
                  <c:v>37</c:v>
                </c:pt>
                <c:pt idx="91">
                  <c:v>37</c:v>
                </c:pt>
                <c:pt idx="92">
                  <c:v>37</c:v>
                </c:pt>
                <c:pt idx="93">
                  <c:v>37</c:v>
                </c:pt>
                <c:pt idx="94">
                  <c:v>37</c:v>
                </c:pt>
                <c:pt idx="95">
                  <c:v>28</c:v>
                </c:pt>
                <c:pt idx="96">
                  <c:v>28</c:v>
                </c:pt>
                <c:pt idx="97">
                  <c:v>28</c:v>
                </c:pt>
                <c:pt idx="98">
                  <c:v>28</c:v>
                </c:pt>
                <c:pt idx="99">
                  <c:v>28</c:v>
                </c:pt>
                <c:pt idx="100">
                  <c:v>28</c:v>
                </c:pt>
                <c:pt idx="101">
                  <c:v>28</c:v>
                </c:pt>
                <c:pt idx="102">
                  <c:v>28</c:v>
                </c:pt>
                <c:pt idx="103">
                  <c:v>28</c:v>
                </c:pt>
                <c:pt idx="104">
                  <c:v>28</c:v>
                </c:pt>
                <c:pt idx="105">
                  <c:v>28</c:v>
                </c:pt>
                <c:pt idx="106">
                  <c:v>28</c:v>
                </c:pt>
                <c:pt idx="107">
                  <c:v>28</c:v>
                </c:pt>
                <c:pt idx="108">
                  <c:v>28</c:v>
                </c:pt>
                <c:pt idx="109">
                  <c:v>28</c:v>
                </c:pt>
                <c:pt idx="110">
                  <c:v>28</c:v>
                </c:pt>
                <c:pt idx="111">
                  <c:v>28</c:v>
                </c:pt>
                <c:pt idx="112">
                  <c:v>28</c:v>
                </c:pt>
                <c:pt idx="113">
                  <c:v>28</c:v>
                </c:pt>
                <c:pt idx="114">
                  <c:v>28</c:v>
                </c:pt>
                <c:pt idx="115">
                  <c:v>28</c:v>
                </c:pt>
                <c:pt idx="116">
                  <c:v>28</c:v>
                </c:pt>
                <c:pt idx="117">
                  <c:v>28</c:v>
                </c:pt>
                <c:pt idx="118">
                  <c:v>28</c:v>
                </c:pt>
                <c:pt idx="119">
                  <c:v>28</c:v>
                </c:pt>
                <c:pt idx="120">
                  <c:v>28</c:v>
                </c:pt>
                <c:pt idx="121">
                  <c:v>28</c:v>
                </c:pt>
                <c:pt idx="122">
                  <c:v>28</c:v>
                </c:pt>
                <c:pt idx="123">
                  <c:v>28</c:v>
                </c:pt>
                <c:pt idx="124">
                  <c:v>28</c:v>
                </c:pt>
                <c:pt idx="125">
                  <c:v>28</c:v>
                </c:pt>
                <c:pt idx="126">
                  <c:v>28</c:v>
                </c:pt>
                <c:pt idx="127">
                  <c:v>28</c:v>
                </c:pt>
                <c:pt idx="128">
                  <c:v>28</c:v>
                </c:pt>
                <c:pt idx="129">
                  <c:v>28</c:v>
                </c:pt>
                <c:pt idx="130">
                  <c:v>28</c:v>
                </c:pt>
                <c:pt idx="131">
                  <c:v>28</c:v>
                </c:pt>
                <c:pt idx="132">
                  <c:v>28</c:v>
                </c:pt>
                <c:pt idx="133">
                  <c:v>28</c:v>
                </c:pt>
                <c:pt idx="134">
                  <c:v>28</c:v>
                </c:pt>
                <c:pt idx="135">
                  <c:v>28</c:v>
                </c:pt>
                <c:pt idx="136">
                  <c:v>28</c:v>
                </c:pt>
                <c:pt idx="137">
                  <c:v>28</c:v>
                </c:pt>
                <c:pt idx="138">
                  <c:v>28</c:v>
                </c:pt>
                <c:pt idx="139">
                  <c:v>28</c:v>
                </c:pt>
                <c:pt idx="140">
                  <c:v>28</c:v>
                </c:pt>
                <c:pt idx="141">
                  <c:v>28</c:v>
                </c:pt>
                <c:pt idx="142">
                  <c:v>28</c:v>
                </c:pt>
                <c:pt idx="143">
                  <c:v>28</c:v>
                </c:pt>
                <c:pt idx="144">
                  <c:v>28</c:v>
                </c:pt>
                <c:pt idx="145">
                  <c:v>28</c:v>
                </c:pt>
                <c:pt idx="146">
                  <c:v>28</c:v>
                </c:pt>
                <c:pt idx="147">
                  <c:v>28</c:v>
                </c:pt>
                <c:pt idx="148">
                  <c:v>28</c:v>
                </c:pt>
                <c:pt idx="149">
                  <c:v>28</c:v>
                </c:pt>
                <c:pt idx="150">
                  <c:v>28</c:v>
                </c:pt>
                <c:pt idx="151">
                  <c:v>20</c:v>
                </c:pt>
                <c:pt idx="152">
                  <c:v>28</c:v>
                </c:pt>
              </c:numCache>
            </c:numRef>
          </c:val>
        </c:ser>
        <c:ser>
          <c:idx val="1"/>
          <c:order val="1"/>
          <c:tx>
            <c:strRef>
              <c:f>Data!$C$15</c:f>
              <c:strCache>
                <c:ptCount val="1"/>
                <c:pt idx="0">
                  <c:v>CABUTIL Average number of powered off nodes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000000"/>
              </a:solidFill>
            </a:ln>
          </c:spPr>
          <c:cat>
            <c:numRef>
              <c:f>Data!$D$13:$EZ$13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Data!$D$15:$EZ$15</c:f>
              <c:numCache>
                <c:formatCode>General</c:formatCode>
                <c:ptCount val="153"/>
                <c:pt idx="0">
                  <c:v>37</c:v>
                </c:pt>
                <c:pt idx="1">
                  <c:v>37</c:v>
                </c:pt>
                <c:pt idx="2">
                  <c:v>37</c:v>
                </c:pt>
                <c:pt idx="3">
                  <c:v>33</c:v>
                </c:pt>
                <c:pt idx="4">
                  <c:v>28</c:v>
                </c:pt>
                <c:pt idx="5">
                  <c:v>34</c:v>
                </c:pt>
                <c:pt idx="6">
                  <c:v>34</c:v>
                </c:pt>
                <c:pt idx="7">
                  <c:v>34</c:v>
                </c:pt>
                <c:pt idx="8">
                  <c:v>34</c:v>
                </c:pt>
                <c:pt idx="9">
                  <c:v>34</c:v>
                </c:pt>
                <c:pt idx="10">
                  <c:v>24</c:v>
                </c:pt>
                <c:pt idx="11">
                  <c:v>11</c:v>
                </c:pt>
                <c:pt idx="12">
                  <c:v>15</c:v>
                </c:pt>
                <c:pt idx="13">
                  <c:v>28</c:v>
                </c:pt>
                <c:pt idx="14">
                  <c:v>28</c:v>
                </c:pt>
                <c:pt idx="15">
                  <c:v>28</c:v>
                </c:pt>
                <c:pt idx="16">
                  <c:v>28</c:v>
                </c:pt>
                <c:pt idx="17">
                  <c:v>24</c:v>
                </c:pt>
                <c:pt idx="18">
                  <c:v>28</c:v>
                </c:pt>
                <c:pt idx="19">
                  <c:v>28</c:v>
                </c:pt>
                <c:pt idx="20">
                  <c:v>28</c:v>
                </c:pt>
                <c:pt idx="21">
                  <c:v>28</c:v>
                </c:pt>
                <c:pt idx="22">
                  <c:v>28</c:v>
                </c:pt>
                <c:pt idx="23">
                  <c:v>20</c:v>
                </c:pt>
                <c:pt idx="24">
                  <c:v>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10</c:v>
                </c:pt>
                <c:pt idx="35">
                  <c:v>45</c:v>
                </c:pt>
                <c:pt idx="36">
                  <c:v>45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4</c:v>
                </c:pt>
                <c:pt idx="46">
                  <c:v>3</c:v>
                </c:pt>
                <c:pt idx="47">
                  <c:v>6</c:v>
                </c:pt>
                <c:pt idx="48">
                  <c:v>13</c:v>
                </c:pt>
                <c:pt idx="49">
                  <c:v>37</c:v>
                </c:pt>
                <c:pt idx="50">
                  <c:v>37</c:v>
                </c:pt>
                <c:pt idx="51">
                  <c:v>14</c:v>
                </c:pt>
                <c:pt idx="52">
                  <c:v>37</c:v>
                </c:pt>
                <c:pt idx="53">
                  <c:v>33</c:v>
                </c:pt>
                <c:pt idx="54">
                  <c:v>37</c:v>
                </c:pt>
                <c:pt idx="55">
                  <c:v>37</c:v>
                </c:pt>
                <c:pt idx="56">
                  <c:v>37</c:v>
                </c:pt>
                <c:pt idx="57">
                  <c:v>37</c:v>
                </c:pt>
                <c:pt idx="58">
                  <c:v>19</c:v>
                </c:pt>
                <c:pt idx="59">
                  <c:v>37</c:v>
                </c:pt>
                <c:pt idx="60">
                  <c:v>31</c:v>
                </c:pt>
                <c:pt idx="61">
                  <c:v>37</c:v>
                </c:pt>
                <c:pt idx="62">
                  <c:v>37</c:v>
                </c:pt>
                <c:pt idx="63">
                  <c:v>37</c:v>
                </c:pt>
                <c:pt idx="64">
                  <c:v>37</c:v>
                </c:pt>
                <c:pt idx="65">
                  <c:v>19</c:v>
                </c:pt>
                <c:pt idx="66">
                  <c:v>37</c:v>
                </c:pt>
                <c:pt idx="67">
                  <c:v>37</c:v>
                </c:pt>
                <c:pt idx="68">
                  <c:v>37</c:v>
                </c:pt>
                <c:pt idx="69">
                  <c:v>37</c:v>
                </c:pt>
                <c:pt idx="70">
                  <c:v>37</c:v>
                </c:pt>
                <c:pt idx="71">
                  <c:v>37</c:v>
                </c:pt>
                <c:pt idx="72">
                  <c:v>26</c:v>
                </c:pt>
                <c:pt idx="73">
                  <c:v>37</c:v>
                </c:pt>
                <c:pt idx="74">
                  <c:v>37</c:v>
                </c:pt>
                <c:pt idx="75">
                  <c:v>37</c:v>
                </c:pt>
                <c:pt idx="76">
                  <c:v>37</c:v>
                </c:pt>
                <c:pt idx="77">
                  <c:v>37</c:v>
                </c:pt>
                <c:pt idx="78">
                  <c:v>37</c:v>
                </c:pt>
                <c:pt idx="79">
                  <c:v>19</c:v>
                </c:pt>
                <c:pt idx="80">
                  <c:v>37</c:v>
                </c:pt>
                <c:pt idx="81">
                  <c:v>37</c:v>
                </c:pt>
                <c:pt idx="82">
                  <c:v>37</c:v>
                </c:pt>
                <c:pt idx="83">
                  <c:v>37</c:v>
                </c:pt>
                <c:pt idx="84">
                  <c:v>37</c:v>
                </c:pt>
                <c:pt idx="85">
                  <c:v>37</c:v>
                </c:pt>
                <c:pt idx="86">
                  <c:v>19</c:v>
                </c:pt>
                <c:pt idx="87">
                  <c:v>37</c:v>
                </c:pt>
                <c:pt idx="88">
                  <c:v>37</c:v>
                </c:pt>
                <c:pt idx="89">
                  <c:v>37</c:v>
                </c:pt>
                <c:pt idx="90">
                  <c:v>37</c:v>
                </c:pt>
                <c:pt idx="91">
                  <c:v>37</c:v>
                </c:pt>
                <c:pt idx="92">
                  <c:v>37</c:v>
                </c:pt>
                <c:pt idx="93">
                  <c:v>19</c:v>
                </c:pt>
                <c:pt idx="94">
                  <c:v>31</c:v>
                </c:pt>
                <c:pt idx="95">
                  <c:v>28</c:v>
                </c:pt>
                <c:pt idx="96">
                  <c:v>25</c:v>
                </c:pt>
                <c:pt idx="97">
                  <c:v>24</c:v>
                </c:pt>
                <c:pt idx="98">
                  <c:v>28</c:v>
                </c:pt>
                <c:pt idx="99">
                  <c:v>28</c:v>
                </c:pt>
                <c:pt idx="100">
                  <c:v>26</c:v>
                </c:pt>
                <c:pt idx="101">
                  <c:v>26</c:v>
                </c:pt>
                <c:pt idx="102">
                  <c:v>26</c:v>
                </c:pt>
                <c:pt idx="103">
                  <c:v>28</c:v>
                </c:pt>
                <c:pt idx="104">
                  <c:v>28</c:v>
                </c:pt>
                <c:pt idx="105">
                  <c:v>28</c:v>
                </c:pt>
                <c:pt idx="106">
                  <c:v>28</c:v>
                </c:pt>
                <c:pt idx="107">
                  <c:v>28</c:v>
                </c:pt>
                <c:pt idx="108">
                  <c:v>28</c:v>
                </c:pt>
                <c:pt idx="109">
                  <c:v>28</c:v>
                </c:pt>
                <c:pt idx="110">
                  <c:v>28</c:v>
                </c:pt>
                <c:pt idx="111">
                  <c:v>28</c:v>
                </c:pt>
                <c:pt idx="112">
                  <c:v>28</c:v>
                </c:pt>
                <c:pt idx="113">
                  <c:v>28</c:v>
                </c:pt>
                <c:pt idx="114">
                  <c:v>28</c:v>
                </c:pt>
                <c:pt idx="115">
                  <c:v>28</c:v>
                </c:pt>
                <c:pt idx="116">
                  <c:v>28</c:v>
                </c:pt>
                <c:pt idx="117">
                  <c:v>28</c:v>
                </c:pt>
                <c:pt idx="118">
                  <c:v>28</c:v>
                </c:pt>
                <c:pt idx="119">
                  <c:v>28</c:v>
                </c:pt>
                <c:pt idx="120">
                  <c:v>28</c:v>
                </c:pt>
                <c:pt idx="121">
                  <c:v>26</c:v>
                </c:pt>
                <c:pt idx="122">
                  <c:v>25</c:v>
                </c:pt>
                <c:pt idx="123">
                  <c:v>27</c:v>
                </c:pt>
                <c:pt idx="124">
                  <c:v>27</c:v>
                </c:pt>
                <c:pt idx="125">
                  <c:v>28</c:v>
                </c:pt>
                <c:pt idx="126">
                  <c:v>28</c:v>
                </c:pt>
                <c:pt idx="127">
                  <c:v>28</c:v>
                </c:pt>
                <c:pt idx="128">
                  <c:v>26</c:v>
                </c:pt>
                <c:pt idx="129">
                  <c:v>25</c:v>
                </c:pt>
                <c:pt idx="130">
                  <c:v>27</c:v>
                </c:pt>
                <c:pt idx="131">
                  <c:v>27</c:v>
                </c:pt>
                <c:pt idx="132">
                  <c:v>28</c:v>
                </c:pt>
                <c:pt idx="133">
                  <c:v>28</c:v>
                </c:pt>
                <c:pt idx="134">
                  <c:v>28</c:v>
                </c:pt>
                <c:pt idx="135">
                  <c:v>28</c:v>
                </c:pt>
                <c:pt idx="136">
                  <c:v>28</c:v>
                </c:pt>
                <c:pt idx="137">
                  <c:v>28</c:v>
                </c:pt>
                <c:pt idx="138">
                  <c:v>27</c:v>
                </c:pt>
                <c:pt idx="139">
                  <c:v>27</c:v>
                </c:pt>
                <c:pt idx="140">
                  <c:v>28</c:v>
                </c:pt>
                <c:pt idx="141">
                  <c:v>28</c:v>
                </c:pt>
                <c:pt idx="142">
                  <c:v>28</c:v>
                </c:pt>
                <c:pt idx="143">
                  <c:v>28</c:v>
                </c:pt>
                <c:pt idx="144">
                  <c:v>28</c:v>
                </c:pt>
                <c:pt idx="145">
                  <c:v>28</c:v>
                </c:pt>
                <c:pt idx="146">
                  <c:v>28</c:v>
                </c:pt>
                <c:pt idx="147">
                  <c:v>28</c:v>
                </c:pt>
                <c:pt idx="148">
                  <c:v>28</c:v>
                </c:pt>
                <c:pt idx="149">
                  <c:v>21</c:v>
                </c:pt>
                <c:pt idx="150">
                  <c:v>20</c:v>
                </c:pt>
                <c:pt idx="151">
                  <c:v>10</c:v>
                </c:pt>
                <c:pt idx="152">
                  <c:v>24</c:v>
                </c:pt>
              </c:numCache>
            </c:numRef>
          </c:val>
        </c:ser>
        <c:axId val="102694912"/>
        <c:axId val="102696448"/>
      </c:barChart>
      <c:catAx>
        <c:axId val="102694912"/>
        <c:scaling>
          <c:orientation val="minMax"/>
        </c:scaling>
        <c:axPos val="b"/>
        <c:numFmt formatCode="m/d/yyyy" sourceLinked="1"/>
        <c:minorTickMark val="in"/>
        <c:tickLblPos val="nextTo"/>
        <c:spPr>
          <a:ln w="3175">
            <a:solidFill>
              <a:srgbClr val="000000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696448"/>
        <c:crossesAt val="0"/>
        <c:lblAlgn val="ctr"/>
        <c:lblOffset val="100"/>
        <c:tickLblSkip val="1"/>
        <c:tickMarkSkip val="1"/>
      </c:catAx>
      <c:valAx>
        <c:axId val="102696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Nodes</a:t>
                </a:r>
              </a:p>
            </c:rich>
          </c:tx>
          <c:layout>
            <c:manualLayout>
              <c:xMode val="edge"/>
              <c:yMode val="edge"/>
              <c:x val="1.2208690580344097E-2"/>
              <c:y val="0.38825450740226175"/>
            </c:manualLayout>
          </c:layout>
        </c:title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694912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8825010207057474"/>
          <c:y val="0.92552587789271434"/>
          <c:w val="0.68301067366579293"/>
          <c:h val="5.7142195460861495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MANA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</a:p>
        </c:rich>
      </c:tx>
      <c:layout>
        <c:manualLayout>
          <c:xMode val="edge"/>
          <c:yMode val="edge"/>
          <c:x val="0.35800030349525586"/>
          <c:y val="3.4732458442694666E-2"/>
        </c:manualLayout>
      </c:layout>
    </c:title>
    <c:plotArea>
      <c:layout>
        <c:manualLayout>
          <c:layoutTarget val="inner"/>
          <c:xMode val="edge"/>
          <c:yMode val="edge"/>
          <c:x val="9.5449500554938949E-2"/>
          <c:y val="0.14355628058727807"/>
          <c:w val="0.86237513873473914"/>
          <c:h val="0.66503534529635666"/>
        </c:manualLayout>
      </c:layout>
      <c:barChart>
        <c:barDir val="col"/>
        <c:grouping val="clustered"/>
        <c:ser>
          <c:idx val="2"/>
          <c:order val="0"/>
          <c:tx>
            <c:strRef>
              <c:f>Data!$C$22</c:f>
              <c:strCache>
                <c:ptCount val="1"/>
                <c:pt idx="0">
                  <c:v>MANA highest number of powered off nodes</c:v>
                </c:pt>
              </c:strCache>
            </c:strRef>
          </c:tx>
          <c:spPr>
            <a:solidFill>
              <a:srgbClr val="008A3E"/>
            </a:solidFill>
            <a:ln w="12700">
              <a:solidFill>
                <a:srgbClr val="000000"/>
              </a:solidFill>
            </a:ln>
          </c:spPr>
          <c:cat>
            <c:numRef>
              <c:f>Data!$D$17:$BX$17</c:f>
              <c:numCache>
                <c:formatCode>m/d;@</c:formatCode>
                <c:ptCount val="7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</c:numCache>
            </c:numRef>
          </c:cat>
          <c:val>
            <c:numRef>
              <c:f>Data!$D$22:$BX$22</c:f>
              <c:numCache>
                <c:formatCode>General</c:formatCode>
                <c:ptCount val="73"/>
                <c:pt idx="0">
                  <c:v>973</c:v>
                </c:pt>
                <c:pt idx="1">
                  <c:v>796</c:v>
                </c:pt>
                <c:pt idx="2">
                  <c:v>892</c:v>
                </c:pt>
                <c:pt idx="3">
                  <c:v>843</c:v>
                </c:pt>
                <c:pt idx="4">
                  <c:v>908</c:v>
                </c:pt>
                <c:pt idx="5">
                  <c:v>922</c:v>
                </c:pt>
                <c:pt idx="6">
                  <c:v>776</c:v>
                </c:pt>
                <c:pt idx="7">
                  <c:v>903</c:v>
                </c:pt>
                <c:pt idx="8">
                  <c:v>866</c:v>
                </c:pt>
                <c:pt idx="9">
                  <c:v>778</c:v>
                </c:pt>
                <c:pt idx="10">
                  <c:v>868</c:v>
                </c:pt>
                <c:pt idx="11">
                  <c:v>815</c:v>
                </c:pt>
                <c:pt idx="12">
                  <c:v>851</c:v>
                </c:pt>
                <c:pt idx="13">
                  <c:v>857</c:v>
                </c:pt>
                <c:pt idx="14">
                  <c:v>873</c:v>
                </c:pt>
                <c:pt idx="15">
                  <c:v>822</c:v>
                </c:pt>
                <c:pt idx="16">
                  <c:v>729</c:v>
                </c:pt>
                <c:pt idx="17">
                  <c:v>777</c:v>
                </c:pt>
                <c:pt idx="18">
                  <c:v>651</c:v>
                </c:pt>
                <c:pt idx="19">
                  <c:v>615</c:v>
                </c:pt>
                <c:pt idx="20">
                  <c:v>617</c:v>
                </c:pt>
                <c:pt idx="21">
                  <c:v>635</c:v>
                </c:pt>
                <c:pt idx="22">
                  <c:v>739</c:v>
                </c:pt>
                <c:pt idx="23">
                  <c:v>795</c:v>
                </c:pt>
                <c:pt idx="24">
                  <c:v>944</c:v>
                </c:pt>
                <c:pt idx="25">
                  <c:v>761</c:v>
                </c:pt>
                <c:pt idx="26">
                  <c:v>716</c:v>
                </c:pt>
                <c:pt idx="27">
                  <c:v>16</c:v>
                </c:pt>
                <c:pt idx="28">
                  <c:v>189</c:v>
                </c:pt>
                <c:pt idx="29">
                  <c:v>334</c:v>
                </c:pt>
                <c:pt idx="30">
                  <c:v>386</c:v>
                </c:pt>
                <c:pt idx="31">
                  <c:v>462</c:v>
                </c:pt>
                <c:pt idx="32">
                  <c:v>462</c:v>
                </c:pt>
                <c:pt idx="33">
                  <c:v>460</c:v>
                </c:pt>
                <c:pt idx="34">
                  <c:v>460</c:v>
                </c:pt>
                <c:pt idx="35">
                  <c:v>460</c:v>
                </c:pt>
                <c:pt idx="36">
                  <c:v>460</c:v>
                </c:pt>
                <c:pt idx="37">
                  <c:v>439</c:v>
                </c:pt>
                <c:pt idx="38">
                  <c:v>380</c:v>
                </c:pt>
                <c:pt idx="39">
                  <c:v>412</c:v>
                </c:pt>
                <c:pt idx="40">
                  <c:v>397</c:v>
                </c:pt>
                <c:pt idx="41">
                  <c:v>456</c:v>
                </c:pt>
                <c:pt idx="42">
                  <c:v>456</c:v>
                </c:pt>
                <c:pt idx="43">
                  <c:v>415</c:v>
                </c:pt>
                <c:pt idx="44">
                  <c:v>289</c:v>
                </c:pt>
                <c:pt idx="45">
                  <c:v>308</c:v>
                </c:pt>
                <c:pt idx="46">
                  <c:v>157</c:v>
                </c:pt>
                <c:pt idx="47">
                  <c:v>157</c:v>
                </c:pt>
                <c:pt idx="48">
                  <c:v>157</c:v>
                </c:pt>
                <c:pt idx="49">
                  <c:v>157</c:v>
                </c:pt>
                <c:pt idx="50">
                  <c:v>157</c:v>
                </c:pt>
                <c:pt idx="51">
                  <c:v>157</c:v>
                </c:pt>
                <c:pt idx="52">
                  <c:v>156</c:v>
                </c:pt>
                <c:pt idx="53">
                  <c:v>156</c:v>
                </c:pt>
                <c:pt idx="54">
                  <c:v>392</c:v>
                </c:pt>
                <c:pt idx="55">
                  <c:v>357</c:v>
                </c:pt>
                <c:pt idx="56">
                  <c:v>357</c:v>
                </c:pt>
                <c:pt idx="57">
                  <c:v>357</c:v>
                </c:pt>
                <c:pt idx="58">
                  <c:v>293</c:v>
                </c:pt>
                <c:pt idx="59">
                  <c:v>288</c:v>
                </c:pt>
                <c:pt idx="60">
                  <c:v>155</c:v>
                </c:pt>
                <c:pt idx="61">
                  <c:v>155</c:v>
                </c:pt>
                <c:pt idx="62">
                  <c:v>155</c:v>
                </c:pt>
                <c:pt idx="63">
                  <c:v>155</c:v>
                </c:pt>
                <c:pt idx="64">
                  <c:v>155</c:v>
                </c:pt>
                <c:pt idx="65">
                  <c:v>256</c:v>
                </c:pt>
                <c:pt idx="66">
                  <c:v>253</c:v>
                </c:pt>
                <c:pt idx="67">
                  <c:v>269</c:v>
                </c:pt>
                <c:pt idx="68">
                  <c:v>523</c:v>
                </c:pt>
                <c:pt idx="69">
                  <c:v>556</c:v>
                </c:pt>
                <c:pt idx="70">
                  <c:v>556</c:v>
                </c:pt>
                <c:pt idx="71">
                  <c:v>561</c:v>
                </c:pt>
                <c:pt idx="72">
                  <c:v>558</c:v>
                </c:pt>
              </c:numCache>
            </c:numRef>
          </c:val>
        </c:ser>
        <c:ser>
          <c:idx val="0"/>
          <c:order val="1"/>
          <c:tx>
            <c:strRef>
              <c:f>Data!$C$23</c:f>
              <c:strCache>
                <c:ptCount val="1"/>
                <c:pt idx="0">
                  <c:v>MANA Average number of powered off nodes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cat>
            <c:numRef>
              <c:f>Data!$D$17:$BX$17</c:f>
              <c:numCache>
                <c:formatCode>m/d;@</c:formatCode>
                <c:ptCount val="7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</c:numCache>
            </c:numRef>
          </c:cat>
          <c:val>
            <c:numRef>
              <c:f>Data!$D$23:$BX$23</c:f>
              <c:numCache>
                <c:formatCode>General</c:formatCode>
                <c:ptCount val="73"/>
                <c:pt idx="0">
                  <c:v>854</c:v>
                </c:pt>
                <c:pt idx="1">
                  <c:v>756</c:v>
                </c:pt>
                <c:pt idx="2">
                  <c:v>754</c:v>
                </c:pt>
                <c:pt idx="3">
                  <c:v>742</c:v>
                </c:pt>
                <c:pt idx="4">
                  <c:v>786</c:v>
                </c:pt>
                <c:pt idx="5">
                  <c:v>652</c:v>
                </c:pt>
                <c:pt idx="6">
                  <c:v>740</c:v>
                </c:pt>
                <c:pt idx="7">
                  <c:v>809</c:v>
                </c:pt>
                <c:pt idx="8">
                  <c:v>702</c:v>
                </c:pt>
                <c:pt idx="9">
                  <c:v>631</c:v>
                </c:pt>
                <c:pt idx="10">
                  <c:v>688</c:v>
                </c:pt>
                <c:pt idx="11">
                  <c:v>734</c:v>
                </c:pt>
                <c:pt idx="12">
                  <c:v>747</c:v>
                </c:pt>
                <c:pt idx="13">
                  <c:v>828</c:v>
                </c:pt>
                <c:pt idx="14">
                  <c:v>794</c:v>
                </c:pt>
                <c:pt idx="15">
                  <c:v>710</c:v>
                </c:pt>
                <c:pt idx="16">
                  <c:v>615</c:v>
                </c:pt>
                <c:pt idx="17">
                  <c:v>576</c:v>
                </c:pt>
                <c:pt idx="18">
                  <c:v>463</c:v>
                </c:pt>
                <c:pt idx="19">
                  <c:v>500</c:v>
                </c:pt>
                <c:pt idx="20">
                  <c:v>550</c:v>
                </c:pt>
                <c:pt idx="21">
                  <c:v>534</c:v>
                </c:pt>
                <c:pt idx="22">
                  <c:v>592</c:v>
                </c:pt>
                <c:pt idx="23">
                  <c:v>701</c:v>
                </c:pt>
                <c:pt idx="24">
                  <c:v>822</c:v>
                </c:pt>
                <c:pt idx="25">
                  <c:v>638</c:v>
                </c:pt>
                <c:pt idx="26">
                  <c:v>113</c:v>
                </c:pt>
                <c:pt idx="27">
                  <c:v>16</c:v>
                </c:pt>
                <c:pt idx="28">
                  <c:v>80</c:v>
                </c:pt>
                <c:pt idx="29">
                  <c:v>269</c:v>
                </c:pt>
                <c:pt idx="30">
                  <c:v>345</c:v>
                </c:pt>
                <c:pt idx="31">
                  <c:v>410</c:v>
                </c:pt>
                <c:pt idx="32">
                  <c:v>450</c:v>
                </c:pt>
                <c:pt idx="33">
                  <c:v>460</c:v>
                </c:pt>
                <c:pt idx="34">
                  <c:v>460</c:v>
                </c:pt>
                <c:pt idx="35">
                  <c:v>459</c:v>
                </c:pt>
                <c:pt idx="36">
                  <c:v>413</c:v>
                </c:pt>
                <c:pt idx="37">
                  <c:v>287</c:v>
                </c:pt>
                <c:pt idx="38">
                  <c:v>181</c:v>
                </c:pt>
                <c:pt idx="39">
                  <c:v>335</c:v>
                </c:pt>
                <c:pt idx="40">
                  <c:v>314</c:v>
                </c:pt>
                <c:pt idx="41">
                  <c:v>433</c:v>
                </c:pt>
                <c:pt idx="42">
                  <c:v>416</c:v>
                </c:pt>
                <c:pt idx="43">
                  <c:v>270</c:v>
                </c:pt>
                <c:pt idx="44">
                  <c:v>182</c:v>
                </c:pt>
                <c:pt idx="45">
                  <c:v>221</c:v>
                </c:pt>
                <c:pt idx="46">
                  <c:v>123</c:v>
                </c:pt>
                <c:pt idx="47">
                  <c:v>140</c:v>
                </c:pt>
                <c:pt idx="48">
                  <c:v>157</c:v>
                </c:pt>
                <c:pt idx="49">
                  <c:v>157</c:v>
                </c:pt>
                <c:pt idx="50">
                  <c:v>138</c:v>
                </c:pt>
                <c:pt idx="51">
                  <c:v>151</c:v>
                </c:pt>
                <c:pt idx="52">
                  <c:v>142</c:v>
                </c:pt>
                <c:pt idx="53">
                  <c:v>146</c:v>
                </c:pt>
                <c:pt idx="54">
                  <c:v>346</c:v>
                </c:pt>
                <c:pt idx="55">
                  <c:v>357</c:v>
                </c:pt>
                <c:pt idx="56">
                  <c:v>356</c:v>
                </c:pt>
                <c:pt idx="57">
                  <c:v>310</c:v>
                </c:pt>
                <c:pt idx="58">
                  <c:v>235</c:v>
                </c:pt>
                <c:pt idx="59">
                  <c:v>201</c:v>
                </c:pt>
                <c:pt idx="60">
                  <c:v>155</c:v>
                </c:pt>
                <c:pt idx="61">
                  <c:v>155</c:v>
                </c:pt>
                <c:pt idx="62">
                  <c:v>155</c:v>
                </c:pt>
                <c:pt idx="63">
                  <c:v>141</c:v>
                </c:pt>
                <c:pt idx="64">
                  <c:v>154</c:v>
                </c:pt>
                <c:pt idx="65">
                  <c:v>192</c:v>
                </c:pt>
                <c:pt idx="66">
                  <c:v>219</c:v>
                </c:pt>
                <c:pt idx="67">
                  <c:v>236</c:v>
                </c:pt>
                <c:pt idx="68">
                  <c:v>262</c:v>
                </c:pt>
                <c:pt idx="69">
                  <c:v>454</c:v>
                </c:pt>
                <c:pt idx="70">
                  <c:v>419</c:v>
                </c:pt>
                <c:pt idx="71">
                  <c:v>508</c:v>
                </c:pt>
                <c:pt idx="72">
                  <c:v>472</c:v>
                </c:pt>
              </c:numCache>
            </c:numRef>
          </c:val>
        </c:ser>
        <c:axId val="102759040"/>
        <c:axId val="103965056"/>
      </c:barChart>
      <c:catAx>
        <c:axId val="102759040"/>
        <c:scaling>
          <c:orientation val="minMax"/>
        </c:scaling>
        <c:axPos val="b"/>
        <c:numFmt formatCode="m/d/yyyy" sourceLinked="1"/>
        <c:minorTickMark val="in"/>
        <c:tickLblPos val="nextTo"/>
        <c:spPr>
          <a:ln w="3175">
            <a:solidFill>
              <a:srgbClr val="000000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965056"/>
        <c:crossesAt val="0"/>
        <c:lblAlgn val="ctr"/>
        <c:lblOffset val="100"/>
        <c:tickLblSkip val="1"/>
        <c:tickMarkSkip val="1"/>
      </c:catAx>
      <c:valAx>
        <c:axId val="103965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Number of Nodes</a:t>
                </a:r>
              </a:p>
            </c:rich>
          </c:tx>
          <c:layout>
            <c:manualLayout>
              <c:xMode val="edge"/>
              <c:yMode val="edge"/>
              <c:x val="1.2208714810006353E-2"/>
              <c:y val="0.38825446819147824"/>
            </c:manualLayout>
          </c:layout>
        </c:title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759040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37668695588640594"/>
          <c:y val="0.90266876640420002"/>
          <c:w val="0.26856677176595262"/>
          <c:h val="9.1248593925759236E-2"/>
        </c:manualLayout>
      </c:layout>
      <c:spPr>
        <a:solidFill>
          <a:schemeClr val="bg1"/>
        </a:solidFill>
        <a:ln>
          <a:solidFill>
            <a:srgbClr val="000000"/>
          </a:solidFill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MANA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Number of Nodes Powered-Off</a:t>
            </a:r>
          </a:p>
        </c:rich>
      </c:tx>
      <c:layout>
        <c:manualLayout>
          <c:xMode val="edge"/>
          <c:yMode val="edge"/>
          <c:x val="0.35800030349525397"/>
          <c:y val="3.4732458442694666E-2"/>
        </c:manualLayout>
      </c:layout>
    </c:title>
    <c:plotArea>
      <c:layout>
        <c:manualLayout>
          <c:layoutTarget val="inner"/>
          <c:xMode val="edge"/>
          <c:yMode val="edge"/>
          <c:x val="9.5449500554938949E-2"/>
          <c:y val="0.14355628058727635"/>
          <c:w val="0.86237513873473914"/>
          <c:h val="0.66503534529635666"/>
        </c:manualLayout>
      </c:layout>
      <c:barChart>
        <c:barDir val="col"/>
        <c:grouping val="clustered"/>
        <c:ser>
          <c:idx val="2"/>
          <c:order val="0"/>
          <c:tx>
            <c:strRef>
              <c:f>MANA!$C$22</c:f>
              <c:strCache>
                <c:ptCount val="1"/>
              </c:strCache>
            </c:strRef>
          </c:tx>
          <c:spPr>
            <a:solidFill>
              <a:srgbClr val="008A3E"/>
            </a:solidFill>
            <a:ln w="12700">
              <a:solidFill>
                <a:srgbClr val="000000"/>
              </a:solidFill>
            </a:ln>
          </c:spPr>
          <c:cat>
            <c:numRef>
              <c:f>Data!$D$17:$EZ$17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Data!$D$22:$EZ$22</c:f>
              <c:numCache>
                <c:formatCode>General</c:formatCode>
                <c:ptCount val="153"/>
                <c:pt idx="0">
                  <c:v>973</c:v>
                </c:pt>
                <c:pt idx="1">
                  <c:v>796</c:v>
                </c:pt>
                <c:pt idx="2">
                  <c:v>892</c:v>
                </c:pt>
                <c:pt idx="3">
                  <c:v>843</c:v>
                </c:pt>
                <c:pt idx="4">
                  <c:v>908</c:v>
                </c:pt>
                <c:pt idx="5">
                  <c:v>922</c:v>
                </c:pt>
                <c:pt idx="6">
                  <c:v>776</c:v>
                </c:pt>
                <c:pt idx="7">
                  <c:v>903</c:v>
                </c:pt>
                <c:pt idx="8">
                  <c:v>866</c:v>
                </c:pt>
                <c:pt idx="9">
                  <c:v>778</c:v>
                </c:pt>
                <c:pt idx="10">
                  <c:v>868</c:v>
                </c:pt>
                <c:pt idx="11">
                  <c:v>815</c:v>
                </c:pt>
                <c:pt idx="12">
                  <c:v>851</c:v>
                </c:pt>
                <c:pt idx="13">
                  <c:v>857</c:v>
                </c:pt>
                <c:pt idx="14">
                  <c:v>873</c:v>
                </c:pt>
                <c:pt idx="15">
                  <c:v>822</c:v>
                </c:pt>
                <c:pt idx="16">
                  <c:v>729</c:v>
                </c:pt>
                <c:pt idx="17">
                  <c:v>777</c:v>
                </c:pt>
                <c:pt idx="18">
                  <c:v>651</c:v>
                </c:pt>
                <c:pt idx="19">
                  <c:v>615</c:v>
                </c:pt>
                <c:pt idx="20">
                  <c:v>617</c:v>
                </c:pt>
                <c:pt idx="21">
                  <c:v>635</c:v>
                </c:pt>
                <c:pt idx="22">
                  <c:v>739</c:v>
                </c:pt>
                <c:pt idx="23">
                  <c:v>795</c:v>
                </c:pt>
                <c:pt idx="24">
                  <c:v>944</c:v>
                </c:pt>
                <c:pt idx="25">
                  <c:v>761</c:v>
                </c:pt>
                <c:pt idx="26">
                  <c:v>716</c:v>
                </c:pt>
                <c:pt idx="27">
                  <c:v>16</c:v>
                </c:pt>
                <c:pt idx="28">
                  <c:v>189</c:v>
                </c:pt>
                <c:pt idx="29">
                  <c:v>334</c:v>
                </c:pt>
                <c:pt idx="30">
                  <c:v>386</c:v>
                </c:pt>
                <c:pt idx="31">
                  <c:v>462</c:v>
                </c:pt>
                <c:pt idx="32">
                  <c:v>462</c:v>
                </c:pt>
                <c:pt idx="33">
                  <c:v>460</c:v>
                </c:pt>
                <c:pt idx="34">
                  <c:v>460</c:v>
                </c:pt>
                <c:pt idx="35">
                  <c:v>460</c:v>
                </c:pt>
                <c:pt idx="36">
                  <c:v>460</c:v>
                </c:pt>
                <c:pt idx="37">
                  <c:v>439</c:v>
                </c:pt>
                <c:pt idx="38">
                  <c:v>380</c:v>
                </c:pt>
                <c:pt idx="39">
                  <c:v>412</c:v>
                </c:pt>
                <c:pt idx="40">
                  <c:v>397</c:v>
                </c:pt>
                <c:pt idx="41">
                  <c:v>456</c:v>
                </c:pt>
                <c:pt idx="42">
                  <c:v>456</c:v>
                </c:pt>
                <c:pt idx="43">
                  <c:v>415</c:v>
                </c:pt>
                <c:pt idx="44">
                  <c:v>289</c:v>
                </c:pt>
                <c:pt idx="45">
                  <c:v>308</c:v>
                </c:pt>
                <c:pt idx="46">
                  <c:v>157</c:v>
                </c:pt>
                <c:pt idx="47">
                  <c:v>157</c:v>
                </c:pt>
                <c:pt idx="48">
                  <c:v>157</c:v>
                </c:pt>
                <c:pt idx="49">
                  <c:v>157</c:v>
                </c:pt>
                <c:pt idx="50">
                  <c:v>157</c:v>
                </c:pt>
                <c:pt idx="51">
                  <c:v>157</c:v>
                </c:pt>
                <c:pt idx="52">
                  <c:v>156</c:v>
                </c:pt>
                <c:pt idx="53">
                  <c:v>156</c:v>
                </c:pt>
                <c:pt idx="54">
                  <c:v>392</c:v>
                </c:pt>
                <c:pt idx="55">
                  <c:v>357</c:v>
                </c:pt>
                <c:pt idx="56">
                  <c:v>357</c:v>
                </c:pt>
                <c:pt idx="57">
                  <c:v>357</c:v>
                </c:pt>
                <c:pt idx="58">
                  <c:v>293</c:v>
                </c:pt>
                <c:pt idx="59">
                  <c:v>288</c:v>
                </c:pt>
                <c:pt idx="60">
                  <c:v>155</c:v>
                </c:pt>
                <c:pt idx="61">
                  <c:v>155</c:v>
                </c:pt>
                <c:pt idx="62">
                  <c:v>155</c:v>
                </c:pt>
                <c:pt idx="63">
                  <c:v>155</c:v>
                </c:pt>
                <c:pt idx="64">
                  <c:v>155</c:v>
                </c:pt>
                <c:pt idx="65">
                  <c:v>256</c:v>
                </c:pt>
                <c:pt idx="66">
                  <c:v>253</c:v>
                </c:pt>
                <c:pt idx="67">
                  <c:v>269</c:v>
                </c:pt>
                <c:pt idx="68">
                  <c:v>523</c:v>
                </c:pt>
                <c:pt idx="69">
                  <c:v>556</c:v>
                </c:pt>
                <c:pt idx="70">
                  <c:v>556</c:v>
                </c:pt>
                <c:pt idx="71">
                  <c:v>561</c:v>
                </c:pt>
                <c:pt idx="72">
                  <c:v>558</c:v>
                </c:pt>
                <c:pt idx="73">
                  <c:v>549</c:v>
                </c:pt>
                <c:pt idx="74">
                  <c:v>483</c:v>
                </c:pt>
                <c:pt idx="75">
                  <c:v>409</c:v>
                </c:pt>
                <c:pt idx="76">
                  <c:v>395</c:v>
                </c:pt>
                <c:pt idx="77">
                  <c:v>395</c:v>
                </c:pt>
                <c:pt idx="78">
                  <c:v>485</c:v>
                </c:pt>
                <c:pt idx="79">
                  <c:v>103</c:v>
                </c:pt>
                <c:pt idx="80">
                  <c:v>102</c:v>
                </c:pt>
                <c:pt idx="81">
                  <c:v>492</c:v>
                </c:pt>
                <c:pt idx="82">
                  <c:v>493</c:v>
                </c:pt>
                <c:pt idx="83">
                  <c:v>508</c:v>
                </c:pt>
                <c:pt idx="84">
                  <c:v>508</c:v>
                </c:pt>
                <c:pt idx="85">
                  <c:v>507</c:v>
                </c:pt>
                <c:pt idx="86">
                  <c:v>507</c:v>
                </c:pt>
                <c:pt idx="87">
                  <c:v>508</c:v>
                </c:pt>
                <c:pt idx="88">
                  <c:v>506</c:v>
                </c:pt>
                <c:pt idx="89">
                  <c:v>505</c:v>
                </c:pt>
                <c:pt idx="90">
                  <c:v>505</c:v>
                </c:pt>
                <c:pt idx="91">
                  <c:v>505</c:v>
                </c:pt>
                <c:pt idx="92">
                  <c:v>505</c:v>
                </c:pt>
                <c:pt idx="93">
                  <c:v>506</c:v>
                </c:pt>
                <c:pt idx="94">
                  <c:v>506</c:v>
                </c:pt>
                <c:pt idx="95">
                  <c:v>506</c:v>
                </c:pt>
                <c:pt idx="96">
                  <c:v>488</c:v>
                </c:pt>
                <c:pt idx="97">
                  <c:v>281</c:v>
                </c:pt>
                <c:pt idx="98">
                  <c:v>266</c:v>
                </c:pt>
                <c:pt idx="99">
                  <c:v>494</c:v>
                </c:pt>
                <c:pt idx="100">
                  <c:v>473</c:v>
                </c:pt>
                <c:pt idx="101">
                  <c:v>465</c:v>
                </c:pt>
                <c:pt idx="102">
                  <c:v>499</c:v>
                </c:pt>
                <c:pt idx="103">
                  <c:v>499</c:v>
                </c:pt>
                <c:pt idx="104">
                  <c:v>505</c:v>
                </c:pt>
                <c:pt idx="105">
                  <c:v>505</c:v>
                </c:pt>
                <c:pt idx="106">
                  <c:v>505</c:v>
                </c:pt>
                <c:pt idx="107">
                  <c:v>496</c:v>
                </c:pt>
                <c:pt idx="108">
                  <c:v>496</c:v>
                </c:pt>
                <c:pt idx="109">
                  <c:v>505</c:v>
                </c:pt>
                <c:pt idx="110">
                  <c:v>505</c:v>
                </c:pt>
                <c:pt idx="111">
                  <c:v>452</c:v>
                </c:pt>
                <c:pt idx="112">
                  <c:v>499</c:v>
                </c:pt>
                <c:pt idx="113">
                  <c:v>499</c:v>
                </c:pt>
                <c:pt idx="114">
                  <c:v>499</c:v>
                </c:pt>
                <c:pt idx="115">
                  <c:v>499</c:v>
                </c:pt>
                <c:pt idx="116">
                  <c:v>452</c:v>
                </c:pt>
                <c:pt idx="117">
                  <c:v>452</c:v>
                </c:pt>
                <c:pt idx="118">
                  <c:v>499</c:v>
                </c:pt>
                <c:pt idx="119">
                  <c:v>499</c:v>
                </c:pt>
                <c:pt idx="120">
                  <c:v>499</c:v>
                </c:pt>
                <c:pt idx="121">
                  <c:v>59</c:v>
                </c:pt>
                <c:pt idx="122">
                  <c:v>42</c:v>
                </c:pt>
                <c:pt idx="123">
                  <c:v>410</c:v>
                </c:pt>
                <c:pt idx="124">
                  <c:v>410</c:v>
                </c:pt>
                <c:pt idx="125">
                  <c:v>378</c:v>
                </c:pt>
                <c:pt idx="126">
                  <c:v>316</c:v>
                </c:pt>
                <c:pt idx="127">
                  <c:v>361</c:v>
                </c:pt>
                <c:pt idx="128">
                  <c:v>375</c:v>
                </c:pt>
                <c:pt idx="129">
                  <c:v>200</c:v>
                </c:pt>
                <c:pt idx="130">
                  <c:v>66</c:v>
                </c:pt>
                <c:pt idx="131">
                  <c:v>172</c:v>
                </c:pt>
                <c:pt idx="132">
                  <c:v>251</c:v>
                </c:pt>
                <c:pt idx="133">
                  <c:v>251</c:v>
                </c:pt>
                <c:pt idx="134">
                  <c:v>243</c:v>
                </c:pt>
                <c:pt idx="135">
                  <c:v>185</c:v>
                </c:pt>
                <c:pt idx="136">
                  <c:v>185</c:v>
                </c:pt>
                <c:pt idx="137">
                  <c:v>123</c:v>
                </c:pt>
                <c:pt idx="138">
                  <c:v>234</c:v>
                </c:pt>
                <c:pt idx="139">
                  <c:v>235</c:v>
                </c:pt>
                <c:pt idx="140">
                  <c:v>234</c:v>
                </c:pt>
                <c:pt idx="141">
                  <c:v>234</c:v>
                </c:pt>
                <c:pt idx="142">
                  <c:v>249</c:v>
                </c:pt>
                <c:pt idx="143">
                  <c:v>244</c:v>
                </c:pt>
                <c:pt idx="144">
                  <c:v>221</c:v>
                </c:pt>
                <c:pt idx="145">
                  <c:v>118</c:v>
                </c:pt>
                <c:pt idx="146">
                  <c:v>228</c:v>
                </c:pt>
                <c:pt idx="147">
                  <c:v>235</c:v>
                </c:pt>
                <c:pt idx="148">
                  <c:v>191</c:v>
                </c:pt>
                <c:pt idx="149">
                  <c:v>237</c:v>
                </c:pt>
                <c:pt idx="150">
                  <c:v>250</c:v>
                </c:pt>
                <c:pt idx="151">
                  <c:v>218</c:v>
                </c:pt>
                <c:pt idx="152">
                  <c:v>131</c:v>
                </c:pt>
              </c:numCache>
            </c:numRef>
          </c:val>
        </c:ser>
        <c:ser>
          <c:idx val="0"/>
          <c:order val="1"/>
          <c:tx>
            <c:strRef>
              <c:f>Data!$C$23</c:f>
              <c:strCache>
                <c:ptCount val="1"/>
                <c:pt idx="0">
                  <c:v>MANA Average number of powered off nodes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cat>
            <c:numRef>
              <c:f>Data!$D$17:$EZ$17</c:f>
              <c:numCache>
                <c:formatCode>m/d;@</c:formatCode>
                <c:ptCount val="153"/>
                <c:pt idx="0" formatCode="m/d/yyyy">
                  <c:v>41000</c:v>
                </c:pt>
                <c:pt idx="1">
                  <c:v>41001</c:v>
                </c:pt>
                <c:pt idx="2">
                  <c:v>41002</c:v>
                </c:pt>
                <c:pt idx="3">
                  <c:v>41003</c:v>
                </c:pt>
                <c:pt idx="4">
                  <c:v>41004</c:v>
                </c:pt>
                <c:pt idx="5">
                  <c:v>41005</c:v>
                </c:pt>
                <c:pt idx="6">
                  <c:v>41006</c:v>
                </c:pt>
                <c:pt idx="7">
                  <c:v>41007</c:v>
                </c:pt>
                <c:pt idx="8">
                  <c:v>41008</c:v>
                </c:pt>
                <c:pt idx="9">
                  <c:v>41009</c:v>
                </c:pt>
                <c:pt idx="10">
                  <c:v>41010</c:v>
                </c:pt>
                <c:pt idx="11">
                  <c:v>41011</c:v>
                </c:pt>
                <c:pt idx="12">
                  <c:v>41012</c:v>
                </c:pt>
                <c:pt idx="13">
                  <c:v>41013</c:v>
                </c:pt>
                <c:pt idx="14">
                  <c:v>41014</c:v>
                </c:pt>
                <c:pt idx="15">
                  <c:v>41015</c:v>
                </c:pt>
                <c:pt idx="16">
                  <c:v>41016</c:v>
                </c:pt>
                <c:pt idx="17">
                  <c:v>41017</c:v>
                </c:pt>
                <c:pt idx="18">
                  <c:v>41018</c:v>
                </c:pt>
                <c:pt idx="19">
                  <c:v>41019</c:v>
                </c:pt>
                <c:pt idx="20">
                  <c:v>41020</c:v>
                </c:pt>
                <c:pt idx="21">
                  <c:v>41021</c:v>
                </c:pt>
                <c:pt idx="22">
                  <c:v>41022</c:v>
                </c:pt>
                <c:pt idx="23">
                  <c:v>41023</c:v>
                </c:pt>
                <c:pt idx="24">
                  <c:v>41024</c:v>
                </c:pt>
                <c:pt idx="25">
                  <c:v>41025</c:v>
                </c:pt>
                <c:pt idx="26">
                  <c:v>41026</c:v>
                </c:pt>
                <c:pt idx="27">
                  <c:v>41027</c:v>
                </c:pt>
                <c:pt idx="28">
                  <c:v>41028</c:v>
                </c:pt>
                <c:pt idx="29">
                  <c:v>41029</c:v>
                </c:pt>
                <c:pt idx="30">
                  <c:v>41030</c:v>
                </c:pt>
                <c:pt idx="31">
                  <c:v>41031</c:v>
                </c:pt>
                <c:pt idx="32">
                  <c:v>41032</c:v>
                </c:pt>
                <c:pt idx="33">
                  <c:v>41033</c:v>
                </c:pt>
                <c:pt idx="34">
                  <c:v>41034</c:v>
                </c:pt>
                <c:pt idx="35">
                  <c:v>41035</c:v>
                </c:pt>
                <c:pt idx="36">
                  <c:v>41036</c:v>
                </c:pt>
                <c:pt idx="37">
                  <c:v>41037</c:v>
                </c:pt>
                <c:pt idx="38">
                  <c:v>41038</c:v>
                </c:pt>
                <c:pt idx="39">
                  <c:v>41039</c:v>
                </c:pt>
                <c:pt idx="40">
                  <c:v>41040</c:v>
                </c:pt>
                <c:pt idx="41">
                  <c:v>41041</c:v>
                </c:pt>
                <c:pt idx="42">
                  <c:v>41042</c:v>
                </c:pt>
                <c:pt idx="43">
                  <c:v>41043</c:v>
                </c:pt>
                <c:pt idx="44">
                  <c:v>41044</c:v>
                </c:pt>
                <c:pt idx="45">
                  <c:v>41045</c:v>
                </c:pt>
                <c:pt idx="46">
                  <c:v>41046</c:v>
                </c:pt>
                <c:pt idx="47">
                  <c:v>41047</c:v>
                </c:pt>
                <c:pt idx="48">
                  <c:v>41048</c:v>
                </c:pt>
                <c:pt idx="49">
                  <c:v>41049</c:v>
                </c:pt>
                <c:pt idx="50">
                  <c:v>41050</c:v>
                </c:pt>
                <c:pt idx="51">
                  <c:v>41051</c:v>
                </c:pt>
                <c:pt idx="52">
                  <c:v>41052</c:v>
                </c:pt>
                <c:pt idx="53">
                  <c:v>41053</c:v>
                </c:pt>
                <c:pt idx="54">
                  <c:v>41054</c:v>
                </c:pt>
                <c:pt idx="55">
                  <c:v>41055</c:v>
                </c:pt>
                <c:pt idx="56">
                  <c:v>41056</c:v>
                </c:pt>
                <c:pt idx="57">
                  <c:v>41057</c:v>
                </c:pt>
                <c:pt idx="58">
                  <c:v>41058</c:v>
                </c:pt>
                <c:pt idx="59">
                  <c:v>41059</c:v>
                </c:pt>
                <c:pt idx="60">
                  <c:v>41060</c:v>
                </c:pt>
                <c:pt idx="61">
                  <c:v>41061</c:v>
                </c:pt>
                <c:pt idx="62">
                  <c:v>41062</c:v>
                </c:pt>
                <c:pt idx="63">
                  <c:v>41063</c:v>
                </c:pt>
                <c:pt idx="64">
                  <c:v>41064</c:v>
                </c:pt>
                <c:pt idx="65">
                  <c:v>41065</c:v>
                </c:pt>
                <c:pt idx="66">
                  <c:v>41066</c:v>
                </c:pt>
                <c:pt idx="67">
                  <c:v>41067</c:v>
                </c:pt>
                <c:pt idx="68">
                  <c:v>41068</c:v>
                </c:pt>
                <c:pt idx="69">
                  <c:v>41069</c:v>
                </c:pt>
                <c:pt idx="70">
                  <c:v>41070</c:v>
                </c:pt>
                <c:pt idx="71">
                  <c:v>41071</c:v>
                </c:pt>
                <c:pt idx="72">
                  <c:v>41072</c:v>
                </c:pt>
                <c:pt idx="73">
                  <c:v>41073</c:v>
                </c:pt>
                <c:pt idx="74">
                  <c:v>41074</c:v>
                </c:pt>
                <c:pt idx="75">
                  <c:v>41075</c:v>
                </c:pt>
                <c:pt idx="76">
                  <c:v>41076</c:v>
                </c:pt>
                <c:pt idx="77">
                  <c:v>41077</c:v>
                </c:pt>
                <c:pt idx="78">
                  <c:v>41078</c:v>
                </c:pt>
                <c:pt idx="79">
                  <c:v>41079</c:v>
                </c:pt>
                <c:pt idx="80">
                  <c:v>41080</c:v>
                </c:pt>
                <c:pt idx="81">
                  <c:v>41081</c:v>
                </c:pt>
                <c:pt idx="82">
                  <c:v>41082</c:v>
                </c:pt>
                <c:pt idx="83">
                  <c:v>41083</c:v>
                </c:pt>
                <c:pt idx="84">
                  <c:v>41084</c:v>
                </c:pt>
                <c:pt idx="85">
                  <c:v>41085</c:v>
                </c:pt>
                <c:pt idx="86">
                  <c:v>41086</c:v>
                </c:pt>
                <c:pt idx="87">
                  <c:v>41087</c:v>
                </c:pt>
                <c:pt idx="88">
                  <c:v>41088</c:v>
                </c:pt>
                <c:pt idx="89">
                  <c:v>41089</c:v>
                </c:pt>
                <c:pt idx="90">
                  <c:v>41090</c:v>
                </c:pt>
                <c:pt idx="91">
                  <c:v>41091</c:v>
                </c:pt>
                <c:pt idx="92">
                  <c:v>41092</c:v>
                </c:pt>
                <c:pt idx="93">
                  <c:v>41093</c:v>
                </c:pt>
                <c:pt idx="94">
                  <c:v>41094</c:v>
                </c:pt>
                <c:pt idx="95">
                  <c:v>41095</c:v>
                </c:pt>
                <c:pt idx="96">
                  <c:v>41096</c:v>
                </c:pt>
                <c:pt idx="97">
                  <c:v>41097</c:v>
                </c:pt>
                <c:pt idx="98">
                  <c:v>41098</c:v>
                </c:pt>
                <c:pt idx="99">
                  <c:v>41099</c:v>
                </c:pt>
                <c:pt idx="100">
                  <c:v>41100</c:v>
                </c:pt>
                <c:pt idx="101">
                  <c:v>41101</c:v>
                </c:pt>
                <c:pt idx="102">
                  <c:v>41102</c:v>
                </c:pt>
                <c:pt idx="103">
                  <c:v>41103</c:v>
                </c:pt>
                <c:pt idx="104">
                  <c:v>41104</c:v>
                </c:pt>
                <c:pt idx="105">
                  <c:v>41105</c:v>
                </c:pt>
                <c:pt idx="106">
                  <c:v>41106</c:v>
                </c:pt>
                <c:pt idx="107">
                  <c:v>41107</c:v>
                </c:pt>
                <c:pt idx="108">
                  <c:v>41108</c:v>
                </c:pt>
                <c:pt idx="109">
                  <c:v>41109</c:v>
                </c:pt>
                <c:pt idx="110">
                  <c:v>41110</c:v>
                </c:pt>
                <c:pt idx="111">
                  <c:v>41111</c:v>
                </c:pt>
                <c:pt idx="112">
                  <c:v>41112</c:v>
                </c:pt>
                <c:pt idx="113">
                  <c:v>41113</c:v>
                </c:pt>
                <c:pt idx="114">
                  <c:v>41114</c:v>
                </c:pt>
                <c:pt idx="115">
                  <c:v>41115</c:v>
                </c:pt>
                <c:pt idx="116">
                  <c:v>41116</c:v>
                </c:pt>
                <c:pt idx="117">
                  <c:v>41117</c:v>
                </c:pt>
                <c:pt idx="118">
                  <c:v>41118</c:v>
                </c:pt>
                <c:pt idx="119">
                  <c:v>41119</c:v>
                </c:pt>
                <c:pt idx="120">
                  <c:v>41120</c:v>
                </c:pt>
                <c:pt idx="121">
                  <c:v>41121</c:v>
                </c:pt>
                <c:pt idx="122">
                  <c:v>41122</c:v>
                </c:pt>
                <c:pt idx="123">
                  <c:v>41123</c:v>
                </c:pt>
                <c:pt idx="124">
                  <c:v>41124</c:v>
                </c:pt>
                <c:pt idx="125">
                  <c:v>41125</c:v>
                </c:pt>
                <c:pt idx="126">
                  <c:v>41126</c:v>
                </c:pt>
                <c:pt idx="127">
                  <c:v>41127</c:v>
                </c:pt>
                <c:pt idx="128">
                  <c:v>41128</c:v>
                </c:pt>
                <c:pt idx="129">
                  <c:v>41129</c:v>
                </c:pt>
                <c:pt idx="130">
                  <c:v>41130</c:v>
                </c:pt>
                <c:pt idx="131">
                  <c:v>41131</c:v>
                </c:pt>
                <c:pt idx="132">
                  <c:v>41132</c:v>
                </c:pt>
                <c:pt idx="133">
                  <c:v>41133</c:v>
                </c:pt>
                <c:pt idx="134">
                  <c:v>41134</c:v>
                </c:pt>
                <c:pt idx="135">
                  <c:v>41135</c:v>
                </c:pt>
                <c:pt idx="136">
                  <c:v>41136</c:v>
                </c:pt>
                <c:pt idx="137">
                  <c:v>41137</c:v>
                </c:pt>
                <c:pt idx="138">
                  <c:v>41138</c:v>
                </c:pt>
                <c:pt idx="139">
                  <c:v>41139</c:v>
                </c:pt>
                <c:pt idx="140">
                  <c:v>41140</c:v>
                </c:pt>
                <c:pt idx="141">
                  <c:v>41141</c:v>
                </c:pt>
                <c:pt idx="142">
                  <c:v>41142</c:v>
                </c:pt>
                <c:pt idx="143">
                  <c:v>41143</c:v>
                </c:pt>
                <c:pt idx="144">
                  <c:v>41144</c:v>
                </c:pt>
                <c:pt idx="145">
                  <c:v>41145</c:v>
                </c:pt>
                <c:pt idx="146">
                  <c:v>41146</c:v>
                </c:pt>
                <c:pt idx="147">
                  <c:v>41147</c:v>
                </c:pt>
                <c:pt idx="148">
                  <c:v>41148</c:v>
                </c:pt>
                <c:pt idx="149">
                  <c:v>41149</c:v>
                </c:pt>
                <c:pt idx="150">
                  <c:v>41150</c:v>
                </c:pt>
                <c:pt idx="151">
                  <c:v>41151</c:v>
                </c:pt>
                <c:pt idx="152">
                  <c:v>41152</c:v>
                </c:pt>
              </c:numCache>
            </c:numRef>
          </c:cat>
          <c:val>
            <c:numRef>
              <c:f>Data!$D$23:$EZ$23</c:f>
              <c:numCache>
                <c:formatCode>General</c:formatCode>
                <c:ptCount val="153"/>
                <c:pt idx="0">
                  <c:v>854</c:v>
                </c:pt>
                <c:pt idx="1">
                  <c:v>756</c:v>
                </c:pt>
                <c:pt idx="2">
                  <c:v>754</c:v>
                </c:pt>
                <c:pt idx="3">
                  <c:v>742</c:v>
                </c:pt>
                <c:pt idx="4">
                  <c:v>786</c:v>
                </c:pt>
                <c:pt idx="5">
                  <c:v>652</c:v>
                </c:pt>
                <c:pt idx="6">
                  <c:v>740</c:v>
                </c:pt>
                <c:pt idx="7">
                  <c:v>809</c:v>
                </c:pt>
                <c:pt idx="8">
                  <c:v>702</c:v>
                </c:pt>
                <c:pt idx="9">
                  <c:v>631</c:v>
                </c:pt>
                <c:pt idx="10">
                  <c:v>688</c:v>
                </c:pt>
                <c:pt idx="11">
                  <c:v>734</c:v>
                </c:pt>
                <c:pt idx="12">
                  <c:v>747</c:v>
                </c:pt>
                <c:pt idx="13">
                  <c:v>828</c:v>
                </c:pt>
                <c:pt idx="14">
                  <c:v>794</c:v>
                </c:pt>
                <c:pt idx="15">
                  <c:v>710</c:v>
                </c:pt>
                <c:pt idx="16">
                  <c:v>615</c:v>
                </c:pt>
                <c:pt idx="17">
                  <c:v>576</c:v>
                </c:pt>
                <c:pt idx="18">
                  <c:v>463</c:v>
                </c:pt>
                <c:pt idx="19">
                  <c:v>500</c:v>
                </c:pt>
                <c:pt idx="20">
                  <c:v>550</c:v>
                </c:pt>
                <c:pt idx="21">
                  <c:v>534</c:v>
                </c:pt>
                <c:pt idx="22">
                  <c:v>592</c:v>
                </c:pt>
                <c:pt idx="23">
                  <c:v>701</c:v>
                </c:pt>
                <c:pt idx="24">
                  <c:v>822</c:v>
                </c:pt>
                <c:pt idx="25">
                  <c:v>638</c:v>
                </c:pt>
                <c:pt idx="26">
                  <c:v>113</c:v>
                </c:pt>
                <c:pt idx="27">
                  <c:v>16</c:v>
                </c:pt>
                <c:pt idx="28">
                  <c:v>80</c:v>
                </c:pt>
                <c:pt idx="29">
                  <c:v>269</c:v>
                </c:pt>
                <c:pt idx="30">
                  <c:v>345</c:v>
                </c:pt>
                <c:pt idx="31">
                  <c:v>410</c:v>
                </c:pt>
                <c:pt idx="32">
                  <c:v>450</c:v>
                </c:pt>
                <c:pt idx="33">
                  <c:v>460</c:v>
                </c:pt>
                <c:pt idx="34">
                  <c:v>460</c:v>
                </c:pt>
                <c:pt idx="35">
                  <c:v>459</c:v>
                </c:pt>
                <c:pt idx="36">
                  <c:v>413</c:v>
                </c:pt>
                <c:pt idx="37">
                  <c:v>287</c:v>
                </c:pt>
                <c:pt idx="38">
                  <c:v>181</c:v>
                </c:pt>
                <c:pt idx="39">
                  <c:v>335</c:v>
                </c:pt>
                <c:pt idx="40">
                  <c:v>314</c:v>
                </c:pt>
                <c:pt idx="41">
                  <c:v>433</c:v>
                </c:pt>
                <c:pt idx="42">
                  <c:v>416</c:v>
                </c:pt>
                <c:pt idx="43">
                  <c:v>270</c:v>
                </c:pt>
                <c:pt idx="44">
                  <c:v>182</c:v>
                </c:pt>
                <c:pt idx="45">
                  <c:v>221</c:v>
                </c:pt>
                <c:pt idx="46">
                  <c:v>123</c:v>
                </c:pt>
                <c:pt idx="47">
                  <c:v>140</c:v>
                </c:pt>
                <c:pt idx="48">
                  <c:v>157</c:v>
                </c:pt>
                <c:pt idx="49">
                  <c:v>157</c:v>
                </c:pt>
                <c:pt idx="50">
                  <c:v>138</c:v>
                </c:pt>
                <c:pt idx="51">
                  <c:v>151</c:v>
                </c:pt>
                <c:pt idx="52">
                  <c:v>142</c:v>
                </c:pt>
                <c:pt idx="53">
                  <c:v>146</c:v>
                </c:pt>
                <c:pt idx="54">
                  <c:v>346</c:v>
                </c:pt>
                <c:pt idx="55">
                  <c:v>357</c:v>
                </c:pt>
                <c:pt idx="56">
                  <c:v>356</c:v>
                </c:pt>
                <c:pt idx="57">
                  <c:v>310</c:v>
                </c:pt>
                <c:pt idx="58">
                  <c:v>235</c:v>
                </c:pt>
                <c:pt idx="59">
                  <c:v>201</c:v>
                </c:pt>
                <c:pt idx="60">
                  <c:v>155</c:v>
                </c:pt>
                <c:pt idx="61">
                  <c:v>155</c:v>
                </c:pt>
                <c:pt idx="62">
                  <c:v>155</c:v>
                </c:pt>
                <c:pt idx="63">
                  <c:v>141</c:v>
                </c:pt>
                <c:pt idx="64">
                  <c:v>154</c:v>
                </c:pt>
                <c:pt idx="65">
                  <c:v>192</c:v>
                </c:pt>
                <c:pt idx="66">
                  <c:v>219</c:v>
                </c:pt>
                <c:pt idx="67">
                  <c:v>236</c:v>
                </c:pt>
                <c:pt idx="68">
                  <c:v>262</c:v>
                </c:pt>
                <c:pt idx="69">
                  <c:v>454</c:v>
                </c:pt>
                <c:pt idx="70">
                  <c:v>419</c:v>
                </c:pt>
                <c:pt idx="71">
                  <c:v>508</c:v>
                </c:pt>
                <c:pt idx="72">
                  <c:v>472</c:v>
                </c:pt>
                <c:pt idx="73">
                  <c:v>455</c:v>
                </c:pt>
                <c:pt idx="74">
                  <c:v>371</c:v>
                </c:pt>
                <c:pt idx="75">
                  <c:v>317</c:v>
                </c:pt>
                <c:pt idx="76">
                  <c:v>395</c:v>
                </c:pt>
                <c:pt idx="77">
                  <c:v>395</c:v>
                </c:pt>
                <c:pt idx="78">
                  <c:v>268</c:v>
                </c:pt>
                <c:pt idx="79">
                  <c:v>94</c:v>
                </c:pt>
                <c:pt idx="80">
                  <c:v>87</c:v>
                </c:pt>
                <c:pt idx="81">
                  <c:v>186</c:v>
                </c:pt>
                <c:pt idx="82">
                  <c:v>375</c:v>
                </c:pt>
                <c:pt idx="83">
                  <c:v>133</c:v>
                </c:pt>
                <c:pt idx="84">
                  <c:v>504</c:v>
                </c:pt>
                <c:pt idx="85">
                  <c:v>473</c:v>
                </c:pt>
                <c:pt idx="86">
                  <c:v>494</c:v>
                </c:pt>
                <c:pt idx="87">
                  <c:v>446</c:v>
                </c:pt>
                <c:pt idx="88">
                  <c:v>369</c:v>
                </c:pt>
                <c:pt idx="89">
                  <c:v>425</c:v>
                </c:pt>
                <c:pt idx="90">
                  <c:v>504</c:v>
                </c:pt>
                <c:pt idx="91">
                  <c:v>471</c:v>
                </c:pt>
                <c:pt idx="92">
                  <c:v>418</c:v>
                </c:pt>
                <c:pt idx="93">
                  <c:v>467</c:v>
                </c:pt>
                <c:pt idx="94">
                  <c:v>505</c:v>
                </c:pt>
                <c:pt idx="95">
                  <c:v>487</c:v>
                </c:pt>
                <c:pt idx="96">
                  <c:v>372</c:v>
                </c:pt>
                <c:pt idx="97">
                  <c:v>274</c:v>
                </c:pt>
                <c:pt idx="98">
                  <c:v>253</c:v>
                </c:pt>
                <c:pt idx="99">
                  <c:v>472</c:v>
                </c:pt>
                <c:pt idx="100">
                  <c:v>453</c:v>
                </c:pt>
                <c:pt idx="101">
                  <c:v>459</c:v>
                </c:pt>
                <c:pt idx="102">
                  <c:v>465</c:v>
                </c:pt>
                <c:pt idx="103">
                  <c:v>466</c:v>
                </c:pt>
                <c:pt idx="104">
                  <c:v>485</c:v>
                </c:pt>
                <c:pt idx="105">
                  <c:v>501</c:v>
                </c:pt>
                <c:pt idx="106">
                  <c:v>460</c:v>
                </c:pt>
                <c:pt idx="107">
                  <c:v>437</c:v>
                </c:pt>
                <c:pt idx="108">
                  <c:v>463</c:v>
                </c:pt>
                <c:pt idx="109">
                  <c:v>404</c:v>
                </c:pt>
                <c:pt idx="110">
                  <c:v>410</c:v>
                </c:pt>
                <c:pt idx="111">
                  <c:v>451</c:v>
                </c:pt>
                <c:pt idx="112">
                  <c:v>457</c:v>
                </c:pt>
                <c:pt idx="113">
                  <c:v>437</c:v>
                </c:pt>
                <c:pt idx="114">
                  <c:v>396</c:v>
                </c:pt>
                <c:pt idx="115">
                  <c:v>366</c:v>
                </c:pt>
                <c:pt idx="116">
                  <c:v>357</c:v>
                </c:pt>
                <c:pt idx="117">
                  <c:v>395</c:v>
                </c:pt>
                <c:pt idx="118">
                  <c:v>469</c:v>
                </c:pt>
                <c:pt idx="119">
                  <c:v>498</c:v>
                </c:pt>
                <c:pt idx="120">
                  <c:v>220</c:v>
                </c:pt>
                <c:pt idx="121">
                  <c:v>22</c:v>
                </c:pt>
                <c:pt idx="122">
                  <c:v>4</c:v>
                </c:pt>
                <c:pt idx="123">
                  <c:v>187</c:v>
                </c:pt>
                <c:pt idx="124">
                  <c:v>338</c:v>
                </c:pt>
                <c:pt idx="125">
                  <c:v>279</c:v>
                </c:pt>
                <c:pt idx="126">
                  <c:v>286</c:v>
                </c:pt>
                <c:pt idx="127">
                  <c:v>258</c:v>
                </c:pt>
                <c:pt idx="128">
                  <c:v>195</c:v>
                </c:pt>
                <c:pt idx="129">
                  <c:v>148</c:v>
                </c:pt>
                <c:pt idx="130">
                  <c:v>25</c:v>
                </c:pt>
                <c:pt idx="131">
                  <c:v>115</c:v>
                </c:pt>
                <c:pt idx="132">
                  <c:v>226</c:v>
                </c:pt>
                <c:pt idx="133">
                  <c:v>251</c:v>
                </c:pt>
                <c:pt idx="134">
                  <c:v>148</c:v>
                </c:pt>
                <c:pt idx="135">
                  <c:v>170</c:v>
                </c:pt>
                <c:pt idx="136">
                  <c:v>126</c:v>
                </c:pt>
                <c:pt idx="137">
                  <c:v>58</c:v>
                </c:pt>
                <c:pt idx="138">
                  <c:v>116</c:v>
                </c:pt>
                <c:pt idx="139">
                  <c:v>163</c:v>
                </c:pt>
                <c:pt idx="140">
                  <c:v>157</c:v>
                </c:pt>
                <c:pt idx="141">
                  <c:v>141</c:v>
                </c:pt>
                <c:pt idx="142">
                  <c:v>212</c:v>
                </c:pt>
                <c:pt idx="143">
                  <c:v>152</c:v>
                </c:pt>
                <c:pt idx="144">
                  <c:v>117</c:v>
                </c:pt>
                <c:pt idx="145">
                  <c:v>50</c:v>
                </c:pt>
                <c:pt idx="146">
                  <c:v>167</c:v>
                </c:pt>
                <c:pt idx="147">
                  <c:v>180</c:v>
                </c:pt>
                <c:pt idx="148">
                  <c:v>154</c:v>
                </c:pt>
                <c:pt idx="149">
                  <c:v>185</c:v>
                </c:pt>
                <c:pt idx="150">
                  <c:v>193</c:v>
                </c:pt>
                <c:pt idx="151">
                  <c:v>158</c:v>
                </c:pt>
                <c:pt idx="152">
                  <c:v>98</c:v>
                </c:pt>
              </c:numCache>
            </c:numRef>
          </c:val>
        </c:ser>
        <c:axId val="104003456"/>
        <c:axId val="104004992"/>
      </c:barChart>
      <c:catAx>
        <c:axId val="104003456"/>
        <c:scaling>
          <c:orientation val="minMax"/>
        </c:scaling>
        <c:axPos val="b"/>
        <c:numFmt formatCode="m/d/yyyy" sourceLinked="1"/>
        <c:minorTickMark val="in"/>
        <c:tickLblPos val="nextTo"/>
        <c:spPr>
          <a:ln w="3175">
            <a:solidFill>
              <a:srgbClr val="000000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4004992"/>
        <c:crossesAt val="0"/>
        <c:lblAlgn val="ctr"/>
        <c:lblOffset val="100"/>
        <c:tickLblSkip val="1"/>
        <c:tickMarkSkip val="1"/>
      </c:catAx>
      <c:valAx>
        <c:axId val="104004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Number of Nodes</a:t>
                </a:r>
              </a:p>
            </c:rich>
          </c:tx>
          <c:layout>
            <c:manualLayout>
              <c:xMode val="edge"/>
              <c:yMode val="edge"/>
              <c:x val="1.2208714810006353E-2"/>
              <c:y val="0.38825446819147641"/>
            </c:manualLayout>
          </c:layout>
        </c:title>
        <c:numFmt formatCode="General" sourceLinked="1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4003456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37668695588640327"/>
          <c:y val="0.90266876640420002"/>
          <c:w val="0.26856677176594945"/>
          <c:h val="9.1248593925759236E-2"/>
        </c:manualLayout>
      </c:layout>
      <c:spPr>
        <a:solidFill>
          <a:schemeClr val="bg1"/>
        </a:solidFill>
        <a:ln>
          <a:solidFill>
            <a:srgbClr val="000000"/>
          </a:solidFill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MANA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Hours Powered Off &amp; Cost Savings</a:t>
            </a:r>
          </a:p>
        </c:rich>
      </c:tx>
      <c:layout>
        <c:manualLayout>
          <c:xMode val="edge"/>
          <c:yMode val="edge"/>
          <c:x val="0.35800030349525397"/>
          <c:y val="3.4732458442694666E-2"/>
        </c:manualLayout>
      </c:layout>
    </c:title>
    <c:plotArea>
      <c:layout>
        <c:manualLayout>
          <c:layoutTarget val="inner"/>
          <c:xMode val="edge"/>
          <c:yMode val="edge"/>
          <c:x val="9.5449500554938949E-2"/>
          <c:y val="0.14355628058727624"/>
          <c:w val="0.86237513873473914"/>
          <c:h val="0.66503534529635666"/>
        </c:manualLayout>
      </c:layout>
      <c:barChart>
        <c:barDir val="col"/>
        <c:grouping val="clustered"/>
        <c:ser>
          <c:idx val="2"/>
          <c:order val="0"/>
          <c:tx>
            <c:strRef>
              <c:f>Data!$C$28</c:f>
              <c:strCache>
                <c:ptCount val="1"/>
                <c:pt idx="0">
                  <c:v>MANA hours powered off for the month</c:v>
                </c:pt>
              </c:strCache>
            </c:strRef>
          </c:tx>
          <c:spPr>
            <a:solidFill>
              <a:srgbClr val="008A3E"/>
            </a:solidFill>
            <a:ln w="12700">
              <a:solidFill>
                <a:srgbClr val="000000"/>
              </a:solidFill>
            </a:ln>
          </c:spPr>
          <c:dLbls>
            <c:showVal val="1"/>
          </c:dLbls>
          <c:cat>
            <c:numRef>
              <c:f>Data!$D$27:$H$27</c:f>
              <c:numCache>
                <c:formatCode>[$-409]mmm\-yy;@</c:formatCode>
                <c:ptCount val="5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41092</c:v>
                </c:pt>
                <c:pt idx="4">
                  <c:v>41123</c:v>
                </c:pt>
              </c:numCache>
            </c:numRef>
          </c:cat>
          <c:val>
            <c:numRef>
              <c:f>Data!$D$28:$H$28</c:f>
              <c:numCache>
                <c:formatCode>#,##0</c:formatCode>
                <c:ptCount val="5"/>
                <c:pt idx="0">
                  <c:v>495022</c:v>
                </c:pt>
                <c:pt idx="1">
                  <c:v>247144</c:v>
                </c:pt>
                <c:pt idx="2">
                  <c:v>203243</c:v>
                </c:pt>
                <c:pt idx="3">
                  <c:v>261925</c:v>
                </c:pt>
                <c:pt idx="4">
                  <c:v>212803</c:v>
                </c:pt>
              </c:numCache>
            </c:numRef>
          </c:val>
        </c:ser>
        <c:ser>
          <c:idx val="0"/>
          <c:order val="1"/>
          <c:tx>
            <c:strRef>
              <c:f>Data!$C$29</c:f>
              <c:strCache>
                <c:ptCount val="1"/>
                <c:pt idx="0">
                  <c:v>MANA estimated Dollar savings at site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showVal val="1"/>
          </c:dLbls>
          <c:cat>
            <c:numRef>
              <c:f>Data!$D$27:$H$27</c:f>
              <c:numCache>
                <c:formatCode>[$-409]mmm\-yy;@</c:formatCode>
                <c:ptCount val="5"/>
                <c:pt idx="0">
                  <c:v>41000</c:v>
                </c:pt>
                <c:pt idx="1">
                  <c:v>41030</c:v>
                </c:pt>
                <c:pt idx="2">
                  <c:v>41061</c:v>
                </c:pt>
                <c:pt idx="3">
                  <c:v>41092</c:v>
                </c:pt>
                <c:pt idx="4">
                  <c:v>41123</c:v>
                </c:pt>
              </c:numCache>
            </c:numRef>
          </c:cat>
          <c:val>
            <c:numRef>
              <c:f>Data!$D$29:$H$29</c:f>
              <c:numCache>
                <c:formatCode>#,##0</c:formatCode>
                <c:ptCount val="5"/>
                <c:pt idx="0">
                  <c:v>28216</c:v>
                </c:pt>
                <c:pt idx="1">
                  <c:v>14086</c:v>
                </c:pt>
                <c:pt idx="2">
                  <c:v>11584</c:v>
                </c:pt>
                <c:pt idx="3">
                  <c:v>19325</c:v>
                </c:pt>
                <c:pt idx="4">
                  <c:v>12129</c:v>
                </c:pt>
              </c:numCache>
            </c:numRef>
          </c:val>
        </c:ser>
        <c:axId val="114697728"/>
        <c:axId val="114699264"/>
      </c:barChart>
      <c:catAx>
        <c:axId val="114697728"/>
        <c:scaling>
          <c:orientation val="minMax"/>
        </c:scaling>
        <c:axPos val="b"/>
        <c:numFmt formatCode="[$-409]mmm\-yy;@" sourceLinked="1"/>
        <c:minorTickMark val="in"/>
        <c:tickLblPos val="nextTo"/>
        <c:spPr>
          <a:ln w="3175">
            <a:solidFill>
              <a:srgbClr val="000000"/>
            </a:solidFill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4699264"/>
        <c:crossesAt val="0"/>
        <c:lblAlgn val="ctr"/>
        <c:lblOffset val="100"/>
        <c:tickLblSkip val="1"/>
        <c:tickMarkSkip val="1"/>
      </c:catAx>
      <c:valAx>
        <c:axId val="1146992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  <a:r>
                  <a:rPr lang="en-US" baseline="0"/>
                  <a:t> powered off</a:t>
                </a:r>
              </a:p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aseline="0"/>
                  <a:t>estimated dollar savings</a:t>
                </a:r>
              </a:p>
            </c:rich>
          </c:tx>
          <c:layout>
            <c:manualLayout>
              <c:xMode val="edge"/>
              <c:yMode val="edge"/>
              <c:x val="2.2158525687501055E-3"/>
              <c:y val="0.36031796025496876"/>
            </c:manualLayout>
          </c:layout>
        </c:title>
        <c:numFmt formatCode="#,##0" sourceLinked="1"/>
        <c:tickLblPos val="nextTo"/>
        <c:spPr>
          <a:ln>
            <a:solidFill>
              <a:srgbClr val="000000"/>
            </a:solidFill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14697728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41808595660017872"/>
          <c:y val="0.9102878140232471"/>
          <c:w val="0.20575449482090993"/>
          <c:h val="6.8391451068616493E-2"/>
        </c:manualLayout>
      </c:layout>
      <c:spPr>
        <a:solidFill>
          <a:schemeClr val="bg1"/>
        </a:solidFill>
        <a:ln>
          <a:solidFill>
            <a:srgbClr val="000000"/>
          </a:solidFill>
        </a:ln>
      </c:spPr>
      <c:txPr>
        <a:bodyPr/>
        <a:lstStyle/>
        <a:p>
          <a:pPr>
            <a:defRPr sz="6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ＭＳ Ｐゴシック" pitchFamily="28" charset="-128"/>
              </a:defRPr>
            </a:lvl1pPr>
          </a:lstStyle>
          <a:p>
            <a:pPr>
              <a:defRPr/>
            </a:pPr>
            <a:fld id="{0EAE8EDA-6BE6-4F91-9024-D1C4E726A0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RDECOM Banner for PPT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14513"/>
            <a:ext cx="91440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taglin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724400"/>
            <a:ext cx="6248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3362325" y="1196975"/>
            <a:ext cx="426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ea typeface="ＭＳ Ｐゴシック" pitchFamily="28" charset="-128"/>
                <a:cs typeface="Arial" charset="0"/>
              </a:rPr>
              <a:t>U.S. Army Research, Development and Engineering Command</a:t>
            </a:r>
          </a:p>
          <a:p>
            <a:pPr eaLnBrk="1" hangingPunct="1">
              <a:defRPr/>
            </a:pPr>
            <a:endParaRPr lang="en-US" sz="1400" b="1" dirty="0">
              <a:ea typeface="ＭＳ Ｐゴシック" pitchFamily="28" charset="-128"/>
              <a:cs typeface="Arial" charset="0"/>
            </a:endParaRPr>
          </a:p>
        </p:txBody>
      </p:sp>
      <p:pic>
        <p:nvPicPr>
          <p:cNvPr id="7" name="Picture 23" descr="logo_usarmy_amc(black-red)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400" y="1042988"/>
            <a:ext cx="266065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ARL_logo_blackandgold_FINAL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5350" y="2511425"/>
            <a:ext cx="3614738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019800"/>
            <a:ext cx="4267200" cy="442913"/>
          </a:xfrm>
        </p:spPr>
        <p:txBody>
          <a:bodyPr lIns="91440" tIns="45720" rIns="91440" bIns="45720" anchor="ctr"/>
          <a:lstStyle>
            <a:lvl1pPr marL="0" indent="0">
              <a:buFontTx/>
              <a:buNone/>
              <a:defRPr sz="1200">
                <a:solidFill>
                  <a:schemeClr val="folHlink"/>
                </a:solidFill>
                <a:latin typeface="Arial Black" pitchFamily="2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5486400" cy="838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6324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2662238" y="258763"/>
            <a:ext cx="4608512" cy="50006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sz="2000" kern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Click to edit Master title style</a:t>
            </a:r>
            <a:endParaRPr lang="en-US" sz="2000" kern="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84" y="258090"/>
            <a:ext cx="4608871" cy="50144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RDECOM Banner Top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0" descr="Fade1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6718300"/>
            <a:ext cx="2743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1" descr="tagline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81600" y="6527800"/>
            <a:ext cx="37338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4" descr="AMC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17513" y="257175"/>
            <a:ext cx="250825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4" descr="logo_us_army(gold gradient)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73125" y="173038"/>
            <a:ext cx="17780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8" descr="rdecom_black_gold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27888" y="127000"/>
            <a:ext cx="140811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541963"/>
            <a:ext cx="4267200" cy="6604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Presentation Date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599" y="5181599"/>
            <a:ext cx="5599289" cy="108373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Early Experiences with Energy-Aware (EAS) Scheduling</a:t>
            </a:r>
            <a:br>
              <a:rPr lang="en-US" b="1" dirty="0" smtClean="0">
                <a:latin typeface="Arial" charset="0"/>
                <a:cs typeface="Arial" charset="0"/>
              </a:rPr>
            </a:b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477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         </a:t>
            </a:r>
            <a:r>
              <a:rPr lang="en-US" b="1" dirty="0" smtClean="0">
                <a:latin typeface="Arial" charset="0"/>
                <a:cs typeface="Arial" charset="0"/>
              </a:rPr>
              <a:t>Harold Results (continued)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604223" cy="4806444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Harold EAS Savings</a:t>
            </a:r>
            <a:r>
              <a:rPr lang="en-US" sz="2000" dirty="0" smtClean="0">
                <a:latin typeface="Arial" charset="0"/>
                <a:cs typeface="Arial" charset="0"/>
              </a:rPr>
              <a:t>		</a:t>
            </a:r>
            <a:r>
              <a:rPr lang="en-US" sz="2000" b="1" dirty="0" smtClean="0">
                <a:latin typeface="Arial" charset="0"/>
                <a:cs typeface="Arial" charset="0"/>
              </a:rPr>
              <a:t>Harold Utilization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Apr   11,498 hrs   (  1,690 kWh)		- 95.5% for Apr (7,396.061 hrs)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May   31,604 </a:t>
            </a:r>
            <a:r>
              <a:rPr lang="en-US" sz="1400" dirty="0" smtClean="0"/>
              <a:t>hrs  (  4,645 kWh)		- 89.9% for May (7,194,403 hrs)</a:t>
            </a:r>
          </a:p>
          <a:p>
            <a:pPr lvl="1"/>
            <a:r>
              <a:rPr lang="en-US" sz="1400" dirty="0" smtClean="0"/>
              <a:t>Jun    30,102 hrs  (  4,424 kWh)</a:t>
            </a:r>
          </a:p>
          <a:p>
            <a:pPr lvl="1"/>
            <a:r>
              <a:rPr lang="en-US" sz="1400" dirty="0" smtClean="0"/>
              <a:t>Jul       1,273 hrs   (    187 kWh)</a:t>
            </a:r>
          </a:p>
          <a:p>
            <a:pPr lvl="1"/>
            <a:r>
              <a:rPr lang="en-US" sz="1400" dirty="0" smtClean="0"/>
              <a:t>Aug    18,385 hrs  (  3,280 kWh)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b="1" dirty="0" smtClean="0"/>
              <a:t>Limited Opportunity to save energy on Harold at its current level of utilization.</a:t>
            </a:r>
          </a:p>
          <a:p>
            <a:pPr lvl="1"/>
            <a:endParaRPr lang="en-US" sz="1200" b="1" dirty="0" smtClean="0"/>
          </a:p>
          <a:p>
            <a:r>
              <a:rPr lang="en-US" sz="2000" b="1" dirty="0" smtClean="0">
                <a:latin typeface="Arial" charset="0"/>
                <a:cs typeface="Arial" charset="0"/>
              </a:rPr>
              <a:t>Estimated Yearly Savings is $6,000</a:t>
            </a:r>
          </a:p>
          <a:p>
            <a:pPr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513646" y="691444"/>
          <a:ext cx="4343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ine Callout 2 4"/>
          <p:cNvSpPr/>
          <p:nvPr/>
        </p:nvSpPr>
        <p:spPr>
          <a:xfrm>
            <a:off x="1447800" y="1066800"/>
            <a:ext cx="609600" cy="457200"/>
          </a:xfrm>
          <a:prstGeom prst="borderCallout2">
            <a:avLst>
              <a:gd name="adj1" fmla="val 48453"/>
              <a:gd name="adj2" fmla="val 2063"/>
              <a:gd name="adj3" fmla="val 48453"/>
              <a:gd name="adj4" fmla="val -24093"/>
              <a:gd name="adj5" fmla="val 350124"/>
              <a:gd name="adj6" fmla="val -2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Vendor ELT</a:t>
            </a:r>
          </a:p>
        </p:txBody>
      </p:sp>
      <p:sp>
        <p:nvSpPr>
          <p:cNvPr id="6" name="Line Callout 2 5"/>
          <p:cNvSpPr/>
          <p:nvPr/>
        </p:nvSpPr>
        <p:spPr>
          <a:xfrm>
            <a:off x="1524000" y="1600200"/>
            <a:ext cx="609600" cy="457200"/>
          </a:xfrm>
          <a:prstGeom prst="borderCallout2">
            <a:avLst>
              <a:gd name="adj1" fmla="val 48453"/>
              <a:gd name="adj2" fmla="val 2063"/>
              <a:gd name="adj3" fmla="val 48453"/>
              <a:gd name="adj4" fmla="val -24093"/>
              <a:gd name="adj5" fmla="val 486757"/>
              <a:gd name="adj6" fmla="val -2587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CAP</a:t>
            </a:r>
          </a:p>
        </p:txBody>
      </p:sp>
      <p:sp>
        <p:nvSpPr>
          <p:cNvPr id="7" name="Line Callout 2 6"/>
          <p:cNvSpPr/>
          <p:nvPr/>
        </p:nvSpPr>
        <p:spPr>
          <a:xfrm>
            <a:off x="2514600" y="1066800"/>
            <a:ext cx="838200" cy="685800"/>
          </a:xfrm>
          <a:prstGeom prst="borderCallout2">
            <a:avLst>
              <a:gd name="adj1" fmla="val 48453"/>
              <a:gd name="adj2" fmla="val 2063"/>
              <a:gd name="adj3" fmla="val 48453"/>
              <a:gd name="adj4" fmla="val -24093"/>
              <a:gd name="adj5" fmla="val 500620"/>
              <a:gd name="adj6" fmla="val -1229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Start of Production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(6 months to exceed 80%)</a:t>
            </a:r>
          </a:p>
        </p:txBody>
      </p:sp>
      <p:sp>
        <p:nvSpPr>
          <p:cNvPr id="8" name="Line Callout 2 7"/>
          <p:cNvSpPr/>
          <p:nvPr/>
        </p:nvSpPr>
        <p:spPr>
          <a:xfrm>
            <a:off x="3810000" y="914400"/>
            <a:ext cx="762000" cy="457200"/>
          </a:xfrm>
          <a:prstGeom prst="borderCallout2">
            <a:avLst>
              <a:gd name="adj1" fmla="val 48453"/>
              <a:gd name="adj2" fmla="val 2063"/>
              <a:gd name="adj3" fmla="val 48453"/>
              <a:gd name="adj4" fmla="val -24093"/>
              <a:gd name="adj5" fmla="val 480818"/>
              <a:gd name="adj6" fmla="val -1506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</a:rPr>
              <a:t>OS Upgrade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505200" y="1371600"/>
            <a:ext cx="304800" cy="16002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4952999" y="990600"/>
            <a:ext cx="3838731" cy="183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endParaRPr lang="en-US" sz="1400" dirty="0" smtClean="0"/>
          </a:p>
          <a:p>
            <a:r>
              <a:rPr lang="en-US" b="1" dirty="0" smtClean="0">
                <a:latin typeface="Calibri" pitchFamily="34" charset="0"/>
              </a:rPr>
              <a:t>Harold </a:t>
            </a:r>
            <a:r>
              <a:rPr lang="en-US" b="1" dirty="0">
                <a:latin typeface="Calibri" pitchFamily="34" charset="0"/>
              </a:rPr>
              <a:t>took 7 months from start of production to reach 80% utilization.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b="1" dirty="0" smtClean="0">
                <a:latin typeface="Calibri" pitchFamily="34" charset="0"/>
              </a:rPr>
              <a:t>$</a:t>
            </a:r>
            <a:r>
              <a:rPr lang="en-US" b="1" dirty="0">
                <a:latin typeface="Calibri" pitchFamily="34" charset="0"/>
              </a:rPr>
              <a:t>200K of power cost expended over </a:t>
            </a:r>
            <a:r>
              <a:rPr lang="en-US" b="1" dirty="0" smtClean="0">
                <a:latin typeface="Calibri" pitchFamily="34" charset="0"/>
              </a:rPr>
              <a:t>life</a:t>
            </a:r>
            <a:r>
              <a:rPr lang="en-US" b="1" baseline="0" dirty="0" smtClean="0">
                <a:latin typeface="Calibri" pitchFamily="34" charset="0"/>
              </a:rPr>
              <a:t>  </a:t>
            </a:r>
            <a:r>
              <a:rPr lang="en-US" b="1" dirty="0" smtClean="0">
                <a:latin typeface="Calibri" pitchFamily="34" charset="0"/>
              </a:rPr>
              <a:t>cycle </a:t>
            </a:r>
            <a:r>
              <a:rPr lang="en-US" b="1" dirty="0">
                <a:latin typeface="Calibri" pitchFamily="34" charset="0"/>
              </a:rPr>
              <a:t>for idle nodes</a:t>
            </a:r>
            <a:r>
              <a:rPr lang="en-US" b="1" dirty="0" smtClean="0">
                <a:latin typeface="Calibri" pitchFamily="34" charset="0"/>
              </a:rPr>
              <a:t>.</a:t>
            </a:r>
            <a:endParaRPr lang="en-US" b="1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477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         </a:t>
            </a:r>
            <a:r>
              <a:rPr lang="en-US" b="1" dirty="0" smtClean="0">
                <a:latin typeface="Arial" charset="0"/>
                <a:cs typeface="Arial" charset="0"/>
              </a:rPr>
              <a:t>Harold Lifecycle Utilization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49666" y="173214"/>
            <a:ext cx="7888287" cy="584775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TOW (SGI Altix ICE 6,656 cores)</a:t>
            </a:r>
            <a:br>
              <a:rPr lang="en-US" b="1" dirty="0" smtClean="0">
                <a:latin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cs typeface="Arial" charset="0"/>
              </a:rPr>
              <a:t> 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93512" y="1171222"/>
          <a:ext cx="8534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62131" y="164893"/>
            <a:ext cx="7543644" cy="68340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TOW Results (continued)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604223" cy="5345053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Lustre issues with too many nodes powering-on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EAS disabled while node startup issues addressed.  Lustre upgrade and tuning/EAS resumed on a limited set of nodes.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Low EAS usage since 5/11 with increased workload/130 node dedicated project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TOW EAS savings			TOW Utilization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Apr   15,555 hrs ( 2,286 kWh )		-  59.9% for Apr  (2,872,756)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May    1,333 </a:t>
            </a:r>
            <a:r>
              <a:rPr lang="en-US" sz="1400" dirty="0" smtClean="0"/>
              <a:t>hrs (   195 kWh )		-  73.5% for May (3,617,621)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Jun      6,335 hrs (   931 kWh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Jul       4,023 hrs (   591 kWh)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Aug     7,337 hrs  (1,078 kWh)</a:t>
            </a:r>
          </a:p>
          <a:p>
            <a:pPr lvl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76138" y="0"/>
            <a:ext cx="6601669" cy="709631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Abutil (Appro Xtreme Cluster 1,408 </a:t>
            </a:r>
            <a:br>
              <a:rPr lang="en-US" b="1" dirty="0" smtClean="0">
                <a:latin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cs typeface="Arial" charset="0"/>
              </a:rPr>
              <a:t>cores) Results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49956" y="1230489"/>
          <a:ext cx="8513056" cy="5117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8622" y="146756"/>
            <a:ext cx="7924800" cy="645101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Abutil Results (continued)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4983" y="1153931"/>
            <a:ext cx="8229600" cy="4478149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EAS Configured on Abutil in February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EAS was disabled for short period for user code testing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Abutil EAS Savings</a:t>
            </a:r>
            <a:r>
              <a:rPr lang="en-US" sz="2000" dirty="0" smtClean="0">
                <a:latin typeface="Arial" charset="0"/>
                <a:cs typeface="Arial" charset="0"/>
              </a:rPr>
              <a:t>			</a:t>
            </a:r>
            <a:r>
              <a:rPr lang="en-US" sz="2000" b="1" dirty="0" smtClean="0">
                <a:latin typeface="Arial" charset="0"/>
                <a:cs typeface="Arial" charset="0"/>
              </a:rPr>
              <a:t>Abutil Utilization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Apr   29,267 hrs (  11,024 kWh  )		- 3.9% for Apr (  49,924 hrs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May  38,044 hrs  ( 13,934 kWh  )		- 3.6% for May ( 47,803 hrs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Jun   37,007  hrs  ( 13,544 kWh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Jul    21,602  hrs  (    7,819 kWh )  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Aug   21,195 hrs  (     7.826 kWh )</a:t>
            </a:r>
          </a:p>
          <a:p>
            <a:pPr lvl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b="1" dirty="0" smtClean="0">
                <a:latin typeface="Arial" charset="0"/>
                <a:cs typeface="Arial" charset="0"/>
              </a:rPr>
              <a:t>July timeframe implemented </a:t>
            </a:r>
            <a:r>
              <a:rPr lang="en-US" sz="1400" b="1" dirty="0" smtClean="0"/>
              <a:t>keep-alive feature and increased the powered-on nodes. </a:t>
            </a:r>
            <a:endParaRPr lang="en-US" sz="1400" b="1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Daily Average of 53 of 88 Nodes Powered-off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Estimated Yearly Savings is approx $22k</a:t>
            </a:r>
          </a:p>
          <a:p>
            <a:endParaRPr lang="en-US" sz="2000" dirty="0" smtClean="0">
              <a:latin typeface="Arial" charset="0"/>
              <a:cs typeface="Arial" charset="0"/>
            </a:endParaRPr>
          </a:p>
          <a:p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ARL Cabutil Results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27377" y="1185333"/>
          <a:ext cx="8534401" cy="527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ARL Cabutil (continued)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4478149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EAS Configured on Cabutil in March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EAS Disabled for a Short Period to Test User Code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Cabutil EAS Savings		Cabutil Utilization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Apr  18,900 hrs (  6,128 kWh )		- 0.8% for Apr (    5,541 hrs)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May 18,701 hrs (  6,063 kWh )		- 7.9% for May ( 58,163 hrs)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Jun  20,840 hrs (  7,383 kWh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Jul    19,530 hrs ( 6,798 kWh ) 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Aug   10,306 hrs ( 3,390 kWh)</a:t>
            </a: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Estimated Yearly Savings is approx $11k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Daily Average of 37 of 44 nodes powered-off </a:t>
            </a:r>
          </a:p>
          <a:p>
            <a:pPr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MHPCC Mana Results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23825" y="928687"/>
          <a:ext cx="889635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MHPCC Mana Results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47650" y="1504421"/>
          <a:ext cx="8659283" cy="485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3231654"/>
          </a:xfrm>
        </p:spPr>
        <p:txBody>
          <a:bodyPr/>
          <a:lstStyle/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Project Motivation</a:t>
            </a:r>
          </a:p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Overview</a:t>
            </a:r>
          </a:p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Efforts To date</a:t>
            </a:r>
          </a:p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Results</a:t>
            </a:r>
          </a:p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Ongoing Efforts</a:t>
            </a:r>
          </a:p>
          <a:p>
            <a:pPr lvl="2">
              <a:spcBef>
                <a:spcPts val="120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Summary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77448" y="166089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MHPCC </a:t>
            </a:r>
            <a:r>
              <a:rPr lang="en-US" b="1" dirty="0" err="1" smtClean="0">
                <a:latin typeface="Arial" charset="0"/>
                <a:cs typeface="Arial" charset="0"/>
              </a:rPr>
              <a:t>Mana</a:t>
            </a:r>
            <a:r>
              <a:rPr lang="en-US" b="1" dirty="0" smtClean="0">
                <a:latin typeface="Arial" charset="0"/>
                <a:cs typeface="Arial" charset="0"/>
              </a:rPr>
              <a:t> Results</a:t>
            </a:r>
            <a:br>
              <a:rPr lang="en-US" b="1" dirty="0" smtClean="0">
                <a:latin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cs typeface="Arial" charset="0"/>
              </a:rPr>
              <a:t>(continued)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214136" y="1143175"/>
          <a:ext cx="8726664" cy="496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86733" y="207081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MHPCC Mana Results (continued)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3493264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EAS Configured on Mana in March </a:t>
            </a:r>
          </a:p>
          <a:p>
            <a:r>
              <a:rPr lang="en-US" sz="2000" b="1" dirty="0" smtClean="0">
                <a:latin typeface="Arial" charset="0"/>
                <a:cs typeface="Arial" charset="0"/>
              </a:rPr>
              <a:t>Mana Monthly Savings</a:t>
            </a:r>
            <a:r>
              <a:rPr lang="en-US" sz="2000" dirty="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Apr:  495,022 hrs ( 74,253 kWh ) -  virtual savings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May  247,144 hrs ( 37,071 kWh )  - about  50% of the system was under EAS control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Jun   203,243 hrs ( 30,486 kWh )  - less than 50% was under EAS control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Jul    261,925 hrs ( 39,273 kWh 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Aug   212,803 hrs ( 31,920 kWh )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Mana Estimated Yearly Savings approx $160k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Ongoing Efforts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4190891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Upgrade to PBSPro 11.3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Currently testing at ARL</a:t>
            </a:r>
          </a:p>
          <a:p>
            <a:pPr lvl="1"/>
            <a:endParaRPr lang="en-US" sz="6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Utility Server</a:t>
            </a:r>
            <a:endParaRPr lang="en-US" sz="1400" b="1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Implement EAS on AFRL, ERDC and NAVY DSRC Utility Servers</a:t>
            </a:r>
          </a:p>
          <a:p>
            <a:pPr lvl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Implement EAS on TI-12 systems across the HPCMP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5704126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  <a:cs typeface="Arial" charset="0"/>
              </a:rPr>
              <a:t>EAS found to be feasible on many architectures.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cs typeface="Arial" charset="0"/>
              </a:rPr>
              <a:t>EAS needs to be more tightly integrated with scheduler.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cs typeface="Arial" charset="0"/>
              </a:rPr>
              <a:t>EAS appears to be compatible with the IBM iDataPlex TI-12 systems. 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cs typeface="Arial" charset="0"/>
              </a:rPr>
              <a:t>HPC Vendor resistance has been encountered but EAS node shutdown/startup provides an opportunity to perform proactive hardware checks, improving long term reliability.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Summary (continued)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5704126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  <a:cs typeface="Arial" charset="0"/>
              </a:rPr>
              <a:t>Measured power savings are encouraging.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400" b="1" dirty="0" smtClean="0">
                <a:latin typeface="Arial" charset="0"/>
                <a:cs typeface="Arial" charset="0"/>
              </a:rPr>
              <a:t>Thanks to all!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ARL (Project Sponsorship &amp; Executive Agent).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Lockheed Martin (LM) (Architectural Implementation, Algorithm Development, Performance/Feasibility Evaluation).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Altair (Algorithm Development, Scheduler Interface)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Instrumental (Architectural Implementation, HPCMP Coordination)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Air Force Research Laboratory Maui High Performance Computing Center (MHPCC)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ORS: XE6 evaluation.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SGI (System monitoring, Architectural Implementation).</a:t>
            </a:r>
          </a:p>
          <a:p>
            <a:pPr lvl="1"/>
            <a:r>
              <a:rPr lang="en-US" sz="1600" dirty="0" smtClean="0">
                <a:latin typeface="Arial" charset="0"/>
                <a:cs typeface="Arial" charset="0"/>
              </a:rPr>
              <a:t>APPRO: Support for EAS on HPCMP Utility Servers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Questions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5704126"/>
          </a:xfrm>
        </p:spPr>
        <p:txBody>
          <a:bodyPr/>
          <a:lstStyle/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sz="2000" b="1" dirty="0" smtClean="0">
                <a:latin typeface="Arial" charset="0"/>
                <a:cs typeface="Arial" charset="0"/>
              </a:rPr>
              <a:t>					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1123949"/>
            <a:ext cx="8271529" cy="5005917"/>
          </a:xfrm>
        </p:spPr>
        <p:txBody>
          <a:bodyPr/>
          <a:lstStyle/>
          <a:p>
            <a:r>
              <a:rPr lang="en-US" sz="2400" b="1" dirty="0" smtClean="0"/>
              <a:t>With the average HPCMP HPC System Utilization in the 80% range, opportunities exist to power off idle compute nodes, reducing energy costs for the idle nodes and associated cooling.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Scheduling of reservations, system maintenance events, and scheduling of large node count jobs all create opportunities to power off idle nodes.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Idle nodes consume approximately 50% of the power of an active node.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Overview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791045" cy="5130094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Project initiated via HPCMP Energy Efficiency Initiatives 8/11.</a:t>
            </a:r>
          </a:p>
          <a:p>
            <a:r>
              <a:rPr lang="en-US" sz="2000" b="1" dirty="0" smtClean="0">
                <a:latin typeface="Arial" charset="0"/>
                <a:cs typeface="Arial" charset="0"/>
              </a:rPr>
              <a:t>Motivation: Explore the feasibility of powering off resources that are idle to save energy.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There are commercial implementations on cyclic workloads that have proven successful, but is it feasible for large non-cyclic HPC workloads?</a:t>
            </a:r>
          </a:p>
          <a:p>
            <a:pPr lvl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Theory: Typically HPCMP systems run ~ 80% utilization. If we can power off 10% of system’s nodes there would be significant energy and monetary savings to the program. Annual HPCMP kWh saving by x% of systems for y hours/day</a:t>
            </a:r>
            <a:r>
              <a:rPr lang="en-US" sz="2400" b="1" dirty="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4000" y="4130675"/>
            <a:ext cx="8651875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2000"/>
              <a:buFont typeface="Wingdings 2" pitchFamily="18" charset="2"/>
              <a:buChar char="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2000"/>
              <a:buFont typeface="Wingdings 2" pitchFamily="18" charset="2"/>
              <a:buChar char=""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67425" y="4786490"/>
          <a:ext cx="5681903" cy="1365384"/>
        </p:xfrm>
        <a:graphic>
          <a:graphicData uri="http://schemas.openxmlformats.org/drawingml/2006/table">
            <a:tbl>
              <a:tblPr/>
              <a:tblGrid>
                <a:gridCol w="1086972"/>
                <a:gridCol w="1124029"/>
                <a:gridCol w="1124029"/>
                <a:gridCol w="1124029"/>
                <a:gridCol w="1222844"/>
              </a:tblGrid>
              <a:tr h="285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rchitecture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 12h/D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15% 12h/D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 24h/D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 24h/D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XE6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224012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336018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448024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672036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ltix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395588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527450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791175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1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487737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731606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975474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1463211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Site (1.8 PUE)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390190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585284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780379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1170569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877927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1316890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1755853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2633780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Overview (continued)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791045" cy="5130094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Issues considered</a:t>
            </a:r>
          </a:p>
          <a:p>
            <a:pPr>
              <a:buNone/>
            </a:pPr>
            <a:r>
              <a:rPr lang="en-US" sz="2400" b="1" dirty="0" smtClean="0">
                <a:latin typeface="Arial" charset="0"/>
                <a:cs typeface="Arial" charset="0"/>
              </a:rPr>
              <a:t>		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No reduction in service delivery or increased expansion factors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Software/system viability: Architecture considerations: e.g. CRAY XT5 architecture will not recover from off node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No significant performance degradation for jobs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Idle nodes use 50%-60% of active nodes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System reliability affects</a:t>
            </a:r>
          </a:p>
          <a:p>
            <a:pPr marL="684213" lvl="1" indent="-342900" fontAlgn="auto"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Arial" pitchFamily="34" charset="0"/>
              <a:buChar char="–"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Cooling requirement reductions</a:t>
            </a:r>
          </a:p>
          <a:p>
            <a:pPr lvl="1"/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4000" y="4130675"/>
            <a:ext cx="8651875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2000"/>
              <a:buFont typeface="Wingdings 2" pitchFamily="18" charset="2"/>
              <a:buChar char=""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ct val="112000"/>
              <a:buFont typeface="Wingdings 2" pitchFamily="18" charset="2"/>
              <a:buChar char=""/>
              <a:defRPr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5788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Efforts To date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5098832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Altair base code for commercial application significantly adapted to the scale of HPC systems/job mix, and non-cyclic job model.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Standardized system interfaces created for system control.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Code updated to be backfilled aware.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Significant development/testing on ARL Test &amp; Development Systems (TDS)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passive mode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live mode</a:t>
            </a:r>
            <a:endParaRPr lang="en-US" sz="1400" b="1" dirty="0" smtClean="0">
              <a:latin typeface="Arial" charset="0"/>
              <a:cs typeface="Arial" charset="0"/>
            </a:endParaRP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Network Affects test on Tana (CRAY XE6, 256 cores)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endParaRPr lang="en-US" sz="1400" dirty="0" smtClean="0">
              <a:latin typeface="Arial" charset="0"/>
              <a:cs typeface="Arial" charset="0"/>
            </a:endParaRPr>
          </a:p>
          <a:p>
            <a:pPr lvl="1"/>
            <a:endParaRPr lang="en-US" sz="1400" b="1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17161" y="232348"/>
            <a:ext cx="7588614" cy="616965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Efforts To date (continued)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7488" y="1123950"/>
            <a:ext cx="8229600" cy="5098832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Production on Army Research Laboratory DoD Supercomputing Resource Center (ARL DSRC) systems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Harold (</a:t>
            </a:r>
            <a:r>
              <a:rPr lang="it-IT" sz="1400" dirty="0" smtClean="0"/>
              <a:t>SGI Altix ICE Quad Core Xeon Cluster 10,752 cores)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 TOW  (</a:t>
            </a:r>
            <a:r>
              <a:rPr lang="en-US" sz="1400" dirty="0" smtClean="0"/>
              <a:t>SGI Altix ICE Quad Core Xeon Cluster  6,656 cores)</a:t>
            </a:r>
          </a:p>
          <a:p>
            <a:pPr lvl="1"/>
            <a:r>
              <a:rPr lang="en-US" sz="1400" dirty="0" smtClean="0"/>
              <a:t>ICECUBE (SGI Altix ICE Quad Core Xeon Cluster TDS,  96 cores)</a:t>
            </a:r>
          </a:p>
          <a:p>
            <a:pPr lvl="1"/>
            <a:r>
              <a:rPr lang="en-US" sz="1400" dirty="0" smtClean="0"/>
              <a:t>MJM (Linux </a:t>
            </a:r>
            <a:r>
              <a:rPr lang="en-US" sz="1400" dirty="0" err="1" smtClean="0"/>
              <a:t>Networx</a:t>
            </a:r>
            <a:r>
              <a:rPr lang="en-US" sz="1400" dirty="0" smtClean="0"/>
              <a:t> Evolocity II Xeon Cluster,  3.248 cores)</a:t>
            </a:r>
          </a:p>
          <a:p>
            <a:pPr lvl="2"/>
            <a:r>
              <a:rPr lang="en-US" sz="1400" dirty="0" smtClean="0">
                <a:latin typeface="Arial" charset="0"/>
                <a:cs typeface="Arial" charset="0"/>
              </a:rPr>
              <a:t>Development applicable to Mana: US and other IB clusters</a:t>
            </a:r>
            <a:endParaRPr lang="en-US" sz="1400" dirty="0" smtClean="0"/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 Abutil (Appro Xtreme-X Series Cluster 1,824 cores)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Cabutil (Appro Xtreme-X Series Cluster 1,008 cores)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Production on Maui High Performance Computing Center (MHPCC) system</a:t>
            </a:r>
          </a:p>
          <a:p>
            <a:pPr>
              <a:buNone/>
            </a:pPr>
            <a:endParaRPr lang="en-US" sz="2000" b="1" dirty="0" smtClean="0">
              <a:latin typeface="Arial" charset="0"/>
              <a:cs typeface="Arial" charset="0"/>
            </a:endParaRP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Mana (</a:t>
            </a:r>
            <a:r>
              <a:rPr lang="en-US" sz="1400" dirty="0" smtClean="0"/>
              <a:t>Dell Quad Core Xeon Cluster (9,216 cores)</a:t>
            </a:r>
          </a:p>
          <a:p>
            <a:pPr lvl="2"/>
            <a:r>
              <a:rPr lang="en-US" sz="1400" dirty="0" smtClean="0"/>
              <a:t>Transitioned slowly to “live mode” starting 25 Apr 12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Muutil (Appro Quad Core Xeon Cluster </a:t>
            </a:r>
          </a:p>
          <a:p>
            <a:pPr lvl="2"/>
            <a:r>
              <a:rPr lang="en-US" sz="1400" dirty="0" smtClean="0">
                <a:latin typeface="Arial" charset="0"/>
                <a:cs typeface="Arial" charset="0"/>
              </a:rPr>
              <a:t>EAS/PBSPro 11.2 installed.  Ran in passive mode for 2 months.  Waiting for approval.</a:t>
            </a:r>
          </a:p>
          <a:p>
            <a:pPr lvl="2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56414" y="112426"/>
            <a:ext cx="7011493" cy="1093405"/>
          </a:xfrm>
        </p:spPr>
        <p:txBody>
          <a:bodyPr/>
          <a:lstStyle/>
          <a:p>
            <a:r>
              <a:rPr lang="en-US" b="1" dirty="0" smtClean="0">
                <a:latin typeface="Arial" charset="0"/>
                <a:cs typeface="Arial" charset="0"/>
              </a:rPr>
              <a:t>Harold (SGI Altix ICE 10,752 cores) </a:t>
            </a:r>
            <a:br>
              <a:rPr lang="en-US" b="1" dirty="0" smtClean="0">
                <a:latin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cs typeface="Arial" charset="0"/>
              </a:rPr>
              <a:t>Results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604223" cy="836126"/>
          </a:xfrm>
        </p:spPr>
        <p:txBody>
          <a:bodyPr/>
          <a:lstStyle/>
          <a:p>
            <a:endParaRPr lang="en-US" sz="2000" dirty="0" smtClean="0">
              <a:latin typeface="Arial" charset="0"/>
              <a:cs typeface="Arial" charset="0"/>
            </a:endParaRPr>
          </a:p>
          <a:p>
            <a:endParaRPr lang="en-US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70933" y="1162755"/>
          <a:ext cx="8456612" cy="528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7488" y="263525"/>
            <a:ext cx="7888287" cy="58477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         </a:t>
            </a:r>
            <a:r>
              <a:rPr lang="en-US" b="1" dirty="0" smtClean="0">
                <a:latin typeface="Arial" charset="0"/>
                <a:cs typeface="Arial" charset="0"/>
              </a:rPr>
              <a:t>Harold Results (continued)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7487" y="1123950"/>
            <a:ext cx="8604223" cy="4806444"/>
          </a:xfrm>
        </p:spPr>
        <p:txBody>
          <a:bodyPr/>
          <a:lstStyle/>
          <a:p>
            <a:pPr lvl="1"/>
            <a:endParaRPr lang="en-US" sz="1200" b="1" dirty="0" smtClean="0"/>
          </a:p>
          <a:p>
            <a:pPr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Moved reservation nodes from racks 17-21 to racks 1-5.</a:t>
            </a:r>
          </a:p>
          <a:p>
            <a:pPr lvl="1"/>
            <a:r>
              <a:rPr lang="en-US" sz="1400" dirty="0" smtClean="0">
                <a:latin typeface="Arial" charset="0"/>
                <a:cs typeface="Arial" charset="0"/>
              </a:rPr>
              <a:t>Improved backfill jobs and freed up nodes for longer running jobs</a:t>
            </a:r>
          </a:p>
          <a:p>
            <a:pPr lvl="1"/>
            <a:endParaRPr lang="en-US" sz="14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Scheduled PM on 5/27 shows nodes powered down as no pending jobs could complete prior to PM reservation.</a:t>
            </a:r>
          </a:p>
          <a:p>
            <a:endParaRPr lang="en-US" sz="2000" b="1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Emergency PM on 6/12 shows nodes powered down due to system inactivity.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DEC_template">
  <a:themeElements>
    <a:clrScheme name="CERDEC_template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8B001D"/>
      </a:accent1>
      <a:accent2>
        <a:srgbClr val="808080"/>
      </a:accent2>
      <a:accent3>
        <a:srgbClr val="FFFFFF"/>
      </a:accent3>
      <a:accent4>
        <a:srgbClr val="000000"/>
      </a:accent4>
      <a:accent5>
        <a:srgbClr val="C4AAAB"/>
      </a:accent5>
      <a:accent6>
        <a:srgbClr val="737373"/>
      </a:accent6>
      <a:hlink>
        <a:srgbClr val="8B001D"/>
      </a:hlink>
      <a:folHlink>
        <a:srgbClr val="BCAE7A"/>
      </a:folHlink>
    </a:clrScheme>
    <a:fontScheme name="CERDEC_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CERDEC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RDEC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8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B001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4AAAB"/>
        </a:accent5>
        <a:accent6>
          <a:srgbClr val="737373"/>
        </a:accent6>
        <a:hlink>
          <a:srgbClr val="BCAE7A"/>
        </a:hlink>
        <a:folHlink>
          <a:srgbClr val="BCAE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RDEC_template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8B001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C4AAAB"/>
        </a:accent5>
        <a:accent6>
          <a:srgbClr val="737373"/>
        </a:accent6>
        <a:hlink>
          <a:srgbClr val="8B001D"/>
        </a:hlink>
        <a:folHlink>
          <a:srgbClr val="BCAE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1022</Words>
  <Application>Microsoft Office PowerPoint</Application>
  <PresentationFormat>On-screen Show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CERDEC_template</vt:lpstr>
      <vt:lpstr>Early Experiences with Energy-Aware (EAS) Scheduling </vt:lpstr>
      <vt:lpstr>Agenda</vt:lpstr>
      <vt:lpstr>Project Motivation</vt:lpstr>
      <vt:lpstr>Overview</vt:lpstr>
      <vt:lpstr>Overview (continued)</vt:lpstr>
      <vt:lpstr>Efforts To date</vt:lpstr>
      <vt:lpstr>Efforts To date (continued)</vt:lpstr>
      <vt:lpstr>Harold (SGI Altix ICE 10,752 cores)  Results</vt:lpstr>
      <vt:lpstr>         Harold Results (continued)</vt:lpstr>
      <vt:lpstr>         Harold Results (continued)</vt:lpstr>
      <vt:lpstr>         Harold Lifecycle Utilization</vt:lpstr>
      <vt:lpstr>TOW (SGI Altix ICE 6,656 cores)  Results</vt:lpstr>
      <vt:lpstr>TOW Results (continued)</vt:lpstr>
      <vt:lpstr>Abutil (Appro Xtreme Cluster 1,408  cores) Results</vt:lpstr>
      <vt:lpstr>Abutil Results (continued)</vt:lpstr>
      <vt:lpstr>ARL Cabutil Results</vt:lpstr>
      <vt:lpstr>ARL Cabutil (continued)</vt:lpstr>
      <vt:lpstr>MHPCC Mana Results</vt:lpstr>
      <vt:lpstr>MHPCC Mana Results</vt:lpstr>
      <vt:lpstr>MHPCC Mana Results (continued)</vt:lpstr>
      <vt:lpstr>MHPCC Mana Results (continued)</vt:lpstr>
      <vt:lpstr>Ongoing Efforts</vt:lpstr>
      <vt:lpstr>Summary</vt:lpstr>
      <vt:lpstr>Summary (continued)</vt:lpstr>
      <vt:lpstr>Questions</vt:lpstr>
    </vt:vector>
  </TitlesOfParts>
  <Company>HQ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keith.schoeneick</dc:creator>
  <cp:lastModifiedBy>kathy.anne.smith</cp:lastModifiedBy>
  <cp:revision>172</cp:revision>
  <dcterms:created xsi:type="dcterms:W3CDTF">2007-10-19T11:39:40Z</dcterms:created>
  <dcterms:modified xsi:type="dcterms:W3CDTF">2012-09-06T21:00:18Z</dcterms:modified>
</cp:coreProperties>
</file>