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30" r:id="rId5"/>
    <p:sldId id="349" r:id="rId6"/>
    <p:sldId id="350" r:id="rId7"/>
    <p:sldId id="357" r:id="rId8"/>
    <p:sldId id="351" r:id="rId9"/>
    <p:sldId id="358" r:id="rId10"/>
    <p:sldId id="352" r:id="rId11"/>
    <p:sldId id="353" r:id="rId12"/>
    <p:sldId id="359" r:id="rId13"/>
    <p:sldId id="334" r:id="rId14"/>
    <p:sldId id="354" r:id="rId15"/>
    <p:sldId id="372" r:id="rId16"/>
    <p:sldId id="371" r:id="rId17"/>
    <p:sldId id="373" r:id="rId18"/>
    <p:sldId id="360" r:id="rId19"/>
    <p:sldId id="346" r:id="rId20"/>
    <p:sldId id="369" r:id="rId21"/>
    <p:sldId id="356" r:id="rId22"/>
    <p:sldId id="368" r:id="rId23"/>
    <p:sldId id="355" r:id="rId24"/>
    <p:sldId id="370" r:id="rId25"/>
    <p:sldId id="363" r:id="rId26"/>
    <p:sldId id="342" r:id="rId27"/>
    <p:sldId id="364" r:id="rId28"/>
    <p:sldId id="366" r:id="rId29"/>
    <p:sldId id="34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0D7"/>
    <a:srgbClr val="051693"/>
    <a:srgbClr val="C6D4E4"/>
    <a:srgbClr val="ADC2DB"/>
    <a:srgbClr val="034B92"/>
    <a:srgbClr val="660066"/>
    <a:srgbClr val="E9EFF5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7656" autoAdjust="0"/>
  </p:normalViewPr>
  <p:slideViewPr>
    <p:cSldViewPr snapToGrid="0">
      <p:cViewPr>
        <p:scale>
          <a:sx n="70" d="100"/>
          <a:sy n="70" d="100"/>
        </p:scale>
        <p:origin x="-2148" y="-726"/>
      </p:cViewPr>
      <p:guideLst>
        <p:guide orient="horz" pos="3838"/>
        <p:guide pos="3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2340"/>
    </p:cViewPr>
  </p:sorterViewPr>
  <p:notesViewPr>
    <p:cSldViewPr snapToGrid="0">
      <p:cViewPr varScale="1">
        <p:scale>
          <a:sx n="56" d="100"/>
          <a:sy n="56" d="100"/>
        </p:scale>
        <p:origin x="-1714" y="-8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nellm\Desktop\HPC%20ARC\matrix-factoriz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5981949624717979E-2"/>
          <c:y val="2.6765437215084956E-2"/>
          <c:w val="0.75994935927126761"/>
          <c:h val="0.89044189930804318"/>
        </c:manualLayout>
      </c:layout>
      <c:scatterChart>
        <c:scatterStyle val="smoothMarker"/>
        <c:ser>
          <c:idx val="0"/>
          <c:order val="0"/>
          <c:tx>
            <c:v>Magma</c:v>
          </c:tx>
          <c:xVal>
            <c:numRef>
              <c:f>Sheet1!$B$14:$B$23</c:f>
              <c:numCache>
                <c:formatCode>General</c:formatCode>
                <c:ptCount val="10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4096</c:v>
                </c:pt>
                <c:pt idx="4">
                  <c:v>5120</c:v>
                </c:pt>
                <c:pt idx="5">
                  <c:v>6144</c:v>
                </c:pt>
                <c:pt idx="6">
                  <c:v>7168</c:v>
                </c:pt>
                <c:pt idx="7">
                  <c:v>8192</c:v>
                </c:pt>
                <c:pt idx="8">
                  <c:v>9216</c:v>
                </c:pt>
                <c:pt idx="9">
                  <c:v>10240</c:v>
                </c:pt>
              </c:numCache>
            </c:numRef>
          </c:xVal>
          <c:yVal>
            <c:numRef>
              <c:f>Sheet1!$C$14:$C$23</c:f>
              <c:numCache>
                <c:formatCode>General</c:formatCode>
                <c:ptCount val="10"/>
                <c:pt idx="0">
                  <c:v>547.41</c:v>
                </c:pt>
                <c:pt idx="1">
                  <c:v>596.09</c:v>
                </c:pt>
                <c:pt idx="2">
                  <c:v>637.41999999999996</c:v>
                </c:pt>
                <c:pt idx="3">
                  <c:v>633.45999999999947</c:v>
                </c:pt>
                <c:pt idx="4">
                  <c:v>630.92999999999938</c:v>
                </c:pt>
                <c:pt idx="5">
                  <c:v>648.54999999999939</c:v>
                </c:pt>
                <c:pt idx="6">
                  <c:v>643.72</c:v>
                </c:pt>
                <c:pt idx="7">
                  <c:v>639.47</c:v>
                </c:pt>
                <c:pt idx="8">
                  <c:v>649.6</c:v>
                </c:pt>
                <c:pt idx="9">
                  <c:v>646.15</c:v>
                </c:pt>
              </c:numCache>
            </c:numRef>
          </c:yVal>
          <c:smooth val="1"/>
        </c:ser>
        <c:ser>
          <c:idx val="1"/>
          <c:order val="1"/>
          <c:tx>
            <c:v>CUBLAS</c:v>
          </c:tx>
          <c:xVal>
            <c:numRef>
              <c:f>Sheet1!$B$14:$B$23</c:f>
              <c:numCache>
                <c:formatCode>General</c:formatCode>
                <c:ptCount val="10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4096</c:v>
                </c:pt>
                <c:pt idx="4">
                  <c:v>5120</c:v>
                </c:pt>
                <c:pt idx="5">
                  <c:v>6144</c:v>
                </c:pt>
                <c:pt idx="6">
                  <c:v>7168</c:v>
                </c:pt>
                <c:pt idx="7">
                  <c:v>8192</c:v>
                </c:pt>
                <c:pt idx="8">
                  <c:v>9216</c:v>
                </c:pt>
                <c:pt idx="9">
                  <c:v>10240</c:v>
                </c:pt>
              </c:numCache>
            </c:numRef>
          </c:xVal>
          <c:yVal>
            <c:numRef>
              <c:f>Sheet1!$D$14:$D$23</c:f>
              <c:numCache>
                <c:formatCode>General</c:formatCode>
                <c:ptCount val="10"/>
                <c:pt idx="0">
                  <c:v>447.39</c:v>
                </c:pt>
                <c:pt idx="1">
                  <c:v>588.34999999999854</c:v>
                </c:pt>
                <c:pt idx="2">
                  <c:v>632.14</c:v>
                </c:pt>
                <c:pt idx="3">
                  <c:v>613.30999999999949</c:v>
                </c:pt>
                <c:pt idx="4">
                  <c:v>628.81999999999948</c:v>
                </c:pt>
                <c:pt idx="5">
                  <c:v>642.62</c:v>
                </c:pt>
                <c:pt idx="6">
                  <c:v>626.47</c:v>
                </c:pt>
                <c:pt idx="7">
                  <c:v>634.66999999999996</c:v>
                </c:pt>
                <c:pt idx="8">
                  <c:v>643.61</c:v>
                </c:pt>
                <c:pt idx="9">
                  <c:v>632.83999999999946</c:v>
                </c:pt>
              </c:numCache>
            </c:numRef>
          </c:yVal>
          <c:smooth val="1"/>
        </c:ser>
        <c:axId val="108206720"/>
        <c:axId val="111554944"/>
      </c:scatterChart>
      <c:valAx>
        <c:axId val="108206720"/>
        <c:scaling>
          <c:orientation val="minMax"/>
        </c:scaling>
        <c:axPos val="b"/>
        <c:numFmt formatCode="General" sourceLinked="1"/>
        <c:tickLblPos val="nextTo"/>
        <c:crossAx val="111554944"/>
        <c:crosses val="autoZero"/>
        <c:crossBetween val="midCat"/>
      </c:valAx>
      <c:valAx>
        <c:axId val="11155494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820672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Intel 5650 12 Cores</c:v>
          </c:tx>
          <c:xVal>
            <c:numRef>
              <c:f>Sheet1!$A$2:$A$11</c:f>
              <c:numCache>
                <c:formatCode>General</c:formatCode>
                <c:ptCount val="10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  <c:pt idx="8">
                  <c:v>9088</c:v>
                </c:pt>
                <c:pt idx="9">
                  <c:v>10112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23.57</c:v>
                </c:pt>
                <c:pt idx="1">
                  <c:v>139.94999999999999</c:v>
                </c:pt>
                <c:pt idx="2">
                  <c:v>151.54</c:v>
                </c:pt>
                <c:pt idx="3">
                  <c:v>163.66</c:v>
                </c:pt>
                <c:pt idx="4">
                  <c:v>167.42000000000004</c:v>
                </c:pt>
                <c:pt idx="5">
                  <c:v>171.55</c:v>
                </c:pt>
                <c:pt idx="6">
                  <c:v>199.86</c:v>
                </c:pt>
                <c:pt idx="7">
                  <c:v>202.13</c:v>
                </c:pt>
                <c:pt idx="8">
                  <c:v>207.65</c:v>
                </c:pt>
                <c:pt idx="9">
                  <c:v>210.34</c:v>
                </c:pt>
              </c:numCache>
            </c:numRef>
          </c:yVal>
        </c:ser>
        <c:ser>
          <c:idx val="1"/>
          <c:order val="1"/>
          <c:tx>
            <c:v>Nvidia C2050</c:v>
          </c:tx>
          <c:xVal>
            <c:numRef>
              <c:f>Sheet1!$A$2:$A$11</c:f>
              <c:numCache>
                <c:formatCode>General</c:formatCode>
                <c:ptCount val="10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  <c:pt idx="8">
                  <c:v>9088</c:v>
                </c:pt>
                <c:pt idx="9">
                  <c:v>10112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29.99</c:v>
                </c:pt>
                <c:pt idx="1">
                  <c:v>90.83</c:v>
                </c:pt>
                <c:pt idx="2">
                  <c:v>152.28</c:v>
                </c:pt>
                <c:pt idx="3">
                  <c:v>278.75</c:v>
                </c:pt>
                <c:pt idx="4">
                  <c:v>330.97999999999894</c:v>
                </c:pt>
                <c:pt idx="5">
                  <c:v>355.83</c:v>
                </c:pt>
                <c:pt idx="6">
                  <c:v>377.77</c:v>
                </c:pt>
                <c:pt idx="7">
                  <c:v>403.77</c:v>
                </c:pt>
                <c:pt idx="8">
                  <c:v>421.48999999999899</c:v>
                </c:pt>
                <c:pt idx="9">
                  <c:v>434.3</c:v>
                </c:pt>
              </c:numCache>
            </c:numRef>
          </c:yVal>
        </c:ser>
        <c:axId val="111574016"/>
        <c:axId val="111575808"/>
      </c:scatterChart>
      <c:valAx>
        <c:axId val="111574016"/>
        <c:scaling>
          <c:orientation val="minMax"/>
        </c:scaling>
        <c:axPos val="b"/>
        <c:numFmt formatCode="General" sourceLinked="1"/>
        <c:tickLblPos val="nextTo"/>
        <c:crossAx val="111575808"/>
        <c:crosses val="autoZero"/>
        <c:crossBetween val="midCat"/>
      </c:valAx>
      <c:valAx>
        <c:axId val="111575808"/>
        <c:scaling>
          <c:orientation val="minMax"/>
        </c:scaling>
        <c:axPos val="l"/>
        <c:majorGridlines/>
        <c:numFmt formatCode="General" sourceLinked="1"/>
        <c:tickLblPos val="nextTo"/>
        <c:crossAx val="11157401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5136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5136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0DE99548-8FE2-4673-858F-5006083F7FEF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88"/>
            <a:ext cx="3037212" cy="465136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29688"/>
            <a:ext cx="3037212" cy="465136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AD94C138-125B-4EFC-AC89-5E323CEB4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5C58875-E93A-41D8-95F9-BF6DB4C6F479}" type="datetimeFigureOut">
              <a:rPr lang="en-CA" smtClean="0"/>
              <a:pPr/>
              <a:t>06/09/2012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EABADF3B-7EFC-4A41-8083-E8BCAC0B1F4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AAC7C-4D4B-4056-82C6-09A318D484C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AFRL Shiel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3502" y="1625927"/>
            <a:ext cx="4040466" cy="4035322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9" name="Picture 8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0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251520" y="5636096"/>
            <a:ext cx="403244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Integrity </a:t>
            </a: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 </a:t>
            </a: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Service </a:t>
            </a: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 </a:t>
            </a: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Excellence</a:t>
            </a:r>
          </a:p>
        </p:txBody>
      </p:sp>
      <p:sp>
        <p:nvSpPr>
          <p:cNvPr id="15" name="Text Box 2"/>
          <p:cNvSpPr txBox="1">
            <a:spLocks noChangeArrowheads="1"/>
          </p:cNvSpPr>
          <p:nvPr userDrawn="1"/>
        </p:nvSpPr>
        <p:spPr bwMode="auto">
          <a:xfrm>
            <a:off x="4800600" y="3124200"/>
            <a:ext cx="4038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endParaRPr lang="en-US" sz="2000" b="1" i="0" dirty="0">
              <a:effectLst/>
              <a:latin typeface="Arial" pitchFamily="34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Briefing 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648200" y="3657600"/>
            <a:ext cx="40386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Date: DD MM YYYY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48200" y="4495800"/>
            <a:ext cx="40386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Name, Rank, Office Symbol,   Air Force Research Laboratory (each on separate lines)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0" name="Picture 9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31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603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9750" algn="l"/>
              </a:tabLst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044D9-DFD6-4955-B56A-D4D40C707894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CA37BE-2256-40DF-A1E6-2D0988E776E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8" name="Picture 7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9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044D9-DFD6-4955-B56A-D4D40C707894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CA37BE-2256-40DF-A1E6-2D0988E776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1" name="Picture 10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2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044D9-DFD6-4955-B56A-D4D40C707894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CA37BE-2256-40DF-A1E6-2D0988E776E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9" name="Picture 8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0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9"/>
          <p:cNvSpPr txBox="1">
            <a:spLocks noChangeArrowheads="1"/>
          </p:cNvSpPr>
          <p:nvPr userDrawn="1"/>
        </p:nvSpPr>
        <p:spPr bwMode="auto">
          <a:xfrm>
            <a:off x="7315200" y="6550223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2" descr="AFRL Shield transparent background 1INcopy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77845" y="1443568"/>
            <a:ext cx="4972645" cy="493776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1691680" y="6594626"/>
            <a:ext cx="576064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</a:rPr>
              <a:t>DISTRIBUTION STATEMENT A – Unclassified, Unlimited</a:t>
            </a:r>
            <a:r>
              <a:rPr lang="en-US" sz="800" b="1" baseline="0" dirty="0" smtClean="0">
                <a:solidFill>
                  <a:schemeClr val="tx1"/>
                </a:solidFill>
                <a:latin typeface="Arial" pitchFamily="34" charset="0"/>
              </a:rPr>
              <a:t> Distribution</a:t>
            </a:r>
            <a:endParaRPr lang="en-US" sz="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8" name="Picture 7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0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1"/>
            <a:ext cx="6840760" cy="105273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Questions?</a:t>
            </a:r>
          </a:p>
        </p:txBody>
      </p:sp>
      <p:pic>
        <p:nvPicPr>
          <p:cNvPr id="13" name="Picture 2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288205"/>
            <a:ext cx="1402948" cy="55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"/>
            <a:ext cx="7162800" cy="904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371600"/>
            <a:ext cx="4184650" cy="2651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371600"/>
            <a:ext cx="4184650" cy="2651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45600" y="5668436"/>
            <a:ext cx="21268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3041282" y="5668436"/>
            <a:ext cx="289584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680960" y="6605974"/>
            <a:ext cx="1297440" cy="205941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fld id="{9C51265F-EB82-440B-BA69-598F81E57F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7315200" y="6550223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91680" y="6594626"/>
            <a:ext cx="576064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</a:rPr>
              <a:t>DISTRIBUTION</a:t>
            </a:r>
            <a:r>
              <a:rPr lang="en-US" sz="800" b="1" baseline="0" dirty="0" smtClean="0">
                <a:solidFill>
                  <a:schemeClr val="tx1"/>
                </a:solidFill>
                <a:latin typeface="Arial" pitchFamily="34" charset="0"/>
              </a:rPr>
              <a:t> A.  Approved for public release; distribution unlimited (88ABW-2011-3208, 06 Jun 2011)</a:t>
            </a:r>
            <a:endParaRPr lang="en-US" sz="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Picture 2" descr="C:\Users\HectorHA\AppData\Local\Microsoft\Windows\Temporary Internet Files\Content.Outlook\MKL35CXM\AFRL Globe no ta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6288205"/>
            <a:ext cx="1402948" cy="557438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7" name="Picture 6" descr="AFRL Shield.png"/>
            <p:cNvPicPr>
              <a:picLocks noChangeAspect="1"/>
            </p:cNvPicPr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8" name="Picture 8" descr="blue_std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49" r:id="rId2"/>
    <p:sldLayoutId id="2147483702" r:id="rId3"/>
    <p:sldLayoutId id="2147483698" r:id="rId4"/>
    <p:sldLayoutId id="2147483699" r:id="rId5"/>
    <p:sldLayoutId id="2147483695" r:id="rId6"/>
    <p:sldLayoutId id="2147483705" r:id="rId7"/>
    <p:sldLayoutId id="2147483706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3886200" y="1600201"/>
            <a:ext cx="4800600" cy="1676400"/>
          </a:xfrm>
        </p:spPr>
        <p:txBody>
          <a:bodyPr/>
          <a:lstStyle/>
          <a:p>
            <a:r>
              <a:rPr lang="en-US" dirty="0" smtClean="0"/>
              <a:t> Integration, Development and Results of the 500 </a:t>
            </a:r>
            <a:r>
              <a:rPr lang="en-US" dirty="0" smtClean="0"/>
              <a:t>Teraflop </a:t>
            </a:r>
            <a:r>
              <a:rPr lang="en-US" dirty="0" smtClean="0"/>
              <a:t>Heterogeneous Cluster (</a:t>
            </a:r>
            <a:r>
              <a:rPr lang="en-US" i="1" dirty="0" smtClean="0"/>
              <a:t>Condor)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smtClean="0"/>
              <a:t>11 September 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Barnell</a:t>
            </a:r>
          </a:p>
          <a:p>
            <a:r>
              <a:rPr lang="en-US" dirty="0" smtClean="0"/>
              <a:t>Air Force Research Laboratory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i="1" dirty="0" smtClean="0"/>
              <a:t> Condor </a:t>
            </a:r>
            <a:r>
              <a:rPr lang="en-US" dirty="0" smtClean="0"/>
              <a:t>Cluster</a:t>
            </a:r>
            <a:endParaRPr lang="en-US" dirty="0"/>
          </a:p>
        </p:txBody>
      </p:sp>
      <p:pic>
        <p:nvPicPr>
          <p:cNvPr id="4" name="Content Placeholder 3" descr="Condor_Clu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8956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l.barnellm\Desktop\In-House Review 2010\Condor_Node_1.jpg"/>
          <p:cNvPicPr>
            <a:picLocks noChangeAspect="1" noChangeArrowheads="1"/>
          </p:cNvPicPr>
          <p:nvPr/>
        </p:nvPicPr>
        <p:blipFill>
          <a:blip r:embed="rId3" cstate="print"/>
          <a:srcRect l="13786" t="8151" r="9190" b="3261"/>
          <a:stretch>
            <a:fillRect/>
          </a:stretch>
        </p:blipFill>
        <p:spPr bwMode="auto">
          <a:xfrm>
            <a:off x="228600" y="1828800"/>
            <a:ext cx="364355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Down Arrow 25"/>
          <p:cNvSpPr/>
          <p:nvPr/>
        </p:nvSpPr>
        <p:spPr>
          <a:xfrm>
            <a:off x="6272784" y="2819400"/>
            <a:ext cx="1018032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8143" y="1676400"/>
            <a:ext cx="4443244" cy="2743200"/>
            <a:chOff x="18143" y="1524000"/>
            <a:chExt cx="5297714" cy="2362200"/>
          </a:xfrm>
        </p:grpSpPr>
        <p:pic>
          <p:nvPicPr>
            <p:cNvPr id="5" name="Picture 4" descr="IMG_0233.JPG"/>
            <p:cNvPicPr>
              <a:picLocks noChangeAspect="1"/>
            </p:cNvPicPr>
            <p:nvPr/>
          </p:nvPicPr>
          <p:blipFill>
            <a:blip r:embed="rId4" cstate="print"/>
            <a:srcRect l="21429" r="15079"/>
            <a:stretch>
              <a:fillRect/>
            </a:stretch>
          </p:blipFill>
          <p:spPr>
            <a:xfrm>
              <a:off x="18143" y="1524000"/>
              <a:ext cx="1124857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IMG_0233.JPG"/>
            <p:cNvPicPr>
              <a:picLocks noChangeAspect="1"/>
            </p:cNvPicPr>
            <p:nvPr/>
          </p:nvPicPr>
          <p:blipFill>
            <a:blip r:embed="rId4" cstate="print"/>
            <a:srcRect l="21429" r="15079"/>
            <a:stretch>
              <a:fillRect/>
            </a:stretch>
          </p:blipFill>
          <p:spPr>
            <a:xfrm>
              <a:off x="856343" y="1524000"/>
              <a:ext cx="1124857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 descr="IMG_0233.JPG"/>
            <p:cNvPicPr>
              <a:picLocks noChangeAspect="1"/>
            </p:cNvPicPr>
            <p:nvPr/>
          </p:nvPicPr>
          <p:blipFill>
            <a:blip r:embed="rId4" cstate="print"/>
            <a:srcRect l="21429" r="15079"/>
            <a:stretch>
              <a:fillRect/>
            </a:stretch>
          </p:blipFill>
          <p:spPr>
            <a:xfrm>
              <a:off x="1694543" y="1524000"/>
              <a:ext cx="1124857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IMG_0233.JPG"/>
            <p:cNvPicPr>
              <a:picLocks noChangeAspect="1"/>
            </p:cNvPicPr>
            <p:nvPr/>
          </p:nvPicPr>
          <p:blipFill>
            <a:blip r:embed="rId4" cstate="print"/>
            <a:srcRect l="21429" r="15079"/>
            <a:stretch>
              <a:fillRect/>
            </a:stretch>
          </p:blipFill>
          <p:spPr>
            <a:xfrm>
              <a:off x="2514600" y="1524000"/>
              <a:ext cx="1124857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 descr="IMG_0233.JPG"/>
            <p:cNvPicPr>
              <a:picLocks noChangeAspect="1"/>
            </p:cNvPicPr>
            <p:nvPr/>
          </p:nvPicPr>
          <p:blipFill>
            <a:blip r:embed="rId4" cstate="print"/>
            <a:srcRect l="21429" r="15079"/>
            <a:stretch>
              <a:fillRect/>
            </a:stretch>
          </p:blipFill>
          <p:spPr>
            <a:xfrm>
              <a:off x="3352800" y="1524000"/>
              <a:ext cx="1124857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 descr="IMG_0233.JPG"/>
            <p:cNvPicPr>
              <a:picLocks noChangeAspect="1"/>
            </p:cNvPicPr>
            <p:nvPr/>
          </p:nvPicPr>
          <p:blipFill>
            <a:blip r:embed="rId4" cstate="print"/>
            <a:srcRect l="21429" r="15079"/>
            <a:stretch>
              <a:fillRect/>
            </a:stretch>
          </p:blipFill>
          <p:spPr>
            <a:xfrm>
              <a:off x="4191000" y="1524000"/>
              <a:ext cx="1124857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5448300" y="1619071"/>
            <a:ext cx="26670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1716 SONY Playstation3s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STI Cell Broadband Engine</a:t>
            </a:r>
          </a:p>
          <a:p>
            <a:pPr marL="344488" lvl="1" indent="-117475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PowerPC PPE</a:t>
            </a:r>
          </a:p>
          <a:p>
            <a:pPr marL="344488" lvl="1" indent="-117475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6 SPEs</a:t>
            </a:r>
          </a:p>
          <a:p>
            <a:pPr marL="344488" lvl="1" indent="-117475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256 MB RAM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10800000">
            <a:off x="1676400" y="4267200"/>
            <a:ext cx="1018032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1965" y="4495800"/>
            <a:ext cx="2895600" cy="1892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Arial" pitchFamily="34" charset="0"/>
                <a:cs typeface="Arial" pitchFamily="34" charset="0"/>
              </a:rPr>
              <a:t>84 head nodes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6 gateway access points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78 compute nodes</a:t>
            </a:r>
          </a:p>
          <a:p>
            <a:pPr marL="288925" lvl="1" indent="-117475"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Intel Xeon X5650 dual-socket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hexa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-core</a:t>
            </a:r>
          </a:p>
          <a:p>
            <a:pPr marL="288925" lvl="1" indent="-117475"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(2) NVIDIA Tesla GPGPUs</a:t>
            </a:r>
          </a:p>
          <a:p>
            <a:pPr marL="515938" lvl="2" indent="-117475"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54 nodes – (108) C2050 </a:t>
            </a:r>
          </a:p>
          <a:p>
            <a:pPr marL="515938" lvl="2" indent="-117475"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24 nodes – (48) C2070/5</a:t>
            </a:r>
          </a:p>
          <a:p>
            <a:pPr marL="288925" lvl="1" indent="-117475"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24-48 GB RAM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1143000"/>
            <a:ext cx="135165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FY10 DHPI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0200" y="1143000"/>
            <a:ext cx="754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Key design considerations: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Price/performance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Performance/Watt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143000" y="52388"/>
            <a:ext cx="67818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Condor Cluster (500 </a:t>
            </a:r>
            <a:r>
              <a:rPr lang="en-US" dirty="0" err="1" smtClean="0"/>
              <a:t>Tflops</a:t>
            </a:r>
            <a:r>
              <a:rPr lang="en-US" dirty="0" smtClean="0"/>
              <a:t>)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1371600"/>
            <a:ext cx="5486399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/>
          <a:lstStyle/>
          <a:p>
            <a:pPr indent="-360363" defTabSz="960438" eaLnBrk="0" fontAlgn="auto" hangingPunct="0">
              <a:spcBef>
                <a:spcPct val="5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r>
              <a:rPr lang="en-US" sz="2400" b="0" kern="0" dirty="0" smtClean="0">
                <a:solidFill>
                  <a:prstClr val="black"/>
                </a:solidFill>
                <a:latin typeface="Calibri"/>
              </a:rPr>
              <a:t>263 </a:t>
            </a:r>
            <a:r>
              <a:rPr lang="en-US" sz="2400" b="0" kern="0" dirty="0" err="1" smtClean="0">
                <a:solidFill>
                  <a:prstClr val="black"/>
                </a:solidFill>
                <a:latin typeface="Calibri"/>
              </a:rPr>
              <a:t>Tflops</a:t>
            </a:r>
            <a:r>
              <a:rPr lang="en-US" sz="2400" b="0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0" kern="0" dirty="0">
                <a:solidFill>
                  <a:prstClr val="black"/>
                </a:solidFill>
                <a:latin typeface="Calibri"/>
              </a:rPr>
              <a:t>from </a:t>
            </a:r>
            <a:r>
              <a:rPr lang="en-US" sz="2400" b="0" kern="0" dirty="0" smtClean="0">
                <a:solidFill>
                  <a:prstClr val="black"/>
                </a:solidFill>
                <a:latin typeface="Calibri"/>
              </a:rPr>
              <a:t>1,716 </a:t>
            </a:r>
            <a:r>
              <a:rPr lang="en-US" sz="2400" b="0" kern="0" dirty="0">
                <a:solidFill>
                  <a:prstClr val="black"/>
                </a:solidFill>
                <a:latin typeface="Calibri"/>
              </a:rPr>
              <a:t>PS3s</a:t>
            </a:r>
          </a:p>
          <a:p>
            <a:pPr lvl="2" indent="-360363" defTabSz="960438" eaLnBrk="0" fontAlgn="auto" hangingPunct="0">
              <a:spcBef>
                <a:spcPct val="5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r>
              <a:rPr lang="en-US" b="0" i="1" kern="0" dirty="0">
                <a:solidFill>
                  <a:prstClr val="black"/>
                </a:solidFill>
                <a:latin typeface="Calibri"/>
              </a:rPr>
              <a:t>153 GFLOPS/PS3</a:t>
            </a:r>
          </a:p>
          <a:p>
            <a:pPr lvl="2" indent="-360363" defTabSz="960438" eaLnBrk="0" fontAlgn="auto" hangingPunct="0">
              <a:spcBef>
                <a:spcPct val="5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r>
              <a:rPr lang="en-US" i="1" kern="0" dirty="0" smtClean="0">
                <a:solidFill>
                  <a:prstClr val="black"/>
                </a:solidFill>
                <a:latin typeface="Calibri"/>
              </a:rPr>
              <a:t>78</a:t>
            </a:r>
            <a:r>
              <a:rPr lang="en-US" b="0" i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0" i="1" kern="0" dirty="0" err="1">
                <a:solidFill>
                  <a:prstClr val="black"/>
                </a:solidFill>
                <a:latin typeface="Calibri"/>
              </a:rPr>
              <a:t>subclusters</a:t>
            </a:r>
            <a:r>
              <a:rPr lang="en-US" b="0" i="1" kern="0" dirty="0">
                <a:solidFill>
                  <a:prstClr val="black"/>
                </a:solidFill>
                <a:latin typeface="Calibri"/>
              </a:rPr>
              <a:t> of 22 PS3s</a:t>
            </a:r>
          </a:p>
          <a:p>
            <a:pPr indent="-360363" defTabSz="960438" eaLnBrk="0" fontAlgn="auto" hangingPunct="0">
              <a:spcBef>
                <a:spcPct val="5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r>
              <a:rPr lang="en-US" sz="2400" b="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0" kern="0" dirty="0" smtClean="0">
                <a:solidFill>
                  <a:prstClr val="black"/>
                </a:solidFill>
                <a:latin typeface="Calibri"/>
              </a:rPr>
              <a:t>225 </a:t>
            </a:r>
            <a:r>
              <a:rPr lang="en-US" sz="2400" b="0" kern="0" dirty="0" err="1" smtClean="0">
                <a:solidFill>
                  <a:prstClr val="black"/>
                </a:solidFill>
                <a:latin typeface="Calibri"/>
              </a:rPr>
              <a:t>Tflops</a:t>
            </a:r>
            <a:r>
              <a:rPr lang="en-US" sz="2400" b="0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0" kern="0" dirty="0">
                <a:solidFill>
                  <a:prstClr val="black"/>
                </a:solidFill>
                <a:latin typeface="Calibri"/>
              </a:rPr>
              <a:t>from </a:t>
            </a:r>
            <a:r>
              <a:rPr lang="en-US" sz="2400" b="0" kern="0" dirty="0" smtClean="0">
                <a:solidFill>
                  <a:prstClr val="black"/>
                </a:solidFill>
                <a:latin typeface="Calibri"/>
              </a:rPr>
              <a:t>server nodes</a:t>
            </a:r>
            <a:endParaRPr lang="en-US" sz="2400" b="0" kern="0" dirty="0">
              <a:solidFill>
                <a:prstClr val="black"/>
              </a:solidFill>
              <a:latin typeface="Calibri"/>
            </a:endParaRPr>
          </a:p>
          <a:p>
            <a:pPr lvl="2" indent="-360363" defTabSz="960438" eaLnBrk="0" fontAlgn="auto" hangingPunct="0">
              <a:spcBef>
                <a:spcPct val="5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r>
              <a:rPr lang="en-US" b="0" i="1" kern="0" dirty="0" smtClean="0">
                <a:solidFill>
                  <a:prstClr val="black"/>
                </a:solidFill>
                <a:latin typeface="Calibri"/>
              </a:rPr>
              <a:t>84 sever nodes </a:t>
            </a:r>
            <a:r>
              <a:rPr lang="en-US" b="0" i="1" kern="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b="0" i="1" kern="0" dirty="0" smtClean="0">
                <a:solidFill>
                  <a:prstClr val="black"/>
                </a:solidFill>
                <a:latin typeface="Calibri"/>
              </a:rPr>
              <a:t>Intel </a:t>
            </a:r>
            <a:r>
              <a:rPr lang="en-US" b="0" i="1" kern="0" dirty="0" err="1" smtClean="0">
                <a:solidFill>
                  <a:prstClr val="black"/>
                </a:solidFill>
                <a:latin typeface="Calibri"/>
              </a:rPr>
              <a:t>Westmere</a:t>
            </a:r>
            <a:r>
              <a:rPr lang="en-US" b="0" i="1" kern="0" dirty="0" smtClean="0">
                <a:solidFill>
                  <a:prstClr val="black"/>
                </a:solidFill>
                <a:latin typeface="Calibri"/>
              </a:rPr>
              <a:t> 5650 </a:t>
            </a:r>
            <a:r>
              <a:rPr lang="en-US" b="0" i="1" kern="0" dirty="0">
                <a:solidFill>
                  <a:prstClr val="black"/>
                </a:solidFill>
                <a:latin typeface="Calibri"/>
              </a:rPr>
              <a:t>dual socket </a:t>
            </a:r>
            <a:r>
              <a:rPr lang="en-US" b="0" i="1" kern="0" dirty="0" err="1">
                <a:solidFill>
                  <a:prstClr val="black"/>
                </a:solidFill>
                <a:latin typeface="Calibri"/>
              </a:rPr>
              <a:t>Hexa</a:t>
            </a:r>
            <a:r>
              <a:rPr lang="en-US" b="0" i="1" kern="0" dirty="0">
                <a:solidFill>
                  <a:prstClr val="black"/>
                </a:solidFill>
                <a:latin typeface="Calibri"/>
              </a:rPr>
              <a:t> (12 cores</a:t>
            </a:r>
            <a:r>
              <a:rPr lang="en-US" b="0" i="1" kern="0" dirty="0" smtClean="0">
                <a:solidFill>
                  <a:prstClr val="black"/>
                </a:solidFill>
                <a:latin typeface="Calibri"/>
              </a:rPr>
              <a:t>))</a:t>
            </a:r>
          </a:p>
          <a:p>
            <a:pPr lvl="2" indent="-360363" defTabSz="960438" eaLnBrk="0" hangingPunct="0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i="1" kern="0" dirty="0" smtClean="0">
                <a:solidFill>
                  <a:prstClr val="black"/>
                </a:solidFill>
              </a:rPr>
              <a:t>Dual GPGPUs  in 78 server nodes</a:t>
            </a:r>
          </a:p>
          <a:p>
            <a:pPr lvl="2" indent="-360363" defTabSz="960438" eaLnBrk="0" hangingPunct="0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i="1" kern="0" dirty="0" smtClean="0">
                <a:solidFill>
                  <a:prstClr val="black"/>
                </a:solidFill>
                <a:latin typeface="Calibri"/>
              </a:rPr>
              <a:t>Firebird Cluster (~32 </a:t>
            </a:r>
            <a:r>
              <a:rPr lang="en-US" i="1" kern="0" dirty="0" err="1" smtClean="0">
                <a:solidFill>
                  <a:prstClr val="black"/>
                </a:solidFill>
                <a:latin typeface="Calibri"/>
              </a:rPr>
              <a:t>Tflops</a:t>
            </a:r>
            <a:r>
              <a:rPr lang="en-US" i="1" kern="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b="0" i="1" kern="0" dirty="0" smtClean="0">
              <a:solidFill>
                <a:prstClr val="black"/>
              </a:solidFill>
              <a:latin typeface="Calibri"/>
            </a:endParaRPr>
          </a:p>
          <a:p>
            <a:pPr indent="-360363" defTabSz="960438" eaLnBrk="0" fontAlgn="auto" hangingPunct="0">
              <a:spcBef>
                <a:spcPct val="5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r>
              <a:rPr lang="en-US" sz="2400" b="0" kern="0" dirty="0" smtClean="0">
                <a:solidFill>
                  <a:prstClr val="black"/>
                </a:solidFill>
                <a:latin typeface="Calibri"/>
              </a:rPr>
              <a:t> Cost: Approx. $2M</a:t>
            </a:r>
          </a:p>
          <a:p>
            <a:pPr indent="-360363" defTabSz="960438" eaLnBrk="0" fontAlgn="auto" hangingPunct="0">
              <a:spcBef>
                <a:spcPct val="50000"/>
              </a:spcBef>
              <a:spcAft>
                <a:spcPts val="0"/>
              </a:spcAft>
              <a:buSzPct val="125000"/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Sustained throughput benchmarks/</a:t>
            </a:r>
            <a:r>
              <a:rPr lang="en-US" kern="0" dirty="0" err="1" smtClean="0">
                <a:solidFill>
                  <a:prstClr val="black"/>
                </a:solidFill>
                <a:latin typeface="Calibri"/>
              </a:rPr>
              <a:t>appications</a:t>
            </a: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  YTD: Xeon X5650:  16.8 </a:t>
            </a:r>
            <a:r>
              <a:rPr lang="en-US" kern="0" dirty="0" err="1" smtClean="0">
                <a:solidFill>
                  <a:prstClr val="black"/>
                </a:solidFill>
                <a:latin typeface="Calibri"/>
              </a:rPr>
              <a:t>Tflops</a:t>
            </a: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, Cell 171.6 </a:t>
            </a:r>
            <a:r>
              <a:rPr lang="en-US" kern="0" dirty="0" err="1" smtClean="0">
                <a:solidFill>
                  <a:prstClr val="black"/>
                </a:solidFill>
                <a:latin typeface="Calibri"/>
              </a:rPr>
              <a:t>Tflops</a:t>
            </a: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, C2050 : 68.2  </a:t>
            </a:r>
            <a:r>
              <a:rPr lang="en-US" kern="0" dirty="0" err="1" smtClean="0">
                <a:solidFill>
                  <a:prstClr val="black"/>
                </a:solidFill>
                <a:latin typeface="Calibri"/>
              </a:rPr>
              <a:t>Tflops</a:t>
            </a: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, C2070: 34 </a:t>
            </a:r>
            <a:r>
              <a:rPr lang="en-US" kern="0" dirty="0" err="1" smtClean="0">
                <a:solidFill>
                  <a:prstClr val="black"/>
                </a:solidFill>
                <a:latin typeface="Calibri"/>
              </a:rPr>
              <a:t>Tflops</a:t>
            </a: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….</a:t>
            </a:r>
            <a:r>
              <a:rPr lang="en-US" b="1" kern="0" dirty="0" smtClean="0">
                <a:solidFill>
                  <a:prstClr val="black"/>
                </a:solidFill>
                <a:latin typeface="Calibri"/>
              </a:rPr>
              <a:t>CONDOR TOTAL 290.6 </a:t>
            </a:r>
            <a:r>
              <a:rPr lang="en-US" b="1" kern="0" dirty="0" err="1" smtClean="0">
                <a:solidFill>
                  <a:prstClr val="black"/>
                </a:solidFill>
                <a:latin typeface="Calibri"/>
              </a:rPr>
              <a:t>Tflops</a:t>
            </a:r>
            <a:endParaRPr lang="en-US" sz="2400" b="1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62575" y="1752600"/>
            <a:ext cx="3000375" cy="4337050"/>
            <a:chOff x="5076825" y="1905000"/>
            <a:chExt cx="3000375" cy="4336980"/>
          </a:xfrm>
        </p:grpSpPr>
        <p:sp>
          <p:nvSpPr>
            <p:cNvPr id="12" name="Oval 11"/>
            <p:cNvSpPr/>
            <p:nvPr/>
          </p:nvSpPr>
          <p:spPr>
            <a:xfrm>
              <a:off x="5334000" y="5181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34000" y="54102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334000" y="56388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76825" y="288925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5648325" y="2666988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416800" y="19113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rot="10800000" flipV="1">
              <a:off x="6413500" y="19589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524750" y="19113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2"/>
            </p:cNvCxnSpPr>
            <p:nvPr/>
          </p:nvCxnSpPr>
          <p:spPr>
            <a:xfrm rot="10800000" flipV="1">
              <a:off x="6521450" y="19589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416800" y="20193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2"/>
            </p:cNvCxnSpPr>
            <p:nvPr/>
          </p:nvCxnSpPr>
          <p:spPr>
            <a:xfrm rot="10800000" flipV="1">
              <a:off x="6413500" y="20669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524750" y="20193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3" idx="2"/>
            </p:cNvCxnSpPr>
            <p:nvPr/>
          </p:nvCxnSpPr>
          <p:spPr>
            <a:xfrm rot="10800000" flipV="1">
              <a:off x="6521450" y="20669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7423150" y="21272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 rot="10800000" flipV="1">
              <a:off x="6419850" y="21748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531100" y="21272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7" idx="2"/>
            </p:cNvCxnSpPr>
            <p:nvPr/>
          </p:nvCxnSpPr>
          <p:spPr>
            <a:xfrm rot="10800000" flipV="1">
              <a:off x="6527800" y="21748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7423150" y="22352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>
            <a:xfrm rot="10800000" flipV="1">
              <a:off x="6419850" y="22828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531100" y="22352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 rot="10800000" flipV="1">
              <a:off x="6527800" y="22828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764540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 rot="10800000" flipV="1">
              <a:off x="6642100" y="19526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75335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5" idx="2"/>
            </p:cNvCxnSpPr>
            <p:nvPr/>
          </p:nvCxnSpPr>
          <p:spPr>
            <a:xfrm rot="10800000" flipV="1">
              <a:off x="6750050" y="19526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64540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2"/>
            </p:cNvCxnSpPr>
            <p:nvPr/>
          </p:nvCxnSpPr>
          <p:spPr>
            <a:xfrm rot="10800000" flipV="1">
              <a:off x="664210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75335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9" idx="2"/>
            </p:cNvCxnSpPr>
            <p:nvPr/>
          </p:nvCxnSpPr>
          <p:spPr>
            <a:xfrm rot="10800000" flipV="1">
              <a:off x="675005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65175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41" idx="2"/>
            </p:cNvCxnSpPr>
            <p:nvPr/>
          </p:nvCxnSpPr>
          <p:spPr>
            <a:xfrm rot="10800000" flipV="1">
              <a:off x="6648450" y="21685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775970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2"/>
            </p:cNvCxnSpPr>
            <p:nvPr/>
          </p:nvCxnSpPr>
          <p:spPr>
            <a:xfrm rot="10800000" flipV="1">
              <a:off x="6756400" y="21685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765175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5" idx="2"/>
            </p:cNvCxnSpPr>
            <p:nvPr/>
          </p:nvCxnSpPr>
          <p:spPr>
            <a:xfrm rot="10800000" flipV="1">
              <a:off x="664845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75970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47" idx="2"/>
            </p:cNvCxnSpPr>
            <p:nvPr/>
          </p:nvCxnSpPr>
          <p:spPr>
            <a:xfrm rot="10800000" flipV="1">
              <a:off x="675640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86765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9" idx="2"/>
            </p:cNvCxnSpPr>
            <p:nvPr/>
          </p:nvCxnSpPr>
          <p:spPr>
            <a:xfrm rot="10800000" flipV="1">
              <a:off x="6840538" y="1952624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797560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52" name="Straight Arrow Connector 51"/>
            <p:cNvCxnSpPr>
              <a:stCxn id="51" idx="2"/>
            </p:cNvCxnSpPr>
            <p:nvPr/>
          </p:nvCxnSpPr>
          <p:spPr>
            <a:xfrm rot="10800000" flipV="1">
              <a:off x="6794500" y="1952624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786765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53" idx="2"/>
            </p:cNvCxnSpPr>
            <p:nvPr/>
          </p:nvCxnSpPr>
          <p:spPr>
            <a:xfrm rot="10800000" flipV="1">
              <a:off x="686435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797560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5" idx="2"/>
            </p:cNvCxnSpPr>
            <p:nvPr/>
          </p:nvCxnSpPr>
          <p:spPr>
            <a:xfrm rot="10800000" flipV="1">
              <a:off x="697230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787400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58" name="Straight Arrow Connector 57"/>
            <p:cNvCxnSpPr>
              <a:stCxn id="57" idx="2"/>
            </p:cNvCxnSpPr>
            <p:nvPr/>
          </p:nvCxnSpPr>
          <p:spPr>
            <a:xfrm rot="10800000" flipV="1">
              <a:off x="6870700" y="21685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98195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59" idx="2"/>
            </p:cNvCxnSpPr>
            <p:nvPr/>
          </p:nvCxnSpPr>
          <p:spPr>
            <a:xfrm rot="10800000" flipV="1">
              <a:off x="6859588" y="2168521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787400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2"/>
            </p:cNvCxnSpPr>
            <p:nvPr/>
          </p:nvCxnSpPr>
          <p:spPr>
            <a:xfrm rot="10800000" flipV="1">
              <a:off x="687070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98195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64" name="Straight Arrow Connector 63"/>
            <p:cNvCxnSpPr>
              <a:stCxn id="63" idx="2"/>
            </p:cNvCxnSpPr>
            <p:nvPr/>
          </p:nvCxnSpPr>
          <p:spPr>
            <a:xfrm rot="10800000" flipV="1">
              <a:off x="697865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6371221" y="235395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5648325" y="2736837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 rot="365893">
              <a:off x="5566006" y="276923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dirty="0">
                  <a:solidFill>
                    <a:srgbClr val="9F2936"/>
                  </a:solidFill>
                  <a:latin typeface="Calibri"/>
                </a:rPr>
                <a:t>Dual 10 GbE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365893">
              <a:off x="6631553" y="195960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dirty="0">
                  <a:solidFill>
                    <a:srgbClr val="000099"/>
                  </a:solidFill>
                  <a:latin typeface="Calibri"/>
                </a:rPr>
                <a:t>1 GbE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825" y="378453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prstClr val="black"/>
                  </a:solidFill>
                </a:rPr>
                <a:t>2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648325" y="3562323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416800" y="2806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73" idx="2"/>
            </p:cNvCxnSpPr>
            <p:nvPr/>
          </p:nvCxnSpPr>
          <p:spPr>
            <a:xfrm rot="10800000" flipV="1">
              <a:off x="6413500" y="285431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7524750" y="2806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Arrow Connector 75"/>
            <p:cNvCxnSpPr>
              <a:stCxn id="75" idx="2"/>
            </p:cNvCxnSpPr>
            <p:nvPr/>
          </p:nvCxnSpPr>
          <p:spPr>
            <a:xfrm rot="10800000" flipV="1">
              <a:off x="6521450" y="285431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7416800" y="2914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78" name="Straight Arrow Connector 77"/>
            <p:cNvCxnSpPr>
              <a:stCxn id="77" idx="2"/>
            </p:cNvCxnSpPr>
            <p:nvPr/>
          </p:nvCxnSpPr>
          <p:spPr>
            <a:xfrm rot="10800000" flipV="1">
              <a:off x="6413500" y="296225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7524750" y="2914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79" idx="2"/>
            </p:cNvCxnSpPr>
            <p:nvPr/>
          </p:nvCxnSpPr>
          <p:spPr>
            <a:xfrm rot="10800000" flipV="1">
              <a:off x="6521450" y="296225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7423150" y="3022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82" name="Straight Arrow Connector 81"/>
            <p:cNvCxnSpPr>
              <a:stCxn id="81" idx="2"/>
            </p:cNvCxnSpPr>
            <p:nvPr/>
          </p:nvCxnSpPr>
          <p:spPr>
            <a:xfrm rot="10800000" flipV="1">
              <a:off x="6419850" y="307020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531100" y="3022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84" name="Straight Arrow Connector 83"/>
            <p:cNvCxnSpPr>
              <a:stCxn id="83" idx="2"/>
            </p:cNvCxnSpPr>
            <p:nvPr/>
          </p:nvCxnSpPr>
          <p:spPr>
            <a:xfrm rot="10800000" flipV="1">
              <a:off x="6527800" y="307020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7423150" y="31304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5" idx="2"/>
            </p:cNvCxnSpPr>
            <p:nvPr/>
          </p:nvCxnSpPr>
          <p:spPr>
            <a:xfrm rot="10800000" flipV="1">
              <a:off x="6419850" y="317815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531100" y="31304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7" idx="2"/>
            </p:cNvCxnSpPr>
            <p:nvPr/>
          </p:nvCxnSpPr>
          <p:spPr>
            <a:xfrm rot="10800000" flipV="1">
              <a:off x="6527800" y="317815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764540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90" name="Straight Arrow Connector 89"/>
            <p:cNvCxnSpPr>
              <a:stCxn id="89" idx="2"/>
            </p:cNvCxnSpPr>
            <p:nvPr/>
          </p:nvCxnSpPr>
          <p:spPr>
            <a:xfrm rot="10800000" flipV="1">
              <a:off x="6642100" y="284796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775335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92" name="Straight Arrow Connector 91"/>
            <p:cNvCxnSpPr>
              <a:stCxn id="91" idx="2"/>
            </p:cNvCxnSpPr>
            <p:nvPr/>
          </p:nvCxnSpPr>
          <p:spPr>
            <a:xfrm rot="10800000" flipV="1">
              <a:off x="6750050" y="284796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764540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93" idx="2"/>
            </p:cNvCxnSpPr>
            <p:nvPr/>
          </p:nvCxnSpPr>
          <p:spPr>
            <a:xfrm rot="10800000" flipV="1">
              <a:off x="664210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75335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96" name="Straight Arrow Connector 95"/>
            <p:cNvCxnSpPr>
              <a:stCxn id="95" idx="2"/>
            </p:cNvCxnSpPr>
            <p:nvPr/>
          </p:nvCxnSpPr>
          <p:spPr>
            <a:xfrm rot="10800000" flipV="1">
              <a:off x="675005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765175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98" name="Straight Arrow Connector 97"/>
            <p:cNvCxnSpPr>
              <a:stCxn id="97" idx="2"/>
            </p:cNvCxnSpPr>
            <p:nvPr/>
          </p:nvCxnSpPr>
          <p:spPr>
            <a:xfrm rot="10800000" flipV="1">
              <a:off x="6648450" y="306385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75970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00" name="Straight Arrow Connector 99"/>
            <p:cNvCxnSpPr>
              <a:stCxn id="99" idx="2"/>
            </p:cNvCxnSpPr>
            <p:nvPr/>
          </p:nvCxnSpPr>
          <p:spPr>
            <a:xfrm rot="10800000" flipV="1">
              <a:off x="6756400" y="306385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765175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101" idx="2"/>
            </p:cNvCxnSpPr>
            <p:nvPr/>
          </p:nvCxnSpPr>
          <p:spPr>
            <a:xfrm rot="10800000" flipV="1">
              <a:off x="664845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775970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04" name="Straight Arrow Connector 103"/>
            <p:cNvCxnSpPr>
              <a:stCxn id="103" idx="2"/>
            </p:cNvCxnSpPr>
            <p:nvPr/>
          </p:nvCxnSpPr>
          <p:spPr>
            <a:xfrm rot="10800000" flipV="1">
              <a:off x="675640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786765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06" name="Straight Arrow Connector 105"/>
            <p:cNvCxnSpPr>
              <a:stCxn id="105" idx="2"/>
            </p:cNvCxnSpPr>
            <p:nvPr/>
          </p:nvCxnSpPr>
          <p:spPr>
            <a:xfrm rot="10800000" flipV="1">
              <a:off x="6840538" y="2847960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797560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107" idx="2"/>
            </p:cNvCxnSpPr>
            <p:nvPr/>
          </p:nvCxnSpPr>
          <p:spPr>
            <a:xfrm rot="10800000" flipV="1">
              <a:off x="6794500" y="2847960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786765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10" name="Straight Arrow Connector 109"/>
            <p:cNvCxnSpPr>
              <a:stCxn id="109" idx="2"/>
            </p:cNvCxnSpPr>
            <p:nvPr/>
          </p:nvCxnSpPr>
          <p:spPr>
            <a:xfrm rot="10800000" flipV="1">
              <a:off x="686435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797560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12" name="Straight Arrow Connector 111"/>
            <p:cNvCxnSpPr>
              <a:stCxn id="111" idx="2"/>
            </p:cNvCxnSpPr>
            <p:nvPr/>
          </p:nvCxnSpPr>
          <p:spPr>
            <a:xfrm rot="10800000" flipV="1">
              <a:off x="697230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787400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14" name="Straight Arrow Connector 113"/>
            <p:cNvCxnSpPr>
              <a:stCxn id="113" idx="2"/>
            </p:cNvCxnSpPr>
            <p:nvPr/>
          </p:nvCxnSpPr>
          <p:spPr>
            <a:xfrm rot="10800000" flipV="1">
              <a:off x="6870700" y="306385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798195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16" name="Straight Arrow Connector 115"/>
            <p:cNvCxnSpPr>
              <a:stCxn id="115" idx="2"/>
            </p:cNvCxnSpPr>
            <p:nvPr/>
          </p:nvCxnSpPr>
          <p:spPr>
            <a:xfrm rot="10800000" flipV="1">
              <a:off x="6859588" y="3063856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787400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18" name="Straight Arrow Connector 117"/>
            <p:cNvCxnSpPr>
              <a:stCxn id="117" idx="2"/>
            </p:cNvCxnSpPr>
            <p:nvPr/>
          </p:nvCxnSpPr>
          <p:spPr>
            <a:xfrm rot="10800000" flipV="1">
              <a:off x="687070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798195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20" name="Straight Arrow Connector 119"/>
            <p:cNvCxnSpPr>
              <a:stCxn id="119" idx="2"/>
            </p:cNvCxnSpPr>
            <p:nvPr/>
          </p:nvCxnSpPr>
          <p:spPr>
            <a:xfrm rot="10800000" flipV="1">
              <a:off x="697865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6371221" y="324923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flipV="1">
              <a:off x="5648325" y="3632172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 rot="365893">
              <a:off x="5566006" y="366451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dirty="0">
                  <a:solidFill>
                    <a:srgbClr val="9F2936"/>
                  </a:solidFill>
                  <a:latin typeface="Calibri"/>
                </a:rPr>
                <a:t>Dual 10 GbE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 rot="365893">
              <a:off x="6631553" y="285488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dirty="0">
                  <a:solidFill>
                    <a:srgbClr val="000099"/>
                  </a:solidFill>
                  <a:latin typeface="Calibri"/>
                </a:rPr>
                <a:t>1 GbE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076825" y="469893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prstClr val="black"/>
                  </a:solidFill>
                </a:rPr>
                <a:t>3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flipV="1">
              <a:off x="5648325" y="4476708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7416800" y="3721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30" name="Straight Arrow Connector 129"/>
            <p:cNvCxnSpPr>
              <a:stCxn id="129" idx="2"/>
            </p:cNvCxnSpPr>
            <p:nvPr/>
          </p:nvCxnSpPr>
          <p:spPr>
            <a:xfrm rot="10800000" flipV="1">
              <a:off x="6413500" y="376869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7524750" y="3721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32" name="Straight Arrow Connector 131"/>
            <p:cNvCxnSpPr>
              <a:stCxn id="131" idx="2"/>
            </p:cNvCxnSpPr>
            <p:nvPr/>
          </p:nvCxnSpPr>
          <p:spPr>
            <a:xfrm rot="10800000" flipV="1">
              <a:off x="6521450" y="376869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7416800" y="3828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34" name="Straight Arrow Connector 133"/>
            <p:cNvCxnSpPr>
              <a:stCxn id="133" idx="2"/>
            </p:cNvCxnSpPr>
            <p:nvPr/>
          </p:nvCxnSpPr>
          <p:spPr>
            <a:xfrm rot="10800000" flipV="1">
              <a:off x="6413500" y="387664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/>
            <p:cNvSpPr/>
            <p:nvPr/>
          </p:nvSpPr>
          <p:spPr>
            <a:xfrm>
              <a:off x="7524750" y="3828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36" name="Straight Arrow Connector 135"/>
            <p:cNvCxnSpPr>
              <a:stCxn id="135" idx="2"/>
            </p:cNvCxnSpPr>
            <p:nvPr/>
          </p:nvCxnSpPr>
          <p:spPr>
            <a:xfrm rot="10800000" flipV="1">
              <a:off x="6521450" y="387664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>
            <a:xfrm>
              <a:off x="7423150" y="3936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38" name="Straight Arrow Connector 137"/>
            <p:cNvCxnSpPr>
              <a:stCxn id="137" idx="2"/>
            </p:cNvCxnSpPr>
            <p:nvPr/>
          </p:nvCxnSpPr>
          <p:spPr>
            <a:xfrm rot="10800000" flipV="1">
              <a:off x="6419850" y="398459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7531100" y="3936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40" name="Straight Arrow Connector 139"/>
            <p:cNvCxnSpPr>
              <a:stCxn id="139" idx="2"/>
            </p:cNvCxnSpPr>
            <p:nvPr/>
          </p:nvCxnSpPr>
          <p:spPr>
            <a:xfrm rot="10800000" flipV="1">
              <a:off x="6527800" y="398459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7423150" y="40448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42" name="Straight Arrow Connector 141"/>
            <p:cNvCxnSpPr>
              <a:stCxn id="141" idx="2"/>
            </p:cNvCxnSpPr>
            <p:nvPr/>
          </p:nvCxnSpPr>
          <p:spPr>
            <a:xfrm rot="10800000" flipV="1">
              <a:off x="6419850" y="409254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7531100" y="40448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44" name="Straight Arrow Connector 143"/>
            <p:cNvCxnSpPr>
              <a:stCxn id="143" idx="2"/>
            </p:cNvCxnSpPr>
            <p:nvPr/>
          </p:nvCxnSpPr>
          <p:spPr>
            <a:xfrm rot="10800000" flipV="1">
              <a:off x="6527800" y="409254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764540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46" name="Straight Arrow Connector 145"/>
            <p:cNvCxnSpPr>
              <a:stCxn id="145" idx="2"/>
            </p:cNvCxnSpPr>
            <p:nvPr/>
          </p:nvCxnSpPr>
          <p:spPr>
            <a:xfrm rot="10800000" flipV="1">
              <a:off x="6642100" y="376234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775335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 rot="10800000" flipV="1">
              <a:off x="6750050" y="376234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764540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50" name="Straight Arrow Connector 149"/>
            <p:cNvCxnSpPr>
              <a:stCxn id="149" idx="2"/>
            </p:cNvCxnSpPr>
            <p:nvPr/>
          </p:nvCxnSpPr>
          <p:spPr>
            <a:xfrm rot="10800000" flipV="1">
              <a:off x="664210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775335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52" name="Straight Arrow Connector 151"/>
            <p:cNvCxnSpPr>
              <a:stCxn id="151" idx="2"/>
            </p:cNvCxnSpPr>
            <p:nvPr/>
          </p:nvCxnSpPr>
          <p:spPr>
            <a:xfrm rot="10800000" flipV="1">
              <a:off x="675005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765175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54" name="Straight Arrow Connector 153"/>
            <p:cNvCxnSpPr>
              <a:stCxn id="153" idx="2"/>
            </p:cNvCxnSpPr>
            <p:nvPr/>
          </p:nvCxnSpPr>
          <p:spPr>
            <a:xfrm rot="10800000" flipV="1">
              <a:off x="6648450" y="397824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775970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56" name="Straight Arrow Connector 155"/>
            <p:cNvCxnSpPr>
              <a:stCxn id="155" idx="2"/>
            </p:cNvCxnSpPr>
            <p:nvPr/>
          </p:nvCxnSpPr>
          <p:spPr>
            <a:xfrm rot="10800000" flipV="1">
              <a:off x="6756400" y="397824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>
            <a:xfrm>
              <a:off x="765175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58" name="Straight Arrow Connector 157"/>
            <p:cNvCxnSpPr>
              <a:stCxn id="157" idx="2"/>
            </p:cNvCxnSpPr>
            <p:nvPr/>
          </p:nvCxnSpPr>
          <p:spPr>
            <a:xfrm rot="10800000" flipV="1">
              <a:off x="664845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775970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60" name="Straight Arrow Connector 159"/>
            <p:cNvCxnSpPr>
              <a:stCxn id="159" idx="2"/>
            </p:cNvCxnSpPr>
            <p:nvPr/>
          </p:nvCxnSpPr>
          <p:spPr>
            <a:xfrm rot="10800000" flipV="1">
              <a:off x="675640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160"/>
            <p:cNvSpPr/>
            <p:nvPr/>
          </p:nvSpPr>
          <p:spPr>
            <a:xfrm>
              <a:off x="786765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62" name="Straight Arrow Connector 161"/>
            <p:cNvCxnSpPr>
              <a:stCxn id="161" idx="2"/>
            </p:cNvCxnSpPr>
            <p:nvPr/>
          </p:nvCxnSpPr>
          <p:spPr>
            <a:xfrm rot="10800000" flipV="1">
              <a:off x="6840538" y="3762345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797560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64" name="Straight Arrow Connector 163"/>
            <p:cNvCxnSpPr>
              <a:stCxn id="163" idx="2"/>
            </p:cNvCxnSpPr>
            <p:nvPr/>
          </p:nvCxnSpPr>
          <p:spPr>
            <a:xfrm rot="10800000" flipV="1">
              <a:off x="6794500" y="3762345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786765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66" name="Straight Arrow Connector 165"/>
            <p:cNvCxnSpPr>
              <a:stCxn id="165" idx="2"/>
            </p:cNvCxnSpPr>
            <p:nvPr/>
          </p:nvCxnSpPr>
          <p:spPr>
            <a:xfrm rot="10800000" flipV="1">
              <a:off x="686435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/>
            <p:cNvSpPr/>
            <p:nvPr/>
          </p:nvSpPr>
          <p:spPr>
            <a:xfrm>
              <a:off x="797560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68" name="Straight Arrow Connector 167"/>
            <p:cNvCxnSpPr>
              <a:stCxn id="167" idx="2"/>
            </p:cNvCxnSpPr>
            <p:nvPr/>
          </p:nvCxnSpPr>
          <p:spPr>
            <a:xfrm rot="10800000" flipV="1">
              <a:off x="697230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/>
            <p:cNvSpPr/>
            <p:nvPr/>
          </p:nvSpPr>
          <p:spPr>
            <a:xfrm>
              <a:off x="787400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70" name="Straight Arrow Connector 169"/>
            <p:cNvCxnSpPr>
              <a:stCxn id="169" idx="2"/>
            </p:cNvCxnSpPr>
            <p:nvPr/>
          </p:nvCxnSpPr>
          <p:spPr>
            <a:xfrm rot="10800000" flipV="1">
              <a:off x="6870700" y="397824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/>
            <p:nvPr/>
          </p:nvSpPr>
          <p:spPr>
            <a:xfrm>
              <a:off x="798195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72" name="Straight Arrow Connector 171"/>
            <p:cNvCxnSpPr>
              <a:stCxn id="171" idx="2"/>
            </p:cNvCxnSpPr>
            <p:nvPr/>
          </p:nvCxnSpPr>
          <p:spPr>
            <a:xfrm rot="10800000" flipV="1">
              <a:off x="6859588" y="3978242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787400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74" name="Straight Arrow Connector 173"/>
            <p:cNvCxnSpPr>
              <a:stCxn id="173" idx="2"/>
            </p:cNvCxnSpPr>
            <p:nvPr/>
          </p:nvCxnSpPr>
          <p:spPr>
            <a:xfrm rot="10800000" flipV="1">
              <a:off x="687070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/>
            <p:cNvSpPr/>
            <p:nvPr/>
          </p:nvSpPr>
          <p:spPr>
            <a:xfrm>
              <a:off x="798195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76" name="Straight Arrow Connector 175"/>
            <p:cNvCxnSpPr>
              <a:stCxn id="175" idx="2"/>
            </p:cNvCxnSpPr>
            <p:nvPr/>
          </p:nvCxnSpPr>
          <p:spPr>
            <a:xfrm rot="10800000" flipV="1">
              <a:off x="697865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/>
            <p:cNvSpPr/>
            <p:nvPr/>
          </p:nvSpPr>
          <p:spPr>
            <a:xfrm>
              <a:off x="6371221" y="416363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 flipV="1">
              <a:off x="5648325" y="4546557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 rot="365893">
              <a:off x="5566006" y="457891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dirty="0">
                  <a:solidFill>
                    <a:srgbClr val="9F2936"/>
                  </a:solidFill>
                  <a:latin typeface="Calibri"/>
                </a:rPr>
                <a:t>Dual 10 GbE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 rot="365893">
              <a:off x="6631553" y="376928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dirty="0">
                  <a:solidFill>
                    <a:srgbClr val="000099"/>
                  </a:solidFill>
                  <a:latin typeface="Calibri"/>
                </a:rPr>
                <a:t>1 GbE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076825" y="599433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prstClr val="white"/>
                  </a:solidFill>
                </a:rPr>
                <a:t>84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5648325" y="5772088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7416800" y="50164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86" name="Straight Arrow Connector 185"/>
            <p:cNvCxnSpPr>
              <a:stCxn id="185" idx="2"/>
            </p:cNvCxnSpPr>
            <p:nvPr/>
          </p:nvCxnSpPr>
          <p:spPr>
            <a:xfrm rot="10800000" flipV="1">
              <a:off x="6413500" y="50640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/>
            <p:cNvSpPr/>
            <p:nvPr/>
          </p:nvSpPr>
          <p:spPr>
            <a:xfrm>
              <a:off x="7524750" y="50164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88" name="Straight Arrow Connector 187"/>
            <p:cNvCxnSpPr>
              <a:stCxn id="187" idx="2"/>
            </p:cNvCxnSpPr>
            <p:nvPr/>
          </p:nvCxnSpPr>
          <p:spPr>
            <a:xfrm rot="10800000" flipV="1">
              <a:off x="6521450" y="50640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7416800" y="51243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90" name="Straight Arrow Connector 189"/>
            <p:cNvCxnSpPr>
              <a:stCxn id="189" idx="2"/>
            </p:cNvCxnSpPr>
            <p:nvPr/>
          </p:nvCxnSpPr>
          <p:spPr>
            <a:xfrm rot="10800000" flipV="1">
              <a:off x="6413500" y="51720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7524750" y="51243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92" name="Straight Arrow Connector 191"/>
            <p:cNvCxnSpPr>
              <a:stCxn id="191" idx="2"/>
            </p:cNvCxnSpPr>
            <p:nvPr/>
          </p:nvCxnSpPr>
          <p:spPr>
            <a:xfrm rot="10800000" flipV="1">
              <a:off x="6521450" y="51720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7423150" y="52323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94" name="Straight Arrow Connector 193"/>
            <p:cNvCxnSpPr>
              <a:stCxn id="193" idx="2"/>
            </p:cNvCxnSpPr>
            <p:nvPr/>
          </p:nvCxnSpPr>
          <p:spPr>
            <a:xfrm rot="10800000" flipV="1">
              <a:off x="6419850" y="52799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/>
            <p:cNvSpPr/>
            <p:nvPr/>
          </p:nvSpPr>
          <p:spPr>
            <a:xfrm>
              <a:off x="7531100" y="52323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96" name="Straight Arrow Connector 195"/>
            <p:cNvCxnSpPr>
              <a:stCxn id="195" idx="2"/>
            </p:cNvCxnSpPr>
            <p:nvPr/>
          </p:nvCxnSpPr>
          <p:spPr>
            <a:xfrm rot="10800000" flipV="1">
              <a:off x="6527800" y="52799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7423150" y="534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98" name="Straight Arrow Connector 197"/>
            <p:cNvCxnSpPr>
              <a:stCxn id="197" idx="2"/>
            </p:cNvCxnSpPr>
            <p:nvPr/>
          </p:nvCxnSpPr>
          <p:spPr>
            <a:xfrm rot="10800000" flipV="1">
              <a:off x="6419850" y="53879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7531100" y="534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00" name="Straight Arrow Connector 199"/>
            <p:cNvCxnSpPr>
              <a:stCxn id="199" idx="2"/>
            </p:cNvCxnSpPr>
            <p:nvPr/>
          </p:nvCxnSpPr>
          <p:spPr>
            <a:xfrm rot="10800000" flipV="1">
              <a:off x="6527800" y="53879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Oval 200"/>
            <p:cNvSpPr/>
            <p:nvPr/>
          </p:nvSpPr>
          <p:spPr>
            <a:xfrm>
              <a:off x="764540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02" name="Straight Arrow Connector 201"/>
            <p:cNvCxnSpPr>
              <a:stCxn id="201" idx="2"/>
            </p:cNvCxnSpPr>
            <p:nvPr/>
          </p:nvCxnSpPr>
          <p:spPr>
            <a:xfrm rot="10800000" flipV="1">
              <a:off x="6642100" y="50577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/>
            <p:cNvSpPr/>
            <p:nvPr/>
          </p:nvSpPr>
          <p:spPr>
            <a:xfrm>
              <a:off x="775335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04" name="Straight Arrow Connector 203"/>
            <p:cNvCxnSpPr>
              <a:stCxn id="203" idx="2"/>
            </p:cNvCxnSpPr>
            <p:nvPr/>
          </p:nvCxnSpPr>
          <p:spPr>
            <a:xfrm rot="10800000" flipV="1">
              <a:off x="6750050" y="50577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764540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06" name="Straight Arrow Connector 205"/>
            <p:cNvCxnSpPr>
              <a:stCxn id="205" idx="2"/>
            </p:cNvCxnSpPr>
            <p:nvPr/>
          </p:nvCxnSpPr>
          <p:spPr>
            <a:xfrm rot="10800000" flipV="1">
              <a:off x="664210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775335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08" name="Straight Arrow Connector 207"/>
            <p:cNvCxnSpPr>
              <a:stCxn id="207" idx="2"/>
            </p:cNvCxnSpPr>
            <p:nvPr/>
          </p:nvCxnSpPr>
          <p:spPr>
            <a:xfrm rot="10800000" flipV="1">
              <a:off x="675005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/>
            <p:cNvSpPr/>
            <p:nvPr/>
          </p:nvSpPr>
          <p:spPr>
            <a:xfrm>
              <a:off x="765175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10" name="Straight Arrow Connector 209"/>
            <p:cNvCxnSpPr>
              <a:stCxn id="209" idx="2"/>
            </p:cNvCxnSpPr>
            <p:nvPr/>
          </p:nvCxnSpPr>
          <p:spPr>
            <a:xfrm rot="10800000" flipV="1">
              <a:off x="6648450" y="52736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775970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12" name="Straight Arrow Connector 211"/>
            <p:cNvCxnSpPr>
              <a:stCxn id="211" idx="2"/>
            </p:cNvCxnSpPr>
            <p:nvPr/>
          </p:nvCxnSpPr>
          <p:spPr>
            <a:xfrm rot="10800000" flipV="1">
              <a:off x="6756400" y="52736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/>
            <p:cNvSpPr/>
            <p:nvPr/>
          </p:nvSpPr>
          <p:spPr>
            <a:xfrm>
              <a:off x="765175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14" name="Straight Arrow Connector 213"/>
            <p:cNvCxnSpPr>
              <a:stCxn id="213" idx="2"/>
            </p:cNvCxnSpPr>
            <p:nvPr/>
          </p:nvCxnSpPr>
          <p:spPr>
            <a:xfrm rot="10800000" flipV="1">
              <a:off x="664845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/>
            <p:cNvSpPr/>
            <p:nvPr/>
          </p:nvSpPr>
          <p:spPr>
            <a:xfrm>
              <a:off x="775970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16" name="Straight Arrow Connector 215"/>
            <p:cNvCxnSpPr>
              <a:stCxn id="215" idx="2"/>
            </p:cNvCxnSpPr>
            <p:nvPr/>
          </p:nvCxnSpPr>
          <p:spPr>
            <a:xfrm rot="10800000" flipV="1">
              <a:off x="675640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786765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18" name="Straight Arrow Connector 217"/>
            <p:cNvCxnSpPr>
              <a:stCxn id="217" idx="2"/>
            </p:cNvCxnSpPr>
            <p:nvPr/>
          </p:nvCxnSpPr>
          <p:spPr>
            <a:xfrm rot="10800000" flipV="1">
              <a:off x="6840538" y="5057724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/>
            <p:cNvSpPr/>
            <p:nvPr/>
          </p:nvSpPr>
          <p:spPr>
            <a:xfrm>
              <a:off x="797560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20" name="Straight Arrow Connector 219"/>
            <p:cNvCxnSpPr>
              <a:stCxn id="219" idx="2"/>
            </p:cNvCxnSpPr>
            <p:nvPr/>
          </p:nvCxnSpPr>
          <p:spPr>
            <a:xfrm rot="10800000" flipV="1">
              <a:off x="6794500" y="5057724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Oval 220"/>
            <p:cNvSpPr/>
            <p:nvPr/>
          </p:nvSpPr>
          <p:spPr>
            <a:xfrm>
              <a:off x="786765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22" name="Straight Arrow Connector 221"/>
            <p:cNvCxnSpPr>
              <a:stCxn id="221" idx="2"/>
            </p:cNvCxnSpPr>
            <p:nvPr/>
          </p:nvCxnSpPr>
          <p:spPr>
            <a:xfrm rot="10800000" flipV="1">
              <a:off x="686435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val 222"/>
            <p:cNvSpPr/>
            <p:nvPr/>
          </p:nvSpPr>
          <p:spPr>
            <a:xfrm>
              <a:off x="797560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24" name="Straight Arrow Connector 223"/>
            <p:cNvCxnSpPr>
              <a:stCxn id="223" idx="2"/>
            </p:cNvCxnSpPr>
            <p:nvPr/>
          </p:nvCxnSpPr>
          <p:spPr>
            <a:xfrm rot="10800000" flipV="1">
              <a:off x="697230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87400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26" name="Straight Arrow Connector 225"/>
            <p:cNvCxnSpPr>
              <a:stCxn id="225" idx="2"/>
            </p:cNvCxnSpPr>
            <p:nvPr/>
          </p:nvCxnSpPr>
          <p:spPr>
            <a:xfrm rot="10800000" flipV="1">
              <a:off x="6870700" y="52736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226"/>
            <p:cNvSpPr/>
            <p:nvPr/>
          </p:nvSpPr>
          <p:spPr>
            <a:xfrm>
              <a:off x="798195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28" name="Straight Arrow Connector 227"/>
            <p:cNvCxnSpPr>
              <a:stCxn id="227" idx="2"/>
            </p:cNvCxnSpPr>
            <p:nvPr/>
          </p:nvCxnSpPr>
          <p:spPr>
            <a:xfrm rot="10800000" flipV="1">
              <a:off x="6859588" y="5273621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28"/>
            <p:cNvSpPr/>
            <p:nvPr/>
          </p:nvSpPr>
          <p:spPr>
            <a:xfrm>
              <a:off x="787400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30" name="Straight Arrow Connector 229"/>
            <p:cNvCxnSpPr>
              <a:stCxn id="229" idx="2"/>
            </p:cNvCxnSpPr>
            <p:nvPr/>
          </p:nvCxnSpPr>
          <p:spPr>
            <a:xfrm rot="10800000" flipV="1">
              <a:off x="687070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/>
            <p:cNvSpPr/>
            <p:nvPr/>
          </p:nvSpPr>
          <p:spPr>
            <a:xfrm>
              <a:off x="798195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32" name="Straight Arrow Connector 231"/>
            <p:cNvCxnSpPr>
              <a:stCxn id="231" idx="2"/>
            </p:cNvCxnSpPr>
            <p:nvPr/>
          </p:nvCxnSpPr>
          <p:spPr>
            <a:xfrm rot="10800000" flipV="1">
              <a:off x="697865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Rounded Rectangle 232"/>
            <p:cNvSpPr/>
            <p:nvPr/>
          </p:nvSpPr>
          <p:spPr>
            <a:xfrm>
              <a:off x="6371221" y="545903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34" name="Straight Arrow Connector 233"/>
            <p:cNvCxnSpPr/>
            <p:nvPr/>
          </p:nvCxnSpPr>
          <p:spPr>
            <a:xfrm flipV="1">
              <a:off x="5648325" y="5841936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/>
            <p:cNvSpPr txBox="1"/>
            <p:nvPr/>
          </p:nvSpPr>
          <p:spPr>
            <a:xfrm rot="365893">
              <a:off x="5566006" y="587431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dirty="0">
                  <a:solidFill>
                    <a:srgbClr val="9F2936"/>
                  </a:solidFill>
                  <a:latin typeface="Calibri"/>
                </a:rPr>
                <a:t>Dual 10 GbE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 rot="365893">
              <a:off x="6631553" y="506468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dirty="0">
                  <a:solidFill>
                    <a:srgbClr val="000099"/>
                  </a:solidFill>
                  <a:latin typeface="Calibri"/>
                </a:rPr>
                <a:t>1 GbE</a:t>
              </a:r>
            </a:p>
          </p:txBody>
        </p:sp>
      </p:grpSp>
      <p:sp>
        <p:nvSpPr>
          <p:cNvPr id="48134" name="Rectangle 238"/>
          <p:cNvSpPr>
            <a:spLocks noChangeArrowheads="1"/>
          </p:cNvSpPr>
          <p:nvPr/>
        </p:nvSpPr>
        <p:spPr bwMode="auto">
          <a:xfrm>
            <a:off x="3423486" y="1093788"/>
            <a:ext cx="24272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</a:rPr>
              <a:t>Online</a:t>
            </a:r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</a:rPr>
              <a:t>November 2010</a:t>
            </a:r>
            <a:endParaRPr lang="en-US" sz="18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40" name="Straight Arrow Connector 239"/>
          <p:cNvCxnSpPr/>
          <p:nvPr/>
        </p:nvCxnSpPr>
        <p:spPr>
          <a:xfrm rot="5400000">
            <a:off x="5344319" y="4190206"/>
            <a:ext cx="666750" cy="15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 rot="365893">
            <a:off x="5501106" y="3869667"/>
            <a:ext cx="925831" cy="49244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prstClr val="black"/>
                </a:solidFill>
                <a:latin typeface="Calibri"/>
              </a:rPr>
              <a:t>Infiniband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prstClr val="black"/>
                </a:solidFill>
                <a:latin typeface="Calibri"/>
              </a:rPr>
              <a:t>40 Gb/s</a:t>
            </a:r>
          </a:p>
        </p:txBody>
      </p:sp>
      <p:cxnSp>
        <p:nvCxnSpPr>
          <p:cNvPr id="242" name="Straight Arrow Connector 241"/>
          <p:cNvCxnSpPr/>
          <p:nvPr/>
        </p:nvCxnSpPr>
        <p:spPr>
          <a:xfrm rot="5400000">
            <a:off x="5344319" y="3301206"/>
            <a:ext cx="666750" cy="15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 rot="365893">
            <a:off x="5501106" y="2981189"/>
            <a:ext cx="925831" cy="49244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prstClr val="black"/>
                </a:solidFill>
                <a:latin typeface="Calibri"/>
              </a:rPr>
              <a:t>Infiniband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prstClr val="black"/>
                </a:solidFill>
                <a:latin typeface="Calibri"/>
              </a:rPr>
              <a:t>40 Gb/s</a:t>
            </a:r>
          </a:p>
        </p:txBody>
      </p:sp>
      <p:cxnSp>
        <p:nvCxnSpPr>
          <p:cNvPr id="244" name="Straight Arrow Connector 243"/>
          <p:cNvCxnSpPr/>
          <p:nvPr/>
        </p:nvCxnSpPr>
        <p:spPr>
          <a:xfrm rot="5400000" flipH="1" flipV="1">
            <a:off x="5241925" y="5297488"/>
            <a:ext cx="1030288" cy="111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 rot="365893">
            <a:off x="5612903" y="4989501"/>
            <a:ext cx="925831" cy="49244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prstClr val="black"/>
                </a:solidFill>
                <a:latin typeface="Calibri"/>
              </a:rPr>
              <a:t>Infiniband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prstClr val="black"/>
                </a:solidFill>
                <a:latin typeface="Calibri"/>
              </a:rPr>
              <a:t>40 Gb/s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143000" y="52388"/>
            <a:ext cx="67818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Condor Cluster Networks</a:t>
            </a:r>
          </a:p>
        </p:txBody>
      </p:sp>
      <p:sp>
        <p:nvSpPr>
          <p:cNvPr id="487" name="Rectangle 486"/>
          <p:cNvSpPr/>
          <p:nvPr/>
        </p:nvSpPr>
        <p:spPr>
          <a:xfrm>
            <a:off x="2819400" y="104769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GbE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STAR-Bonded HUB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23"/>
          <p:cNvGrpSpPr/>
          <p:nvPr/>
        </p:nvGrpSpPr>
        <p:grpSpPr>
          <a:xfrm>
            <a:off x="1661984" y="1371600"/>
            <a:ext cx="5881816" cy="5181600"/>
            <a:chOff x="1661984" y="1371600"/>
            <a:chExt cx="5881816" cy="518160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933303" y="5292811"/>
              <a:ext cx="4201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6633519" y="5222789"/>
              <a:ext cx="0" cy="840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4112741" y="5782962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602892" y="2912076"/>
              <a:ext cx="980303" cy="8402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02892" y="4102443"/>
              <a:ext cx="840259" cy="8402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392827" y="2561968"/>
              <a:ext cx="0" cy="10503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392827" y="4242486"/>
              <a:ext cx="0" cy="11903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602892" y="2982097"/>
              <a:ext cx="980303" cy="8402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72914" y="4102443"/>
              <a:ext cx="840259" cy="8402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462849" y="2561968"/>
              <a:ext cx="0" cy="10503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462849" y="4219832"/>
              <a:ext cx="0" cy="11903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5513173" y="2702011"/>
              <a:ext cx="630195" cy="28008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Rack2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13173" y="2631989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13173" y="2982097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112741" y="5410200"/>
              <a:ext cx="630195" cy="37276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Rack4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112741" y="2211858"/>
              <a:ext cx="630195" cy="37894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Rack1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112741" y="2001795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3482546" y="4172465"/>
              <a:ext cx="700216" cy="7002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412524" y="4172465"/>
              <a:ext cx="700216" cy="7002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2782330" y="2702011"/>
              <a:ext cx="630195" cy="28008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Rack6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782330" y="2631989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 flipV="1">
              <a:off x="3412524" y="3052119"/>
              <a:ext cx="672500" cy="687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3342503" y="3052119"/>
              <a:ext cx="672500" cy="687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972697" y="3581400"/>
              <a:ext cx="827903" cy="6549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DELL RACK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373130" y="4942703"/>
              <a:ext cx="630195" cy="28008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Rack3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373130" y="4872681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73130" y="5222789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922373" y="4942703"/>
              <a:ext cx="630195" cy="28008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Rack5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22373" y="4872681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922373" y="5222789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633519" y="207181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633519" y="1791730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CS15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633519" y="186175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CS16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633519" y="193177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CS17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633519" y="2001795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CS18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633519" y="207181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CS19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633519" y="214183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CS20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633519" y="2211859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633519" y="228188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CS22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633519" y="235190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CS23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633519" y="2421924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CS24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633519" y="249194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CS25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633519" y="256196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CS26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633519" y="2631989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CS27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6353432" y="1931773"/>
              <a:ext cx="0" cy="8402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143368" y="263198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353432" y="270201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353432" y="263198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353432" y="2491946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353432" y="2421924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53432" y="235190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353432" y="228188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353432" y="221185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53432" y="214183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353432" y="2071816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53432" y="2001795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53432" y="193177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353432" y="256196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6493476" y="4382530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93476" y="410244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CS29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93476" y="4172465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CS30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93476" y="424248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CS31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493476" y="431250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CS32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493476" y="4382530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CS33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93476" y="445255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CS34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493476" y="452257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CS35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493476" y="4592595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CS36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493476" y="466261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CS37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493476" y="473263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CS38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93476" y="4802659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CS39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493476" y="487268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CS40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493476" y="494270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CS41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6003324" y="494270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77"/>
            <p:cNvSpPr/>
            <p:nvPr/>
          </p:nvSpPr>
          <p:spPr>
            <a:xfrm>
              <a:off x="6633519" y="270201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CS28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6353432" y="2772032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ounded Rectangle 79"/>
            <p:cNvSpPr/>
            <p:nvPr/>
          </p:nvSpPr>
          <p:spPr>
            <a:xfrm>
              <a:off x="6493476" y="5012724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V="1">
              <a:off x="6213389" y="4172465"/>
              <a:ext cx="0" cy="8402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213389" y="494270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213389" y="487268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213389" y="473263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213389" y="4662616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213389" y="4592595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213389" y="452257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213389" y="445255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213389" y="4382530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213389" y="431250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213389" y="4242486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213389" y="4172465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13389" y="480265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213389" y="5012724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 rot="5400000">
              <a:off x="5128054" y="5047735"/>
              <a:ext cx="420130" cy="7002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 dirty="0"/>
                <a:t>BOND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 rot="5400000">
              <a:off x="5268097" y="2807043"/>
              <a:ext cx="420130" cy="7002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 dirty="0"/>
                <a:t>BOND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 rot="5400000">
              <a:off x="3377514" y="5047735"/>
              <a:ext cx="420130" cy="7002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 dirty="0"/>
                <a:t>BOND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112741" y="2071816"/>
              <a:ext cx="630195" cy="7002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BOND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112741" y="5852984"/>
              <a:ext cx="630195" cy="7002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BOND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802027" y="431250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1802027" y="4032422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CS57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802027" y="410244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CS58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802027" y="4172465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CS59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1802027" y="424248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CS60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802027" y="431250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CS61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02027" y="4382530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CS62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802027" y="445255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CS63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802027" y="452257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CS64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1802027" y="4592595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CS65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802027" y="466261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CS66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802027" y="473263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CS67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1802027" y="4802659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CS68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802027" y="487268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CS69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2712308" y="494270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ounded Rectangle 114"/>
            <p:cNvSpPr/>
            <p:nvPr/>
          </p:nvSpPr>
          <p:spPr>
            <a:xfrm>
              <a:off x="1802027" y="494270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CS70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H="1" flipV="1">
              <a:off x="2712308" y="4172465"/>
              <a:ext cx="0" cy="8402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2502243" y="494270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2502243" y="487268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2502243" y="473263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2502243" y="4662616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2502243" y="4592595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2502243" y="452257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2502243" y="445255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2502243" y="4382530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2502243" y="431250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2502243" y="4242486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2502243" y="4172465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2502243" y="480265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2502243" y="5012724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ounded Rectangle 129"/>
            <p:cNvSpPr/>
            <p:nvPr/>
          </p:nvSpPr>
          <p:spPr>
            <a:xfrm>
              <a:off x="1661984" y="207181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661984" y="1791730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CS71</a:t>
              </a: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1661984" y="186175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CS72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1661984" y="193177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CS73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1661984" y="2001795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CS74</a:t>
              </a: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1661984" y="207181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CS75</a:t>
              </a: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1661984" y="214183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CS76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661984" y="2211859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CS77</a:t>
              </a: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1661984" y="228188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CS78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1661984" y="235190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CS79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1661984" y="2421924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CS80</a:t>
              </a: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1661984" y="249194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CS81</a:t>
              </a: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1661984" y="256196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CS82</a:t>
              </a: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1661984" y="2631989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CS83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2572265" y="270201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ed Rectangle 144"/>
            <p:cNvSpPr/>
            <p:nvPr/>
          </p:nvSpPr>
          <p:spPr>
            <a:xfrm>
              <a:off x="1661984" y="270201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CS84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 flipV="1">
              <a:off x="2572265" y="1931773"/>
              <a:ext cx="0" cy="8402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2362200" y="270201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2362200" y="263198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2362200" y="2491946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2362200" y="2421924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362200" y="235190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2362200" y="228188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2362200" y="221185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2362200" y="214183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2362200" y="2071816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2362200" y="2001795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2362200" y="193177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2362200" y="256196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2362200" y="2772032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ounded Rectangle 159"/>
            <p:cNvSpPr/>
            <p:nvPr/>
          </p:nvSpPr>
          <p:spPr>
            <a:xfrm>
              <a:off x="2992395" y="172170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2992395" y="1441622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</a:t>
              </a: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2992395" y="151164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CS2</a:t>
              </a: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2992395" y="1581665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CS3</a:t>
              </a: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2992395" y="165168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</a:t>
              </a: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2992395" y="172170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</a:t>
              </a: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992395" y="1791730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CS6</a:t>
              </a: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2992395" y="186175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CS7</a:t>
              </a: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2992395" y="193177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CS8</a:t>
              </a: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2992395" y="2001795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CS9</a:t>
              </a: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2992395" y="2071816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CS10</a:t>
              </a: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2992395" y="214183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CS11</a:t>
              </a: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2992395" y="2211859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CS12</a:t>
              </a: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2992395" y="228188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CS13</a:t>
              </a:r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3902676" y="221185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ounded Rectangle 174"/>
            <p:cNvSpPr/>
            <p:nvPr/>
          </p:nvSpPr>
          <p:spPr>
            <a:xfrm>
              <a:off x="2992395" y="2351903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CS14</a:t>
              </a:r>
            </a:p>
          </p:txBody>
        </p:sp>
        <p:cxnSp>
          <p:nvCxnSpPr>
            <p:cNvPr id="176" name="Straight Connector 175"/>
            <p:cNvCxnSpPr/>
            <p:nvPr/>
          </p:nvCxnSpPr>
          <p:spPr>
            <a:xfrm flipH="1" flipV="1">
              <a:off x="3902676" y="1511643"/>
              <a:ext cx="0" cy="8402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3692611" y="228188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3692611" y="221185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>
              <a:off x="3692611" y="2071816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3692611" y="2001795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3692611" y="193177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3692611" y="186175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>
              <a:off x="3692611" y="1791730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3692611" y="172170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3692611" y="1651686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3692611" y="1581665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3692611" y="151164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3692611" y="214183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3692611" y="2351903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ounded Rectangle 189"/>
            <p:cNvSpPr/>
            <p:nvPr/>
          </p:nvSpPr>
          <p:spPr>
            <a:xfrm>
              <a:off x="5233087" y="5852984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5233087" y="5572897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CS43</a:t>
              </a: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5233087" y="5642919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CS44</a:t>
              </a: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5233087" y="5712941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CS45</a:t>
              </a: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5233087" y="5782962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CS46</a:t>
              </a: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5233087" y="5852984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CS47</a:t>
              </a: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5233087" y="5923005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CS48</a:t>
              </a:r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5233087" y="5993027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CS49</a:t>
              </a: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5233087" y="6063049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CS50</a:t>
              </a: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5233087" y="6133070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CS51</a:t>
              </a: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5233087" y="6203092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CS52</a:t>
              </a: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5233087" y="6273114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CS53</a:t>
              </a: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233087" y="6343135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CS54</a:t>
              </a:r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5233087" y="6413157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CS55</a:t>
              </a:r>
            </a:p>
          </p:txBody>
        </p:sp>
        <p:cxnSp>
          <p:nvCxnSpPr>
            <p:cNvPr id="204" name="Straight Connector 203"/>
            <p:cNvCxnSpPr/>
            <p:nvPr/>
          </p:nvCxnSpPr>
          <p:spPr>
            <a:xfrm flipV="1">
              <a:off x="4953000" y="5642919"/>
              <a:ext cx="0" cy="8402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4742935" y="5782962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4953000" y="6413157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4953000" y="6343135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4953000" y="6203092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4953000" y="6133070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953000" y="606304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4953000" y="5993027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4953000" y="5923005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953000" y="5852984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4953000" y="5782962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4953000" y="5712941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4953000" y="5642919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4953000" y="6273114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Rounded Rectangle 217"/>
            <p:cNvSpPr/>
            <p:nvPr/>
          </p:nvSpPr>
          <p:spPr>
            <a:xfrm>
              <a:off x="5233087" y="6483178"/>
              <a:ext cx="630195" cy="700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CS56</a:t>
              </a:r>
            </a:p>
          </p:txBody>
        </p:sp>
        <p:cxnSp>
          <p:nvCxnSpPr>
            <p:cNvPr id="219" name="Straight Connector 218"/>
            <p:cNvCxnSpPr/>
            <p:nvPr/>
          </p:nvCxnSpPr>
          <p:spPr>
            <a:xfrm>
              <a:off x="4953000" y="6483178"/>
              <a:ext cx="2100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ounded Rectangle 219"/>
            <p:cNvSpPr/>
            <p:nvPr/>
          </p:nvSpPr>
          <p:spPr>
            <a:xfrm>
              <a:off x="2852352" y="585298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2852352" y="557289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CPS40</a:t>
              </a:r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2852352" y="564291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CPS41</a:t>
              </a: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2852352" y="5712941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CPS42</a:t>
              </a:r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2852352" y="578296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CPS43</a:t>
              </a: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2852352" y="585298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CPS44</a:t>
              </a:r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2852352" y="5923005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CPS45</a:t>
              </a:r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2852352" y="599302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CPS46</a:t>
              </a:r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2852352" y="606304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CPS47</a:t>
              </a:r>
            </a:p>
          </p:txBody>
        </p:sp>
        <p:sp>
          <p:nvSpPr>
            <p:cNvPr id="229" name="Rounded Rectangle 228"/>
            <p:cNvSpPr/>
            <p:nvPr/>
          </p:nvSpPr>
          <p:spPr>
            <a:xfrm>
              <a:off x="2852352" y="6133070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CPS48</a:t>
              </a:r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2852352" y="620309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CPS49</a:t>
              </a:r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2852352" y="627311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CPS50</a:t>
              </a:r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2852352" y="6343135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CPS51</a:t>
              </a:r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2852352" y="641315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CPS52</a:t>
              </a:r>
            </a:p>
          </p:txBody>
        </p:sp>
        <p:sp>
          <p:nvSpPr>
            <p:cNvPr id="234" name="Rounded Rectangle 233"/>
            <p:cNvSpPr/>
            <p:nvPr/>
          </p:nvSpPr>
          <p:spPr>
            <a:xfrm>
              <a:off x="2852352" y="6483178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CPS53</a:t>
              </a:r>
            </a:p>
          </p:txBody>
        </p:sp>
        <p:cxnSp>
          <p:nvCxnSpPr>
            <p:cNvPr id="235" name="Straight Connector 234"/>
            <p:cNvCxnSpPr/>
            <p:nvPr/>
          </p:nvCxnSpPr>
          <p:spPr>
            <a:xfrm flipH="1">
              <a:off x="3552568" y="641315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>
              <a:off x="3552568" y="6343135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552568" y="6203092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3552568" y="6133070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3552568" y="606304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3552568" y="599302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3552568" y="5923005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3552568" y="5852984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3552568" y="5782962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H="1">
              <a:off x="3552568" y="5712941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3552568" y="564291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3552568" y="6273114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3552568" y="6483178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8" name="Rounded Rectangle 247"/>
            <p:cNvSpPr/>
            <p:nvPr/>
          </p:nvSpPr>
          <p:spPr>
            <a:xfrm>
              <a:off x="1802027" y="543285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1802027" y="5152768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CPS53</a:t>
              </a:r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1802027" y="522278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CPS54</a:t>
              </a: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1802027" y="5292811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CPS55</a:t>
              </a:r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1802027" y="536283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CPS56</a:t>
              </a: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1802027" y="543285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CPS57</a:t>
              </a:r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1802027" y="5502876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CPS58</a:t>
              </a: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1802027" y="557289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CPS59</a:t>
              </a:r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1802027" y="564291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CPS60</a:t>
              </a:r>
            </a:p>
          </p:txBody>
        </p:sp>
        <p:sp>
          <p:nvSpPr>
            <p:cNvPr id="257" name="Rounded Rectangle 256"/>
            <p:cNvSpPr/>
            <p:nvPr/>
          </p:nvSpPr>
          <p:spPr>
            <a:xfrm>
              <a:off x="1802027" y="5712941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CPS61</a:t>
              </a: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1802027" y="578296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CPS62</a:t>
              </a:r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1802027" y="585298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CPS63</a:t>
              </a:r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1802027" y="5923005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CPS64</a:t>
              </a:r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1802027" y="599302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CPS65</a:t>
              </a:r>
            </a:p>
          </p:txBody>
        </p:sp>
        <p:cxnSp>
          <p:nvCxnSpPr>
            <p:cNvPr id="262" name="Straight Connector 261"/>
            <p:cNvCxnSpPr/>
            <p:nvPr/>
          </p:nvCxnSpPr>
          <p:spPr>
            <a:xfrm>
              <a:off x="2712308" y="5292811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 flipV="1">
              <a:off x="2712308" y="5222789"/>
              <a:ext cx="0" cy="84025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2502243" y="599302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2502243" y="5923005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>
              <a:off x="2502243" y="5782962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2502243" y="5712941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H="1">
              <a:off x="2502243" y="564291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2502243" y="557289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2502243" y="5502876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>
              <a:off x="2502243" y="5432854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H="1">
              <a:off x="2502243" y="5362832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>
              <a:off x="2502243" y="5292811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>
              <a:off x="2502243" y="522278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H="1">
              <a:off x="2502243" y="5852984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2502243" y="606304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7" name="Rounded Rectangle 276"/>
            <p:cNvSpPr/>
            <p:nvPr/>
          </p:nvSpPr>
          <p:spPr>
            <a:xfrm>
              <a:off x="1661984" y="319216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1661984" y="2912076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CPS66</a:t>
              </a:r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1661984" y="298209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CPS67</a:t>
              </a:r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1661984" y="305211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CPS68</a:t>
              </a:r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1661984" y="3122141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CPS69</a:t>
              </a: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1661984" y="319216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CPS70</a:t>
              </a: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1661984" y="326218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CPS71</a:t>
              </a: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1661984" y="3332205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CPS72</a:t>
              </a: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1661984" y="340222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CPS73</a:t>
              </a:r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1661984" y="347224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CPS74</a:t>
              </a:r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1661984" y="3542270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CPS75</a:t>
              </a:r>
            </a:p>
          </p:txBody>
        </p:sp>
        <p:sp>
          <p:nvSpPr>
            <p:cNvPr id="288" name="Rounded Rectangle 287"/>
            <p:cNvSpPr/>
            <p:nvPr/>
          </p:nvSpPr>
          <p:spPr>
            <a:xfrm>
              <a:off x="1661984" y="361229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CPS76</a:t>
              </a:r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1661984" y="368231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CPS77</a:t>
              </a:r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1661984" y="3752335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CPS78</a:t>
              </a:r>
            </a:p>
          </p:txBody>
        </p:sp>
        <p:cxnSp>
          <p:nvCxnSpPr>
            <p:cNvPr id="291" name="Straight Connector 290"/>
            <p:cNvCxnSpPr/>
            <p:nvPr/>
          </p:nvCxnSpPr>
          <p:spPr>
            <a:xfrm>
              <a:off x="2572265" y="305211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H="1" flipV="1">
              <a:off x="2572265" y="2982097"/>
              <a:ext cx="0" cy="84025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>
              <a:off x="2362200" y="3752335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2362200" y="3682314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>
              <a:off x="2362200" y="3542270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2362200" y="347224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>
              <a:off x="2362200" y="340222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2362200" y="3332205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2362200" y="3262184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2362200" y="3192162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>
              <a:off x="2362200" y="3122141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>
              <a:off x="2362200" y="305211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2362200" y="298209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>
              <a:off x="2362200" y="3612292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H="1">
              <a:off x="2362200" y="382235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6" name="Rounded Rectangle 305"/>
            <p:cNvSpPr/>
            <p:nvPr/>
          </p:nvSpPr>
          <p:spPr>
            <a:xfrm>
              <a:off x="4112741" y="5923005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sp>
          <p:nvSpPr>
            <p:cNvPr id="307" name="Rounded Rectangle 306"/>
            <p:cNvSpPr/>
            <p:nvPr/>
          </p:nvSpPr>
          <p:spPr>
            <a:xfrm>
              <a:off x="4112741" y="2141838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sp>
          <p:nvSpPr>
            <p:cNvPr id="308" name="Rounded Rectangle 307"/>
            <p:cNvSpPr/>
            <p:nvPr/>
          </p:nvSpPr>
          <p:spPr>
            <a:xfrm>
              <a:off x="5513173" y="1721708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309" name="Rounded Rectangle 308"/>
            <p:cNvSpPr/>
            <p:nvPr/>
          </p:nvSpPr>
          <p:spPr>
            <a:xfrm>
              <a:off x="5513173" y="144162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</a:t>
              </a: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513173" y="1511643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</a:t>
              </a: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5513173" y="1581665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</a:t>
              </a:r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5513173" y="1651686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CPS4</a:t>
              </a:r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5513173" y="1721708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CPS5</a:t>
              </a:r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5513173" y="1791730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CPS6</a:t>
              </a:r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5513173" y="1861751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CPS7</a:t>
              </a: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5513173" y="1931773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CPS8</a:t>
              </a: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5513173" y="2001795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CPS9</a:t>
              </a: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5513173" y="2071816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CPS10</a:t>
              </a:r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5513173" y="2141838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CPS11</a:t>
              </a:r>
            </a:p>
          </p:txBody>
        </p:sp>
        <p:sp>
          <p:nvSpPr>
            <p:cNvPr id="320" name="Rounded Rectangle 319"/>
            <p:cNvSpPr/>
            <p:nvPr/>
          </p:nvSpPr>
          <p:spPr>
            <a:xfrm>
              <a:off x="5513173" y="221185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CPS12</a:t>
              </a:r>
            </a:p>
          </p:txBody>
        </p:sp>
        <p:sp>
          <p:nvSpPr>
            <p:cNvPr id="321" name="Rounded Rectangle 320"/>
            <p:cNvSpPr/>
            <p:nvPr/>
          </p:nvSpPr>
          <p:spPr>
            <a:xfrm>
              <a:off x="5513173" y="2281881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CPS13</a:t>
              </a:r>
            </a:p>
          </p:txBody>
        </p:sp>
        <p:cxnSp>
          <p:nvCxnSpPr>
            <p:cNvPr id="322" name="Straight Connector 321"/>
            <p:cNvCxnSpPr/>
            <p:nvPr/>
          </p:nvCxnSpPr>
          <p:spPr>
            <a:xfrm flipH="1">
              <a:off x="4742935" y="2071816"/>
              <a:ext cx="3501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5233087" y="2281881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5233087" y="221185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5233087" y="2071816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5233087" y="2001795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5233087" y="1931773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5233087" y="1861751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5233087" y="1791730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5233087" y="1721708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5233087" y="1651686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5233087" y="1581665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5233087" y="1511643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5233087" y="2141838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5233087" y="2351903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36" name="Rounded Rectangle 335"/>
            <p:cNvSpPr/>
            <p:nvPr/>
          </p:nvSpPr>
          <p:spPr>
            <a:xfrm>
              <a:off x="6773562" y="5502876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337" name="Rounded Rectangle 336"/>
            <p:cNvSpPr/>
            <p:nvPr/>
          </p:nvSpPr>
          <p:spPr>
            <a:xfrm>
              <a:off x="6773562" y="522278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CPS27</a:t>
              </a:r>
            </a:p>
          </p:txBody>
        </p:sp>
        <p:sp>
          <p:nvSpPr>
            <p:cNvPr id="338" name="Rounded Rectangle 337"/>
            <p:cNvSpPr/>
            <p:nvPr/>
          </p:nvSpPr>
          <p:spPr>
            <a:xfrm>
              <a:off x="6773562" y="5292811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CPS28</a:t>
              </a:r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6773562" y="536283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CPS29</a:t>
              </a:r>
            </a:p>
          </p:txBody>
        </p:sp>
        <p:sp>
          <p:nvSpPr>
            <p:cNvPr id="340" name="Rounded Rectangle 339"/>
            <p:cNvSpPr/>
            <p:nvPr/>
          </p:nvSpPr>
          <p:spPr>
            <a:xfrm>
              <a:off x="6773562" y="543285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CPS30</a:t>
              </a:r>
            </a:p>
          </p:txBody>
        </p:sp>
        <p:sp>
          <p:nvSpPr>
            <p:cNvPr id="341" name="Rounded Rectangle 340"/>
            <p:cNvSpPr/>
            <p:nvPr/>
          </p:nvSpPr>
          <p:spPr>
            <a:xfrm>
              <a:off x="6773562" y="5502876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CPS31</a:t>
              </a:r>
            </a:p>
          </p:txBody>
        </p:sp>
        <p:sp>
          <p:nvSpPr>
            <p:cNvPr id="342" name="Rounded Rectangle 341"/>
            <p:cNvSpPr/>
            <p:nvPr/>
          </p:nvSpPr>
          <p:spPr>
            <a:xfrm>
              <a:off x="6773562" y="557289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CPS32</a:t>
              </a:r>
            </a:p>
          </p:txBody>
        </p:sp>
        <p:sp>
          <p:nvSpPr>
            <p:cNvPr id="343" name="Rounded Rectangle 342"/>
            <p:cNvSpPr/>
            <p:nvPr/>
          </p:nvSpPr>
          <p:spPr>
            <a:xfrm>
              <a:off x="6773562" y="564291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CPS33</a:t>
              </a:r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6773562" y="5712941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CPS34</a:t>
              </a:r>
            </a:p>
          </p:txBody>
        </p:sp>
        <p:sp>
          <p:nvSpPr>
            <p:cNvPr id="345" name="Rounded Rectangle 344"/>
            <p:cNvSpPr/>
            <p:nvPr/>
          </p:nvSpPr>
          <p:spPr>
            <a:xfrm>
              <a:off x="6773562" y="578296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CPS35</a:t>
              </a:r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6773562" y="585298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CPS36</a:t>
              </a:r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6773562" y="5923005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CPS37</a:t>
              </a:r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6773562" y="599302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CPS38</a:t>
              </a:r>
            </a:p>
          </p:txBody>
        </p:sp>
        <p:sp>
          <p:nvSpPr>
            <p:cNvPr id="349" name="Rounded Rectangle 348"/>
            <p:cNvSpPr/>
            <p:nvPr/>
          </p:nvSpPr>
          <p:spPr>
            <a:xfrm>
              <a:off x="6773562" y="606304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CPS39</a:t>
              </a: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2782330" y="2982097"/>
              <a:ext cx="630195" cy="700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Switch</a:t>
              </a:r>
            </a:p>
          </p:txBody>
        </p:sp>
        <p:sp>
          <p:nvSpPr>
            <p:cNvPr id="351" name="Rounded Rectangle 350"/>
            <p:cNvSpPr/>
            <p:nvPr/>
          </p:nvSpPr>
          <p:spPr>
            <a:xfrm rot="5400000">
              <a:off x="3237470" y="2807043"/>
              <a:ext cx="420130" cy="7002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 dirty="0"/>
                <a:t>BOND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6913605" y="326218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Server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6913605" y="298209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CPS14</a:t>
              </a: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6913605" y="305211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CPS15</a:t>
              </a:r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6913605" y="3122141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CPS16</a:t>
              </a:r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6913605" y="319216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CPS17</a:t>
              </a:r>
            </a:p>
          </p:txBody>
        </p:sp>
        <p:sp>
          <p:nvSpPr>
            <p:cNvPr id="357" name="Rounded Rectangle 356"/>
            <p:cNvSpPr/>
            <p:nvPr/>
          </p:nvSpPr>
          <p:spPr>
            <a:xfrm>
              <a:off x="6913605" y="326218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CPS18</a:t>
              </a:r>
            </a:p>
          </p:txBody>
        </p:sp>
        <p:sp>
          <p:nvSpPr>
            <p:cNvPr id="358" name="Rounded Rectangle 357"/>
            <p:cNvSpPr/>
            <p:nvPr/>
          </p:nvSpPr>
          <p:spPr>
            <a:xfrm>
              <a:off x="6913605" y="3332205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CPS19</a:t>
              </a:r>
            </a:p>
          </p:txBody>
        </p:sp>
        <p:sp>
          <p:nvSpPr>
            <p:cNvPr id="359" name="Rounded Rectangle 358"/>
            <p:cNvSpPr/>
            <p:nvPr/>
          </p:nvSpPr>
          <p:spPr>
            <a:xfrm>
              <a:off x="6913605" y="340222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CPS20</a:t>
              </a:r>
            </a:p>
          </p:txBody>
        </p:sp>
        <p:sp>
          <p:nvSpPr>
            <p:cNvPr id="360" name="Rounded Rectangle 359"/>
            <p:cNvSpPr/>
            <p:nvPr/>
          </p:nvSpPr>
          <p:spPr>
            <a:xfrm>
              <a:off x="6913605" y="3472249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CPS21</a:t>
              </a:r>
            </a:p>
          </p:txBody>
        </p:sp>
        <p:sp>
          <p:nvSpPr>
            <p:cNvPr id="361" name="Rounded Rectangle 360"/>
            <p:cNvSpPr/>
            <p:nvPr/>
          </p:nvSpPr>
          <p:spPr>
            <a:xfrm>
              <a:off x="6913605" y="3542270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CPS22</a:t>
              </a:r>
            </a:p>
          </p:txBody>
        </p:sp>
        <p:sp>
          <p:nvSpPr>
            <p:cNvPr id="362" name="Rounded Rectangle 361"/>
            <p:cNvSpPr/>
            <p:nvPr/>
          </p:nvSpPr>
          <p:spPr>
            <a:xfrm>
              <a:off x="6913605" y="3612292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CPS23</a:t>
              </a:r>
            </a:p>
          </p:txBody>
        </p:sp>
        <p:sp>
          <p:nvSpPr>
            <p:cNvPr id="363" name="Rounded Rectangle 362"/>
            <p:cNvSpPr/>
            <p:nvPr/>
          </p:nvSpPr>
          <p:spPr>
            <a:xfrm>
              <a:off x="6913605" y="3682314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CPS24</a:t>
              </a:r>
            </a:p>
          </p:txBody>
        </p:sp>
        <p:sp>
          <p:nvSpPr>
            <p:cNvPr id="364" name="Rounded Rectangle 363"/>
            <p:cNvSpPr/>
            <p:nvPr/>
          </p:nvSpPr>
          <p:spPr>
            <a:xfrm>
              <a:off x="6913605" y="3752335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CPS25</a:t>
              </a:r>
            </a:p>
          </p:txBody>
        </p:sp>
        <p:sp>
          <p:nvSpPr>
            <p:cNvPr id="365" name="Rounded Rectangle 364"/>
            <p:cNvSpPr/>
            <p:nvPr/>
          </p:nvSpPr>
          <p:spPr>
            <a:xfrm>
              <a:off x="6913605" y="3822357"/>
              <a:ext cx="630195" cy="700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CPS26</a:t>
              </a:r>
            </a:p>
          </p:txBody>
        </p:sp>
        <p:sp>
          <p:nvSpPr>
            <p:cNvPr id="366" name="Rounded Rectangle 365"/>
            <p:cNvSpPr/>
            <p:nvPr/>
          </p:nvSpPr>
          <p:spPr>
            <a:xfrm>
              <a:off x="5093043" y="1511643"/>
              <a:ext cx="140043" cy="84025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/>
                <a:t>S</a:t>
              </a:r>
            </a:p>
            <a:p>
              <a:pPr algn="ctr">
                <a:defRPr/>
              </a:pPr>
              <a:r>
                <a:rPr lang="en-US" sz="800" dirty="0"/>
                <a:t>W</a:t>
              </a:r>
            </a:p>
            <a:p>
              <a:pPr algn="ctr">
                <a:defRPr/>
              </a:pPr>
              <a:r>
                <a:rPr lang="en-US" sz="800" dirty="0"/>
                <a:t>I</a:t>
              </a:r>
            </a:p>
            <a:p>
              <a:pPr algn="ctr">
                <a:defRPr/>
              </a:pPr>
              <a:r>
                <a:rPr lang="en-US" sz="800" dirty="0"/>
                <a:t>T</a:t>
              </a:r>
            </a:p>
            <a:p>
              <a:pPr algn="ctr">
                <a:defRPr/>
              </a:pPr>
              <a:r>
                <a:rPr lang="en-US" sz="800" dirty="0"/>
                <a:t>C</a:t>
              </a:r>
            </a:p>
            <a:p>
              <a:pPr algn="ctr">
                <a:defRPr/>
              </a:pPr>
              <a:r>
                <a:rPr lang="en-US" sz="800" dirty="0"/>
                <a:t>H</a:t>
              </a:r>
            </a:p>
            <a:p>
              <a:pPr algn="ctr">
                <a:defRPr/>
              </a:pPr>
              <a:r>
                <a:rPr lang="en-US" sz="800" dirty="0"/>
                <a:t>S</a:t>
              </a:r>
              <a:endParaRPr lang="en-US" dirty="0"/>
            </a:p>
          </p:txBody>
        </p:sp>
        <p:cxnSp>
          <p:nvCxnSpPr>
            <p:cNvPr id="367" name="Straight Connector 366"/>
            <p:cNvCxnSpPr/>
            <p:nvPr/>
          </p:nvCxnSpPr>
          <p:spPr>
            <a:xfrm>
              <a:off x="6493476" y="599302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6493476" y="5923005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6493476" y="5782962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6493476" y="5712941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6493476" y="564291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6493476" y="557289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6493476" y="5502876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6493476" y="5432854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6493476" y="5362832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6493476" y="5292811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>
              <a:off x="6493476" y="522278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6493476" y="5852984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6493476" y="606304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0" name="Rounded Rectangle 379"/>
            <p:cNvSpPr/>
            <p:nvPr/>
          </p:nvSpPr>
          <p:spPr>
            <a:xfrm>
              <a:off x="6353432" y="5222789"/>
              <a:ext cx="140043" cy="84025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/>
                <a:t>S</a:t>
              </a:r>
            </a:p>
            <a:p>
              <a:pPr algn="ctr">
                <a:defRPr/>
              </a:pPr>
              <a:r>
                <a:rPr lang="en-US" sz="800" dirty="0"/>
                <a:t>W</a:t>
              </a:r>
            </a:p>
            <a:p>
              <a:pPr algn="ctr">
                <a:defRPr/>
              </a:pPr>
              <a:r>
                <a:rPr lang="en-US" sz="800" dirty="0"/>
                <a:t>I</a:t>
              </a:r>
            </a:p>
            <a:p>
              <a:pPr algn="ctr">
                <a:defRPr/>
              </a:pPr>
              <a:r>
                <a:rPr lang="en-US" sz="800" dirty="0"/>
                <a:t>T</a:t>
              </a:r>
            </a:p>
            <a:p>
              <a:pPr algn="ctr">
                <a:defRPr/>
              </a:pPr>
              <a:r>
                <a:rPr lang="en-US" sz="800" dirty="0"/>
                <a:t>C</a:t>
              </a:r>
            </a:p>
            <a:p>
              <a:pPr algn="ctr">
                <a:defRPr/>
              </a:pPr>
              <a:r>
                <a:rPr lang="en-US" sz="800" dirty="0"/>
                <a:t>H</a:t>
              </a:r>
            </a:p>
            <a:p>
              <a:pPr algn="ctr">
                <a:defRPr/>
              </a:pPr>
              <a:r>
                <a:rPr lang="en-US" sz="800" dirty="0"/>
                <a:t>S</a:t>
              </a:r>
              <a:endParaRPr lang="en-US" dirty="0"/>
            </a:p>
          </p:txBody>
        </p:sp>
        <p:cxnSp>
          <p:nvCxnSpPr>
            <p:cNvPr id="381" name="Straight Connector 380"/>
            <p:cNvCxnSpPr/>
            <p:nvPr/>
          </p:nvCxnSpPr>
          <p:spPr>
            <a:xfrm flipH="1">
              <a:off x="3902676" y="5993027"/>
              <a:ext cx="21006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2" name="Rounded Rectangle 381"/>
            <p:cNvSpPr/>
            <p:nvPr/>
          </p:nvSpPr>
          <p:spPr>
            <a:xfrm>
              <a:off x="3762633" y="5642919"/>
              <a:ext cx="140043" cy="84025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/>
                <a:t>S</a:t>
              </a:r>
            </a:p>
            <a:p>
              <a:pPr algn="ctr">
                <a:defRPr/>
              </a:pPr>
              <a:r>
                <a:rPr lang="en-US" sz="800" dirty="0"/>
                <a:t>W</a:t>
              </a:r>
            </a:p>
            <a:p>
              <a:pPr algn="ctr">
                <a:defRPr/>
              </a:pPr>
              <a:r>
                <a:rPr lang="en-US" sz="800" dirty="0"/>
                <a:t>I</a:t>
              </a:r>
            </a:p>
            <a:p>
              <a:pPr algn="ctr">
                <a:defRPr/>
              </a:pPr>
              <a:r>
                <a:rPr lang="en-US" sz="800" dirty="0"/>
                <a:t>T</a:t>
              </a:r>
            </a:p>
            <a:p>
              <a:pPr algn="ctr">
                <a:defRPr/>
              </a:pPr>
              <a:r>
                <a:rPr lang="en-US" sz="800" dirty="0"/>
                <a:t>C</a:t>
              </a:r>
            </a:p>
            <a:p>
              <a:pPr algn="ctr">
                <a:defRPr/>
              </a:pPr>
              <a:r>
                <a:rPr lang="en-US" sz="800" dirty="0"/>
                <a:t>H</a:t>
              </a:r>
              <a:endParaRPr lang="en-US" dirty="0"/>
            </a:p>
          </p:txBody>
        </p:sp>
        <p:cxnSp>
          <p:nvCxnSpPr>
            <p:cNvPr id="383" name="Straight Connector 382"/>
            <p:cNvCxnSpPr/>
            <p:nvPr/>
          </p:nvCxnSpPr>
          <p:spPr>
            <a:xfrm flipH="1">
              <a:off x="6143368" y="3052119"/>
              <a:ext cx="3501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6633519" y="3752335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>
              <a:off x="6633519" y="3682314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6633519" y="3542270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>
              <a:off x="6633519" y="347224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6633519" y="340222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6633519" y="3332205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6633519" y="3262184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6633519" y="3192162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6633519" y="3122141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6633519" y="3052119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6633519" y="298209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6633519" y="3612292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>
              <a:off x="6633519" y="3822357"/>
              <a:ext cx="21006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97" name="Rounded Rectangle 396"/>
            <p:cNvSpPr/>
            <p:nvPr/>
          </p:nvSpPr>
          <p:spPr>
            <a:xfrm>
              <a:off x="6493476" y="2982097"/>
              <a:ext cx="140043" cy="84025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/>
                <a:t>S</a:t>
              </a:r>
            </a:p>
            <a:p>
              <a:pPr algn="ctr">
                <a:defRPr/>
              </a:pPr>
              <a:r>
                <a:rPr lang="en-US" sz="800" dirty="0"/>
                <a:t>W</a:t>
              </a:r>
            </a:p>
            <a:p>
              <a:pPr algn="ctr">
                <a:defRPr/>
              </a:pPr>
              <a:r>
                <a:rPr lang="en-US" sz="800" dirty="0"/>
                <a:t>I</a:t>
              </a:r>
            </a:p>
            <a:p>
              <a:pPr algn="ctr">
                <a:defRPr/>
              </a:pPr>
              <a:r>
                <a:rPr lang="en-US" sz="800" dirty="0"/>
                <a:t>T</a:t>
              </a:r>
            </a:p>
            <a:p>
              <a:pPr algn="ctr">
                <a:defRPr/>
              </a:pPr>
              <a:r>
                <a:rPr lang="en-US" sz="800" dirty="0"/>
                <a:t>C</a:t>
              </a:r>
            </a:p>
            <a:p>
              <a:pPr algn="ctr">
                <a:defRPr/>
              </a:pPr>
              <a:r>
                <a:rPr lang="en-US" sz="800" dirty="0"/>
                <a:t>H</a:t>
              </a:r>
            </a:p>
            <a:p>
              <a:pPr algn="ctr">
                <a:defRPr/>
              </a:pPr>
              <a:r>
                <a:rPr lang="en-US" sz="800" dirty="0"/>
                <a:t>S</a:t>
              </a:r>
              <a:endParaRPr lang="en-US" dirty="0"/>
            </a:p>
          </p:txBody>
        </p:sp>
        <p:sp>
          <p:nvSpPr>
            <p:cNvPr id="398" name="TextBox 563"/>
            <p:cNvSpPr txBox="1">
              <a:spLocks noChangeArrowheads="1"/>
            </p:cNvSpPr>
            <p:nvPr/>
          </p:nvSpPr>
          <p:spPr bwMode="auto">
            <a:xfrm>
              <a:off x="6003324" y="5152768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x13</a:t>
              </a:r>
            </a:p>
          </p:txBody>
        </p:sp>
        <p:sp>
          <p:nvSpPr>
            <p:cNvPr id="399" name="TextBox 565"/>
            <p:cNvSpPr txBox="1">
              <a:spLocks noChangeArrowheads="1"/>
            </p:cNvSpPr>
            <p:nvPr/>
          </p:nvSpPr>
          <p:spPr bwMode="auto">
            <a:xfrm>
              <a:off x="6143368" y="2912076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x13</a:t>
              </a:r>
            </a:p>
          </p:txBody>
        </p:sp>
        <p:sp>
          <p:nvSpPr>
            <p:cNvPr id="400" name="TextBox 567"/>
            <p:cNvSpPr txBox="1">
              <a:spLocks noChangeArrowheads="1"/>
            </p:cNvSpPr>
            <p:nvPr/>
          </p:nvSpPr>
          <p:spPr bwMode="auto">
            <a:xfrm>
              <a:off x="6423454" y="5082746"/>
              <a:ext cx="350108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/>
                <a:t>x22</a:t>
              </a:r>
            </a:p>
          </p:txBody>
        </p:sp>
        <p:cxnSp>
          <p:nvCxnSpPr>
            <p:cNvPr id="401" name="Straight Arrow Connector 400"/>
            <p:cNvCxnSpPr/>
            <p:nvPr/>
          </p:nvCxnSpPr>
          <p:spPr>
            <a:xfrm>
              <a:off x="3622589" y="5642919"/>
              <a:ext cx="0" cy="840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/>
            <p:nvPr/>
          </p:nvCxnSpPr>
          <p:spPr>
            <a:xfrm>
              <a:off x="2572265" y="5222789"/>
              <a:ext cx="0" cy="840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>
              <a:off x="2432222" y="2982097"/>
              <a:ext cx="0" cy="840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/>
            <p:nvPr/>
          </p:nvCxnSpPr>
          <p:spPr>
            <a:xfrm>
              <a:off x="5373130" y="1511643"/>
              <a:ext cx="0" cy="840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>
              <a:off x="6773562" y="2982097"/>
              <a:ext cx="0" cy="840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6" name="TextBox 567"/>
            <p:cNvSpPr txBox="1">
              <a:spLocks noChangeArrowheads="1"/>
            </p:cNvSpPr>
            <p:nvPr/>
          </p:nvSpPr>
          <p:spPr bwMode="auto">
            <a:xfrm>
              <a:off x="3482546" y="5502876"/>
              <a:ext cx="350108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/>
                <a:t>x22</a:t>
              </a:r>
            </a:p>
          </p:txBody>
        </p:sp>
        <p:sp>
          <p:nvSpPr>
            <p:cNvPr id="407" name="TextBox 567"/>
            <p:cNvSpPr txBox="1">
              <a:spLocks noChangeArrowheads="1"/>
            </p:cNvSpPr>
            <p:nvPr/>
          </p:nvSpPr>
          <p:spPr bwMode="auto">
            <a:xfrm>
              <a:off x="2432222" y="5082746"/>
              <a:ext cx="350108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/>
                <a:t>x22</a:t>
              </a:r>
            </a:p>
          </p:txBody>
        </p:sp>
        <p:sp>
          <p:nvSpPr>
            <p:cNvPr id="408" name="TextBox 567"/>
            <p:cNvSpPr txBox="1">
              <a:spLocks noChangeArrowheads="1"/>
            </p:cNvSpPr>
            <p:nvPr/>
          </p:nvSpPr>
          <p:spPr bwMode="auto">
            <a:xfrm>
              <a:off x="2292179" y="2842054"/>
              <a:ext cx="350108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/>
                <a:t>x22</a:t>
              </a:r>
            </a:p>
          </p:txBody>
        </p:sp>
        <p:sp>
          <p:nvSpPr>
            <p:cNvPr id="409" name="TextBox 567"/>
            <p:cNvSpPr txBox="1">
              <a:spLocks noChangeArrowheads="1"/>
            </p:cNvSpPr>
            <p:nvPr/>
          </p:nvSpPr>
          <p:spPr bwMode="auto">
            <a:xfrm>
              <a:off x="5163065" y="1371600"/>
              <a:ext cx="350108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/>
                <a:t>x22</a:t>
              </a:r>
            </a:p>
          </p:txBody>
        </p:sp>
        <p:sp>
          <p:nvSpPr>
            <p:cNvPr id="410" name="TextBox 567"/>
            <p:cNvSpPr txBox="1">
              <a:spLocks noChangeArrowheads="1"/>
            </p:cNvSpPr>
            <p:nvPr/>
          </p:nvSpPr>
          <p:spPr bwMode="auto">
            <a:xfrm>
              <a:off x="6563497" y="2842054"/>
              <a:ext cx="350108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/>
                <a:t>x22</a:t>
              </a:r>
            </a:p>
          </p:txBody>
        </p:sp>
        <p:sp>
          <p:nvSpPr>
            <p:cNvPr id="411" name="TextBox 563"/>
            <p:cNvSpPr txBox="1">
              <a:spLocks noChangeArrowheads="1"/>
            </p:cNvSpPr>
            <p:nvPr/>
          </p:nvSpPr>
          <p:spPr bwMode="auto">
            <a:xfrm>
              <a:off x="4672914" y="5642919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x14</a:t>
              </a:r>
            </a:p>
          </p:txBody>
        </p:sp>
        <p:sp>
          <p:nvSpPr>
            <p:cNvPr id="412" name="TextBox 563"/>
            <p:cNvSpPr txBox="1">
              <a:spLocks noChangeArrowheads="1"/>
            </p:cNvSpPr>
            <p:nvPr/>
          </p:nvSpPr>
          <p:spPr bwMode="auto">
            <a:xfrm>
              <a:off x="3832654" y="5852984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x13</a:t>
              </a:r>
            </a:p>
          </p:txBody>
        </p:sp>
        <p:sp>
          <p:nvSpPr>
            <p:cNvPr id="413" name="TextBox 563"/>
            <p:cNvSpPr txBox="1">
              <a:spLocks noChangeArrowheads="1"/>
            </p:cNvSpPr>
            <p:nvPr/>
          </p:nvSpPr>
          <p:spPr bwMode="auto">
            <a:xfrm>
              <a:off x="2642287" y="5152768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x13</a:t>
              </a:r>
            </a:p>
          </p:txBody>
        </p:sp>
        <p:sp>
          <p:nvSpPr>
            <p:cNvPr id="414" name="TextBox 563"/>
            <p:cNvSpPr txBox="1">
              <a:spLocks noChangeArrowheads="1"/>
            </p:cNvSpPr>
            <p:nvPr/>
          </p:nvSpPr>
          <p:spPr bwMode="auto">
            <a:xfrm>
              <a:off x="2642287" y="4802659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x14</a:t>
              </a:r>
            </a:p>
          </p:txBody>
        </p:sp>
        <p:sp>
          <p:nvSpPr>
            <p:cNvPr id="415" name="TextBox 563"/>
            <p:cNvSpPr txBox="1">
              <a:spLocks noChangeArrowheads="1"/>
            </p:cNvSpPr>
            <p:nvPr/>
          </p:nvSpPr>
          <p:spPr bwMode="auto">
            <a:xfrm>
              <a:off x="2502243" y="2912076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x13</a:t>
              </a:r>
            </a:p>
          </p:txBody>
        </p:sp>
        <p:sp>
          <p:nvSpPr>
            <p:cNvPr id="416" name="TextBox 563"/>
            <p:cNvSpPr txBox="1">
              <a:spLocks noChangeArrowheads="1"/>
            </p:cNvSpPr>
            <p:nvPr/>
          </p:nvSpPr>
          <p:spPr bwMode="auto">
            <a:xfrm>
              <a:off x="2502243" y="2561968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x14</a:t>
              </a:r>
            </a:p>
          </p:txBody>
        </p:sp>
        <p:sp>
          <p:nvSpPr>
            <p:cNvPr id="417" name="TextBox 563"/>
            <p:cNvSpPr txBox="1">
              <a:spLocks noChangeArrowheads="1"/>
            </p:cNvSpPr>
            <p:nvPr/>
          </p:nvSpPr>
          <p:spPr bwMode="auto">
            <a:xfrm>
              <a:off x="3832654" y="2071816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x14</a:t>
              </a:r>
            </a:p>
          </p:txBody>
        </p:sp>
        <p:sp>
          <p:nvSpPr>
            <p:cNvPr id="418" name="TextBox 563"/>
            <p:cNvSpPr txBox="1">
              <a:spLocks noChangeArrowheads="1"/>
            </p:cNvSpPr>
            <p:nvPr/>
          </p:nvSpPr>
          <p:spPr bwMode="auto">
            <a:xfrm>
              <a:off x="4742935" y="1931773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x13</a:t>
              </a:r>
            </a:p>
          </p:txBody>
        </p:sp>
        <p:sp>
          <p:nvSpPr>
            <p:cNvPr id="419" name="TextBox 563"/>
            <p:cNvSpPr txBox="1">
              <a:spLocks noChangeArrowheads="1"/>
            </p:cNvSpPr>
            <p:nvPr/>
          </p:nvSpPr>
          <p:spPr bwMode="auto">
            <a:xfrm>
              <a:off x="6073346" y="2491946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x14</a:t>
              </a:r>
            </a:p>
          </p:txBody>
        </p:sp>
        <p:sp>
          <p:nvSpPr>
            <p:cNvPr id="420" name="TextBox 563"/>
            <p:cNvSpPr txBox="1">
              <a:spLocks noChangeArrowheads="1"/>
            </p:cNvSpPr>
            <p:nvPr/>
          </p:nvSpPr>
          <p:spPr bwMode="auto">
            <a:xfrm>
              <a:off x="5933303" y="4802659"/>
              <a:ext cx="328227" cy="19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x14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143000" y="52388"/>
            <a:ext cx="67818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Condor Cluster Networks</a:t>
            </a:r>
          </a:p>
        </p:txBody>
      </p:sp>
      <p:sp>
        <p:nvSpPr>
          <p:cNvPr id="487" name="Rectangle 486"/>
          <p:cNvSpPr/>
          <p:nvPr/>
        </p:nvSpPr>
        <p:spPr>
          <a:xfrm>
            <a:off x="771273" y="1123788"/>
            <a:ext cx="75696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Infiniband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Mesh Non-Blocking 20Gb/s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(5) 12200 &amp; (1) 12300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Qlogic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40Gb/s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Infiniband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(36 port) switches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39532" y="2441726"/>
            <a:ext cx="7141066" cy="3773986"/>
            <a:chOff x="1473172" y="2549495"/>
            <a:chExt cx="6004536" cy="3173343"/>
          </a:xfrm>
        </p:grpSpPr>
        <p:cxnSp>
          <p:nvCxnSpPr>
            <p:cNvPr id="439" name="Straight Connector 438"/>
            <p:cNvCxnSpPr/>
            <p:nvPr/>
          </p:nvCxnSpPr>
          <p:spPr>
            <a:xfrm flipH="1" flipV="1">
              <a:off x="2379734" y="3002458"/>
              <a:ext cx="393272" cy="27848"/>
            </a:xfrm>
            <a:prstGeom prst="line">
              <a:avLst/>
            </a:prstGeom>
            <a:ln w="381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>
              <a:stCxn id="247" idx="2"/>
              <a:endCxn id="427" idx="3"/>
            </p:cNvCxnSpPr>
            <p:nvPr/>
          </p:nvCxnSpPr>
          <p:spPr>
            <a:xfrm flipH="1" flipV="1">
              <a:off x="2334684" y="4079338"/>
              <a:ext cx="354370" cy="175302"/>
            </a:xfrm>
            <a:prstGeom prst="line">
              <a:avLst/>
            </a:prstGeom>
            <a:ln w="381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/>
            <p:nvPr/>
          </p:nvSpPr>
          <p:spPr>
            <a:xfrm>
              <a:off x="5704357" y="2926472"/>
              <a:ext cx="646136" cy="646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5704357" y="3931571"/>
              <a:ext cx="646136" cy="646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2689058" y="3931571"/>
              <a:ext cx="646136" cy="646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4196707" y="4182846"/>
              <a:ext cx="646136" cy="646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/>
            <p:cNvCxnSpPr>
              <a:stCxn id="239" idx="2"/>
              <a:endCxn id="237" idx="7"/>
            </p:cNvCxnSpPr>
            <p:nvPr/>
          </p:nvCxnSpPr>
          <p:spPr>
            <a:xfrm flipH="1">
              <a:off x="3240569" y="2914507"/>
              <a:ext cx="956138" cy="106590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9" idx="2"/>
              <a:endCxn id="237" idx="6"/>
            </p:cNvCxnSpPr>
            <p:nvPr/>
          </p:nvCxnSpPr>
          <p:spPr>
            <a:xfrm flipH="1">
              <a:off x="3335194" y="2914506"/>
              <a:ext cx="861513" cy="335034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39" idx="2"/>
            </p:cNvCxnSpPr>
            <p:nvPr/>
          </p:nvCxnSpPr>
          <p:spPr>
            <a:xfrm flipH="1">
              <a:off x="3034255" y="2914507"/>
              <a:ext cx="1162452" cy="658101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36"/>
            <p:cNvSpPr/>
            <p:nvPr/>
          </p:nvSpPr>
          <p:spPr>
            <a:xfrm>
              <a:off x="2689058" y="2926472"/>
              <a:ext cx="646136" cy="646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4196707" y="2591438"/>
              <a:ext cx="646136" cy="646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4280467" y="4176611"/>
              <a:ext cx="464867" cy="524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B</a:t>
              </a:r>
            </a:p>
            <a:p>
              <a:pPr algn="ctr"/>
              <a:r>
                <a:rPr lang="en-US" sz="1100" b="1" dirty="0" smtClean="0">
                  <a:solidFill>
                    <a:srgbClr val="C00000"/>
                  </a:solidFill>
                </a:rPr>
                <a:t>24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61" name="Straight Connector 260"/>
            <p:cNvCxnSpPr>
              <a:stCxn id="239" idx="3"/>
              <a:endCxn id="247" idx="7"/>
            </p:cNvCxnSpPr>
            <p:nvPr/>
          </p:nvCxnSpPr>
          <p:spPr>
            <a:xfrm flipH="1">
              <a:off x="3240570" y="3142949"/>
              <a:ext cx="1050762" cy="883247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39" idx="3"/>
            </p:cNvCxnSpPr>
            <p:nvPr/>
          </p:nvCxnSpPr>
          <p:spPr>
            <a:xfrm flipH="1">
              <a:off x="3335195" y="3142949"/>
              <a:ext cx="956137" cy="1125063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39" idx="3"/>
              <a:endCxn id="247" idx="0"/>
            </p:cNvCxnSpPr>
            <p:nvPr/>
          </p:nvCxnSpPr>
          <p:spPr>
            <a:xfrm flipH="1">
              <a:off x="3012127" y="3142949"/>
              <a:ext cx="1279205" cy="788622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46" idx="2"/>
              <a:endCxn id="239" idx="6"/>
            </p:cNvCxnSpPr>
            <p:nvPr/>
          </p:nvCxnSpPr>
          <p:spPr>
            <a:xfrm flipH="1" flipV="1">
              <a:off x="4842843" y="2914506"/>
              <a:ext cx="861514" cy="335034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46" idx="1"/>
              <a:endCxn id="239" idx="6"/>
            </p:cNvCxnSpPr>
            <p:nvPr/>
          </p:nvCxnSpPr>
          <p:spPr>
            <a:xfrm flipH="1" flipV="1">
              <a:off x="4842843" y="2914506"/>
              <a:ext cx="956139" cy="106591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46" idx="3"/>
              <a:endCxn id="239" idx="6"/>
            </p:cNvCxnSpPr>
            <p:nvPr/>
          </p:nvCxnSpPr>
          <p:spPr>
            <a:xfrm flipH="1" flipV="1">
              <a:off x="4842843" y="2914506"/>
              <a:ext cx="956139" cy="563477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stCxn id="239" idx="5"/>
              <a:endCxn id="248" idx="1"/>
            </p:cNvCxnSpPr>
            <p:nvPr/>
          </p:nvCxnSpPr>
          <p:spPr>
            <a:xfrm>
              <a:off x="4748218" y="3142949"/>
              <a:ext cx="1050763" cy="883247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39" idx="5"/>
              <a:endCxn id="248" idx="0"/>
            </p:cNvCxnSpPr>
            <p:nvPr/>
          </p:nvCxnSpPr>
          <p:spPr>
            <a:xfrm>
              <a:off x="4748218" y="3142949"/>
              <a:ext cx="1279207" cy="788622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>
              <a:stCxn id="239" idx="5"/>
              <a:endCxn id="248" idx="2"/>
            </p:cNvCxnSpPr>
            <p:nvPr/>
          </p:nvCxnSpPr>
          <p:spPr>
            <a:xfrm>
              <a:off x="4748218" y="3142949"/>
              <a:ext cx="956138" cy="1111690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248" idx="2"/>
              <a:endCxn id="249" idx="6"/>
            </p:cNvCxnSpPr>
            <p:nvPr/>
          </p:nvCxnSpPr>
          <p:spPr>
            <a:xfrm flipH="1">
              <a:off x="4842843" y="4254640"/>
              <a:ext cx="861513" cy="251275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>
              <a:stCxn id="248" idx="3"/>
              <a:endCxn id="249" idx="6"/>
            </p:cNvCxnSpPr>
            <p:nvPr/>
          </p:nvCxnSpPr>
          <p:spPr>
            <a:xfrm flipH="1">
              <a:off x="4842843" y="4483082"/>
              <a:ext cx="956138" cy="22832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248" idx="4"/>
              <a:endCxn id="249" idx="6"/>
            </p:cNvCxnSpPr>
            <p:nvPr/>
          </p:nvCxnSpPr>
          <p:spPr>
            <a:xfrm flipH="1" flipV="1">
              <a:off x="4842843" y="4505914"/>
              <a:ext cx="1184582" cy="71793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stCxn id="246" idx="2"/>
              <a:endCxn id="249" idx="7"/>
            </p:cNvCxnSpPr>
            <p:nvPr/>
          </p:nvCxnSpPr>
          <p:spPr>
            <a:xfrm flipH="1">
              <a:off x="4748218" y="3249540"/>
              <a:ext cx="956138" cy="1027931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246" idx="3"/>
              <a:endCxn id="249" idx="7"/>
            </p:cNvCxnSpPr>
            <p:nvPr/>
          </p:nvCxnSpPr>
          <p:spPr>
            <a:xfrm flipH="1">
              <a:off x="4748218" y="3477983"/>
              <a:ext cx="1050763" cy="799488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246" idx="4"/>
              <a:endCxn id="249" idx="7"/>
            </p:cNvCxnSpPr>
            <p:nvPr/>
          </p:nvCxnSpPr>
          <p:spPr>
            <a:xfrm flipH="1">
              <a:off x="4748218" y="3572607"/>
              <a:ext cx="1279207" cy="704863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247" idx="4"/>
              <a:endCxn id="249" idx="2"/>
            </p:cNvCxnSpPr>
            <p:nvPr/>
          </p:nvCxnSpPr>
          <p:spPr>
            <a:xfrm flipV="1">
              <a:off x="3012126" y="4505914"/>
              <a:ext cx="1184581" cy="71793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247" idx="5"/>
              <a:endCxn id="249" idx="2"/>
            </p:cNvCxnSpPr>
            <p:nvPr/>
          </p:nvCxnSpPr>
          <p:spPr>
            <a:xfrm>
              <a:off x="3240569" y="4483082"/>
              <a:ext cx="956138" cy="22832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247" idx="6"/>
              <a:endCxn id="249" idx="2"/>
            </p:cNvCxnSpPr>
            <p:nvPr/>
          </p:nvCxnSpPr>
          <p:spPr>
            <a:xfrm>
              <a:off x="3335194" y="4254640"/>
              <a:ext cx="861513" cy="251275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237" idx="4"/>
              <a:endCxn id="249" idx="1"/>
            </p:cNvCxnSpPr>
            <p:nvPr/>
          </p:nvCxnSpPr>
          <p:spPr>
            <a:xfrm>
              <a:off x="3012126" y="3572607"/>
              <a:ext cx="1279206" cy="704863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237" idx="5"/>
              <a:endCxn id="249" idx="1"/>
            </p:cNvCxnSpPr>
            <p:nvPr/>
          </p:nvCxnSpPr>
          <p:spPr>
            <a:xfrm>
              <a:off x="3240569" y="3477983"/>
              <a:ext cx="1050763" cy="799488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237" idx="6"/>
              <a:endCxn id="249" idx="1"/>
            </p:cNvCxnSpPr>
            <p:nvPr/>
          </p:nvCxnSpPr>
          <p:spPr>
            <a:xfrm>
              <a:off x="3335194" y="3249540"/>
              <a:ext cx="956138" cy="1027931"/>
            </a:xfrm>
            <a:prstGeom prst="line">
              <a:avLst/>
            </a:prstGeom>
            <a:ln w="28575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364"/>
            <p:cNvSpPr txBox="1"/>
            <p:nvPr/>
          </p:nvSpPr>
          <p:spPr>
            <a:xfrm>
              <a:off x="5788116" y="3920503"/>
              <a:ext cx="482991" cy="524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5</a:t>
              </a:r>
            </a:p>
            <a:p>
              <a:pPr algn="ctr"/>
              <a:r>
                <a:rPr lang="en-US" sz="1100" b="1" dirty="0" smtClean="0"/>
                <a:t>36</a:t>
              </a:r>
              <a:endParaRPr lang="en-US" sz="1100" b="1" dirty="0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6541940" y="2567508"/>
              <a:ext cx="861513" cy="7538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6508505" y="2660760"/>
              <a:ext cx="969203" cy="634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Rack 6</a:t>
              </a:r>
              <a:br>
                <a:rPr lang="en-US" sz="1050" b="1" dirty="0" smtClean="0"/>
              </a:br>
              <a:r>
                <a:rPr lang="en-US" sz="1050" b="1" dirty="0" smtClean="0"/>
                <a:t>14 </a:t>
              </a:r>
            </a:p>
            <a:p>
              <a:pPr algn="ctr"/>
              <a:r>
                <a:rPr lang="en-US" sz="1050" b="1" dirty="0" smtClean="0"/>
                <a:t>servers</a:t>
              </a:r>
              <a:endParaRPr lang="en-US" sz="1050" b="1" dirty="0"/>
            </a:p>
          </p:txBody>
        </p:sp>
        <p:cxnSp>
          <p:nvCxnSpPr>
            <p:cNvPr id="370" name="Straight Connector 369"/>
            <p:cNvCxnSpPr>
              <a:stCxn id="246" idx="7"/>
            </p:cNvCxnSpPr>
            <p:nvPr/>
          </p:nvCxnSpPr>
          <p:spPr>
            <a:xfrm flipV="1">
              <a:off x="6255869" y="2983506"/>
              <a:ext cx="287943" cy="37592"/>
            </a:xfrm>
            <a:prstGeom prst="line">
              <a:avLst/>
            </a:prstGeom>
            <a:ln w="381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stCxn id="246" idx="5"/>
            </p:cNvCxnSpPr>
            <p:nvPr/>
          </p:nvCxnSpPr>
          <p:spPr>
            <a:xfrm>
              <a:off x="6255868" y="3477983"/>
              <a:ext cx="369831" cy="513416"/>
            </a:xfrm>
            <a:prstGeom prst="line">
              <a:avLst/>
            </a:prstGeom>
            <a:ln w="381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TextBox 375"/>
            <p:cNvSpPr txBox="1"/>
            <p:nvPr/>
          </p:nvSpPr>
          <p:spPr>
            <a:xfrm>
              <a:off x="6216752" y="2783424"/>
              <a:ext cx="464867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14</a:t>
              </a:r>
              <a:endParaRPr lang="en-US" sz="1100" b="1" dirty="0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6290666" y="3406689"/>
              <a:ext cx="362924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4</a:t>
              </a:r>
              <a:endParaRPr lang="en-US" sz="1100" b="1" dirty="0"/>
            </a:p>
          </p:txBody>
        </p:sp>
        <p:cxnSp>
          <p:nvCxnSpPr>
            <p:cNvPr id="382" name="Straight Connector 381"/>
            <p:cNvCxnSpPr>
              <a:stCxn id="248" idx="6"/>
            </p:cNvCxnSpPr>
            <p:nvPr/>
          </p:nvCxnSpPr>
          <p:spPr>
            <a:xfrm flipV="1">
              <a:off x="6350493" y="4242674"/>
              <a:ext cx="275206" cy="11966"/>
            </a:xfrm>
            <a:prstGeom prst="line">
              <a:avLst/>
            </a:prstGeom>
            <a:ln w="381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TextBox 384"/>
            <p:cNvSpPr txBox="1"/>
            <p:nvPr/>
          </p:nvSpPr>
          <p:spPr>
            <a:xfrm>
              <a:off x="6206908" y="3909239"/>
              <a:ext cx="464867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10</a:t>
              </a:r>
              <a:endParaRPr lang="en-US" sz="1100" b="1" dirty="0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704352" y="4963071"/>
              <a:ext cx="861512" cy="7538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050" b="1" dirty="0" smtClean="0">
                  <a:solidFill>
                    <a:prstClr val="black"/>
                  </a:solidFill>
                </a:rPr>
                <a:t>Rack 4</a:t>
              </a:r>
              <a:br>
                <a:rPr lang="en-US" sz="1050" b="1" dirty="0" smtClean="0">
                  <a:solidFill>
                    <a:prstClr val="black"/>
                  </a:solidFill>
                </a:rPr>
              </a:br>
              <a:r>
                <a:rPr lang="en-US" sz="1050" b="1" dirty="0" smtClean="0">
                  <a:solidFill>
                    <a:prstClr val="black"/>
                  </a:solidFill>
                </a:rPr>
                <a:t>14 </a:t>
              </a:r>
            </a:p>
            <a:p>
              <a:pPr lvl="0" algn="ctr"/>
              <a:r>
                <a:rPr lang="en-US" sz="1050" b="1" dirty="0" smtClean="0">
                  <a:solidFill>
                    <a:prstClr val="black"/>
                  </a:solidFill>
                </a:rPr>
                <a:t>servers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  <p:cxnSp>
          <p:nvCxnSpPr>
            <p:cNvPr id="419" name="Straight Connector 418"/>
            <p:cNvCxnSpPr>
              <a:stCxn id="248" idx="4"/>
              <a:endCxn id="387" idx="0"/>
            </p:cNvCxnSpPr>
            <p:nvPr/>
          </p:nvCxnSpPr>
          <p:spPr>
            <a:xfrm>
              <a:off x="6027420" y="4577708"/>
              <a:ext cx="107688" cy="385363"/>
            </a:xfrm>
            <a:prstGeom prst="line">
              <a:avLst/>
            </a:prstGeom>
            <a:ln w="381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TextBox 420"/>
            <p:cNvSpPr txBox="1"/>
            <p:nvPr/>
          </p:nvSpPr>
          <p:spPr>
            <a:xfrm>
              <a:off x="5704358" y="4746822"/>
              <a:ext cx="464867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14</a:t>
              </a:r>
              <a:endParaRPr lang="en-US" sz="1100" b="1" dirty="0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2397297" y="4969013"/>
              <a:ext cx="861513" cy="7538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050" b="1" dirty="0" smtClean="0">
                  <a:solidFill>
                    <a:prstClr val="black"/>
                  </a:solidFill>
                </a:rPr>
                <a:t>Rack 3</a:t>
              </a:r>
              <a:br>
                <a:rPr lang="en-US" sz="1050" b="1" dirty="0" smtClean="0">
                  <a:solidFill>
                    <a:prstClr val="black"/>
                  </a:solidFill>
                </a:rPr>
              </a:br>
              <a:r>
                <a:rPr lang="en-US" sz="1050" b="1" dirty="0" smtClean="0">
                  <a:solidFill>
                    <a:prstClr val="black"/>
                  </a:solidFill>
                </a:rPr>
                <a:t>14 </a:t>
              </a:r>
            </a:p>
            <a:p>
              <a:pPr lvl="0" algn="ctr"/>
              <a:r>
                <a:rPr lang="en-US" sz="1050" b="1" dirty="0" smtClean="0">
                  <a:solidFill>
                    <a:prstClr val="black"/>
                  </a:solidFill>
                </a:rPr>
                <a:t>servers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  <p:cxnSp>
          <p:nvCxnSpPr>
            <p:cNvPr id="424" name="Straight Connector 423"/>
            <p:cNvCxnSpPr>
              <a:stCxn id="247" idx="4"/>
              <a:endCxn id="423" idx="0"/>
            </p:cNvCxnSpPr>
            <p:nvPr/>
          </p:nvCxnSpPr>
          <p:spPr>
            <a:xfrm flipH="1">
              <a:off x="2828054" y="4577707"/>
              <a:ext cx="184073" cy="391306"/>
            </a:xfrm>
            <a:prstGeom prst="line">
              <a:avLst/>
            </a:prstGeom>
            <a:ln w="381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TextBox 425"/>
            <p:cNvSpPr txBox="1"/>
            <p:nvPr/>
          </p:nvSpPr>
          <p:spPr>
            <a:xfrm>
              <a:off x="2614773" y="4592306"/>
              <a:ext cx="464867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14</a:t>
              </a:r>
              <a:endParaRPr lang="en-US" sz="1100" b="1" dirty="0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1473172" y="3702425"/>
              <a:ext cx="861512" cy="7538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050" b="1" dirty="0" smtClean="0">
                  <a:solidFill>
                    <a:prstClr val="black"/>
                  </a:solidFill>
                </a:rPr>
                <a:t>Rack 2</a:t>
              </a:r>
              <a:br>
                <a:rPr lang="en-US" sz="1050" b="1" dirty="0" smtClean="0">
                  <a:solidFill>
                    <a:prstClr val="black"/>
                  </a:solidFill>
                </a:rPr>
              </a:br>
              <a:r>
                <a:rPr lang="en-US" sz="1050" b="1" dirty="0" smtClean="0">
                  <a:solidFill>
                    <a:prstClr val="black"/>
                  </a:solidFill>
                </a:rPr>
                <a:t>14 </a:t>
              </a:r>
            </a:p>
            <a:p>
              <a:pPr lvl="0" algn="ctr"/>
              <a:r>
                <a:rPr lang="en-US" sz="1050" b="1" dirty="0" smtClean="0">
                  <a:solidFill>
                    <a:prstClr val="black"/>
                  </a:solidFill>
                </a:rPr>
                <a:t>servers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2521542" y="3657964"/>
              <a:ext cx="538447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4</a:t>
              </a:r>
              <a:endParaRPr lang="en-US" sz="1100" b="1" dirty="0"/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3294676" y="4244272"/>
              <a:ext cx="362924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C00000"/>
                  </a:solidFill>
                </a:rPr>
                <a:t>6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7850" y="3446241"/>
              <a:ext cx="362924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C00000"/>
                  </a:solidFill>
                </a:rPr>
                <a:t>6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5453083" y="3370041"/>
              <a:ext cx="362924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C00000"/>
                  </a:solidFill>
                </a:rPr>
                <a:t>6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5453083" y="4244272"/>
              <a:ext cx="362924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C00000"/>
                  </a:solidFill>
                </a:rPr>
                <a:t>6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1534455" y="2549495"/>
              <a:ext cx="861513" cy="7538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050" b="1" dirty="0" smtClean="0">
                  <a:solidFill>
                    <a:prstClr val="black"/>
                  </a:solidFill>
                </a:rPr>
                <a:t>Rack 1</a:t>
              </a:r>
              <a:br>
                <a:rPr lang="en-US" sz="1050" b="1" dirty="0" smtClean="0">
                  <a:solidFill>
                    <a:prstClr val="black"/>
                  </a:solidFill>
                </a:rPr>
              </a:br>
              <a:r>
                <a:rPr lang="en-US" sz="1050" b="1" dirty="0" smtClean="0">
                  <a:solidFill>
                    <a:prstClr val="black"/>
                  </a:solidFill>
                </a:rPr>
                <a:t>14 </a:t>
              </a:r>
            </a:p>
            <a:p>
              <a:pPr lvl="0" algn="ctr"/>
              <a:r>
                <a:rPr lang="en-US" sz="1050" b="1" dirty="0" smtClean="0">
                  <a:solidFill>
                    <a:prstClr val="black"/>
                  </a:solidFill>
                </a:rPr>
                <a:t>servers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2437784" y="2820381"/>
              <a:ext cx="464867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14</a:t>
              </a:r>
              <a:endParaRPr lang="en-US" sz="1100" b="1" dirty="0"/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3370876" y="2987898"/>
              <a:ext cx="362924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6</a:t>
              </a:r>
              <a:endParaRPr lang="en-US" sz="1100" b="1" dirty="0"/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3370876" y="3872955"/>
              <a:ext cx="362924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6</a:t>
              </a:r>
              <a:endParaRPr lang="en-US" sz="1100" b="1" dirty="0"/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5453083" y="2987898"/>
              <a:ext cx="362924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6</a:t>
              </a:r>
              <a:endParaRPr lang="en-US" sz="1100" b="1" dirty="0"/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5656876" y="3741722"/>
              <a:ext cx="362924" cy="2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6</a:t>
              </a:r>
              <a:endParaRPr lang="en-US" sz="1100" b="1" dirty="0"/>
            </a:p>
          </p:txBody>
        </p:sp>
        <p:sp>
          <p:nvSpPr>
            <p:cNvPr id="472" name="TextBox 471"/>
            <p:cNvSpPr txBox="1"/>
            <p:nvPr/>
          </p:nvSpPr>
          <p:spPr>
            <a:xfrm>
              <a:off x="5795164" y="2920237"/>
              <a:ext cx="464867" cy="524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6</a:t>
              </a:r>
            </a:p>
            <a:p>
              <a:pPr algn="ctr"/>
              <a:r>
                <a:rPr lang="en-US" sz="1100" b="1" dirty="0" smtClean="0"/>
                <a:t>32</a:t>
              </a:r>
              <a:endParaRPr lang="en-US" sz="1100" b="1" dirty="0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4287515" y="2585204"/>
              <a:ext cx="464867" cy="524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</a:t>
              </a:r>
            </a:p>
            <a:p>
              <a:pPr algn="ctr"/>
              <a:r>
                <a:rPr lang="en-US" sz="1100" b="1" dirty="0" smtClean="0"/>
                <a:t>24</a:t>
              </a:r>
              <a:endParaRPr lang="en-US" sz="1100" b="1" dirty="0"/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2779865" y="3925337"/>
              <a:ext cx="464867" cy="524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4</a:t>
              </a:r>
            </a:p>
            <a:p>
              <a:pPr algn="ctr"/>
              <a:r>
                <a:rPr lang="en-US" sz="1100" b="1" dirty="0" smtClean="0"/>
                <a:t>32</a:t>
              </a:r>
              <a:endParaRPr lang="en-US" sz="1100" b="1" dirty="0"/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2772817" y="2920237"/>
              <a:ext cx="464867" cy="524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3</a:t>
              </a:r>
            </a:p>
            <a:p>
              <a:pPr algn="ctr"/>
              <a:r>
                <a:rPr lang="en-US" sz="1100" b="1" dirty="0" smtClean="0"/>
                <a:t>28</a:t>
              </a:r>
              <a:endParaRPr lang="en-US" sz="1100" b="1" dirty="0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6592264" y="3656367"/>
              <a:ext cx="861512" cy="7538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050" b="1" dirty="0" smtClean="0">
                  <a:solidFill>
                    <a:prstClr val="black"/>
                  </a:solidFill>
                </a:rPr>
                <a:t>Rack 5</a:t>
              </a:r>
              <a:br>
                <a:rPr lang="en-US" sz="1050" b="1" dirty="0" smtClean="0">
                  <a:solidFill>
                    <a:prstClr val="black"/>
                  </a:solidFill>
                </a:rPr>
              </a:br>
              <a:r>
                <a:rPr lang="en-US" sz="1050" b="1" dirty="0" smtClean="0">
                  <a:solidFill>
                    <a:prstClr val="black"/>
                  </a:solidFill>
                </a:rPr>
                <a:t>14 </a:t>
              </a:r>
            </a:p>
            <a:p>
              <a:pPr lvl="0" algn="ctr"/>
              <a:r>
                <a:rPr lang="en-US" sz="1050" b="1" dirty="0" smtClean="0">
                  <a:solidFill>
                    <a:prstClr val="black"/>
                  </a:solidFill>
                </a:rPr>
                <a:t>servers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Condor Web Interface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1143000"/>
            <a:ext cx="56578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495425"/>
            <a:ext cx="6800850" cy="4525963"/>
          </a:xfrm>
        </p:spPr>
        <p:txBody>
          <a:bodyPr/>
          <a:lstStyle/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Mission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RI HPC-ARC &amp; HPC Systems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Condor Cluster</a:t>
            </a:r>
            <a:endParaRPr lang="en-US" kern="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/>
              <a:t>Success and Results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Demanding, </a:t>
            </a:r>
            <a:br>
              <a:rPr lang="en-US" dirty="0" smtClean="0"/>
            </a:br>
            <a:r>
              <a:rPr lang="en-US" dirty="0" smtClean="0"/>
              <a:t>Real-Time Military Problems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1447800"/>
            <a:ext cx="3962400" cy="10195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93763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5397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solidFill>
                  <a:srgbClr val="072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Radar processing for high resolution images</a:t>
            </a:r>
          </a:p>
        </p:txBody>
      </p:sp>
      <p:pic>
        <p:nvPicPr>
          <p:cNvPr id="5" name="Picture 2" descr="C:\Users\barnellm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8154"/>
            <a:ext cx="3200400" cy="3196846"/>
          </a:xfrm>
          <a:prstGeom prst="rect">
            <a:avLst/>
          </a:prstGeom>
          <a:noFill/>
          <a:ln w="28575">
            <a:noFill/>
          </a:ln>
          <a:effectLst/>
        </p:spPr>
      </p:pic>
      <p:sp>
        <p:nvSpPr>
          <p:cNvPr id="12" name="Rectangle 11"/>
          <p:cNvSpPr/>
          <p:nvPr/>
        </p:nvSpPr>
        <p:spPr bwMode="auto">
          <a:xfrm>
            <a:off x="4572000" y="4114800"/>
            <a:ext cx="4343400" cy="2286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6838" tIns="47625" rIns="96838" bIns="4762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7800" marR="0" indent="-177800" algn="l" defTabSz="960438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4648200" y="4191000"/>
            <a:ext cx="4191000" cy="2092325"/>
            <a:chOff x="3124200" y="4606925"/>
            <a:chExt cx="4191000" cy="2092325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4606925"/>
              <a:ext cx="2103438" cy="209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34088" y="5029200"/>
              <a:ext cx="1281112" cy="128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ight Arrow 8"/>
            <p:cNvSpPr/>
            <p:nvPr/>
          </p:nvSpPr>
          <p:spPr bwMode="auto">
            <a:xfrm>
              <a:off x="5410200" y="5410200"/>
              <a:ext cx="457200" cy="45720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838" tIns="47625" rIns="96838" bIns="476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77800" marR="0" indent="-177800" algn="l" defTabSz="960438" rtl="0" eaLnBrk="1" fontAlgn="base" latinLnBrk="0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800600" y="1066800"/>
            <a:ext cx="3962400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defTabSz="960438" fontAlgn="base" latinLnBrk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dirty="0" smtClean="0">
                <a:ln w="900" cmpd="sng">
                  <a:noFill/>
                  <a:prstDash val="solid"/>
                </a:ln>
                <a:solidFill>
                  <a:srgbClr val="072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Occluded text recognition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648200" y="3657600"/>
            <a:ext cx="4191000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defTabSz="9604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dirty="0" smtClean="0">
                <a:ln w="900" cmpd="sng">
                  <a:noFill/>
                  <a:prstDash val="solid"/>
                </a:ln>
                <a:solidFill>
                  <a:srgbClr val="072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Space object identification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72000" y="1524000"/>
            <a:ext cx="4343400" cy="2057400"/>
            <a:chOff x="4572000" y="1600200"/>
            <a:chExt cx="4343400" cy="2057400"/>
          </a:xfrm>
        </p:grpSpPr>
        <p:pic>
          <p:nvPicPr>
            <p:cNvPr id="13" name="Picture 32" descr="C:\Users\pinor\Documents\Neuromorphic Computing\Presentations\20090709 SAB Poster\RIOIM\ACA - RPINO - Neuromorphic Poster _1st Image.bmp"/>
            <p:cNvPicPr>
              <a:picLocks noChangeAspect="1" noChangeArrowheads="1"/>
            </p:cNvPicPr>
            <p:nvPr/>
          </p:nvPicPr>
          <p:blipFill>
            <a:blip r:embed="rId5" cstate="print"/>
            <a:srcRect r="63415" b="78598"/>
            <a:stretch>
              <a:fillRect/>
            </a:stretch>
          </p:blipFill>
          <p:spPr bwMode="auto">
            <a:xfrm>
              <a:off x="6973824" y="1918535"/>
              <a:ext cx="1344168" cy="537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3"/>
            <p:cNvGrpSpPr/>
            <p:nvPr/>
          </p:nvGrpSpPr>
          <p:grpSpPr>
            <a:xfrm>
              <a:off x="5693664" y="1693118"/>
              <a:ext cx="877824" cy="1024128"/>
              <a:chOff x="261257" y="1524000"/>
              <a:chExt cx="1632857" cy="1905000"/>
            </a:xfrm>
          </p:grpSpPr>
          <p:pic>
            <p:nvPicPr>
              <p:cNvPr id="15" name="Picture 47" descr="C:\Users\bishopm\AppData\Local\Microsoft\Windows\Temporary Internet Files\Content.IE5\23BKSQJE\MC900438746[1]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776" t="3821" r="10565" b="29103"/>
              <a:stretch>
                <a:fillRect/>
              </a:stretch>
            </p:blipFill>
            <p:spPr bwMode="auto">
              <a:xfrm>
                <a:off x="261257" y="1524000"/>
                <a:ext cx="1632857" cy="1905000"/>
              </a:xfrm>
              <a:prstGeom prst="rect">
                <a:avLst/>
              </a:prstGeom>
              <a:noFill/>
            </p:spPr>
          </p:pic>
          <p:sp>
            <p:nvSpPr>
              <p:cNvPr id="16" name="Rectangle 15"/>
              <p:cNvSpPr/>
              <p:nvPr/>
            </p:nvSpPr>
            <p:spPr bwMode="auto">
              <a:xfrm>
                <a:off x="1687287" y="2612571"/>
                <a:ext cx="130628" cy="195943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ight Arrow 16"/>
            <p:cNvSpPr/>
            <p:nvPr/>
          </p:nvSpPr>
          <p:spPr bwMode="auto">
            <a:xfrm rot="10800000">
              <a:off x="6525768" y="1982543"/>
              <a:ext cx="384048" cy="38404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838" tIns="47625" rIns="96838" bIns="476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77800" marR="0" indent="-177800" algn="l" defTabSz="960438" rtl="0" eaLnBrk="1" fontAlgn="base" latinLnBrk="0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5400000">
              <a:off x="5988658" y="2756208"/>
              <a:ext cx="384048" cy="38404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838" tIns="47625" rIns="96838" bIns="476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77800" marR="0" indent="-177800" algn="l" defTabSz="960438" rtl="0" eaLnBrk="1" fontAlgn="base" latinLnBrk="0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76800" y="3182761"/>
              <a:ext cx="3810000" cy="4001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…but beginning to perceive that the handcuffs were not for me and that the military had so far got….</a:t>
              </a:r>
              <a:endParaRPr lang="en-US" sz="1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0" y="1600200"/>
              <a:ext cx="4343400" cy="20574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33400" y="2438400"/>
            <a:ext cx="3352800" cy="3352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781800" cy="6858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RADAR Data Processing for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High Resolution Images</a:t>
            </a:r>
          </a:p>
        </p:txBody>
      </p:sp>
      <p:pic>
        <p:nvPicPr>
          <p:cNvPr id="47111" name="Picture 55" descr="E-9A Widget.ps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1"/>
            <a:ext cx="355673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C:\Users\barnellm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3733800" cy="372965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9" name="Right Arrow 38"/>
          <p:cNvSpPr/>
          <p:nvPr/>
        </p:nvSpPr>
        <p:spPr>
          <a:xfrm rot="5400000">
            <a:off x="1523206" y="2515394"/>
            <a:ext cx="1143000" cy="379412"/>
          </a:xfrm>
          <a:prstGeom prst="rightArrow">
            <a:avLst/>
          </a:prstGeom>
          <a:solidFill>
            <a:schemeClr val="tx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4038600" y="4114800"/>
            <a:ext cx="946150" cy="379412"/>
          </a:xfrm>
          <a:prstGeom prst="rightArrow">
            <a:avLst/>
          </a:prstGeom>
          <a:solidFill>
            <a:schemeClr val="tx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11" name="Picture 3" descr="\\lfs-projects\Projects\RIT-HPC\Condor Ribbon Cutting\Condor-Brochure\101021-5508F-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76599"/>
            <a:ext cx="3429000" cy="25709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4800" y="1447800"/>
            <a:ext cx="4731023" cy="71173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 w="900" cmpd="sng">
                  <a:solidFill>
                    <a:srgbClr val="618FF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innerShdw blurRad="101600" dist="76200" dir="5400000">
                    <a:srgbClr val="618FF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rPr>
              <a:t>Radar processing for high resolution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 w="900" cmpd="sng">
                  <a:solidFill>
                    <a:srgbClr val="618FF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innerShdw blurRad="101600" dist="76200" dir="5400000">
                    <a:srgbClr val="618FF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rPr>
              <a:t> images in real-time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629400" cy="990600"/>
          </a:xfrm>
        </p:spPr>
        <p:txBody>
          <a:bodyPr/>
          <a:lstStyle/>
          <a:p>
            <a:r>
              <a:rPr lang="en-US" dirty="0" smtClean="0"/>
              <a:t>Optical Text Recognition  Processing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295400"/>
          </a:xfrm>
        </p:spPr>
        <p:txBody>
          <a:bodyPr/>
          <a:lstStyle/>
          <a:p>
            <a:r>
              <a:rPr lang="en-US" sz="2400" dirty="0" smtClean="0"/>
              <a:t>Computing resources involved in this run</a:t>
            </a:r>
            <a:endParaRPr lang="en-US" sz="2000" dirty="0" smtClean="0"/>
          </a:p>
          <a:p>
            <a:pPr lvl="1"/>
            <a:r>
              <a:rPr lang="en-US" sz="2000" dirty="0" smtClean="0"/>
              <a:t>4 Condor servers – 32 Intel Xeon processor cores</a:t>
            </a:r>
          </a:p>
          <a:p>
            <a:pPr lvl="1"/>
            <a:r>
              <a:rPr lang="en-US" sz="2000" dirty="0" smtClean="0"/>
              <a:t>88 PlayStation 3’s – 616 IBM Cell-BE processor cores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40 Condor servers – 320 Intel Xeon processor cores</a:t>
            </a:r>
          </a:p>
          <a:p>
            <a:pPr lvl="1"/>
            <a:r>
              <a:rPr lang="en-US" sz="2000" dirty="0" smtClean="0"/>
              <a:t>880 PS3s – 6160 IBM Cell-BE Processor cores (21 pages/sec)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3886200" cy="292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Space Object Identification</a:t>
            </a:r>
          </a:p>
        </p:txBody>
      </p:sp>
      <p:pic>
        <p:nvPicPr>
          <p:cNvPr id="5530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9904"/>
            <a:ext cx="2362200" cy="23497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553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752304"/>
            <a:ext cx="1981200" cy="19812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9" name="Right Arrow 8"/>
          <p:cNvSpPr/>
          <p:nvPr/>
        </p:nvSpPr>
        <p:spPr>
          <a:xfrm>
            <a:off x="2590800" y="3514304"/>
            <a:ext cx="717550" cy="379412"/>
          </a:xfrm>
          <a:prstGeom prst="rightArrow">
            <a:avLst/>
          </a:prstGeom>
          <a:solidFill>
            <a:schemeClr val="tx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ker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172200" y="3514304"/>
            <a:ext cx="717550" cy="379412"/>
          </a:xfrm>
          <a:prstGeom prst="rightArrow">
            <a:avLst/>
          </a:prstGeom>
          <a:solidFill>
            <a:schemeClr val="tx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ker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454" y="51145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 smtClean="0"/>
              <a:t>Low resolution frames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6630498" y="4935602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 smtClean="0"/>
              <a:t>High resolution image </a:t>
            </a:r>
            <a:endParaRPr lang="en-US" i="1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828800" y="1447800"/>
            <a:ext cx="5396947" cy="86562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604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00" cmpd="sng">
                  <a:solidFill>
                    <a:srgbClr val="618FF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innerShdw blurRad="101600" dist="76200" dir="5400000">
                    <a:srgbClr val="618FF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rPr>
              <a:t>Combining frames to create high quality </a:t>
            </a:r>
          </a:p>
          <a:p>
            <a:pPr marL="0" marR="0" lvl="0" indent="0" algn="ctr" defTabSz="9604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00" cmpd="sng">
                  <a:solidFill>
                    <a:srgbClr val="618FF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innerShdw blurRad="101600" dist="76200" dir="5400000">
                    <a:srgbClr val="618FF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rPr>
              <a:t>images in real-time</a:t>
            </a: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7" name="Picture 3" descr="\\lfs-projects\Projects\RIT-HPC\Condor Ribbon Cutting\Condor-Brochure\101021-5508F-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743200"/>
            <a:ext cx="2845666" cy="213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495425"/>
            <a:ext cx="6800850" cy="4525963"/>
          </a:xfrm>
        </p:spPr>
        <p:txBody>
          <a:bodyPr/>
          <a:lstStyle/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/>
              <a:t>Mission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/>
              <a:t>RI HPC-ARC &amp; HPC Systems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dirty="0" smtClean="0"/>
              <a:t>Condor Cluster</a:t>
            </a:r>
            <a:endParaRPr lang="en-US" kern="0" dirty="0" smtClean="0"/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/>
              <a:t>Success and Results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/>
              <a:t>Future Work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/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743200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Matrix-matrix multiplication test  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C2050 (MAGMA </a:t>
            </a:r>
            <a:r>
              <a:rPr lang="en-US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vs</a:t>
            </a:r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CUBLAS)</a:t>
            </a:r>
            <a:endParaRPr lang="en-US" sz="1400" b="1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304800" y="3352800"/>
          <a:ext cx="4343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375744" y="456674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GFLOPS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6248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Size</a:t>
            </a:r>
            <a:endParaRPr lang="en-US" dirty="0"/>
          </a:p>
        </p:txBody>
      </p:sp>
      <p:grpSp>
        <p:nvGrpSpPr>
          <p:cNvPr id="15" name="Group 7"/>
          <p:cNvGrpSpPr/>
          <p:nvPr/>
        </p:nvGrpSpPr>
        <p:grpSpPr>
          <a:xfrm>
            <a:off x="3962400" y="1307068"/>
            <a:ext cx="5181600" cy="3722132"/>
            <a:chOff x="3304032" y="1143000"/>
            <a:chExt cx="5181600" cy="3722132"/>
          </a:xfrm>
        </p:grpSpPr>
        <p:graphicFrame>
          <p:nvGraphicFramePr>
            <p:cNvPr id="16" name="Chart 15"/>
            <p:cNvGraphicFramePr/>
            <p:nvPr/>
          </p:nvGraphicFramePr>
          <p:xfrm>
            <a:off x="3641646" y="1143000"/>
            <a:ext cx="4843986" cy="33436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056632" y="449580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Matrix Size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2928288" y="2433144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GFLOPS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91000" y="1066800"/>
            <a:ext cx="3747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MAGMA-only, one-sided matrix factorization </a:t>
            </a:r>
            <a:endParaRPr 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56" name="Text Box 32"/>
          <p:cNvSpPr txBox="1">
            <a:spLocks noChangeArrowheads="1"/>
          </p:cNvSpPr>
          <p:nvPr/>
        </p:nvSpPr>
        <p:spPr bwMode="auto">
          <a:xfrm>
            <a:off x="1171440" y="1219200"/>
            <a:ext cx="7896360" cy="238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36" tIns="41469" rIns="82936" bIns="41469">
            <a:spAutoFit/>
          </a:bodyPr>
          <a:lstStyle/>
          <a:p>
            <a:pPr marL="154067" indent="-154067">
              <a:spcBef>
                <a:spcPct val="5000"/>
              </a:spcBef>
              <a:buFontTx/>
              <a:buChar char="•"/>
            </a:pPr>
            <a:r>
              <a:rPr lang="en-US" sz="1500" b="1" dirty="0">
                <a:latin typeface="Arial" charset="0"/>
              </a:rPr>
              <a:t>Condor/Firebird provides access to next-generation hybrid CPU/GPU architectures</a:t>
            </a:r>
          </a:p>
          <a:p>
            <a:pPr marL="361409" lvl="1" indent="-103672">
              <a:spcBef>
                <a:spcPct val="5000"/>
              </a:spcBef>
              <a:buFontTx/>
              <a:buChar char="•"/>
            </a:pPr>
            <a:r>
              <a:rPr lang="en-US" sz="1300" dirty="0">
                <a:latin typeface="Arial" charset="0"/>
              </a:rPr>
              <a:t>Critical for understanding the capability and operation prior to larger deployments</a:t>
            </a:r>
          </a:p>
          <a:p>
            <a:pPr marL="361409" lvl="1" indent="-103672">
              <a:spcBef>
                <a:spcPct val="5000"/>
              </a:spcBef>
              <a:buFont typeface="Arial" pitchFamily="34" charset="0"/>
              <a:buChar char="•"/>
            </a:pPr>
            <a:r>
              <a:rPr lang="en-US" sz="1300" dirty="0">
                <a:latin typeface="Arial" charset="0"/>
              </a:rPr>
              <a:t>Opportunity to study non-traditional applications of HPC, e.g., C4I </a:t>
            </a:r>
            <a:r>
              <a:rPr lang="en-US" sz="1300" dirty="0" smtClean="0">
                <a:latin typeface="Arial" charset="0"/>
              </a:rPr>
              <a:t>applications</a:t>
            </a:r>
            <a:endParaRPr lang="en-US" sz="1300" dirty="0">
              <a:latin typeface="Arial" charset="0"/>
            </a:endParaRPr>
          </a:p>
          <a:p>
            <a:pPr marL="154067" indent="-154067">
              <a:spcBef>
                <a:spcPct val="5000"/>
              </a:spcBef>
              <a:buFontTx/>
              <a:buChar char="•"/>
            </a:pPr>
            <a:r>
              <a:rPr lang="en-US" sz="1500" b="1" dirty="0">
                <a:latin typeface="Arial" charset="0"/>
              </a:rPr>
              <a:t>CPU/GPU compute nodes provides significant raw computing power</a:t>
            </a:r>
          </a:p>
          <a:p>
            <a:pPr marL="361409" lvl="1" indent="-103672">
              <a:spcBef>
                <a:spcPct val="5000"/>
              </a:spcBef>
              <a:buFontTx/>
              <a:buChar char="•"/>
            </a:pPr>
            <a:r>
              <a:rPr lang="en-US" sz="1500" dirty="0">
                <a:latin typeface="Arial" charset="0"/>
              </a:rPr>
              <a:t>OCL N-Body benchmark with 768K particles</a:t>
            </a:r>
            <a:r>
              <a:rPr lang="en-US" sz="1300" dirty="0">
                <a:latin typeface="Arial" charset="0"/>
              </a:rPr>
              <a:t> sustained performance ~ 2 TFLOPS using 4 Tesla C2050s or 3 </a:t>
            </a:r>
            <a:r>
              <a:rPr lang="en-US" sz="1300" dirty="0" err="1">
                <a:latin typeface="Arial" charset="0"/>
              </a:rPr>
              <a:t>FireBird</a:t>
            </a:r>
            <a:r>
              <a:rPr lang="en-US" sz="1300" dirty="0">
                <a:latin typeface="Arial" charset="0"/>
              </a:rPr>
              <a:t> </a:t>
            </a:r>
            <a:r>
              <a:rPr lang="en-US" sz="1300" dirty="0" smtClean="0">
                <a:latin typeface="Arial" charset="0"/>
              </a:rPr>
              <a:t>V8800s</a:t>
            </a:r>
            <a:endParaRPr lang="en-US" sz="1500" dirty="0">
              <a:latin typeface="Arial" charset="0"/>
            </a:endParaRPr>
          </a:p>
          <a:p>
            <a:pPr marL="154067" indent="-154067">
              <a:spcBef>
                <a:spcPct val="5000"/>
              </a:spcBef>
              <a:buFontTx/>
              <a:buChar char="•"/>
            </a:pPr>
            <a:r>
              <a:rPr lang="en-US" sz="1500" b="1" dirty="0">
                <a:latin typeface="Arial" charset="0"/>
              </a:rPr>
              <a:t>Production chemistry code (LAMMPS) shows speedup with minimal effort</a:t>
            </a:r>
          </a:p>
          <a:p>
            <a:pPr marL="361409" lvl="1" indent="-103672">
              <a:spcBef>
                <a:spcPct val="5000"/>
              </a:spcBef>
              <a:buFontTx/>
              <a:buChar char="•"/>
            </a:pPr>
            <a:r>
              <a:rPr lang="en-US" sz="1500" dirty="0">
                <a:latin typeface="Arial" charset="0"/>
              </a:rPr>
              <a:t>Original CPU code ported to </a:t>
            </a:r>
            <a:r>
              <a:rPr lang="en-US" sz="1500" dirty="0" err="1">
                <a:latin typeface="Arial" charset="0"/>
              </a:rPr>
              <a:t>OpenCL</a:t>
            </a:r>
            <a:r>
              <a:rPr lang="en-US" sz="1500" dirty="0">
                <a:latin typeface="Arial" charset="0"/>
              </a:rPr>
              <a:t> with limited source code modifications</a:t>
            </a:r>
          </a:p>
          <a:p>
            <a:pPr marL="361409" lvl="1" indent="-103672">
              <a:spcBef>
                <a:spcPct val="5000"/>
              </a:spcBef>
              <a:buFontTx/>
              <a:buChar char="•"/>
            </a:pPr>
            <a:r>
              <a:rPr lang="en-US" sz="1500" dirty="0">
                <a:latin typeface="Arial" charset="0"/>
              </a:rPr>
              <a:t>Exact double-precision algorithm runs on </a:t>
            </a:r>
            <a:r>
              <a:rPr lang="en-US" sz="1500" dirty="0" err="1">
                <a:latin typeface="Arial" charset="0"/>
              </a:rPr>
              <a:t>Nvidia</a:t>
            </a:r>
            <a:r>
              <a:rPr lang="en-US" sz="1500" dirty="0">
                <a:latin typeface="Arial" charset="0"/>
              </a:rPr>
              <a:t> and AMD nodes </a:t>
            </a:r>
          </a:p>
          <a:p>
            <a:pPr marL="361409" lvl="1" indent="-103672">
              <a:spcBef>
                <a:spcPct val="5000"/>
              </a:spcBef>
              <a:buFontTx/>
              <a:buChar char="•"/>
            </a:pPr>
            <a:r>
              <a:rPr lang="en-US" sz="1500" dirty="0">
                <a:latin typeface="Arial" charset="0"/>
              </a:rPr>
              <a:t>Overall platform capability increased by 2x (2.8x) </a:t>
            </a:r>
            <a:r>
              <a:rPr lang="en-US" sz="1500" i="1" dirty="0">
                <a:latin typeface="Arial" charset="0"/>
              </a:rPr>
              <a:t>without any GPU optimization</a:t>
            </a:r>
            <a:endParaRPr lang="en-US" sz="1300" dirty="0">
              <a:latin typeface="Arial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665602" y="3616221"/>
            <a:ext cx="4134240" cy="2612435"/>
            <a:chOff x="3240" y="2709"/>
            <a:chExt cx="2871" cy="1814"/>
          </a:xfrm>
        </p:grpSpPr>
        <p:graphicFrame>
          <p:nvGraphicFramePr>
            <p:cNvPr id="180250" name="Object 26"/>
            <p:cNvGraphicFramePr>
              <a:graphicFrameLocks noChangeAspect="1"/>
            </p:cNvGraphicFramePr>
            <p:nvPr/>
          </p:nvGraphicFramePr>
          <p:xfrm>
            <a:off x="3240" y="2709"/>
            <a:ext cx="2871" cy="1638"/>
          </p:xfrm>
          <a:graphic>
            <a:graphicData uri="http://schemas.openxmlformats.org/presentationml/2006/ole">
              <p:oleObj spid="_x0000_s3075" name="Chart" r:id="rId3" imgW="8886912" imgH="3543416" progId="MSGraph.Chart.8">
                <p:embed followColorScheme="full"/>
              </p:oleObj>
            </a:graphicData>
          </a:graphic>
        </p:graphicFrame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806" y="2838"/>
              <a:ext cx="2248" cy="1614"/>
              <a:chOff x="3806" y="2838"/>
              <a:chExt cx="2248" cy="1614"/>
            </a:xfrm>
          </p:grpSpPr>
          <p:sp>
            <p:nvSpPr>
              <p:cNvPr id="180258" name="Text Box 34"/>
              <p:cNvSpPr txBox="1">
                <a:spLocks noChangeArrowheads="1"/>
              </p:cNvSpPr>
              <p:nvPr/>
            </p:nvSpPr>
            <p:spPr bwMode="auto">
              <a:xfrm>
                <a:off x="4262" y="2886"/>
                <a:ext cx="1782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 dirty="0"/>
                  <a:t>LAMMPS-OCL EAM Benchmark</a:t>
                </a:r>
                <a:r>
                  <a:rPr lang="en-US" sz="1300" b="1" baseline="30000" dirty="0"/>
                  <a:t>2</a:t>
                </a:r>
              </a:p>
              <a:p>
                <a:r>
                  <a:rPr lang="en-US" sz="1300" b="1" dirty="0"/>
                  <a:t>(Absolutely no GPU optimizations)</a:t>
                </a:r>
              </a:p>
            </p:txBody>
          </p:sp>
          <p:sp>
            <p:nvSpPr>
              <p:cNvPr id="180264" name="Text Box 40"/>
              <p:cNvSpPr txBox="1">
                <a:spLocks noChangeArrowheads="1"/>
              </p:cNvSpPr>
              <p:nvPr/>
            </p:nvSpPr>
            <p:spPr bwMode="auto">
              <a:xfrm>
                <a:off x="3806" y="4270"/>
                <a:ext cx="61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b="1" dirty="0"/>
                  <a:t>Xeon X5660</a:t>
                </a:r>
              </a:p>
            </p:txBody>
          </p:sp>
          <p:sp>
            <p:nvSpPr>
              <p:cNvPr id="180265" name="Text Box 41"/>
              <p:cNvSpPr txBox="1">
                <a:spLocks noChangeArrowheads="1"/>
              </p:cNvSpPr>
              <p:nvPr/>
            </p:nvSpPr>
            <p:spPr bwMode="auto">
              <a:xfrm>
                <a:off x="5354" y="4268"/>
                <a:ext cx="70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b="1" dirty="0" err="1"/>
                  <a:t>FirePro</a:t>
                </a:r>
                <a:r>
                  <a:rPr lang="en-US" sz="1100" b="1" dirty="0"/>
                  <a:t> V8800</a:t>
                </a:r>
              </a:p>
            </p:txBody>
          </p:sp>
          <p:sp>
            <p:nvSpPr>
              <p:cNvPr id="180266" name="Text Box 42"/>
              <p:cNvSpPr txBox="1">
                <a:spLocks noChangeArrowheads="1"/>
              </p:cNvSpPr>
              <p:nvPr/>
            </p:nvSpPr>
            <p:spPr bwMode="auto">
              <a:xfrm>
                <a:off x="4622" y="4268"/>
                <a:ext cx="61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b="1" dirty="0"/>
                  <a:t>Tesla C2050</a:t>
                </a:r>
              </a:p>
            </p:txBody>
          </p:sp>
          <p:sp>
            <p:nvSpPr>
              <p:cNvPr id="180267" name="Text Box 43"/>
              <p:cNvSpPr txBox="1">
                <a:spLocks noChangeArrowheads="1"/>
              </p:cNvSpPr>
              <p:nvPr/>
            </p:nvSpPr>
            <p:spPr bwMode="auto">
              <a:xfrm>
                <a:off x="3938" y="3415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2</a:t>
                </a:r>
              </a:p>
            </p:txBody>
          </p:sp>
          <p:sp>
            <p:nvSpPr>
              <p:cNvPr id="180268" name="Text Box 44"/>
              <p:cNvSpPr txBox="1">
                <a:spLocks noChangeArrowheads="1"/>
              </p:cNvSpPr>
              <p:nvPr/>
            </p:nvSpPr>
            <p:spPr bwMode="auto">
              <a:xfrm>
                <a:off x="4138" y="3760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4</a:t>
                </a:r>
              </a:p>
            </p:txBody>
          </p:sp>
          <p:sp>
            <p:nvSpPr>
              <p:cNvPr id="180269" name="Text Box 45"/>
              <p:cNvSpPr txBox="1">
                <a:spLocks noChangeArrowheads="1"/>
              </p:cNvSpPr>
              <p:nvPr/>
            </p:nvSpPr>
            <p:spPr bwMode="auto">
              <a:xfrm>
                <a:off x="4350" y="3889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8</a:t>
                </a:r>
              </a:p>
            </p:txBody>
          </p:sp>
          <p:sp>
            <p:nvSpPr>
              <p:cNvPr id="180270" name="Text Box 46"/>
              <p:cNvSpPr txBox="1">
                <a:spLocks noChangeArrowheads="1"/>
              </p:cNvSpPr>
              <p:nvPr/>
            </p:nvSpPr>
            <p:spPr bwMode="auto">
              <a:xfrm>
                <a:off x="3840" y="2838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1</a:t>
                </a:r>
              </a:p>
            </p:txBody>
          </p:sp>
          <p:sp>
            <p:nvSpPr>
              <p:cNvPr id="180271" name="Text Box 47"/>
              <p:cNvSpPr txBox="1">
                <a:spLocks noChangeArrowheads="1"/>
              </p:cNvSpPr>
              <p:nvPr/>
            </p:nvSpPr>
            <p:spPr bwMode="auto">
              <a:xfrm>
                <a:off x="5606" y="3943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2</a:t>
                </a:r>
              </a:p>
            </p:txBody>
          </p:sp>
          <p:sp>
            <p:nvSpPr>
              <p:cNvPr id="180272" name="Text Box 48"/>
              <p:cNvSpPr txBox="1">
                <a:spLocks noChangeArrowheads="1"/>
              </p:cNvSpPr>
              <p:nvPr/>
            </p:nvSpPr>
            <p:spPr bwMode="auto">
              <a:xfrm>
                <a:off x="4770" y="3895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2</a:t>
                </a:r>
              </a:p>
            </p:txBody>
          </p:sp>
          <p:sp>
            <p:nvSpPr>
              <p:cNvPr id="180273" name="Text Box 49"/>
              <p:cNvSpPr txBox="1">
                <a:spLocks noChangeArrowheads="1"/>
              </p:cNvSpPr>
              <p:nvPr/>
            </p:nvSpPr>
            <p:spPr bwMode="auto">
              <a:xfrm>
                <a:off x="4988" y="3967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3</a:t>
                </a:r>
              </a:p>
            </p:txBody>
          </p:sp>
          <p:sp>
            <p:nvSpPr>
              <p:cNvPr id="180274" name="Text Box 50"/>
              <p:cNvSpPr txBox="1">
                <a:spLocks noChangeArrowheads="1"/>
              </p:cNvSpPr>
              <p:nvPr/>
            </p:nvSpPr>
            <p:spPr bwMode="auto">
              <a:xfrm>
                <a:off x="5190" y="4003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4</a:t>
                </a:r>
              </a:p>
            </p:txBody>
          </p:sp>
          <p:sp>
            <p:nvSpPr>
              <p:cNvPr id="180275" name="Text Box 51"/>
              <p:cNvSpPr txBox="1">
                <a:spLocks noChangeArrowheads="1"/>
              </p:cNvSpPr>
              <p:nvPr/>
            </p:nvSpPr>
            <p:spPr bwMode="auto">
              <a:xfrm>
                <a:off x="4540" y="3718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1</a:t>
                </a:r>
              </a:p>
            </p:txBody>
          </p:sp>
          <p:sp>
            <p:nvSpPr>
              <p:cNvPr id="180276" name="Text Box 52"/>
              <p:cNvSpPr txBox="1">
                <a:spLocks noChangeArrowheads="1"/>
              </p:cNvSpPr>
              <p:nvPr/>
            </p:nvSpPr>
            <p:spPr bwMode="auto">
              <a:xfrm>
                <a:off x="5814" y="3986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3</a:t>
                </a:r>
              </a:p>
            </p:txBody>
          </p:sp>
          <p:sp>
            <p:nvSpPr>
              <p:cNvPr id="180277" name="Text Box 53"/>
              <p:cNvSpPr txBox="1">
                <a:spLocks noChangeArrowheads="1"/>
              </p:cNvSpPr>
              <p:nvPr/>
            </p:nvSpPr>
            <p:spPr bwMode="auto">
              <a:xfrm>
                <a:off x="5390" y="3814"/>
                <a:ext cx="1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1</a:t>
                </a:r>
              </a:p>
            </p:txBody>
          </p:sp>
          <p:sp>
            <p:nvSpPr>
              <p:cNvPr id="180278" name="Text Box 54"/>
              <p:cNvSpPr txBox="1">
                <a:spLocks noChangeArrowheads="1"/>
              </p:cNvSpPr>
              <p:nvPr/>
            </p:nvSpPr>
            <p:spPr bwMode="auto">
              <a:xfrm>
                <a:off x="3950" y="3280"/>
                <a:ext cx="40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(cores)</a:t>
                </a:r>
              </a:p>
            </p:txBody>
          </p:sp>
          <p:sp>
            <p:nvSpPr>
              <p:cNvPr id="180279" name="Text Box 55"/>
              <p:cNvSpPr txBox="1">
                <a:spLocks noChangeArrowheads="1"/>
              </p:cNvSpPr>
              <p:nvPr/>
            </p:nvSpPr>
            <p:spPr bwMode="auto">
              <a:xfrm>
                <a:off x="4742" y="3577"/>
                <a:ext cx="40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(GPUs)</a:t>
                </a:r>
              </a:p>
            </p:txBody>
          </p:sp>
          <p:sp>
            <p:nvSpPr>
              <p:cNvPr id="180280" name="Text Box 56"/>
              <p:cNvSpPr txBox="1">
                <a:spLocks noChangeArrowheads="1"/>
              </p:cNvSpPr>
              <p:nvPr/>
            </p:nvSpPr>
            <p:spPr bwMode="auto">
              <a:xfrm>
                <a:off x="5484" y="3641"/>
                <a:ext cx="40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(GPUs)</a:t>
                </a:r>
              </a:p>
            </p:txBody>
          </p:sp>
        </p:grpSp>
        <p:sp>
          <p:nvSpPr>
            <p:cNvPr id="180285" name="Text Box 61"/>
            <p:cNvSpPr txBox="1">
              <a:spLocks noChangeArrowheads="1"/>
            </p:cNvSpPr>
            <p:nvPr/>
          </p:nvSpPr>
          <p:spPr bwMode="auto">
            <a:xfrm>
              <a:off x="4876" y="4267"/>
              <a:ext cx="12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07360" y="3590297"/>
            <a:ext cx="4259520" cy="2492901"/>
            <a:chOff x="144" y="2727"/>
            <a:chExt cx="2958" cy="1731"/>
          </a:xfrm>
        </p:grpSpPr>
        <p:graphicFrame>
          <p:nvGraphicFramePr>
            <p:cNvPr id="180234" name="Object 10"/>
            <p:cNvGraphicFramePr>
              <a:graphicFrameLocks noChangeAspect="1"/>
            </p:cNvGraphicFramePr>
            <p:nvPr/>
          </p:nvGraphicFramePr>
          <p:xfrm>
            <a:off x="144" y="2727"/>
            <a:ext cx="2958" cy="1683"/>
          </p:xfrm>
          <a:graphic>
            <a:graphicData uri="http://schemas.openxmlformats.org/presentationml/2006/ole">
              <p:oleObj spid="_x0000_s3074" name="Chart" r:id="rId4" imgW="7915188" imgH="3838588" progId="MSGraph.Chart.8">
                <p:embed followColorScheme="full"/>
              </p:oleObj>
            </a:graphicData>
          </a:graphic>
        </p:graphicFrame>
        <p:sp>
          <p:nvSpPr>
            <p:cNvPr id="180259" name="Text Box 35"/>
            <p:cNvSpPr txBox="1">
              <a:spLocks noChangeArrowheads="1"/>
            </p:cNvSpPr>
            <p:nvPr/>
          </p:nvSpPr>
          <p:spPr bwMode="auto">
            <a:xfrm>
              <a:off x="686" y="2844"/>
              <a:ext cx="149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 dirty="0" err="1"/>
                <a:t>OpenCL</a:t>
              </a:r>
              <a:r>
                <a:rPr lang="en-US" sz="1300" b="1" dirty="0"/>
                <a:t> N-Body Benchmark</a:t>
              </a:r>
              <a:r>
                <a:rPr lang="en-US" sz="1300" b="1" baseline="30000" dirty="0"/>
                <a:t>1</a:t>
              </a:r>
            </a:p>
          </p:txBody>
        </p:sp>
        <p:sp>
          <p:nvSpPr>
            <p:cNvPr id="180260" name="Text Box 36"/>
            <p:cNvSpPr txBox="1">
              <a:spLocks noChangeArrowheads="1"/>
            </p:cNvSpPr>
            <p:nvPr/>
          </p:nvSpPr>
          <p:spPr bwMode="auto">
            <a:xfrm>
              <a:off x="764" y="4276"/>
              <a:ext cx="37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b="1" dirty="0"/>
                <a:t>1 GPU</a:t>
              </a:r>
            </a:p>
          </p:txBody>
        </p:sp>
        <p:sp>
          <p:nvSpPr>
            <p:cNvPr id="180261" name="Text Box 37"/>
            <p:cNvSpPr txBox="1">
              <a:spLocks noChangeArrowheads="1"/>
            </p:cNvSpPr>
            <p:nvPr/>
          </p:nvSpPr>
          <p:spPr bwMode="auto">
            <a:xfrm>
              <a:off x="1316" y="4261"/>
              <a:ext cx="4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b="1" dirty="0"/>
                <a:t>2 GPUs</a:t>
              </a:r>
            </a:p>
          </p:txBody>
        </p:sp>
        <p:sp>
          <p:nvSpPr>
            <p:cNvPr id="180262" name="Text Box 38"/>
            <p:cNvSpPr txBox="1">
              <a:spLocks noChangeArrowheads="1"/>
            </p:cNvSpPr>
            <p:nvPr/>
          </p:nvSpPr>
          <p:spPr bwMode="auto">
            <a:xfrm>
              <a:off x="1910" y="4258"/>
              <a:ext cx="4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b="1" dirty="0"/>
                <a:t>3 GPUs</a:t>
              </a:r>
            </a:p>
          </p:txBody>
        </p:sp>
        <p:sp>
          <p:nvSpPr>
            <p:cNvPr id="180263" name="Text Box 39"/>
            <p:cNvSpPr txBox="1">
              <a:spLocks noChangeArrowheads="1"/>
            </p:cNvSpPr>
            <p:nvPr/>
          </p:nvSpPr>
          <p:spPr bwMode="auto">
            <a:xfrm>
              <a:off x="2414" y="4261"/>
              <a:ext cx="4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b="1" dirty="0"/>
                <a:t>4 GPUs</a:t>
              </a:r>
            </a:p>
          </p:txBody>
        </p:sp>
        <p:sp>
          <p:nvSpPr>
            <p:cNvPr id="180283" name="Rectangle 59"/>
            <p:cNvSpPr>
              <a:spLocks noChangeArrowheads="1"/>
            </p:cNvSpPr>
            <p:nvPr/>
          </p:nvSpPr>
          <p:spPr bwMode="auto">
            <a:xfrm>
              <a:off x="764" y="3081"/>
              <a:ext cx="64" cy="69"/>
            </a:xfrm>
            <a:prstGeom prst="rect">
              <a:avLst/>
            </a:prstGeom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84" name="Rectangle 60"/>
            <p:cNvSpPr>
              <a:spLocks noChangeArrowheads="1"/>
            </p:cNvSpPr>
            <p:nvPr/>
          </p:nvSpPr>
          <p:spPr bwMode="auto">
            <a:xfrm>
              <a:off x="764" y="3198"/>
              <a:ext cx="64" cy="69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86" name="Text Box 62"/>
            <p:cNvSpPr txBox="1">
              <a:spLocks noChangeArrowheads="1"/>
            </p:cNvSpPr>
            <p:nvPr/>
          </p:nvSpPr>
          <p:spPr bwMode="auto">
            <a:xfrm>
              <a:off x="792" y="3034"/>
              <a:ext cx="6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b="1" dirty="0"/>
                <a:t>Tesla C2050</a:t>
              </a:r>
            </a:p>
          </p:txBody>
        </p:sp>
        <p:sp>
          <p:nvSpPr>
            <p:cNvPr id="180287" name="Text Box 63"/>
            <p:cNvSpPr txBox="1">
              <a:spLocks noChangeArrowheads="1"/>
            </p:cNvSpPr>
            <p:nvPr/>
          </p:nvSpPr>
          <p:spPr bwMode="auto">
            <a:xfrm>
              <a:off x="792" y="3145"/>
              <a:ext cx="70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b="1" dirty="0" err="1"/>
                <a:t>FirePro</a:t>
              </a:r>
              <a:r>
                <a:rPr lang="en-US" sz="1100" b="1" dirty="0"/>
                <a:t> V8800</a:t>
              </a:r>
            </a:p>
          </p:txBody>
        </p:sp>
      </p:grpSp>
      <p:sp>
        <p:nvSpPr>
          <p:cNvPr id="180291" name="Text Box 67"/>
          <p:cNvSpPr txBox="1">
            <a:spLocks noChangeArrowheads="1"/>
          </p:cNvSpPr>
          <p:nvPr/>
        </p:nvSpPr>
        <p:spPr bwMode="auto">
          <a:xfrm>
            <a:off x="904321" y="6038555"/>
            <a:ext cx="3416779" cy="22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36" tIns="41469" rIns="82936" bIns="41469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MPI-modified BDT N-Body benchmark distributed with COPRTHR 1.1</a:t>
            </a:r>
          </a:p>
        </p:txBody>
      </p:sp>
      <p:sp>
        <p:nvSpPr>
          <p:cNvPr id="180292" name="Text Box 68"/>
          <p:cNvSpPr txBox="1">
            <a:spLocks noChangeArrowheads="1"/>
          </p:cNvSpPr>
          <p:nvPr/>
        </p:nvSpPr>
        <p:spPr bwMode="auto">
          <a:xfrm>
            <a:off x="5243042" y="6078879"/>
            <a:ext cx="3556800" cy="3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36" tIns="41469" rIns="82936" bIns="41469">
            <a:spAutoFit/>
          </a:bodyPr>
          <a:lstStyle/>
          <a:p>
            <a:r>
              <a:rPr lang="en-US" sz="900" baseline="30000" dirty="0"/>
              <a:t>2</a:t>
            </a:r>
            <a:r>
              <a:rPr lang="en-US" sz="900" dirty="0"/>
              <a:t>LAMMPS-OCL is a modified version of the LAMMPS molecular dynamics code ported to </a:t>
            </a:r>
            <a:r>
              <a:rPr lang="en-US" sz="900" dirty="0" err="1"/>
              <a:t>OpenCL</a:t>
            </a:r>
            <a:r>
              <a:rPr lang="en-US" sz="900" dirty="0"/>
              <a:t> by Brown Deer Technology</a:t>
            </a:r>
          </a:p>
        </p:txBody>
      </p:sp>
      <p:pic>
        <p:nvPicPr>
          <p:cNvPr id="39" name="Picture 14" descr="C:\Documents and Settings\dar\My Documents\BDT\Graphics\logo\log23_3003x1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447800"/>
            <a:ext cx="1046882" cy="439738"/>
          </a:xfrm>
          <a:prstGeom prst="rect">
            <a:avLst/>
          </a:prstGeom>
          <a:noFill/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smtClean="0">
                <a:latin typeface="Arial" pitchFamily="34" charset="0"/>
                <a:ea typeface="+mj-ea"/>
                <a:cs typeface="Arial" pitchFamily="34" charset="0"/>
              </a:rPr>
              <a:t>LAMMPS on </a:t>
            </a: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GPUs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495425"/>
            <a:ext cx="6800850" cy="4525963"/>
          </a:xfrm>
        </p:spPr>
        <p:txBody>
          <a:bodyPr/>
          <a:lstStyle/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Mission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RI HPC-ARC &amp; HPC Systems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Condor Cluster</a:t>
            </a:r>
            <a:endParaRPr lang="en-US" kern="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Success and Results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/>
              <a:t>Future Work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/>
          <a:lstStyle/>
          <a:p>
            <a:r>
              <a:rPr lang="en-US" dirty="0" smtClean="0"/>
              <a:t> Improved OTR applications</a:t>
            </a:r>
          </a:p>
          <a:p>
            <a:pPr lvl="1"/>
            <a:r>
              <a:rPr lang="en-US" dirty="0" smtClean="0"/>
              <a:t>Multiple languages</a:t>
            </a:r>
          </a:p>
          <a:p>
            <a:r>
              <a:rPr lang="en-US" dirty="0" smtClean="0"/>
              <a:t> Space Situation Awareness</a:t>
            </a:r>
          </a:p>
          <a:p>
            <a:pPr lvl="1"/>
            <a:r>
              <a:rPr lang="en-US" dirty="0" smtClean="0"/>
              <a:t>Heterogeneous algorithms</a:t>
            </a:r>
          </a:p>
          <a:p>
            <a:r>
              <a:rPr lang="en-US" dirty="0" smtClean="0"/>
              <a:t> Persistent Wide Area Surveillance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Autonomous Sensing in Persistent Wide-Area Surveillance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Cross-TD effort</a:t>
            </a:r>
          </a:p>
          <a:p>
            <a:pPr lvl="1"/>
            <a:r>
              <a:rPr lang="en-US" sz="1600" dirty="0" smtClean="0"/>
              <a:t>Investigate scalable, real-time and autonomous sensing technologies</a:t>
            </a:r>
          </a:p>
          <a:p>
            <a:pPr lvl="1"/>
            <a:r>
              <a:rPr lang="en-US" sz="1600" dirty="0" smtClean="0"/>
              <a:t>Develop a neuromorphic computing architecture for synthetic aperture radar (SAR) imagery information exploitation</a:t>
            </a:r>
          </a:p>
          <a:p>
            <a:pPr lvl="1"/>
            <a:r>
              <a:rPr lang="en-US" sz="1600" dirty="0" smtClean="0"/>
              <a:t>Provide critical wide-area persistent surveillance capabilities including motion detection, object recognition, areas-of-interest identification and predictive sensing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35" y="1219200"/>
            <a:ext cx="727396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lvl="1" eaLnBrk="1" hangingPunct="1"/>
            <a:r>
              <a:rPr lang="en-US" dirty="0" smtClean="0"/>
              <a:t>Valuable resource to support entire AFRL/RI, AFRL and tri-service RDT&amp;E community. </a:t>
            </a:r>
          </a:p>
          <a:p>
            <a:pPr lvl="1" eaLnBrk="1" hangingPunct="1"/>
            <a:r>
              <a:rPr lang="en-US" dirty="0" smtClean="0"/>
              <a:t>Leading large GPGPU development and benchmarking tests.</a:t>
            </a:r>
          </a:p>
          <a:p>
            <a:pPr lvl="1" eaLnBrk="1" hangingPunct="1"/>
            <a:r>
              <a:rPr lang="en-US" dirty="0" smtClean="0"/>
              <a:t>This investment is leveraged by many (130+) users</a:t>
            </a:r>
          </a:p>
          <a:p>
            <a:pPr lvl="1" eaLnBrk="1" hangingPunct="1"/>
            <a:r>
              <a:rPr lang="en-US" dirty="0" smtClean="0"/>
              <a:t>Technical benefits – Faster, higher fidelity problem solution; multiple parallel solutions, heterogeneous application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auto">
          <a:xfrm>
            <a:off x="858838" y="1492250"/>
            <a:ext cx="6891337" cy="4787900"/>
          </a:xfrm>
          <a:custGeom>
            <a:avLst/>
            <a:gdLst>
              <a:gd name="T0" fmla="*/ 2147483647 w 4169"/>
              <a:gd name="T1" fmla="*/ 2147483647 h 3113"/>
              <a:gd name="T2" fmla="*/ 0 w 4169"/>
              <a:gd name="T3" fmla="*/ 2147483647 h 3113"/>
              <a:gd name="T4" fmla="*/ 0 w 4169"/>
              <a:gd name="T5" fmla="*/ 2147483647 h 3113"/>
              <a:gd name="T6" fmla="*/ 2147483647 w 4169"/>
              <a:gd name="T7" fmla="*/ 0 h 3113"/>
              <a:gd name="T8" fmla="*/ 2147483647 w 4169"/>
              <a:gd name="T9" fmla="*/ 2147483647 h 3113"/>
              <a:gd name="T10" fmla="*/ 2147483647 w 4169"/>
              <a:gd name="T11" fmla="*/ 2147483647 h 3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69"/>
              <a:gd name="T19" fmla="*/ 0 h 3113"/>
              <a:gd name="T20" fmla="*/ 4169 w 4169"/>
              <a:gd name="T21" fmla="*/ 3113 h 3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69" h="3113">
                <a:moveTo>
                  <a:pt x="105" y="3112"/>
                </a:moveTo>
                <a:lnTo>
                  <a:pt x="0" y="3112"/>
                </a:lnTo>
                <a:lnTo>
                  <a:pt x="0" y="2272"/>
                </a:lnTo>
                <a:lnTo>
                  <a:pt x="3649" y="0"/>
                </a:lnTo>
                <a:lnTo>
                  <a:pt x="4168" y="488"/>
                </a:lnTo>
                <a:lnTo>
                  <a:pt x="105" y="3112"/>
                </a:lnTo>
              </a:path>
            </a:pathLst>
          </a:custGeom>
          <a:solidFill>
            <a:srgbClr val="E9AD14"/>
          </a:solidFill>
          <a:ln w="12700" cap="rnd">
            <a:solidFill>
              <a:srgbClr val="E9AD14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843" name="Freeform 40"/>
          <p:cNvSpPr>
            <a:spLocks/>
          </p:cNvSpPr>
          <p:nvPr/>
        </p:nvSpPr>
        <p:spPr bwMode="auto">
          <a:xfrm>
            <a:off x="6550025" y="1104900"/>
            <a:ext cx="1993900" cy="1624013"/>
          </a:xfrm>
          <a:custGeom>
            <a:avLst/>
            <a:gdLst>
              <a:gd name="T0" fmla="*/ 0 w 1333"/>
              <a:gd name="T1" fmla="*/ 2147483647 h 1075"/>
              <a:gd name="T2" fmla="*/ 2147483647 w 1333"/>
              <a:gd name="T3" fmla="*/ 2147483647 h 1075"/>
              <a:gd name="T4" fmla="*/ 2147483647 w 1333"/>
              <a:gd name="T5" fmla="*/ 0 h 1075"/>
              <a:gd name="T6" fmla="*/ 0 w 1333"/>
              <a:gd name="T7" fmla="*/ 2147483647 h 1075"/>
              <a:gd name="T8" fmla="*/ 0 60000 65536"/>
              <a:gd name="T9" fmla="*/ 0 60000 65536"/>
              <a:gd name="T10" fmla="*/ 0 60000 65536"/>
              <a:gd name="T11" fmla="*/ 0 60000 65536"/>
              <a:gd name="T12" fmla="*/ 0 w 1333"/>
              <a:gd name="T13" fmla="*/ 0 h 1075"/>
              <a:gd name="T14" fmla="*/ 1333 w 1333"/>
              <a:gd name="T15" fmla="*/ 1075 h 1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3" h="1075">
                <a:moveTo>
                  <a:pt x="0" y="133"/>
                </a:moveTo>
                <a:lnTo>
                  <a:pt x="788" y="1074"/>
                </a:lnTo>
                <a:lnTo>
                  <a:pt x="1332" y="0"/>
                </a:lnTo>
                <a:lnTo>
                  <a:pt x="0" y="133"/>
                </a:lnTo>
              </a:path>
            </a:pathLst>
          </a:custGeom>
          <a:solidFill>
            <a:srgbClr val="E9AD14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844" name="Picture 2" descr="C:\Users\caslerk\Pictures\My Pictures\playstations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738" y="1760538"/>
            <a:ext cx="146367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5" name="Straight Connector 6"/>
          <p:cNvCxnSpPr>
            <a:cxnSpLocks noChangeShapeType="1"/>
          </p:cNvCxnSpPr>
          <p:nvPr/>
        </p:nvCxnSpPr>
        <p:spPr bwMode="auto">
          <a:xfrm flipV="1">
            <a:off x="828675" y="6318913"/>
            <a:ext cx="7742119" cy="568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846" name="TextBox 7"/>
          <p:cNvSpPr txBox="1">
            <a:spLocks noChangeArrowheads="1"/>
          </p:cNvSpPr>
          <p:nvPr/>
        </p:nvSpPr>
        <p:spPr bwMode="auto">
          <a:xfrm rot="-2222349">
            <a:off x="1120775" y="6348413"/>
            <a:ext cx="5794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1995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 rot="-2222349">
            <a:off x="3057525" y="6359525"/>
            <a:ext cx="5810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2000</a:t>
            </a: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 rot="-2222349">
            <a:off x="5083175" y="6359525"/>
            <a:ext cx="5794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2005</a:t>
            </a:r>
          </a:p>
        </p:txBody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 rot="-2222349">
            <a:off x="7021513" y="6362700"/>
            <a:ext cx="579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2010</a:t>
            </a:r>
          </a:p>
        </p:txBody>
      </p:sp>
      <p:pic>
        <p:nvPicPr>
          <p:cNvPr id="358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650" y="2024063"/>
            <a:ext cx="9191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0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2525" y="3838575"/>
            <a:ext cx="94773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1083"/>
          <p:cNvSpPr>
            <a:spLocks noChangeArrowheads="1"/>
          </p:cNvSpPr>
          <p:nvPr/>
        </p:nvSpPr>
        <p:spPr bwMode="auto">
          <a:xfrm>
            <a:off x="2314575" y="3433763"/>
            <a:ext cx="13239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SKY (PowerPC)</a:t>
            </a:r>
            <a:endParaRPr lang="en-US" sz="5400" b="1" kern="1200">
              <a:solidFill>
                <a:srgbClr val="000000"/>
              </a:solidFill>
              <a:latin typeface="Times"/>
              <a:ea typeface="+mn-ea"/>
              <a:cs typeface="Arial" pitchFamily="34" charset="0"/>
            </a:endParaRPr>
          </a:p>
        </p:txBody>
      </p:sp>
      <p:sp>
        <p:nvSpPr>
          <p:cNvPr id="35853" name="Rectangle 1084"/>
          <p:cNvSpPr>
            <a:spLocks noChangeArrowheads="1"/>
          </p:cNvSpPr>
          <p:nvPr/>
        </p:nvSpPr>
        <p:spPr bwMode="auto">
          <a:xfrm>
            <a:off x="2314575" y="3605213"/>
            <a:ext cx="13827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200 GFLOPS/$M</a:t>
            </a:r>
            <a:endParaRPr lang="en-US" sz="5400" b="1" kern="1200">
              <a:solidFill>
                <a:srgbClr val="000000"/>
              </a:solidFill>
              <a:latin typeface="Times"/>
              <a:ea typeface="+mn-ea"/>
              <a:cs typeface="Arial" pitchFamily="34" charset="0"/>
            </a:endParaRPr>
          </a:p>
        </p:txBody>
      </p:sp>
      <p:sp>
        <p:nvSpPr>
          <p:cNvPr id="35854" name="Rectangle 4"/>
          <p:cNvSpPr>
            <a:spLocks noChangeArrowheads="1"/>
          </p:cNvSpPr>
          <p:nvPr/>
        </p:nvSpPr>
        <p:spPr bwMode="auto">
          <a:xfrm>
            <a:off x="328613" y="5684838"/>
            <a:ext cx="40163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35855" name="Line 5"/>
          <p:cNvSpPr>
            <a:spLocks noChangeShapeType="1"/>
          </p:cNvSpPr>
          <p:nvPr/>
        </p:nvSpPr>
        <p:spPr bwMode="auto">
          <a:xfrm>
            <a:off x="790575" y="5810250"/>
            <a:ext cx="11271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856" name="Line 7"/>
          <p:cNvSpPr>
            <a:spLocks noChangeShapeType="1"/>
          </p:cNvSpPr>
          <p:nvPr/>
        </p:nvSpPr>
        <p:spPr bwMode="auto">
          <a:xfrm>
            <a:off x="790575" y="4114800"/>
            <a:ext cx="12541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857" name="Rectangle 8"/>
          <p:cNvSpPr>
            <a:spLocks noChangeArrowheads="1"/>
          </p:cNvSpPr>
          <p:nvPr/>
        </p:nvSpPr>
        <p:spPr bwMode="auto">
          <a:xfrm>
            <a:off x="277813" y="4813300"/>
            <a:ext cx="517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100</a:t>
            </a:r>
          </a:p>
        </p:txBody>
      </p:sp>
      <p:sp>
        <p:nvSpPr>
          <p:cNvPr id="35858" name="Line 9"/>
          <p:cNvSpPr>
            <a:spLocks noChangeShapeType="1"/>
          </p:cNvSpPr>
          <p:nvPr/>
        </p:nvSpPr>
        <p:spPr bwMode="auto">
          <a:xfrm>
            <a:off x="790575" y="2314575"/>
            <a:ext cx="12541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859" name="Line 13"/>
          <p:cNvSpPr>
            <a:spLocks noChangeShapeType="1"/>
          </p:cNvSpPr>
          <p:nvPr/>
        </p:nvSpPr>
        <p:spPr bwMode="auto">
          <a:xfrm>
            <a:off x="1408113" y="5716588"/>
            <a:ext cx="0" cy="158750"/>
          </a:xfrm>
          <a:prstGeom prst="line">
            <a:avLst/>
          </a:prstGeom>
          <a:noFill/>
          <a:ln w="25400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00AE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860" name="Line 15"/>
          <p:cNvSpPr>
            <a:spLocks noChangeShapeType="1"/>
          </p:cNvSpPr>
          <p:nvPr/>
        </p:nvSpPr>
        <p:spPr bwMode="auto">
          <a:xfrm>
            <a:off x="790575" y="5810250"/>
            <a:ext cx="11271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861" name="Line 16"/>
          <p:cNvSpPr>
            <a:spLocks noChangeShapeType="1"/>
          </p:cNvSpPr>
          <p:nvPr/>
        </p:nvSpPr>
        <p:spPr bwMode="auto">
          <a:xfrm>
            <a:off x="790575" y="4957763"/>
            <a:ext cx="12541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862" name="Line 29"/>
          <p:cNvSpPr>
            <a:spLocks noChangeShapeType="1"/>
          </p:cNvSpPr>
          <p:nvPr/>
        </p:nvSpPr>
        <p:spPr bwMode="auto">
          <a:xfrm>
            <a:off x="1408113" y="5716588"/>
            <a:ext cx="0" cy="158750"/>
          </a:xfrm>
          <a:prstGeom prst="line">
            <a:avLst/>
          </a:prstGeom>
          <a:noFill/>
          <a:ln w="25400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00AE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863" name="Line 35"/>
          <p:cNvSpPr>
            <a:spLocks noChangeShapeType="1"/>
          </p:cNvSpPr>
          <p:nvPr/>
        </p:nvSpPr>
        <p:spPr bwMode="auto">
          <a:xfrm flipH="1">
            <a:off x="839788" y="1444625"/>
            <a:ext cx="4762" cy="48736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864" name="Rectangle 37"/>
          <p:cNvSpPr>
            <a:spLocks noChangeArrowheads="1"/>
          </p:cNvSpPr>
          <p:nvPr/>
        </p:nvSpPr>
        <p:spPr bwMode="auto">
          <a:xfrm>
            <a:off x="685800" y="4635500"/>
            <a:ext cx="1824038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39687" rIns="80962" bIns="39687">
            <a:spAutoFit/>
          </a:bodyPr>
          <a:lstStyle/>
          <a:p>
            <a:pPr algn="ctr" defTabSz="7000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INTEL PARAGON (i860) 12 GFLOPS/$M </a:t>
            </a:r>
          </a:p>
        </p:txBody>
      </p:sp>
      <p:pic>
        <p:nvPicPr>
          <p:cNvPr id="35865" name="Picture 3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025" y="4997450"/>
            <a:ext cx="1412875" cy="1284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66" name="Line 39"/>
          <p:cNvSpPr>
            <a:spLocks noChangeShapeType="1"/>
          </p:cNvSpPr>
          <p:nvPr/>
        </p:nvSpPr>
        <p:spPr bwMode="auto">
          <a:xfrm>
            <a:off x="779463" y="3217863"/>
            <a:ext cx="1238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868" name="Line 9"/>
          <p:cNvSpPr>
            <a:spLocks noChangeShapeType="1"/>
          </p:cNvSpPr>
          <p:nvPr/>
        </p:nvSpPr>
        <p:spPr bwMode="auto">
          <a:xfrm>
            <a:off x="782638" y="1450975"/>
            <a:ext cx="1238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869" name="Rectangle 8"/>
          <p:cNvSpPr>
            <a:spLocks noChangeArrowheads="1"/>
          </p:cNvSpPr>
          <p:nvPr/>
        </p:nvSpPr>
        <p:spPr bwMode="auto">
          <a:xfrm>
            <a:off x="95250" y="3938588"/>
            <a:ext cx="690563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1,000</a:t>
            </a:r>
          </a:p>
        </p:txBody>
      </p:sp>
      <p:sp>
        <p:nvSpPr>
          <p:cNvPr id="35870" name="Rectangle 8"/>
          <p:cNvSpPr>
            <a:spLocks noChangeArrowheads="1"/>
          </p:cNvSpPr>
          <p:nvPr/>
        </p:nvSpPr>
        <p:spPr bwMode="auto">
          <a:xfrm>
            <a:off x="0" y="3040063"/>
            <a:ext cx="8032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10,000</a:t>
            </a:r>
          </a:p>
        </p:txBody>
      </p:sp>
      <p:sp>
        <p:nvSpPr>
          <p:cNvPr id="35871" name="Rectangle 8"/>
          <p:cNvSpPr>
            <a:spLocks noChangeArrowheads="1"/>
          </p:cNvSpPr>
          <p:nvPr/>
        </p:nvSpPr>
        <p:spPr bwMode="auto">
          <a:xfrm>
            <a:off x="282575" y="1327150"/>
            <a:ext cx="455613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1M</a:t>
            </a:r>
          </a:p>
        </p:txBody>
      </p:sp>
      <p:pic>
        <p:nvPicPr>
          <p:cNvPr id="3587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650" y="5156200"/>
            <a:ext cx="1670050" cy="93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53"/>
          <p:cNvGrpSpPr>
            <a:grpSpLocks noChangeAspect="1"/>
          </p:cNvGrpSpPr>
          <p:nvPr/>
        </p:nvGrpSpPr>
        <p:grpSpPr bwMode="auto">
          <a:xfrm>
            <a:off x="6351588" y="4791075"/>
            <a:ext cx="1563687" cy="1368425"/>
            <a:chOff x="4547" y="2770"/>
            <a:chExt cx="1046" cy="905"/>
          </a:xfrm>
        </p:grpSpPr>
        <p:sp>
          <p:nvSpPr>
            <p:cNvPr id="35886" name="Rectangle 54"/>
            <p:cNvSpPr>
              <a:spLocks noChangeAspect="1" noChangeArrowheads="1"/>
            </p:cNvSpPr>
            <p:nvPr/>
          </p:nvSpPr>
          <p:spPr bwMode="auto">
            <a:xfrm>
              <a:off x="4547" y="2770"/>
              <a:ext cx="1046" cy="90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4" name="Group 55"/>
            <p:cNvGrpSpPr>
              <a:grpSpLocks noChangeAspect="1"/>
            </p:cNvGrpSpPr>
            <p:nvPr/>
          </p:nvGrpSpPr>
          <p:grpSpPr bwMode="auto">
            <a:xfrm>
              <a:off x="4556" y="2779"/>
              <a:ext cx="1031" cy="891"/>
              <a:chOff x="544" y="893"/>
              <a:chExt cx="2048" cy="2048"/>
            </a:xfrm>
          </p:grpSpPr>
          <p:pic>
            <p:nvPicPr>
              <p:cNvPr id="35888" name="Picture 5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4" y="893"/>
                <a:ext cx="2048" cy="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89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437" y="1746"/>
                <a:ext cx="224" cy="224"/>
              </a:xfrm>
              <a:prstGeom prst="rect">
                <a:avLst/>
              </a:prstGeom>
              <a:noFill/>
              <a:ln w="25400">
                <a:solidFill>
                  <a:srgbClr val="FC012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890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1942" y="1512"/>
                <a:ext cx="224" cy="224"/>
              </a:xfrm>
              <a:prstGeom prst="rect">
                <a:avLst/>
              </a:prstGeom>
              <a:noFill/>
              <a:ln w="25400">
                <a:solidFill>
                  <a:srgbClr val="FC012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891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819" y="2574"/>
                <a:ext cx="224" cy="224"/>
              </a:xfrm>
              <a:prstGeom prst="rect">
                <a:avLst/>
              </a:prstGeom>
              <a:noFill/>
              <a:ln w="25400">
                <a:solidFill>
                  <a:srgbClr val="FAFD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892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444" y="964"/>
                <a:ext cx="224" cy="227"/>
              </a:xfrm>
              <a:prstGeom prst="rect">
                <a:avLst/>
              </a:prstGeom>
              <a:noFill/>
              <a:ln w="25400">
                <a:solidFill>
                  <a:srgbClr val="FAFD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89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790" y="1811"/>
                <a:ext cx="224" cy="224"/>
              </a:xfrm>
              <a:prstGeom prst="rect">
                <a:avLst/>
              </a:prstGeom>
              <a:noFill/>
              <a:ln w="25400">
                <a:solidFill>
                  <a:srgbClr val="FAFD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894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950" y="1973"/>
                <a:ext cx="226" cy="224"/>
              </a:xfrm>
              <a:prstGeom prst="rect">
                <a:avLst/>
              </a:prstGeom>
              <a:noFill/>
              <a:ln w="25400">
                <a:solidFill>
                  <a:srgbClr val="FC012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35874" name="Picture 3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2375" y="3694113"/>
            <a:ext cx="1927225" cy="9540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75" name="Rectangle 1083"/>
          <p:cNvSpPr>
            <a:spLocks noChangeArrowheads="1"/>
          </p:cNvSpPr>
          <p:nvPr/>
        </p:nvSpPr>
        <p:spPr bwMode="auto">
          <a:xfrm>
            <a:off x="2133600" y="2314575"/>
            <a:ext cx="1731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Heterogeneous HPC</a:t>
            </a:r>
          </a:p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XEON + FPGA</a:t>
            </a:r>
          </a:p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81 TOPS/$M</a:t>
            </a:r>
          </a:p>
        </p:txBody>
      </p:sp>
      <p:sp>
        <p:nvSpPr>
          <p:cNvPr id="86" name="Rectangle 1083"/>
          <p:cNvSpPr>
            <a:spLocks noChangeArrowheads="1"/>
          </p:cNvSpPr>
          <p:nvPr/>
        </p:nvSpPr>
        <p:spPr bwMode="auto">
          <a:xfrm>
            <a:off x="4953000" y="1371600"/>
            <a:ext cx="1876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53 TFLOP Cell Cluster</a:t>
            </a:r>
          </a:p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147 TFLOPS/$M</a:t>
            </a:r>
          </a:p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50" b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877" name="Rectangle 1083"/>
          <p:cNvSpPr>
            <a:spLocks noChangeArrowheads="1"/>
          </p:cNvSpPr>
          <p:nvPr/>
        </p:nvSpPr>
        <p:spPr bwMode="auto">
          <a:xfrm>
            <a:off x="6858000" y="1179512"/>
            <a:ext cx="2286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500 TFLOP Cell-GPGPU</a:t>
            </a:r>
          </a:p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250 TFLOPS/$M</a:t>
            </a:r>
          </a:p>
        </p:txBody>
      </p:sp>
      <p:sp>
        <p:nvSpPr>
          <p:cNvPr id="35878" name="Rectangle 88"/>
          <p:cNvSpPr>
            <a:spLocks noChangeArrowheads="1"/>
          </p:cNvSpPr>
          <p:nvPr/>
        </p:nvSpPr>
        <p:spPr bwMode="auto">
          <a:xfrm>
            <a:off x="1143000" y="155575"/>
            <a:ext cx="7162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Exponentially Improving Price-Performance</a:t>
            </a:r>
          </a:p>
          <a:p>
            <a: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Measured by AFRL-Rome HPCs</a:t>
            </a:r>
          </a:p>
        </p:txBody>
      </p:sp>
      <p:sp>
        <p:nvSpPr>
          <p:cNvPr id="35879" name="Rectangle 8"/>
          <p:cNvSpPr>
            <a:spLocks noChangeArrowheads="1"/>
          </p:cNvSpPr>
          <p:nvPr/>
        </p:nvSpPr>
        <p:spPr bwMode="auto">
          <a:xfrm>
            <a:off x="-46038" y="2163763"/>
            <a:ext cx="923926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100,000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43000" y="1295400"/>
            <a:ext cx="2736647" cy="8679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AE00"/>
                </a:solidFill>
                <a:latin typeface="Arial" pitchFamily="34" charset="0"/>
                <a:ea typeface="+mn-ea"/>
                <a:cs typeface="+mn-cs"/>
              </a:rPr>
              <a:t>15 years, 20,000X</a:t>
            </a:r>
          </a:p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AE00"/>
                </a:solidFill>
                <a:latin typeface="Arial" pitchFamily="34" charset="0"/>
                <a:ea typeface="+mn-ea"/>
                <a:cs typeface="+mn-cs"/>
              </a:rPr>
              <a:t>Roughly 2</a:t>
            </a:r>
            <a:r>
              <a:rPr lang="en-US" sz="2400" b="1" kern="1200" baseline="30000" dirty="0">
                <a:solidFill>
                  <a:srgbClr val="00AE00"/>
                </a:solidFill>
                <a:latin typeface="Arial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19200" y="6089202"/>
            <a:ext cx="1877437" cy="387798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AE00"/>
                </a:solidFill>
                <a:latin typeface="Arial" pitchFamily="34" charset="0"/>
                <a:ea typeface="+mn-ea"/>
                <a:cs typeface="+mn-cs"/>
              </a:rPr>
              <a:t>Commodity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62200" y="5174802"/>
            <a:ext cx="1757212" cy="387798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AE00"/>
                </a:solidFill>
                <a:latin typeface="Arial" pitchFamily="34" charset="0"/>
                <a:ea typeface="+mn-ea"/>
                <a:cs typeface="+mn-cs"/>
              </a:rPr>
              <a:t>Embedded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17614" y="4114800"/>
            <a:ext cx="1316386" cy="86793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AE00"/>
                </a:solidFill>
                <a:latin typeface="Arial" pitchFamily="34" charset="0"/>
                <a:ea typeface="+mn-ea"/>
                <a:cs typeface="+mn-cs"/>
              </a:rPr>
              <a:t>Servers</a:t>
            </a:r>
          </a:p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AE00"/>
                </a:solidFill>
                <a:latin typeface="Arial" pitchFamily="34" charset="0"/>
                <a:ea typeface="+mn-ea"/>
                <a:cs typeface="+mn-cs"/>
              </a:rPr>
              <a:t>FPGAs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6400" y="3346002"/>
            <a:ext cx="1329211" cy="387798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AE00"/>
                </a:solidFill>
                <a:latin typeface="Arial" pitchFamily="34" charset="0"/>
                <a:ea typeface="+mn-ea"/>
                <a:cs typeface="+mn-cs"/>
              </a:rPr>
              <a:t>Gaming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62800" y="2590800"/>
            <a:ext cx="1552028" cy="86793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AE00"/>
                </a:solidFill>
                <a:latin typeface="Arial" pitchFamily="34" charset="0"/>
                <a:ea typeface="+mn-ea"/>
                <a:cs typeface="+mn-cs"/>
              </a:rPr>
              <a:t>Multicore</a:t>
            </a:r>
          </a:p>
          <a:p>
            <a:pPr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AE00"/>
                </a:solidFill>
                <a:latin typeface="Arial" pitchFamily="34" charset="0"/>
                <a:ea typeface="+mn-ea"/>
                <a:cs typeface="+mn-cs"/>
              </a:rPr>
              <a:t>GPGPU</a:t>
            </a:r>
          </a:p>
        </p:txBody>
      </p:sp>
      <p:pic>
        <p:nvPicPr>
          <p:cNvPr id="61" name="Content Placeholder 3" descr="Condor_Clust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75140" y="1405716"/>
            <a:ext cx="1492160" cy="111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495425"/>
            <a:ext cx="6800850" cy="4525963"/>
          </a:xfrm>
        </p:spPr>
        <p:txBody>
          <a:bodyPr/>
          <a:lstStyle/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/>
              <a:t>Mission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RI HPC-ARC &amp; HPC Systems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Condor Cluster</a:t>
            </a:r>
            <a:endParaRPr lang="en-US" kern="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Success and Results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 </a:t>
            </a:r>
            <a:r>
              <a:rPr lang="en-US" u="sng" dirty="0" smtClean="0"/>
              <a:t>Objective</a:t>
            </a:r>
            <a:r>
              <a:rPr lang="en-US" sz="2400" u="sng" dirty="0" smtClean="0"/>
              <a:t>:</a:t>
            </a:r>
            <a:r>
              <a:rPr lang="en-US" sz="2400" dirty="0" smtClean="0"/>
              <a:t> To support CS&amp;E R&amp;D along with HPC to the Field experiments by providing interactive access to hardware, software and user services with special attention to applications and missions supporting C4ISR.</a:t>
            </a:r>
          </a:p>
          <a:p>
            <a:pPr eaLnBrk="1" hangingPunct="1"/>
            <a:r>
              <a:rPr lang="en-US" u="sng" dirty="0" smtClean="0"/>
              <a:t> Technical Mission</a:t>
            </a:r>
            <a:r>
              <a:rPr lang="en-US" sz="2400" u="sng" dirty="0" smtClean="0"/>
              <a:t>:</a:t>
            </a:r>
            <a:r>
              <a:rPr lang="en-US" sz="2400" dirty="0" smtClean="0"/>
              <a:t> Provide classical and </a:t>
            </a:r>
            <a:r>
              <a:rPr lang="en-US" sz="2400" i="1" dirty="0" smtClean="0"/>
              <a:t>unique, real-time, interactive</a:t>
            </a:r>
            <a:r>
              <a:rPr lang="en-US" sz="2400" dirty="0" smtClean="0"/>
              <a:t> HPC resources to the AF and </a:t>
            </a:r>
            <a:r>
              <a:rPr lang="en-US" sz="2400" dirty="0" err="1" smtClean="0"/>
              <a:t>DoD</a:t>
            </a:r>
            <a:r>
              <a:rPr lang="en-US" sz="2400" dirty="0" smtClean="0"/>
              <a:t> R&amp;D community.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495425"/>
            <a:ext cx="6800850" cy="4525963"/>
          </a:xfrm>
        </p:spPr>
        <p:txBody>
          <a:bodyPr/>
          <a:lstStyle/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Mission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/>
              <a:t>RI HPC-ARC &amp; HPC Systems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Condor Cluster</a:t>
            </a:r>
            <a:endParaRPr lang="en-US" kern="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Success and Results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4"/>
          <p:cNvGrpSpPr/>
          <p:nvPr/>
        </p:nvGrpSpPr>
        <p:grpSpPr>
          <a:xfrm>
            <a:off x="5667374" y="1209675"/>
            <a:ext cx="3276623" cy="5257800"/>
            <a:chOff x="3429000" y="2878839"/>
            <a:chExt cx="1925330" cy="313143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6" name="Rectangle 265"/>
            <p:cNvSpPr/>
            <p:nvPr/>
          </p:nvSpPr>
          <p:spPr>
            <a:xfrm>
              <a:off x="3429000" y="2878839"/>
              <a:ext cx="1924050" cy="31314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7" name="Rectangle 8"/>
            <p:cNvSpPr>
              <a:spLocks noChangeArrowheads="1"/>
            </p:cNvSpPr>
            <p:nvPr/>
          </p:nvSpPr>
          <p:spPr bwMode="auto">
            <a:xfrm>
              <a:off x="3446419" y="2884902"/>
              <a:ext cx="1028763" cy="41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CONDOR CLUSTER</a:t>
              </a:r>
            </a:p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500 TFLOPS</a:t>
              </a:r>
            </a:p>
            <a:p>
              <a:pPr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Funding: $2M HPCMP DHPI</a:t>
              </a:r>
            </a:p>
          </p:txBody>
        </p:sp>
        <p:sp>
          <p:nvSpPr>
            <p:cNvPr id="268" name="Rectangle 8"/>
            <p:cNvSpPr>
              <a:spLocks noChangeArrowheads="1"/>
            </p:cNvSpPr>
            <p:nvPr/>
          </p:nvSpPr>
          <p:spPr bwMode="auto">
            <a:xfrm>
              <a:off x="4513951" y="2894912"/>
              <a:ext cx="840379" cy="35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i="1" dirty="0">
                  <a:solidFill>
                    <a:prstClr val="white"/>
                  </a:solidFill>
                </a:rPr>
                <a:t> Urban Surveillance</a:t>
              </a:r>
            </a:p>
            <a:p>
              <a:pPr algn="r">
                <a:defRPr/>
              </a:pPr>
              <a:r>
                <a:rPr lang="en-US" sz="1100" i="1" dirty="0">
                  <a:solidFill>
                    <a:prstClr val="white"/>
                  </a:solidFill>
                </a:rPr>
                <a:t>Cognitive Computing</a:t>
              </a:r>
            </a:p>
            <a:p>
              <a:pPr algn="r">
                <a:defRPr/>
              </a:pPr>
              <a:r>
                <a:rPr lang="en-US" sz="1100" i="1" dirty="0">
                  <a:solidFill>
                    <a:prstClr val="white"/>
                  </a:solidFill>
                </a:rPr>
                <a:t>Quantum Computing</a:t>
              </a:r>
            </a:p>
          </p:txBody>
        </p:sp>
      </p:grp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HPC Facility Resources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257175" y="1349573"/>
            <a:ext cx="2667000" cy="2355652"/>
            <a:chOff x="257175" y="1482923"/>
            <a:chExt cx="2667000" cy="2355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Rectangle 20"/>
            <p:cNvSpPr/>
            <p:nvPr/>
          </p:nvSpPr>
          <p:spPr>
            <a:xfrm>
              <a:off x="257175" y="1514475"/>
              <a:ext cx="2667000" cy="23241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3" descr="fig1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3374" y="1857375"/>
              <a:ext cx="2544585" cy="190500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03168" y="1549598"/>
              <a:ext cx="127740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Cell BE Cluster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1722393" y="1482923"/>
              <a:ext cx="1182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200" i="1" dirty="0">
                  <a:solidFill>
                    <a:prstClr val="white"/>
                  </a:solidFill>
                </a:rPr>
                <a:t>53 TFLOPS Peak</a:t>
              </a:r>
            </a:p>
            <a:p>
              <a:pPr algn="r">
                <a:defRPr/>
              </a:pPr>
              <a:r>
                <a:rPr lang="en-US" sz="1200" i="1" dirty="0">
                  <a:solidFill>
                    <a:prstClr val="white"/>
                  </a:solidFill>
                </a:rPr>
                <a:t>Performance</a:t>
              </a: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247650" y="4092773"/>
            <a:ext cx="2696833" cy="2365177"/>
            <a:chOff x="276225" y="4226123"/>
            <a:chExt cx="2696833" cy="236517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276225" y="4238625"/>
              <a:ext cx="2667000" cy="235267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322218" y="4276382"/>
              <a:ext cx="8322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EMULAB</a:t>
              </a:r>
            </a:p>
          </p:txBody>
        </p:sp>
        <p:pic>
          <p:nvPicPr>
            <p:cNvPr id="18" name="Picture 6" descr="\\lfs-projects\Projects\RIT-HPC\Ryan\Emulab Images\emulab_horus.jpg"/>
            <p:cNvPicPr>
              <a:picLocks noChangeAspect="1" noChangeArrowheads="1"/>
            </p:cNvPicPr>
            <p:nvPr/>
          </p:nvPicPr>
          <p:blipFill>
            <a:blip r:embed="rId3" cstate="print"/>
            <a:srcRect r="19214" b="8642"/>
            <a:stretch>
              <a:fillRect/>
            </a:stretch>
          </p:blipFill>
          <p:spPr bwMode="auto">
            <a:xfrm>
              <a:off x="352426" y="4629150"/>
              <a:ext cx="2495550" cy="1889214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</p:pic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544655" y="4226123"/>
              <a:ext cx="14284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200" i="1" dirty="0">
                  <a:solidFill>
                    <a:prstClr val="white"/>
                  </a:solidFill>
                </a:rPr>
                <a:t>Network Emulation</a:t>
              </a:r>
            </a:p>
            <a:p>
              <a:pPr algn="r">
                <a:defRPr/>
              </a:pPr>
              <a:r>
                <a:rPr lang="en-US" sz="1200" i="1" dirty="0">
                  <a:solidFill>
                    <a:prstClr val="white"/>
                  </a:solidFill>
                </a:rPr>
                <a:t>Testbed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3324225" y="3336039"/>
            <a:ext cx="1925316" cy="3131436"/>
            <a:chOff x="3429000" y="2878839"/>
            <a:chExt cx="1925316" cy="313143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/>
            <p:cNvSpPr/>
            <p:nvPr/>
          </p:nvSpPr>
          <p:spPr>
            <a:xfrm>
              <a:off x="3429000" y="2878839"/>
              <a:ext cx="1924050" cy="31314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3446418" y="2945171"/>
              <a:ext cx="7232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HORUS</a:t>
              </a: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4074670" y="2894912"/>
              <a:ext cx="12796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200" i="1" dirty="0" smtClean="0">
                  <a:solidFill>
                    <a:prstClr val="white"/>
                  </a:solidFill>
                </a:rPr>
                <a:t>22TFLOPS </a:t>
              </a:r>
              <a:r>
                <a:rPr lang="en-US" sz="1200" i="1" dirty="0">
                  <a:solidFill>
                    <a:prstClr val="white"/>
                  </a:solidFill>
                </a:rPr>
                <a:t>TTCP</a:t>
              </a:r>
            </a:p>
            <a:p>
              <a:pPr algn="r">
                <a:defRPr/>
              </a:pPr>
              <a:r>
                <a:rPr lang="en-US" sz="1200" i="1" dirty="0">
                  <a:solidFill>
                    <a:prstClr val="white"/>
                  </a:solidFill>
                </a:rPr>
                <a:t>Field Experiments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46" descr="\\lfs-projects\Projects\RIT-HPC\Ryan\Emulab Images\horus.jpg"/>
            <p:cNvPicPr>
              <a:picLocks noChangeAspect="1" noChangeArrowheads="1"/>
            </p:cNvPicPr>
            <p:nvPr/>
          </p:nvPicPr>
          <p:blipFill>
            <a:blip r:embed="rId4" cstate="print"/>
            <a:srcRect l="20340" r="8981"/>
            <a:stretch>
              <a:fillRect/>
            </a:stretch>
          </p:blipFill>
          <p:spPr bwMode="auto">
            <a:xfrm>
              <a:off x="3771900" y="3316989"/>
              <a:ext cx="1238250" cy="261708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</p:pic>
      </p:grpSp>
      <p:grpSp>
        <p:nvGrpSpPr>
          <p:cNvPr id="10" name="Group 270"/>
          <p:cNvGrpSpPr>
            <a:grpSpLocks/>
          </p:cNvGrpSpPr>
          <p:nvPr/>
        </p:nvGrpSpPr>
        <p:grpSpPr bwMode="auto">
          <a:xfrm>
            <a:off x="5810250" y="1924050"/>
            <a:ext cx="3000375" cy="4337050"/>
            <a:chOff x="5076825" y="1905000"/>
            <a:chExt cx="3000375" cy="4336980"/>
          </a:xfrm>
        </p:grpSpPr>
        <p:sp>
          <p:nvSpPr>
            <p:cNvPr id="272" name="Oval 271"/>
            <p:cNvSpPr/>
            <p:nvPr/>
          </p:nvSpPr>
          <p:spPr>
            <a:xfrm>
              <a:off x="5334000" y="5181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5334000" y="54102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5334000" y="56388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076825" y="288925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276" name="Straight Arrow Connector 275"/>
            <p:cNvCxnSpPr/>
            <p:nvPr/>
          </p:nvCxnSpPr>
          <p:spPr>
            <a:xfrm flipV="1">
              <a:off x="5648325" y="2666988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76"/>
            <p:cNvSpPr/>
            <p:nvPr/>
          </p:nvSpPr>
          <p:spPr>
            <a:xfrm>
              <a:off x="7416800" y="19113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78" name="Straight Arrow Connector 277"/>
            <p:cNvCxnSpPr>
              <a:stCxn id="277" idx="2"/>
            </p:cNvCxnSpPr>
            <p:nvPr/>
          </p:nvCxnSpPr>
          <p:spPr>
            <a:xfrm rot="10800000" flipV="1">
              <a:off x="6413500" y="19589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/>
            <p:cNvSpPr/>
            <p:nvPr/>
          </p:nvSpPr>
          <p:spPr>
            <a:xfrm>
              <a:off x="7524750" y="19113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80" name="Straight Arrow Connector 279"/>
            <p:cNvCxnSpPr>
              <a:stCxn id="279" idx="2"/>
            </p:cNvCxnSpPr>
            <p:nvPr/>
          </p:nvCxnSpPr>
          <p:spPr>
            <a:xfrm rot="10800000" flipV="1">
              <a:off x="6521450" y="19589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/>
            <p:cNvSpPr/>
            <p:nvPr/>
          </p:nvSpPr>
          <p:spPr>
            <a:xfrm>
              <a:off x="7416800" y="20193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82" name="Straight Arrow Connector 281"/>
            <p:cNvCxnSpPr>
              <a:stCxn id="281" idx="2"/>
            </p:cNvCxnSpPr>
            <p:nvPr/>
          </p:nvCxnSpPr>
          <p:spPr>
            <a:xfrm rot="10800000" flipV="1">
              <a:off x="6413500" y="20669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Oval 282"/>
            <p:cNvSpPr/>
            <p:nvPr/>
          </p:nvSpPr>
          <p:spPr>
            <a:xfrm>
              <a:off x="7524750" y="20193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84" name="Straight Arrow Connector 283"/>
            <p:cNvCxnSpPr>
              <a:stCxn id="283" idx="2"/>
            </p:cNvCxnSpPr>
            <p:nvPr/>
          </p:nvCxnSpPr>
          <p:spPr>
            <a:xfrm rot="10800000" flipV="1">
              <a:off x="6521450" y="20669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284"/>
            <p:cNvSpPr/>
            <p:nvPr/>
          </p:nvSpPr>
          <p:spPr>
            <a:xfrm>
              <a:off x="7423150" y="21272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86" name="Straight Arrow Connector 285"/>
            <p:cNvCxnSpPr>
              <a:stCxn id="285" idx="2"/>
            </p:cNvCxnSpPr>
            <p:nvPr/>
          </p:nvCxnSpPr>
          <p:spPr>
            <a:xfrm rot="10800000" flipV="1">
              <a:off x="6419850" y="21748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/>
            <p:nvPr/>
          </p:nvSpPr>
          <p:spPr>
            <a:xfrm>
              <a:off x="7531100" y="21272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88" name="Straight Arrow Connector 287"/>
            <p:cNvCxnSpPr>
              <a:stCxn id="287" idx="2"/>
            </p:cNvCxnSpPr>
            <p:nvPr/>
          </p:nvCxnSpPr>
          <p:spPr>
            <a:xfrm rot="10800000" flipV="1">
              <a:off x="6527800" y="21748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Oval 288"/>
            <p:cNvSpPr/>
            <p:nvPr/>
          </p:nvSpPr>
          <p:spPr>
            <a:xfrm>
              <a:off x="7423150" y="22352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90" name="Straight Arrow Connector 289"/>
            <p:cNvCxnSpPr>
              <a:stCxn id="289" idx="2"/>
            </p:cNvCxnSpPr>
            <p:nvPr/>
          </p:nvCxnSpPr>
          <p:spPr>
            <a:xfrm rot="10800000" flipV="1">
              <a:off x="6419850" y="22828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/>
            <p:cNvSpPr/>
            <p:nvPr/>
          </p:nvSpPr>
          <p:spPr>
            <a:xfrm>
              <a:off x="7531100" y="22352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92" name="Straight Arrow Connector 291"/>
            <p:cNvCxnSpPr>
              <a:stCxn id="291" idx="2"/>
            </p:cNvCxnSpPr>
            <p:nvPr/>
          </p:nvCxnSpPr>
          <p:spPr>
            <a:xfrm rot="10800000" flipV="1">
              <a:off x="6527800" y="22828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Oval 292"/>
            <p:cNvSpPr/>
            <p:nvPr/>
          </p:nvSpPr>
          <p:spPr>
            <a:xfrm>
              <a:off x="764540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94" name="Straight Arrow Connector 293"/>
            <p:cNvCxnSpPr>
              <a:stCxn id="293" idx="2"/>
            </p:cNvCxnSpPr>
            <p:nvPr/>
          </p:nvCxnSpPr>
          <p:spPr>
            <a:xfrm rot="10800000" flipV="1">
              <a:off x="6642100" y="19526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>
            <a:xfrm>
              <a:off x="775335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96" name="Straight Arrow Connector 295"/>
            <p:cNvCxnSpPr>
              <a:stCxn id="295" idx="2"/>
            </p:cNvCxnSpPr>
            <p:nvPr/>
          </p:nvCxnSpPr>
          <p:spPr>
            <a:xfrm rot="10800000" flipV="1">
              <a:off x="6750050" y="19526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Oval 296"/>
            <p:cNvSpPr/>
            <p:nvPr/>
          </p:nvSpPr>
          <p:spPr>
            <a:xfrm>
              <a:off x="764540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98" name="Straight Arrow Connector 297"/>
            <p:cNvCxnSpPr>
              <a:stCxn id="297" idx="2"/>
            </p:cNvCxnSpPr>
            <p:nvPr/>
          </p:nvCxnSpPr>
          <p:spPr>
            <a:xfrm rot="10800000" flipV="1">
              <a:off x="664210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Oval 298"/>
            <p:cNvSpPr/>
            <p:nvPr/>
          </p:nvSpPr>
          <p:spPr>
            <a:xfrm>
              <a:off x="775335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0" name="Straight Arrow Connector 299"/>
            <p:cNvCxnSpPr>
              <a:stCxn id="299" idx="2"/>
            </p:cNvCxnSpPr>
            <p:nvPr/>
          </p:nvCxnSpPr>
          <p:spPr>
            <a:xfrm rot="10800000" flipV="1">
              <a:off x="675005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/>
            <p:cNvSpPr/>
            <p:nvPr/>
          </p:nvSpPr>
          <p:spPr>
            <a:xfrm>
              <a:off x="765175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2" name="Straight Arrow Connector 301"/>
            <p:cNvCxnSpPr>
              <a:stCxn id="301" idx="2"/>
            </p:cNvCxnSpPr>
            <p:nvPr/>
          </p:nvCxnSpPr>
          <p:spPr>
            <a:xfrm rot="10800000" flipV="1">
              <a:off x="6648450" y="21685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/>
            <p:cNvSpPr/>
            <p:nvPr/>
          </p:nvSpPr>
          <p:spPr>
            <a:xfrm>
              <a:off x="775970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4" name="Straight Arrow Connector 303"/>
            <p:cNvCxnSpPr>
              <a:stCxn id="303" idx="2"/>
            </p:cNvCxnSpPr>
            <p:nvPr/>
          </p:nvCxnSpPr>
          <p:spPr>
            <a:xfrm rot="10800000" flipV="1">
              <a:off x="6756400" y="21685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/>
            <p:cNvSpPr/>
            <p:nvPr/>
          </p:nvSpPr>
          <p:spPr>
            <a:xfrm>
              <a:off x="765175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6" name="Straight Arrow Connector 305"/>
            <p:cNvCxnSpPr>
              <a:stCxn id="305" idx="2"/>
            </p:cNvCxnSpPr>
            <p:nvPr/>
          </p:nvCxnSpPr>
          <p:spPr>
            <a:xfrm rot="10800000" flipV="1">
              <a:off x="664845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Oval 306"/>
            <p:cNvSpPr/>
            <p:nvPr/>
          </p:nvSpPr>
          <p:spPr>
            <a:xfrm>
              <a:off x="775970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8" name="Straight Arrow Connector 307"/>
            <p:cNvCxnSpPr>
              <a:stCxn id="307" idx="2"/>
            </p:cNvCxnSpPr>
            <p:nvPr/>
          </p:nvCxnSpPr>
          <p:spPr>
            <a:xfrm rot="10800000" flipV="1">
              <a:off x="675640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/>
            <p:cNvSpPr/>
            <p:nvPr/>
          </p:nvSpPr>
          <p:spPr>
            <a:xfrm>
              <a:off x="786765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0" name="Straight Arrow Connector 309"/>
            <p:cNvCxnSpPr>
              <a:stCxn id="309" idx="2"/>
            </p:cNvCxnSpPr>
            <p:nvPr/>
          </p:nvCxnSpPr>
          <p:spPr>
            <a:xfrm rot="10800000" flipV="1">
              <a:off x="6840538" y="1952624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Oval 310"/>
            <p:cNvSpPr/>
            <p:nvPr/>
          </p:nvSpPr>
          <p:spPr>
            <a:xfrm>
              <a:off x="797560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2" name="Straight Arrow Connector 311"/>
            <p:cNvCxnSpPr>
              <a:stCxn id="311" idx="2"/>
            </p:cNvCxnSpPr>
            <p:nvPr/>
          </p:nvCxnSpPr>
          <p:spPr>
            <a:xfrm rot="10800000" flipV="1">
              <a:off x="6794500" y="1952624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/>
            <p:nvPr/>
          </p:nvSpPr>
          <p:spPr>
            <a:xfrm>
              <a:off x="786765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4" name="Straight Arrow Connector 313"/>
            <p:cNvCxnSpPr>
              <a:stCxn id="313" idx="2"/>
            </p:cNvCxnSpPr>
            <p:nvPr/>
          </p:nvCxnSpPr>
          <p:spPr>
            <a:xfrm rot="10800000" flipV="1">
              <a:off x="686435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Oval 314"/>
            <p:cNvSpPr/>
            <p:nvPr/>
          </p:nvSpPr>
          <p:spPr>
            <a:xfrm>
              <a:off x="797560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6" name="Straight Arrow Connector 315"/>
            <p:cNvCxnSpPr>
              <a:stCxn id="315" idx="2"/>
            </p:cNvCxnSpPr>
            <p:nvPr/>
          </p:nvCxnSpPr>
          <p:spPr>
            <a:xfrm rot="10800000" flipV="1">
              <a:off x="697230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Oval 316"/>
            <p:cNvSpPr/>
            <p:nvPr/>
          </p:nvSpPr>
          <p:spPr>
            <a:xfrm>
              <a:off x="787400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8" name="Straight Arrow Connector 317"/>
            <p:cNvCxnSpPr>
              <a:stCxn id="317" idx="2"/>
            </p:cNvCxnSpPr>
            <p:nvPr/>
          </p:nvCxnSpPr>
          <p:spPr>
            <a:xfrm rot="10800000" flipV="1">
              <a:off x="6870700" y="21685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/>
            <p:cNvSpPr/>
            <p:nvPr/>
          </p:nvSpPr>
          <p:spPr>
            <a:xfrm>
              <a:off x="798195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20" name="Straight Arrow Connector 319"/>
            <p:cNvCxnSpPr>
              <a:stCxn id="319" idx="2"/>
            </p:cNvCxnSpPr>
            <p:nvPr/>
          </p:nvCxnSpPr>
          <p:spPr>
            <a:xfrm rot="10800000" flipV="1">
              <a:off x="6859588" y="2168521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/>
            <p:cNvSpPr/>
            <p:nvPr/>
          </p:nvSpPr>
          <p:spPr>
            <a:xfrm>
              <a:off x="787400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22" name="Straight Arrow Connector 321"/>
            <p:cNvCxnSpPr>
              <a:stCxn id="321" idx="2"/>
            </p:cNvCxnSpPr>
            <p:nvPr/>
          </p:nvCxnSpPr>
          <p:spPr>
            <a:xfrm rot="10800000" flipV="1">
              <a:off x="687070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Oval 322"/>
            <p:cNvSpPr/>
            <p:nvPr/>
          </p:nvSpPr>
          <p:spPr>
            <a:xfrm>
              <a:off x="798195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24" name="Straight Arrow Connector 323"/>
            <p:cNvCxnSpPr>
              <a:stCxn id="323" idx="2"/>
            </p:cNvCxnSpPr>
            <p:nvPr/>
          </p:nvCxnSpPr>
          <p:spPr>
            <a:xfrm rot="10800000" flipV="1">
              <a:off x="697865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ounded Rectangle 324"/>
            <p:cNvSpPr/>
            <p:nvPr/>
          </p:nvSpPr>
          <p:spPr>
            <a:xfrm>
              <a:off x="6371221" y="235395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26" name="Straight Arrow Connector 325"/>
            <p:cNvCxnSpPr/>
            <p:nvPr/>
          </p:nvCxnSpPr>
          <p:spPr>
            <a:xfrm flipV="1">
              <a:off x="5648325" y="2736837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TextBox 326"/>
            <p:cNvSpPr txBox="1"/>
            <p:nvPr/>
          </p:nvSpPr>
          <p:spPr>
            <a:xfrm rot="365893">
              <a:off x="5566006" y="276923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9F2936"/>
                  </a:solidFill>
                </a:rPr>
                <a:t>Dual 10 GbE</a:t>
              </a:r>
            </a:p>
          </p:txBody>
        </p:sp>
        <p:cxnSp>
          <p:nvCxnSpPr>
            <p:cNvPr id="328" name="Straight Arrow Connector 327"/>
            <p:cNvCxnSpPr/>
            <p:nvPr/>
          </p:nvCxnSpPr>
          <p:spPr>
            <a:xfrm rot="5400000">
              <a:off x="5034762" y="3431356"/>
              <a:ext cx="64769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Box 328"/>
            <p:cNvSpPr txBox="1"/>
            <p:nvPr/>
          </p:nvSpPr>
          <p:spPr>
            <a:xfrm rot="365893">
              <a:off x="5189043" y="3142487"/>
              <a:ext cx="925831" cy="492443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Infiniband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40 Gb/s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 rot="365893">
              <a:off x="6631553" y="195960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1 GbE</a:t>
              </a: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076825" y="378453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</a:t>
              </a:r>
            </a:p>
          </p:txBody>
        </p:sp>
        <p:cxnSp>
          <p:nvCxnSpPr>
            <p:cNvPr id="332" name="Straight Arrow Connector 331"/>
            <p:cNvCxnSpPr/>
            <p:nvPr/>
          </p:nvCxnSpPr>
          <p:spPr>
            <a:xfrm flipV="1">
              <a:off x="5648325" y="3562323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/>
            <p:cNvSpPr/>
            <p:nvPr/>
          </p:nvSpPr>
          <p:spPr>
            <a:xfrm>
              <a:off x="7416800" y="2806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34" name="Straight Arrow Connector 333"/>
            <p:cNvCxnSpPr>
              <a:stCxn id="333" idx="2"/>
            </p:cNvCxnSpPr>
            <p:nvPr/>
          </p:nvCxnSpPr>
          <p:spPr>
            <a:xfrm rot="10800000" flipV="1">
              <a:off x="6413500" y="285431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Oval 334"/>
            <p:cNvSpPr/>
            <p:nvPr/>
          </p:nvSpPr>
          <p:spPr>
            <a:xfrm>
              <a:off x="7524750" y="2806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36" name="Straight Arrow Connector 335"/>
            <p:cNvCxnSpPr>
              <a:stCxn id="335" idx="2"/>
            </p:cNvCxnSpPr>
            <p:nvPr/>
          </p:nvCxnSpPr>
          <p:spPr>
            <a:xfrm rot="10800000" flipV="1">
              <a:off x="6521450" y="285431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Oval 336"/>
            <p:cNvSpPr/>
            <p:nvPr/>
          </p:nvSpPr>
          <p:spPr>
            <a:xfrm>
              <a:off x="7416800" y="2914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38" name="Straight Arrow Connector 337"/>
            <p:cNvCxnSpPr>
              <a:stCxn id="337" idx="2"/>
            </p:cNvCxnSpPr>
            <p:nvPr/>
          </p:nvCxnSpPr>
          <p:spPr>
            <a:xfrm rot="10800000" flipV="1">
              <a:off x="6413500" y="296225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Oval 338"/>
            <p:cNvSpPr/>
            <p:nvPr/>
          </p:nvSpPr>
          <p:spPr>
            <a:xfrm>
              <a:off x="7524750" y="2914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40" name="Straight Arrow Connector 339"/>
            <p:cNvCxnSpPr>
              <a:stCxn id="339" idx="2"/>
            </p:cNvCxnSpPr>
            <p:nvPr/>
          </p:nvCxnSpPr>
          <p:spPr>
            <a:xfrm rot="10800000" flipV="1">
              <a:off x="6521450" y="296225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Oval 340"/>
            <p:cNvSpPr/>
            <p:nvPr/>
          </p:nvSpPr>
          <p:spPr>
            <a:xfrm>
              <a:off x="7423150" y="3022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42" name="Straight Arrow Connector 341"/>
            <p:cNvCxnSpPr>
              <a:stCxn id="341" idx="2"/>
            </p:cNvCxnSpPr>
            <p:nvPr/>
          </p:nvCxnSpPr>
          <p:spPr>
            <a:xfrm rot="10800000" flipV="1">
              <a:off x="6419850" y="307020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/>
            <p:cNvSpPr/>
            <p:nvPr/>
          </p:nvSpPr>
          <p:spPr>
            <a:xfrm>
              <a:off x="7531100" y="3022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44" name="Straight Arrow Connector 343"/>
            <p:cNvCxnSpPr>
              <a:stCxn id="343" idx="2"/>
            </p:cNvCxnSpPr>
            <p:nvPr/>
          </p:nvCxnSpPr>
          <p:spPr>
            <a:xfrm rot="10800000" flipV="1">
              <a:off x="6527800" y="307020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Oval 344"/>
            <p:cNvSpPr/>
            <p:nvPr/>
          </p:nvSpPr>
          <p:spPr>
            <a:xfrm>
              <a:off x="7423150" y="31304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46" name="Straight Arrow Connector 345"/>
            <p:cNvCxnSpPr>
              <a:stCxn id="345" idx="2"/>
            </p:cNvCxnSpPr>
            <p:nvPr/>
          </p:nvCxnSpPr>
          <p:spPr>
            <a:xfrm rot="10800000" flipV="1">
              <a:off x="6419850" y="317815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7531100" y="31304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48" name="Straight Arrow Connector 347"/>
            <p:cNvCxnSpPr>
              <a:stCxn id="347" idx="2"/>
            </p:cNvCxnSpPr>
            <p:nvPr/>
          </p:nvCxnSpPr>
          <p:spPr>
            <a:xfrm rot="10800000" flipV="1">
              <a:off x="6527800" y="317815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Oval 348"/>
            <p:cNvSpPr/>
            <p:nvPr/>
          </p:nvSpPr>
          <p:spPr>
            <a:xfrm>
              <a:off x="764540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0" name="Straight Arrow Connector 349"/>
            <p:cNvCxnSpPr>
              <a:stCxn id="349" idx="2"/>
            </p:cNvCxnSpPr>
            <p:nvPr/>
          </p:nvCxnSpPr>
          <p:spPr>
            <a:xfrm rot="10800000" flipV="1">
              <a:off x="6642100" y="284796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Oval 350"/>
            <p:cNvSpPr/>
            <p:nvPr/>
          </p:nvSpPr>
          <p:spPr>
            <a:xfrm>
              <a:off x="775335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2" name="Straight Arrow Connector 351"/>
            <p:cNvCxnSpPr>
              <a:stCxn id="351" idx="2"/>
            </p:cNvCxnSpPr>
            <p:nvPr/>
          </p:nvCxnSpPr>
          <p:spPr>
            <a:xfrm rot="10800000" flipV="1">
              <a:off x="6750050" y="284796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Oval 352"/>
            <p:cNvSpPr/>
            <p:nvPr/>
          </p:nvSpPr>
          <p:spPr>
            <a:xfrm>
              <a:off x="764540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4" name="Straight Arrow Connector 353"/>
            <p:cNvCxnSpPr>
              <a:stCxn id="353" idx="2"/>
            </p:cNvCxnSpPr>
            <p:nvPr/>
          </p:nvCxnSpPr>
          <p:spPr>
            <a:xfrm rot="10800000" flipV="1">
              <a:off x="664210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Oval 354"/>
            <p:cNvSpPr/>
            <p:nvPr/>
          </p:nvSpPr>
          <p:spPr>
            <a:xfrm>
              <a:off x="775335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6" name="Straight Arrow Connector 355"/>
            <p:cNvCxnSpPr>
              <a:stCxn id="355" idx="2"/>
            </p:cNvCxnSpPr>
            <p:nvPr/>
          </p:nvCxnSpPr>
          <p:spPr>
            <a:xfrm rot="10800000" flipV="1">
              <a:off x="675005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/>
            <p:cNvSpPr/>
            <p:nvPr/>
          </p:nvSpPr>
          <p:spPr>
            <a:xfrm>
              <a:off x="765175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8" name="Straight Arrow Connector 357"/>
            <p:cNvCxnSpPr>
              <a:stCxn id="357" idx="2"/>
            </p:cNvCxnSpPr>
            <p:nvPr/>
          </p:nvCxnSpPr>
          <p:spPr>
            <a:xfrm rot="10800000" flipV="1">
              <a:off x="6648450" y="306385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/>
            <p:cNvSpPr/>
            <p:nvPr/>
          </p:nvSpPr>
          <p:spPr>
            <a:xfrm>
              <a:off x="775970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0" name="Straight Arrow Connector 359"/>
            <p:cNvCxnSpPr>
              <a:stCxn id="359" idx="2"/>
            </p:cNvCxnSpPr>
            <p:nvPr/>
          </p:nvCxnSpPr>
          <p:spPr>
            <a:xfrm rot="10800000" flipV="1">
              <a:off x="6756400" y="306385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Oval 360"/>
            <p:cNvSpPr/>
            <p:nvPr/>
          </p:nvSpPr>
          <p:spPr>
            <a:xfrm>
              <a:off x="765175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2" name="Straight Arrow Connector 361"/>
            <p:cNvCxnSpPr>
              <a:stCxn id="361" idx="2"/>
            </p:cNvCxnSpPr>
            <p:nvPr/>
          </p:nvCxnSpPr>
          <p:spPr>
            <a:xfrm rot="10800000" flipV="1">
              <a:off x="664845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Oval 362"/>
            <p:cNvSpPr/>
            <p:nvPr/>
          </p:nvSpPr>
          <p:spPr>
            <a:xfrm>
              <a:off x="775970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4" name="Straight Arrow Connector 363"/>
            <p:cNvCxnSpPr>
              <a:stCxn id="363" idx="2"/>
            </p:cNvCxnSpPr>
            <p:nvPr/>
          </p:nvCxnSpPr>
          <p:spPr>
            <a:xfrm rot="10800000" flipV="1">
              <a:off x="675640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Oval 364"/>
            <p:cNvSpPr/>
            <p:nvPr/>
          </p:nvSpPr>
          <p:spPr>
            <a:xfrm>
              <a:off x="786765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6" name="Straight Arrow Connector 365"/>
            <p:cNvCxnSpPr>
              <a:stCxn id="365" idx="2"/>
            </p:cNvCxnSpPr>
            <p:nvPr/>
          </p:nvCxnSpPr>
          <p:spPr>
            <a:xfrm rot="10800000" flipV="1">
              <a:off x="6840538" y="2847960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366"/>
            <p:cNvSpPr/>
            <p:nvPr/>
          </p:nvSpPr>
          <p:spPr>
            <a:xfrm>
              <a:off x="797560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8" name="Straight Arrow Connector 367"/>
            <p:cNvCxnSpPr>
              <a:stCxn id="367" idx="2"/>
            </p:cNvCxnSpPr>
            <p:nvPr/>
          </p:nvCxnSpPr>
          <p:spPr>
            <a:xfrm rot="10800000" flipV="1">
              <a:off x="6794500" y="2847960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Oval 368"/>
            <p:cNvSpPr/>
            <p:nvPr/>
          </p:nvSpPr>
          <p:spPr>
            <a:xfrm>
              <a:off x="786765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70" name="Straight Arrow Connector 369"/>
            <p:cNvCxnSpPr>
              <a:stCxn id="369" idx="2"/>
            </p:cNvCxnSpPr>
            <p:nvPr/>
          </p:nvCxnSpPr>
          <p:spPr>
            <a:xfrm rot="10800000" flipV="1">
              <a:off x="686435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Oval 370"/>
            <p:cNvSpPr/>
            <p:nvPr/>
          </p:nvSpPr>
          <p:spPr>
            <a:xfrm>
              <a:off x="797560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72" name="Straight Arrow Connector 371"/>
            <p:cNvCxnSpPr>
              <a:stCxn id="371" idx="2"/>
            </p:cNvCxnSpPr>
            <p:nvPr/>
          </p:nvCxnSpPr>
          <p:spPr>
            <a:xfrm rot="10800000" flipV="1">
              <a:off x="697230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/>
            <p:cNvSpPr/>
            <p:nvPr/>
          </p:nvSpPr>
          <p:spPr>
            <a:xfrm>
              <a:off x="787400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74" name="Straight Arrow Connector 373"/>
            <p:cNvCxnSpPr>
              <a:stCxn id="373" idx="2"/>
            </p:cNvCxnSpPr>
            <p:nvPr/>
          </p:nvCxnSpPr>
          <p:spPr>
            <a:xfrm rot="10800000" flipV="1">
              <a:off x="6870700" y="306385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Oval 374"/>
            <p:cNvSpPr/>
            <p:nvPr/>
          </p:nvSpPr>
          <p:spPr>
            <a:xfrm>
              <a:off x="798195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76" name="Straight Arrow Connector 375"/>
            <p:cNvCxnSpPr>
              <a:stCxn id="375" idx="2"/>
            </p:cNvCxnSpPr>
            <p:nvPr/>
          </p:nvCxnSpPr>
          <p:spPr>
            <a:xfrm rot="10800000" flipV="1">
              <a:off x="6859588" y="3063856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Oval 376"/>
            <p:cNvSpPr/>
            <p:nvPr/>
          </p:nvSpPr>
          <p:spPr>
            <a:xfrm>
              <a:off x="787400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78" name="Straight Arrow Connector 377"/>
            <p:cNvCxnSpPr>
              <a:stCxn id="377" idx="2"/>
            </p:cNvCxnSpPr>
            <p:nvPr/>
          </p:nvCxnSpPr>
          <p:spPr>
            <a:xfrm rot="10800000" flipV="1">
              <a:off x="687070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Oval 378"/>
            <p:cNvSpPr/>
            <p:nvPr/>
          </p:nvSpPr>
          <p:spPr>
            <a:xfrm>
              <a:off x="798195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80" name="Straight Arrow Connector 379"/>
            <p:cNvCxnSpPr>
              <a:stCxn id="379" idx="2"/>
            </p:cNvCxnSpPr>
            <p:nvPr/>
          </p:nvCxnSpPr>
          <p:spPr>
            <a:xfrm rot="10800000" flipV="1">
              <a:off x="697865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Rounded Rectangle 380"/>
            <p:cNvSpPr/>
            <p:nvPr/>
          </p:nvSpPr>
          <p:spPr>
            <a:xfrm>
              <a:off x="6371221" y="324923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82" name="Straight Arrow Connector 381"/>
            <p:cNvCxnSpPr/>
            <p:nvPr/>
          </p:nvCxnSpPr>
          <p:spPr>
            <a:xfrm flipV="1">
              <a:off x="5648325" y="3632172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TextBox 382"/>
            <p:cNvSpPr txBox="1"/>
            <p:nvPr/>
          </p:nvSpPr>
          <p:spPr>
            <a:xfrm rot="365893">
              <a:off x="5566006" y="366451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9F2936"/>
                  </a:solidFill>
                </a:rPr>
                <a:t>Dual 10 GbE</a:t>
              </a:r>
            </a:p>
          </p:txBody>
        </p:sp>
        <p:cxnSp>
          <p:nvCxnSpPr>
            <p:cNvPr id="384" name="Straight Arrow Connector 383"/>
            <p:cNvCxnSpPr/>
            <p:nvPr/>
          </p:nvCxnSpPr>
          <p:spPr>
            <a:xfrm rot="5400000">
              <a:off x="5025237" y="4344155"/>
              <a:ext cx="666739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TextBox 384"/>
            <p:cNvSpPr txBox="1"/>
            <p:nvPr/>
          </p:nvSpPr>
          <p:spPr>
            <a:xfrm rot="365893">
              <a:off x="5181729" y="4023137"/>
              <a:ext cx="925831" cy="492443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Infiniband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40 Gb/s</a:t>
              </a:r>
            </a:p>
          </p:txBody>
        </p:sp>
        <p:sp>
          <p:nvSpPr>
            <p:cNvPr id="386" name="TextBox 385"/>
            <p:cNvSpPr txBox="1"/>
            <p:nvPr/>
          </p:nvSpPr>
          <p:spPr>
            <a:xfrm rot="365893">
              <a:off x="6631553" y="285488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1 GbE</a:t>
              </a: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076825" y="469893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</a:t>
              </a:r>
            </a:p>
          </p:txBody>
        </p:sp>
        <p:cxnSp>
          <p:nvCxnSpPr>
            <p:cNvPr id="388" name="Straight Arrow Connector 387"/>
            <p:cNvCxnSpPr/>
            <p:nvPr/>
          </p:nvCxnSpPr>
          <p:spPr>
            <a:xfrm flipV="1">
              <a:off x="5648325" y="4476708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Oval 388"/>
            <p:cNvSpPr/>
            <p:nvPr/>
          </p:nvSpPr>
          <p:spPr>
            <a:xfrm>
              <a:off x="7416800" y="3721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0" name="Straight Arrow Connector 389"/>
            <p:cNvCxnSpPr>
              <a:stCxn id="389" idx="2"/>
            </p:cNvCxnSpPr>
            <p:nvPr/>
          </p:nvCxnSpPr>
          <p:spPr>
            <a:xfrm rot="10800000" flipV="1">
              <a:off x="6413500" y="376869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Oval 390"/>
            <p:cNvSpPr/>
            <p:nvPr/>
          </p:nvSpPr>
          <p:spPr>
            <a:xfrm>
              <a:off x="7524750" y="3721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2" name="Straight Arrow Connector 391"/>
            <p:cNvCxnSpPr>
              <a:stCxn id="391" idx="2"/>
            </p:cNvCxnSpPr>
            <p:nvPr/>
          </p:nvCxnSpPr>
          <p:spPr>
            <a:xfrm rot="10800000" flipV="1">
              <a:off x="6521450" y="376869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Oval 392"/>
            <p:cNvSpPr/>
            <p:nvPr/>
          </p:nvSpPr>
          <p:spPr>
            <a:xfrm>
              <a:off x="7416800" y="3828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4" name="Straight Arrow Connector 393"/>
            <p:cNvCxnSpPr>
              <a:stCxn id="393" idx="2"/>
            </p:cNvCxnSpPr>
            <p:nvPr/>
          </p:nvCxnSpPr>
          <p:spPr>
            <a:xfrm rot="10800000" flipV="1">
              <a:off x="6413500" y="387664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/>
            <p:nvPr/>
          </p:nvSpPr>
          <p:spPr>
            <a:xfrm>
              <a:off x="7524750" y="3828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6" name="Straight Arrow Connector 395"/>
            <p:cNvCxnSpPr>
              <a:stCxn id="395" idx="2"/>
            </p:cNvCxnSpPr>
            <p:nvPr/>
          </p:nvCxnSpPr>
          <p:spPr>
            <a:xfrm rot="10800000" flipV="1">
              <a:off x="6521450" y="387664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Oval 396"/>
            <p:cNvSpPr/>
            <p:nvPr/>
          </p:nvSpPr>
          <p:spPr>
            <a:xfrm>
              <a:off x="7423150" y="3936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8" name="Straight Arrow Connector 397"/>
            <p:cNvCxnSpPr>
              <a:stCxn id="397" idx="2"/>
            </p:cNvCxnSpPr>
            <p:nvPr/>
          </p:nvCxnSpPr>
          <p:spPr>
            <a:xfrm rot="10800000" flipV="1">
              <a:off x="6419850" y="398459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/>
            <p:cNvSpPr/>
            <p:nvPr/>
          </p:nvSpPr>
          <p:spPr>
            <a:xfrm>
              <a:off x="7531100" y="3936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0" name="Straight Arrow Connector 399"/>
            <p:cNvCxnSpPr>
              <a:stCxn id="399" idx="2"/>
            </p:cNvCxnSpPr>
            <p:nvPr/>
          </p:nvCxnSpPr>
          <p:spPr>
            <a:xfrm rot="10800000" flipV="1">
              <a:off x="6527800" y="398459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Oval 400"/>
            <p:cNvSpPr/>
            <p:nvPr/>
          </p:nvSpPr>
          <p:spPr>
            <a:xfrm>
              <a:off x="7423150" y="40448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2" name="Straight Arrow Connector 401"/>
            <p:cNvCxnSpPr>
              <a:stCxn id="401" idx="2"/>
            </p:cNvCxnSpPr>
            <p:nvPr/>
          </p:nvCxnSpPr>
          <p:spPr>
            <a:xfrm rot="10800000" flipV="1">
              <a:off x="6419850" y="409254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/>
            <p:cNvSpPr/>
            <p:nvPr/>
          </p:nvSpPr>
          <p:spPr>
            <a:xfrm>
              <a:off x="7531100" y="40448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4" name="Straight Arrow Connector 403"/>
            <p:cNvCxnSpPr>
              <a:stCxn id="403" idx="2"/>
            </p:cNvCxnSpPr>
            <p:nvPr/>
          </p:nvCxnSpPr>
          <p:spPr>
            <a:xfrm rot="10800000" flipV="1">
              <a:off x="6527800" y="409254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Oval 404"/>
            <p:cNvSpPr/>
            <p:nvPr/>
          </p:nvSpPr>
          <p:spPr>
            <a:xfrm>
              <a:off x="764540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6" name="Straight Arrow Connector 405"/>
            <p:cNvCxnSpPr>
              <a:stCxn id="405" idx="2"/>
            </p:cNvCxnSpPr>
            <p:nvPr/>
          </p:nvCxnSpPr>
          <p:spPr>
            <a:xfrm rot="10800000" flipV="1">
              <a:off x="6642100" y="376234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7" name="Oval 406"/>
            <p:cNvSpPr/>
            <p:nvPr/>
          </p:nvSpPr>
          <p:spPr>
            <a:xfrm>
              <a:off x="775335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8" name="Straight Arrow Connector 407"/>
            <p:cNvCxnSpPr>
              <a:stCxn id="407" idx="2"/>
            </p:cNvCxnSpPr>
            <p:nvPr/>
          </p:nvCxnSpPr>
          <p:spPr>
            <a:xfrm rot="10800000" flipV="1">
              <a:off x="6750050" y="376234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408"/>
            <p:cNvSpPr/>
            <p:nvPr/>
          </p:nvSpPr>
          <p:spPr>
            <a:xfrm>
              <a:off x="764540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10" name="Straight Arrow Connector 409"/>
            <p:cNvCxnSpPr>
              <a:stCxn id="409" idx="2"/>
            </p:cNvCxnSpPr>
            <p:nvPr/>
          </p:nvCxnSpPr>
          <p:spPr>
            <a:xfrm rot="10800000" flipV="1">
              <a:off x="664210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Oval 410"/>
            <p:cNvSpPr/>
            <p:nvPr/>
          </p:nvSpPr>
          <p:spPr>
            <a:xfrm>
              <a:off x="775335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12" name="Straight Arrow Connector 411"/>
            <p:cNvCxnSpPr>
              <a:stCxn id="411" idx="2"/>
            </p:cNvCxnSpPr>
            <p:nvPr/>
          </p:nvCxnSpPr>
          <p:spPr>
            <a:xfrm rot="10800000" flipV="1">
              <a:off x="675005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Oval 412"/>
            <p:cNvSpPr/>
            <p:nvPr/>
          </p:nvSpPr>
          <p:spPr>
            <a:xfrm>
              <a:off x="765175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14" name="Straight Arrow Connector 413"/>
            <p:cNvCxnSpPr>
              <a:stCxn id="413" idx="2"/>
            </p:cNvCxnSpPr>
            <p:nvPr/>
          </p:nvCxnSpPr>
          <p:spPr>
            <a:xfrm rot="10800000" flipV="1">
              <a:off x="6648450" y="397824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Oval 414"/>
            <p:cNvSpPr/>
            <p:nvPr/>
          </p:nvSpPr>
          <p:spPr>
            <a:xfrm>
              <a:off x="775970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16" name="Straight Arrow Connector 415"/>
            <p:cNvCxnSpPr>
              <a:stCxn id="415" idx="2"/>
            </p:cNvCxnSpPr>
            <p:nvPr/>
          </p:nvCxnSpPr>
          <p:spPr>
            <a:xfrm rot="10800000" flipV="1">
              <a:off x="6756400" y="397824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Oval 416"/>
            <p:cNvSpPr/>
            <p:nvPr/>
          </p:nvSpPr>
          <p:spPr>
            <a:xfrm>
              <a:off x="765175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18" name="Straight Arrow Connector 417"/>
            <p:cNvCxnSpPr>
              <a:stCxn id="417" idx="2"/>
            </p:cNvCxnSpPr>
            <p:nvPr/>
          </p:nvCxnSpPr>
          <p:spPr>
            <a:xfrm rot="10800000" flipV="1">
              <a:off x="664845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Oval 418"/>
            <p:cNvSpPr/>
            <p:nvPr/>
          </p:nvSpPr>
          <p:spPr>
            <a:xfrm>
              <a:off x="775970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20" name="Straight Arrow Connector 419"/>
            <p:cNvCxnSpPr>
              <a:stCxn id="419" idx="2"/>
            </p:cNvCxnSpPr>
            <p:nvPr/>
          </p:nvCxnSpPr>
          <p:spPr>
            <a:xfrm rot="10800000" flipV="1">
              <a:off x="675640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Oval 420"/>
            <p:cNvSpPr/>
            <p:nvPr/>
          </p:nvSpPr>
          <p:spPr>
            <a:xfrm>
              <a:off x="786765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22" name="Straight Arrow Connector 421"/>
            <p:cNvCxnSpPr>
              <a:stCxn id="421" idx="2"/>
            </p:cNvCxnSpPr>
            <p:nvPr/>
          </p:nvCxnSpPr>
          <p:spPr>
            <a:xfrm rot="10800000" flipV="1">
              <a:off x="6840538" y="3762345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/>
            <p:cNvSpPr/>
            <p:nvPr/>
          </p:nvSpPr>
          <p:spPr>
            <a:xfrm>
              <a:off x="797560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24" name="Straight Arrow Connector 423"/>
            <p:cNvCxnSpPr>
              <a:stCxn id="423" idx="2"/>
            </p:cNvCxnSpPr>
            <p:nvPr/>
          </p:nvCxnSpPr>
          <p:spPr>
            <a:xfrm rot="10800000" flipV="1">
              <a:off x="6794500" y="3762345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/>
            <p:cNvSpPr/>
            <p:nvPr/>
          </p:nvSpPr>
          <p:spPr>
            <a:xfrm>
              <a:off x="786765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26" name="Straight Arrow Connector 425"/>
            <p:cNvCxnSpPr>
              <a:stCxn id="425" idx="2"/>
            </p:cNvCxnSpPr>
            <p:nvPr/>
          </p:nvCxnSpPr>
          <p:spPr>
            <a:xfrm rot="10800000" flipV="1">
              <a:off x="686435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7" name="Oval 426"/>
            <p:cNvSpPr/>
            <p:nvPr/>
          </p:nvSpPr>
          <p:spPr>
            <a:xfrm>
              <a:off x="797560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28" name="Straight Arrow Connector 427"/>
            <p:cNvCxnSpPr>
              <a:stCxn id="427" idx="2"/>
            </p:cNvCxnSpPr>
            <p:nvPr/>
          </p:nvCxnSpPr>
          <p:spPr>
            <a:xfrm rot="10800000" flipV="1">
              <a:off x="697230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Oval 428"/>
            <p:cNvSpPr/>
            <p:nvPr/>
          </p:nvSpPr>
          <p:spPr>
            <a:xfrm>
              <a:off x="787400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0" name="Straight Arrow Connector 429"/>
            <p:cNvCxnSpPr>
              <a:stCxn id="429" idx="2"/>
            </p:cNvCxnSpPr>
            <p:nvPr/>
          </p:nvCxnSpPr>
          <p:spPr>
            <a:xfrm rot="10800000" flipV="1">
              <a:off x="6870700" y="397824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Oval 430"/>
            <p:cNvSpPr/>
            <p:nvPr/>
          </p:nvSpPr>
          <p:spPr>
            <a:xfrm>
              <a:off x="798195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2" name="Straight Arrow Connector 431"/>
            <p:cNvCxnSpPr>
              <a:stCxn id="431" idx="2"/>
            </p:cNvCxnSpPr>
            <p:nvPr/>
          </p:nvCxnSpPr>
          <p:spPr>
            <a:xfrm rot="10800000" flipV="1">
              <a:off x="6859588" y="3978242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/>
            <p:cNvSpPr/>
            <p:nvPr/>
          </p:nvSpPr>
          <p:spPr>
            <a:xfrm>
              <a:off x="787400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4" name="Straight Arrow Connector 433"/>
            <p:cNvCxnSpPr>
              <a:stCxn id="433" idx="2"/>
            </p:cNvCxnSpPr>
            <p:nvPr/>
          </p:nvCxnSpPr>
          <p:spPr>
            <a:xfrm rot="10800000" flipV="1">
              <a:off x="687070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5" name="Oval 434"/>
            <p:cNvSpPr/>
            <p:nvPr/>
          </p:nvSpPr>
          <p:spPr>
            <a:xfrm>
              <a:off x="798195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6" name="Straight Arrow Connector 435"/>
            <p:cNvCxnSpPr>
              <a:stCxn id="435" idx="2"/>
            </p:cNvCxnSpPr>
            <p:nvPr/>
          </p:nvCxnSpPr>
          <p:spPr>
            <a:xfrm rot="10800000" flipV="1">
              <a:off x="697865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Rounded Rectangle 436"/>
            <p:cNvSpPr/>
            <p:nvPr/>
          </p:nvSpPr>
          <p:spPr>
            <a:xfrm>
              <a:off x="6371221" y="416363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8" name="Straight Arrow Connector 437"/>
            <p:cNvCxnSpPr/>
            <p:nvPr/>
          </p:nvCxnSpPr>
          <p:spPr>
            <a:xfrm flipV="1">
              <a:off x="5648325" y="4546557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TextBox 438"/>
            <p:cNvSpPr txBox="1"/>
            <p:nvPr/>
          </p:nvSpPr>
          <p:spPr>
            <a:xfrm rot="365893">
              <a:off x="5566006" y="457891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9F2936"/>
                  </a:solidFill>
                </a:rPr>
                <a:t>Dual 10 GbE</a:t>
              </a:r>
            </a:p>
          </p:txBody>
        </p:sp>
        <p:sp>
          <p:nvSpPr>
            <p:cNvPr id="442" name="TextBox 441"/>
            <p:cNvSpPr txBox="1"/>
            <p:nvPr/>
          </p:nvSpPr>
          <p:spPr>
            <a:xfrm rot="365893">
              <a:off x="6631553" y="376928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1 GbE</a:t>
              </a: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5076825" y="599433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84</a:t>
              </a:r>
            </a:p>
          </p:txBody>
        </p:sp>
        <p:cxnSp>
          <p:nvCxnSpPr>
            <p:cNvPr id="444" name="Straight Arrow Connector 443"/>
            <p:cNvCxnSpPr/>
            <p:nvPr/>
          </p:nvCxnSpPr>
          <p:spPr>
            <a:xfrm flipV="1">
              <a:off x="5648325" y="5772088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Oval 444"/>
            <p:cNvSpPr/>
            <p:nvPr/>
          </p:nvSpPr>
          <p:spPr>
            <a:xfrm>
              <a:off x="7416800" y="50164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46" name="Straight Arrow Connector 445"/>
            <p:cNvCxnSpPr>
              <a:stCxn id="445" idx="2"/>
            </p:cNvCxnSpPr>
            <p:nvPr/>
          </p:nvCxnSpPr>
          <p:spPr>
            <a:xfrm rot="10800000" flipV="1">
              <a:off x="6413500" y="50640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/>
            <p:cNvSpPr/>
            <p:nvPr/>
          </p:nvSpPr>
          <p:spPr>
            <a:xfrm>
              <a:off x="7524750" y="50164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48" name="Straight Arrow Connector 447"/>
            <p:cNvCxnSpPr>
              <a:stCxn id="447" idx="2"/>
            </p:cNvCxnSpPr>
            <p:nvPr/>
          </p:nvCxnSpPr>
          <p:spPr>
            <a:xfrm rot="10800000" flipV="1">
              <a:off x="6521450" y="50640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/>
            <p:cNvSpPr/>
            <p:nvPr/>
          </p:nvSpPr>
          <p:spPr>
            <a:xfrm>
              <a:off x="7416800" y="51243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50" name="Straight Arrow Connector 449"/>
            <p:cNvCxnSpPr>
              <a:stCxn id="449" idx="2"/>
            </p:cNvCxnSpPr>
            <p:nvPr/>
          </p:nvCxnSpPr>
          <p:spPr>
            <a:xfrm rot="10800000" flipV="1">
              <a:off x="6413500" y="51720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" name="Oval 450"/>
            <p:cNvSpPr/>
            <p:nvPr/>
          </p:nvSpPr>
          <p:spPr>
            <a:xfrm>
              <a:off x="7524750" y="51243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52" name="Straight Arrow Connector 451"/>
            <p:cNvCxnSpPr>
              <a:stCxn id="451" idx="2"/>
            </p:cNvCxnSpPr>
            <p:nvPr/>
          </p:nvCxnSpPr>
          <p:spPr>
            <a:xfrm rot="10800000" flipV="1">
              <a:off x="6521450" y="51720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Oval 452"/>
            <p:cNvSpPr/>
            <p:nvPr/>
          </p:nvSpPr>
          <p:spPr>
            <a:xfrm>
              <a:off x="7423150" y="52323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54" name="Straight Arrow Connector 453"/>
            <p:cNvCxnSpPr>
              <a:stCxn id="453" idx="2"/>
            </p:cNvCxnSpPr>
            <p:nvPr/>
          </p:nvCxnSpPr>
          <p:spPr>
            <a:xfrm rot="10800000" flipV="1">
              <a:off x="6419850" y="52799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Oval 454"/>
            <p:cNvSpPr/>
            <p:nvPr/>
          </p:nvSpPr>
          <p:spPr>
            <a:xfrm>
              <a:off x="7531100" y="52323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56" name="Straight Arrow Connector 455"/>
            <p:cNvCxnSpPr>
              <a:stCxn id="455" idx="2"/>
            </p:cNvCxnSpPr>
            <p:nvPr/>
          </p:nvCxnSpPr>
          <p:spPr>
            <a:xfrm rot="10800000" flipV="1">
              <a:off x="6527800" y="52799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Oval 456"/>
            <p:cNvSpPr/>
            <p:nvPr/>
          </p:nvSpPr>
          <p:spPr>
            <a:xfrm>
              <a:off x="7423150" y="534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58" name="Straight Arrow Connector 457"/>
            <p:cNvCxnSpPr>
              <a:stCxn id="457" idx="2"/>
            </p:cNvCxnSpPr>
            <p:nvPr/>
          </p:nvCxnSpPr>
          <p:spPr>
            <a:xfrm rot="10800000" flipV="1">
              <a:off x="6419850" y="53879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Oval 458"/>
            <p:cNvSpPr/>
            <p:nvPr/>
          </p:nvSpPr>
          <p:spPr>
            <a:xfrm>
              <a:off x="7531100" y="534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60" name="Straight Arrow Connector 459"/>
            <p:cNvCxnSpPr>
              <a:stCxn id="459" idx="2"/>
            </p:cNvCxnSpPr>
            <p:nvPr/>
          </p:nvCxnSpPr>
          <p:spPr>
            <a:xfrm rot="10800000" flipV="1">
              <a:off x="6527800" y="53879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460"/>
            <p:cNvSpPr/>
            <p:nvPr/>
          </p:nvSpPr>
          <p:spPr>
            <a:xfrm>
              <a:off x="764540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62" name="Straight Arrow Connector 461"/>
            <p:cNvCxnSpPr>
              <a:stCxn id="461" idx="2"/>
            </p:cNvCxnSpPr>
            <p:nvPr/>
          </p:nvCxnSpPr>
          <p:spPr>
            <a:xfrm rot="10800000" flipV="1">
              <a:off x="6642100" y="50577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Oval 462"/>
            <p:cNvSpPr/>
            <p:nvPr/>
          </p:nvSpPr>
          <p:spPr>
            <a:xfrm>
              <a:off x="775335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64" name="Straight Arrow Connector 463"/>
            <p:cNvCxnSpPr>
              <a:stCxn id="463" idx="2"/>
            </p:cNvCxnSpPr>
            <p:nvPr/>
          </p:nvCxnSpPr>
          <p:spPr>
            <a:xfrm rot="10800000" flipV="1">
              <a:off x="6750050" y="50577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Oval 464"/>
            <p:cNvSpPr/>
            <p:nvPr/>
          </p:nvSpPr>
          <p:spPr>
            <a:xfrm>
              <a:off x="764540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66" name="Straight Arrow Connector 465"/>
            <p:cNvCxnSpPr>
              <a:stCxn id="465" idx="2"/>
            </p:cNvCxnSpPr>
            <p:nvPr/>
          </p:nvCxnSpPr>
          <p:spPr>
            <a:xfrm rot="10800000" flipV="1">
              <a:off x="664210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Oval 466"/>
            <p:cNvSpPr/>
            <p:nvPr/>
          </p:nvSpPr>
          <p:spPr>
            <a:xfrm>
              <a:off x="775335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68" name="Straight Arrow Connector 467"/>
            <p:cNvCxnSpPr>
              <a:stCxn id="467" idx="2"/>
            </p:cNvCxnSpPr>
            <p:nvPr/>
          </p:nvCxnSpPr>
          <p:spPr>
            <a:xfrm rot="10800000" flipV="1">
              <a:off x="675005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Oval 468"/>
            <p:cNvSpPr/>
            <p:nvPr/>
          </p:nvSpPr>
          <p:spPr>
            <a:xfrm>
              <a:off x="765175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0" name="Straight Arrow Connector 469"/>
            <p:cNvCxnSpPr>
              <a:stCxn id="469" idx="2"/>
            </p:cNvCxnSpPr>
            <p:nvPr/>
          </p:nvCxnSpPr>
          <p:spPr>
            <a:xfrm rot="10800000" flipV="1">
              <a:off x="6648450" y="52736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Oval 470"/>
            <p:cNvSpPr/>
            <p:nvPr/>
          </p:nvSpPr>
          <p:spPr>
            <a:xfrm>
              <a:off x="775970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2" name="Straight Arrow Connector 471"/>
            <p:cNvCxnSpPr>
              <a:stCxn id="471" idx="2"/>
            </p:cNvCxnSpPr>
            <p:nvPr/>
          </p:nvCxnSpPr>
          <p:spPr>
            <a:xfrm rot="10800000" flipV="1">
              <a:off x="6756400" y="52736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Oval 472"/>
            <p:cNvSpPr/>
            <p:nvPr/>
          </p:nvSpPr>
          <p:spPr>
            <a:xfrm>
              <a:off x="765175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4" name="Straight Arrow Connector 473"/>
            <p:cNvCxnSpPr>
              <a:stCxn id="473" idx="2"/>
            </p:cNvCxnSpPr>
            <p:nvPr/>
          </p:nvCxnSpPr>
          <p:spPr>
            <a:xfrm rot="10800000" flipV="1">
              <a:off x="664845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Oval 474"/>
            <p:cNvSpPr/>
            <p:nvPr/>
          </p:nvSpPr>
          <p:spPr>
            <a:xfrm>
              <a:off x="775970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6" name="Straight Arrow Connector 475"/>
            <p:cNvCxnSpPr>
              <a:stCxn id="475" idx="2"/>
            </p:cNvCxnSpPr>
            <p:nvPr/>
          </p:nvCxnSpPr>
          <p:spPr>
            <a:xfrm rot="10800000" flipV="1">
              <a:off x="675640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Oval 476"/>
            <p:cNvSpPr/>
            <p:nvPr/>
          </p:nvSpPr>
          <p:spPr>
            <a:xfrm>
              <a:off x="786765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8" name="Straight Arrow Connector 477"/>
            <p:cNvCxnSpPr>
              <a:stCxn id="477" idx="2"/>
            </p:cNvCxnSpPr>
            <p:nvPr/>
          </p:nvCxnSpPr>
          <p:spPr>
            <a:xfrm rot="10800000" flipV="1">
              <a:off x="6840538" y="5057724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Oval 478"/>
            <p:cNvSpPr/>
            <p:nvPr/>
          </p:nvSpPr>
          <p:spPr>
            <a:xfrm>
              <a:off x="797560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0" name="Straight Arrow Connector 479"/>
            <p:cNvCxnSpPr>
              <a:stCxn id="479" idx="2"/>
            </p:cNvCxnSpPr>
            <p:nvPr/>
          </p:nvCxnSpPr>
          <p:spPr>
            <a:xfrm rot="10800000" flipV="1">
              <a:off x="6794500" y="5057724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Oval 480"/>
            <p:cNvSpPr/>
            <p:nvPr/>
          </p:nvSpPr>
          <p:spPr>
            <a:xfrm>
              <a:off x="786765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2" name="Straight Arrow Connector 481"/>
            <p:cNvCxnSpPr>
              <a:stCxn id="481" idx="2"/>
            </p:cNvCxnSpPr>
            <p:nvPr/>
          </p:nvCxnSpPr>
          <p:spPr>
            <a:xfrm rot="10800000" flipV="1">
              <a:off x="686435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Oval 482"/>
            <p:cNvSpPr/>
            <p:nvPr/>
          </p:nvSpPr>
          <p:spPr>
            <a:xfrm>
              <a:off x="797560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4" name="Straight Arrow Connector 483"/>
            <p:cNvCxnSpPr>
              <a:stCxn id="483" idx="2"/>
            </p:cNvCxnSpPr>
            <p:nvPr/>
          </p:nvCxnSpPr>
          <p:spPr>
            <a:xfrm rot="10800000" flipV="1">
              <a:off x="697230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Oval 484"/>
            <p:cNvSpPr/>
            <p:nvPr/>
          </p:nvSpPr>
          <p:spPr>
            <a:xfrm>
              <a:off x="787400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6" name="Straight Arrow Connector 485"/>
            <p:cNvCxnSpPr>
              <a:stCxn id="485" idx="2"/>
            </p:cNvCxnSpPr>
            <p:nvPr/>
          </p:nvCxnSpPr>
          <p:spPr>
            <a:xfrm rot="10800000" flipV="1">
              <a:off x="6870700" y="52736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Oval 486"/>
            <p:cNvSpPr/>
            <p:nvPr/>
          </p:nvSpPr>
          <p:spPr>
            <a:xfrm>
              <a:off x="798195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8" name="Straight Arrow Connector 487"/>
            <p:cNvCxnSpPr>
              <a:stCxn id="487" idx="2"/>
            </p:cNvCxnSpPr>
            <p:nvPr/>
          </p:nvCxnSpPr>
          <p:spPr>
            <a:xfrm rot="10800000" flipV="1">
              <a:off x="6859588" y="5273621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Oval 488"/>
            <p:cNvSpPr/>
            <p:nvPr/>
          </p:nvSpPr>
          <p:spPr>
            <a:xfrm>
              <a:off x="787400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90" name="Straight Arrow Connector 489"/>
            <p:cNvCxnSpPr>
              <a:stCxn id="489" idx="2"/>
            </p:cNvCxnSpPr>
            <p:nvPr/>
          </p:nvCxnSpPr>
          <p:spPr>
            <a:xfrm rot="10800000" flipV="1">
              <a:off x="687070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Oval 490"/>
            <p:cNvSpPr/>
            <p:nvPr/>
          </p:nvSpPr>
          <p:spPr>
            <a:xfrm>
              <a:off x="798195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92" name="Straight Arrow Connector 491"/>
            <p:cNvCxnSpPr>
              <a:stCxn id="491" idx="2"/>
            </p:cNvCxnSpPr>
            <p:nvPr/>
          </p:nvCxnSpPr>
          <p:spPr>
            <a:xfrm rot="10800000" flipV="1">
              <a:off x="697865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Rounded Rectangle 492"/>
            <p:cNvSpPr/>
            <p:nvPr/>
          </p:nvSpPr>
          <p:spPr>
            <a:xfrm>
              <a:off x="6371221" y="545903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94" name="Straight Arrow Connector 493"/>
            <p:cNvCxnSpPr/>
            <p:nvPr/>
          </p:nvCxnSpPr>
          <p:spPr>
            <a:xfrm flipV="1">
              <a:off x="5648325" y="5841936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5" name="TextBox 494"/>
            <p:cNvSpPr txBox="1"/>
            <p:nvPr/>
          </p:nvSpPr>
          <p:spPr>
            <a:xfrm rot="365893">
              <a:off x="5566006" y="587431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9F2936"/>
                  </a:solidFill>
                </a:rPr>
                <a:t>Dual 10 GbE</a:t>
              </a:r>
            </a:p>
          </p:txBody>
        </p:sp>
        <p:cxnSp>
          <p:nvCxnSpPr>
            <p:cNvPr id="496" name="Straight Arrow Connector 495"/>
            <p:cNvCxnSpPr/>
            <p:nvPr/>
          </p:nvCxnSpPr>
          <p:spPr>
            <a:xfrm rot="5400000" flipH="1" flipV="1">
              <a:off x="4956183" y="5451418"/>
              <a:ext cx="1031858" cy="95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TextBox 496"/>
            <p:cNvSpPr txBox="1"/>
            <p:nvPr/>
          </p:nvSpPr>
          <p:spPr>
            <a:xfrm rot="365893">
              <a:off x="5328030" y="5142971"/>
              <a:ext cx="925831" cy="492443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Infiniband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40 Gb/s</a:t>
              </a:r>
            </a:p>
          </p:txBody>
        </p:sp>
        <p:sp>
          <p:nvSpPr>
            <p:cNvPr id="498" name="TextBox 497"/>
            <p:cNvSpPr txBox="1"/>
            <p:nvPr/>
          </p:nvSpPr>
          <p:spPr>
            <a:xfrm rot="365893">
              <a:off x="6631553" y="506468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1 GbE</a:t>
              </a:r>
            </a:p>
          </p:txBody>
        </p:sp>
      </p:grpSp>
      <p:grpSp>
        <p:nvGrpSpPr>
          <p:cNvPr id="11" name="Group 501"/>
          <p:cNvGrpSpPr/>
          <p:nvPr/>
        </p:nvGrpSpPr>
        <p:grpSpPr>
          <a:xfrm>
            <a:off x="3314700" y="1504949"/>
            <a:ext cx="1924050" cy="1647825"/>
            <a:chOff x="3314700" y="1504949"/>
            <a:chExt cx="1924050" cy="16478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0" name="Rectangle 499"/>
            <p:cNvSpPr/>
            <p:nvPr/>
          </p:nvSpPr>
          <p:spPr>
            <a:xfrm>
              <a:off x="3314700" y="1504949"/>
              <a:ext cx="1924050" cy="1647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3448052" y="2514600"/>
              <a:ext cx="1657348" cy="523220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HPC Assets on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HPC DREN Network</a:t>
              </a:r>
            </a:p>
          </p:txBody>
        </p:sp>
        <p:sp>
          <p:nvSpPr>
            <p:cNvPr id="499" name="TextBox 10"/>
            <p:cNvSpPr txBox="1">
              <a:spLocks noChangeArrowheads="1"/>
            </p:cNvSpPr>
            <p:nvPr/>
          </p:nvSpPr>
          <p:spPr bwMode="auto">
            <a:xfrm>
              <a:off x="3438527" y="1895475"/>
              <a:ext cx="1666873" cy="492443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HPC SDREN Assets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prstClr val="white"/>
                  </a:solidFill>
                </a:rPr>
                <a:t>May 2012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3343275" y="1524000"/>
              <a:ext cx="760273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Legend:</a:t>
              </a:r>
            </a:p>
          </p:txBody>
        </p:sp>
      </p:grpSp>
      <p:sp>
        <p:nvSpPr>
          <p:cNvPr id="257" name="24-Point Star 256"/>
          <p:cNvSpPr/>
          <p:nvPr/>
        </p:nvSpPr>
        <p:spPr>
          <a:xfrm>
            <a:off x="7315200" y="6015038"/>
            <a:ext cx="1579563" cy="374650"/>
          </a:xfrm>
          <a:prstGeom prst="star24">
            <a:avLst>
              <a:gd name="adj" fmla="val 27778"/>
            </a:avLst>
          </a:prstGeom>
          <a:gradFill flip="none" rotWithShape="1">
            <a:gsLst>
              <a:gs pos="48000">
                <a:srgbClr val="FFC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17016" tIns="58508" rIns="117016" bIns="58508" anchor="ctr"/>
          <a:lstStyle/>
          <a:p>
            <a:pPr algn="ctr">
              <a:lnSpc>
                <a:spcPct val="85000"/>
              </a:lnSpc>
              <a:defRPr/>
            </a:pPr>
            <a:endParaRPr lang="en-US" sz="4000" b="1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9947" name="Rectangle 269"/>
          <p:cNvSpPr>
            <a:spLocks noChangeArrowheads="1"/>
          </p:cNvSpPr>
          <p:nvPr/>
        </p:nvSpPr>
        <p:spPr bwMode="auto">
          <a:xfrm>
            <a:off x="7288213" y="6056313"/>
            <a:ext cx="1319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</a:rPr>
              <a:t>Online:  Nov 2010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4"/>
          <p:cNvGrpSpPr/>
          <p:nvPr/>
        </p:nvGrpSpPr>
        <p:grpSpPr>
          <a:xfrm>
            <a:off x="5638800" y="1219200"/>
            <a:ext cx="3276623" cy="5257800"/>
            <a:chOff x="3429000" y="2878839"/>
            <a:chExt cx="1925330" cy="313143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6" name="Rectangle 265"/>
            <p:cNvSpPr/>
            <p:nvPr/>
          </p:nvSpPr>
          <p:spPr>
            <a:xfrm>
              <a:off x="3429000" y="2878839"/>
              <a:ext cx="1924050" cy="31314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7" name="Rectangle 8"/>
            <p:cNvSpPr>
              <a:spLocks noChangeArrowheads="1"/>
            </p:cNvSpPr>
            <p:nvPr/>
          </p:nvSpPr>
          <p:spPr bwMode="auto">
            <a:xfrm>
              <a:off x="3446419" y="2884902"/>
              <a:ext cx="1028763" cy="41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CONDOR CLUSTER</a:t>
              </a:r>
            </a:p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500 TFLOPS</a:t>
              </a:r>
            </a:p>
            <a:p>
              <a:pPr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Funding: $2M HPCMP DHPI</a:t>
              </a:r>
            </a:p>
          </p:txBody>
        </p:sp>
        <p:sp>
          <p:nvSpPr>
            <p:cNvPr id="268" name="Rectangle 8"/>
            <p:cNvSpPr>
              <a:spLocks noChangeArrowheads="1"/>
            </p:cNvSpPr>
            <p:nvPr/>
          </p:nvSpPr>
          <p:spPr bwMode="auto">
            <a:xfrm>
              <a:off x="4513951" y="2894912"/>
              <a:ext cx="840379" cy="35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i="1" dirty="0">
                  <a:solidFill>
                    <a:prstClr val="white"/>
                  </a:solidFill>
                </a:rPr>
                <a:t> Urban Surveillance</a:t>
              </a:r>
            </a:p>
            <a:p>
              <a:pPr algn="r">
                <a:defRPr/>
              </a:pPr>
              <a:r>
                <a:rPr lang="en-US" sz="1100" i="1" dirty="0">
                  <a:solidFill>
                    <a:prstClr val="white"/>
                  </a:solidFill>
                </a:rPr>
                <a:t>Cognitive Computing</a:t>
              </a:r>
            </a:p>
            <a:p>
              <a:pPr algn="r">
                <a:defRPr/>
              </a:pPr>
              <a:r>
                <a:rPr lang="en-US" sz="1100" i="1" dirty="0">
                  <a:solidFill>
                    <a:prstClr val="white"/>
                  </a:solidFill>
                </a:rPr>
                <a:t>Quantum Computing</a:t>
              </a:r>
            </a:p>
          </p:txBody>
        </p:sp>
      </p:grp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cs typeface="Arial" charset="0"/>
              </a:rPr>
              <a:t>HPC Facility Resources</a:t>
            </a:r>
            <a:br>
              <a:rPr lang="en-US" sz="3200" dirty="0" smtClean="0">
                <a:latin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cs typeface="Arial" charset="0"/>
              </a:rPr>
              <a:t>GPGPU Clusters</a:t>
            </a:r>
          </a:p>
        </p:txBody>
      </p:sp>
      <p:grpSp>
        <p:nvGrpSpPr>
          <p:cNvPr id="3" name="Group 34"/>
          <p:cNvGrpSpPr/>
          <p:nvPr/>
        </p:nvGrpSpPr>
        <p:grpSpPr>
          <a:xfrm>
            <a:off x="2819400" y="2354964"/>
            <a:ext cx="1925316" cy="3131436"/>
            <a:chOff x="3429000" y="2878839"/>
            <a:chExt cx="1925316" cy="313143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/>
            <p:cNvSpPr/>
            <p:nvPr/>
          </p:nvSpPr>
          <p:spPr>
            <a:xfrm>
              <a:off x="3429000" y="2878839"/>
              <a:ext cx="1924050" cy="31314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3446418" y="2945171"/>
              <a:ext cx="7232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HORUS</a:t>
              </a: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4074670" y="2894912"/>
              <a:ext cx="12796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200" i="1" dirty="0" smtClean="0">
                  <a:solidFill>
                    <a:prstClr val="white"/>
                  </a:solidFill>
                </a:rPr>
                <a:t>22TFLOPS </a:t>
              </a:r>
              <a:r>
                <a:rPr lang="en-US" sz="1200" i="1" dirty="0">
                  <a:solidFill>
                    <a:prstClr val="white"/>
                  </a:solidFill>
                </a:rPr>
                <a:t>TTCP</a:t>
              </a:r>
            </a:p>
            <a:p>
              <a:pPr algn="r">
                <a:defRPr/>
              </a:pPr>
              <a:r>
                <a:rPr lang="en-US" sz="1200" i="1" dirty="0">
                  <a:solidFill>
                    <a:prstClr val="white"/>
                  </a:solidFill>
                </a:rPr>
                <a:t>Field Experiments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46" descr="\\lfs-projects\Projects\RIT-HPC\Ryan\Emulab Images\horus.jpg"/>
            <p:cNvPicPr>
              <a:picLocks noChangeAspect="1" noChangeArrowheads="1"/>
            </p:cNvPicPr>
            <p:nvPr/>
          </p:nvPicPr>
          <p:blipFill>
            <a:blip r:embed="rId3" cstate="print"/>
            <a:srcRect l="20340" r="8981"/>
            <a:stretch>
              <a:fillRect/>
            </a:stretch>
          </p:blipFill>
          <p:spPr bwMode="auto">
            <a:xfrm>
              <a:off x="3771900" y="3316989"/>
              <a:ext cx="1238250" cy="261708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</p:pic>
      </p:grpSp>
      <p:grpSp>
        <p:nvGrpSpPr>
          <p:cNvPr id="4" name="Group 270"/>
          <p:cNvGrpSpPr>
            <a:grpSpLocks/>
          </p:cNvGrpSpPr>
          <p:nvPr/>
        </p:nvGrpSpPr>
        <p:grpSpPr bwMode="auto">
          <a:xfrm>
            <a:off x="5705476" y="1933575"/>
            <a:ext cx="3000375" cy="4337050"/>
            <a:chOff x="5076825" y="1905000"/>
            <a:chExt cx="3000375" cy="4336980"/>
          </a:xfrm>
        </p:grpSpPr>
        <p:sp>
          <p:nvSpPr>
            <p:cNvPr id="272" name="Oval 271"/>
            <p:cNvSpPr/>
            <p:nvPr/>
          </p:nvSpPr>
          <p:spPr>
            <a:xfrm>
              <a:off x="5334000" y="5181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5334000" y="54102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5334000" y="56388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076825" y="288925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276" name="Straight Arrow Connector 275"/>
            <p:cNvCxnSpPr/>
            <p:nvPr/>
          </p:nvCxnSpPr>
          <p:spPr>
            <a:xfrm flipV="1">
              <a:off x="5648325" y="2666988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76"/>
            <p:cNvSpPr/>
            <p:nvPr/>
          </p:nvSpPr>
          <p:spPr>
            <a:xfrm>
              <a:off x="7416800" y="19113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78" name="Straight Arrow Connector 277"/>
            <p:cNvCxnSpPr>
              <a:stCxn id="277" idx="2"/>
            </p:cNvCxnSpPr>
            <p:nvPr/>
          </p:nvCxnSpPr>
          <p:spPr>
            <a:xfrm rot="10800000" flipV="1">
              <a:off x="6413500" y="19589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/>
            <p:cNvSpPr/>
            <p:nvPr/>
          </p:nvSpPr>
          <p:spPr>
            <a:xfrm>
              <a:off x="7524750" y="19113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80" name="Straight Arrow Connector 279"/>
            <p:cNvCxnSpPr>
              <a:stCxn id="279" idx="2"/>
            </p:cNvCxnSpPr>
            <p:nvPr/>
          </p:nvCxnSpPr>
          <p:spPr>
            <a:xfrm rot="10800000" flipV="1">
              <a:off x="6521450" y="19589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/>
            <p:cNvSpPr/>
            <p:nvPr/>
          </p:nvSpPr>
          <p:spPr>
            <a:xfrm>
              <a:off x="7416800" y="20193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82" name="Straight Arrow Connector 281"/>
            <p:cNvCxnSpPr>
              <a:stCxn id="281" idx="2"/>
            </p:cNvCxnSpPr>
            <p:nvPr/>
          </p:nvCxnSpPr>
          <p:spPr>
            <a:xfrm rot="10800000" flipV="1">
              <a:off x="6413500" y="20669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Oval 282"/>
            <p:cNvSpPr/>
            <p:nvPr/>
          </p:nvSpPr>
          <p:spPr>
            <a:xfrm>
              <a:off x="7524750" y="20193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84" name="Straight Arrow Connector 283"/>
            <p:cNvCxnSpPr>
              <a:stCxn id="283" idx="2"/>
            </p:cNvCxnSpPr>
            <p:nvPr/>
          </p:nvCxnSpPr>
          <p:spPr>
            <a:xfrm rot="10800000" flipV="1">
              <a:off x="6521450" y="20669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284"/>
            <p:cNvSpPr/>
            <p:nvPr/>
          </p:nvSpPr>
          <p:spPr>
            <a:xfrm>
              <a:off x="7423150" y="21272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86" name="Straight Arrow Connector 285"/>
            <p:cNvCxnSpPr>
              <a:stCxn id="285" idx="2"/>
            </p:cNvCxnSpPr>
            <p:nvPr/>
          </p:nvCxnSpPr>
          <p:spPr>
            <a:xfrm rot="10800000" flipV="1">
              <a:off x="6419850" y="21748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/>
            <p:nvPr/>
          </p:nvSpPr>
          <p:spPr>
            <a:xfrm>
              <a:off x="7531100" y="21272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88" name="Straight Arrow Connector 287"/>
            <p:cNvCxnSpPr>
              <a:stCxn id="287" idx="2"/>
            </p:cNvCxnSpPr>
            <p:nvPr/>
          </p:nvCxnSpPr>
          <p:spPr>
            <a:xfrm rot="10800000" flipV="1">
              <a:off x="6527800" y="21748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Oval 288"/>
            <p:cNvSpPr/>
            <p:nvPr/>
          </p:nvSpPr>
          <p:spPr>
            <a:xfrm>
              <a:off x="7423150" y="22352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90" name="Straight Arrow Connector 289"/>
            <p:cNvCxnSpPr>
              <a:stCxn id="289" idx="2"/>
            </p:cNvCxnSpPr>
            <p:nvPr/>
          </p:nvCxnSpPr>
          <p:spPr>
            <a:xfrm rot="10800000" flipV="1">
              <a:off x="6419850" y="22828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/>
            <p:cNvSpPr/>
            <p:nvPr/>
          </p:nvSpPr>
          <p:spPr>
            <a:xfrm>
              <a:off x="7531100" y="22352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92" name="Straight Arrow Connector 291"/>
            <p:cNvCxnSpPr>
              <a:stCxn id="291" idx="2"/>
            </p:cNvCxnSpPr>
            <p:nvPr/>
          </p:nvCxnSpPr>
          <p:spPr>
            <a:xfrm rot="10800000" flipV="1">
              <a:off x="6527800" y="22828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Oval 292"/>
            <p:cNvSpPr/>
            <p:nvPr/>
          </p:nvSpPr>
          <p:spPr>
            <a:xfrm>
              <a:off x="764540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94" name="Straight Arrow Connector 293"/>
            <p:cNvCxnSpPr>
              <a:stCxn id="293" idx="2"/>
            </p:cNvCxnSpPr>
            <p:nvPr/>
          </p:nvCxnSpPr>
          <p:spPr>
            <a:xfrm rot="10800000" flipV="1">
              <a:off x="6642100" y="19526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>
            <a:xfrm>
              <a:off x="775335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96" name="Straight Arrow Connector 295"/>
            <p:cNvCxnSpPr>
              <a:stCxn id="295" idx="2"/>
            </p:cNvCxnSpPr>
            <p:nvPr/>
          </p:nvCxnSpPr>
          <p:spPr>
            <a:xfrm rot="10800000" flipV="1">
              <a:off x="6750050" y="19526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Oval 296"/>
            <p:cNvSpPr/>
            <p:nvPr/>
          </p:nvSpPr>
          <p:spPr>
            <a:xfrm>
              <a:off x="764540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98" name="Straight Arrow Connector 297"/>
            <p:cNvCxnSpPr>
              <a:stCxn id="297" idx="2"/>
            </p:cNvCxnSpPr>
            <p:nvPr/>
          </p:nvCxnSpPr>
          <p:spPr>
            <a:xfrm rot="10800000" flipV="1">
              <a:off x="664210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Oval 298"/>
            <p:cNvSpPr/>
            <p:nvPr/>
          </p:nvSpPr>
          <p:spPr>
            <a:xfrm>
              <a:off x="775335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0" name="Straight Arrow Connector 299"/>
            <p:cNvCxnSpPr>
              <a:stCxn id="299" idx="2"/>
            </p:cNvCxnSpPr>
            <p:nvPr/>
          </p:nvCxnSpPr>
          <p:spPr>
            <a:xfrm rot="10800000" flipV="1">
              <a:off x="675005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/>
            <p:cNvSpPr/>
            <p:nvPr/>
          </p:nvSpPr>
          <p:spPr>
            <a:xfrm>
              <a:off x="765175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2" name="Straight Arrow Connector 301"/>
            <p:cNvCxnSpPr>
              <a:stCxn id="301" idx="2"/>
            </p:cNvCxnSpPr>
            <p:nvPr/>
          </p:nvCxnSpPr>
          <p:spPr>
            <a:xfrm rot="10800000" flipV="1">
              <a:off x="6648450" y="21685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/>
            <p:cNvSpPr/>
            <p:nvPr/>
          </p:nvSpPr>
          <p:spPr>
            <a:xfrm>
              <a:off x="775970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4" name="Straight Arrow Connector 303"/>
            <p:cNvCxnSpPr>
              <a:stCxn id="303" idx="2"/>
            </p:cNvCxnSpPr>
            <p:nvPr/>
          </p:nvCxnSpPr>
          <p:spPr>
            <a:xfrm rot="10800000" flipV="1">
              <a:off x="6756400" y="21685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/>
            <p:cNvSpPr/>
            <p:nvPr/>
          </p:nvSpPr>
          <p:spPr>
            <a:xfrm>
              <a:off x="765175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6" name="Straight Arrow Connector 305"/>
            <p:cNvCxnSpPr>
              <a:stCxn id="305" idx="2"/>
            </p:cNvCxnSpPr>
            <p:nvPr/>
          </p:nvCxnSpPr>
          <p:spPr>
            <a:xfrm rot="10800000" flipV="1">
              <a:off x="664845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Oval 306"/>
            <p:cNvSpPr/>
            <p:nvPr/>
          </p:nvSpPr>
          <p:spPr>
            <a:xfrm>
              <a:off x="775970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8" name="Straight Arrow Connector 307"/>
            <p:cNvCxnSpPr>
              <a:stCxn id="307" idx="2"/>
            </p:cNvCxnSpPr>
            <p:nvPr/>
          </p:nvCxnSpPr>
          <p:spPr>
            <a:xfrm rot="10800000" flipV="1">
              <a:off x="675640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/>
            <p:cNvSpPr/>
            <p:nvPr/>
          </p:nvSpPr>
          <p:spPr>
            <a:xfrm>
              <a:off x="786765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0" name="Straight Arrow Connector 309"/>
            <p:cNvCxnSpPr>
              <a:stCxn id="309" idx="2"/>
            </p:cNvCxnSpPr>
            <p:nvPr/>
          </p:nvCxnSpPr>
          <p:spPr>
            <a:xfrm rot="10800000" flipV="1">
              <a:off x="6840538" y="1952624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Oval 310"/>
            <p:cNvSpPr/>
            <p:nvPr/>
          </p:nvSpPr>
          <p:spPr>
            <a:xfrm>
              <a:off x="7975600" y="19050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2" name="Straight Arrow Connector 311"/>
            <p:cNvCxnSpPr>
              <a:stCxn id="311" idx="2"/>
            </p:cNvCxnSpPr>
            <p:nvPr/>
          </p:nvCxnSpPr>
          <p:spPr>
            <a:xfrm rot="10800000" flipV="1">
              <a:off x="6794500" y="1952624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/>
            <p:nvPr/>
          </p:nvSpPr>
          <p:spPr>
            <a:xfrm>
              <a:off x="786765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4" name="Straight Arrow Connector 313"/>
            <p:cNvCxnSpPr>
              <a:stCxn id="313" idx="2"/>
            </p:cNvCxnSpPr>
            <p:nvPr/>
          </p:nvCxnSpPr>
          <p:spPr>
            <a:xfrm rot="10800000" flipV="1">
              <a:off x="686435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Oval 314"/>
            <p:cNvSpPr/>
            <p:nvPr/>
          </p:nvSpPr>
          <p:spPr>
            <a:xfrm>
              <a:off x="7975600" y="20129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6" name="Straight Arrow Connector 315"/>
            <p:cNvCxnSpPr>
              <a:stCxn id="315" idx="2"/>
            </p:cNvCxnSpPr>
            <p:nvPr/>
          </p:nvCxnSpPr>
          <p:spPr>
            <a:xfrm rot="10800000" flipV="1">
              <a:off x="6972300" y="20605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Oval 316"/>
            <p:cNvSpPr/>
            <p:nvPr/>
          </p:nvSpPr>
          <p:spPr>
            <a:xfrm>
              <a:off x="787400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8" name="Straight Arrow Connector 317"/>
            <p:cNvCxnSpPr>
              <a:stCxn id="317" idx="2"/>
            </p:cNvCxnSpPr>
            <p:nvPr/>
          </p:nvCxnSpPr>
          <p:spPr>
            <a:xfrm rot="10800000" flipV="1">
              <a:off x="6870700" y="21685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/>
            <p:cNvSpPr/>
            <p:nvPr/>
          </p:nvSpPr>
          <p:spPr>
            <a:xfrm>
              <a:off x="7981950" y="212090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20" name="Straight Arrow Connector 319"/>
            <p:cNvCxnSpPr>
              <a:stCxn id="319" idx="2"/>
            </p:cNvCxnSpPr>
            <p:nvPr/>
          </p:nvCxnSpPr>
          <p:spPr>
            <a:xfrm rot="10800000" flipV="1">
              <a:off x="6859588" y="2168521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/>
            <p:cNvSpPr/>
            <p:nvPr/>
          </p:nvSpPr>
          <p:spPr>
            <a:xfrm>
              <a:off x="787400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22" name="Straight Arrow Connector 321"/>
            <p:cNvCxnSpPr>
              <a:stCxn id="321" idx="2"/>
            </p:cNvCxnSpPr>
            <p:nvPr/>
          </p:nvCxnSpPr>
          <p:spPr>
            <a:xfrm rot="10800000" flipV="1">
              <a:off x="687070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Oval 322"/>
            <p:cNvSpPr/>
            <p:nvPr/>
          </p:nvSpPr>
          <p:spPr>
            <a:xfrm>
              <a:off x="7981950" y="222885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24" name="Straight Arrow Connector 323"/>
            <p:cNvCxnSpPr>
              <a:stCxn id="323" idx="2"/>
            </p:cNvCxnSpPr>
            <p:nvPr/>
          </p:nvCxnSpPr>
          <p:spPr>
            <a:xfrm rot="10800000" flipV="1">
              <a:off x="6978650" y="22764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ounded Rectangle 324"/>
            <p:cNvSpPr/>
            <p:nvPr/>
          </p:nvSpPr>
          <p:spPr>
            <a:xfrm>
              <a:off x="6371221" y="235395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26" name="Straight Arrow Connector 325"/>
            <p:cNvCxnSpPr/>
            <p:nvPr/>
          </p:nvCxnSpPr>
          <p:spPr>
            <a:xfrm flipV="1">
              <a:off x="5648325" y="2736837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TextBox 326"/>
            <p:cNvSpPr txBox="1"/>
            <p:nvPr/>
          </p:nvSpPr>
          <p:spPr>
            <a:xfrm rot="365893">
              <a:off x="5566006" y="276923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9F2936"/>
                  </a:solidFill>
                </a:rPr>
                <a:t>Dual 10 GbE</a:t>
              </a:r>
            </a:p>
          </p:txBody>
        </p:sp>
        <p:cxnSp>
          <p:nvCxnSpPr>
            <p:cNvPr id="328" name="Straight Arrow Connector 327"/>
            <p:cNvCxnSpPr/>
            <p:nvPr/>
          </p:nvCxnSpPr>
          <p:spPr>
            <a:xfrm rot="5400000">
              <a:off x="5034762" y="3431356"/>
              <a:ext cx="64769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Box 328"/>
            <p:cNvSpPr txBox="1"/>
            <p:nvPr/>
          </p:nvSpPr>
          <p:spPr>
            <a:xfrm rot="365893">
              <a:off x="5189043" y="3142487"/>
              <a:ext cx="925831" cy="492443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Infiniband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40 Gb/s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 rot="365893">
              <a:off x="6631553" y="195960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1 GbE</a:t>
              </a: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076825" y="378453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</a:t>
              </a:r>
            </a:p>
          </p:txBody>
        </p:sp>
        <p:cxnSp>
          <p:nvCxnSpPr>
            <p:cNvPr id="332" name="Straight Arrow Connector 331"/>
            <p:cNvCxnSpPr/>
            <p:nvPr/>
          </p:nvCxnSpPr>
          <p:spPr>
            <a:xfrm flipV="1">
              <a:off x="5648325" y="3562323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/>
            <p:cNvSpPr/>
            <p:nvPr/>
          </p:nvSpPr>
          <p:spPr>
            <a:xfrm>
              <a:off x="7416800" y="2806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34" name="Straight Arrow Connector 333"/>
            <p:cNvCxnSpPr>
              <a:stCxn id="333" idx="2"/>
            </p:cNvCxnSpPr>
            <p:nvPr/>
          </p:nvCxnSpPr>
          <p:spPr>
            <a:xfrm rot="10800000" flipV="1">
              <a:off x="6413500" y="285431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Oval 334"/>
            <p:cNvSpPr/>
            <p:nvPr/>
          </p:nvSpPr>
          <p:spPr>
            <a:xfrm>
              <a:off x="7524750" y="2806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36" name="Straight Arrow Connector 335"/>
            <p:cNvCxnSpPr>
              <a:stCxn id="335" idx="2"/>
            </p:cNvCxnSpPr>
            <p:nvPr/>
          </p:nvCxnSpPr>
          <p:spPr>
            <a:xfrm rot="10800000" flipV="1">
              <a:off x="6521450" y="285431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Oval 336"/>
            <p:cNvSpPr/>
            <p:nvPr/>
          </p:nvSpPr>
          <p:spPr>
            <a:xfrm>
              <a:off x="7416800" y="2914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38" name="Straight Arrow Connector 337"/>
            <p:cNvCxnSpPr>
              <a:stCxn id="337" idx="2"/>
            </p:cNvCxnSpPr>
            <p:nvPr/>
          </p:nvCxnSpPr>
          <p:spPr>
            <a:xfrm rot="10800000" flipV="1">
              <a:off x="6413500" y="296225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Oval 338"/>
            <p:cNvSpPr/>
            <p:nvPr/>
          </p:nvSpPr>
          <p:spPr>
            <a:xfrm>
              <a:off x="7524750" y="2914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40" name="Straight Arrow Connector 339"/>
            <p:cNvCxnSpPr>
              <a:stCxn id="339" idx="2"/>
            </p:cNvCxnSpPr>
            <p:nvPr/>
          </p:nvCxnSpPr>
          <p:spPr>
            <a:xfrm rot="10800000" flipV="1">
              <a:off x="6521450" y="296225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Oval 340"/>
            <p:cNvSpPr/>
            <p:nvPr/>
          </p:nvSpPr>
          <p:spPr>
            <a:xfrm>
              <a:off x="7423150" y="3022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42" name="Straight Arrow Connector 341"/>
            <p:cNvCxnSpPr>
              <a:stCxn id="341" idx="2"/>
            </p:cNvCxnSpPr>
            <p:nvPr/>
          </p:nvCxnSpPr>
          <p:spPr>
            <a:xfrm rot="10800000" flipV="1">
              <a:off x="6419850" y="307020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/>
            <p:cNvSpPr/>
            <p:nvPr/>
          </p:nvSpPr>
          <p:spPr>
            <a:xfrm>
              <a:off x="7531100" y="3022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44" name="Straight Arrow Connector 343"/>
            <p:cNvCxnSpPr>
              <a:stCxn id="343" idx="2"/>
            </p:cNvCxnSpPr>
            <p:nvPr/>
          </p:nvCxnSpPr>
          <p:spPr>
            <a:xfrm rot="10800000" flipV="1">
              <a:off x="6527800" y="307020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Oval 344"/>
            <p:cNvSpPr/>
            <p:nvPr/>
          </p:nvSpPr>
          <p:spPr>
            <a:xfrm>
              <a:off x="7423150" y="31304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46" name="Straight Arrow Connector 345"/>
            <p:cNvCxnSpPr>
              <a:stCxn id="345" idx="2"/>
            </p:cNvCxnSpPr>
            <p:nvPr/>
          </p:nvCxnSpPr>
          <p:spPr>
            <a:xfrm rot="10800000" flipV="1">
              <a:off x="6419850" y="317815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7531100" y="31304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48" name="Straight Arrow Connector 347"/>
            <p:cNvCxnSpPr>
              <a:stCxn id="347" idx="2"/>
            </p:cNvCxnSpPr>
            <p:nvPr/>
          </p:nvCxnSpPr>
          <p:spPr>
            <a:xfrm rot="10800000" flipV="1">
              <a:off x="6527800" y="317815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Oval 348"/>
            <p:cNvSpPr/>
            <p:nvPr/>
          </p:nvSpPr>
          <p:spPr>
            <a:xfrm>
              <a:off x="764540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0" name="Straight Arrow Connector 349"/>
            <p:cNvCxnSpPr>
              <a:stCxn id="349" idx="2"/>
            </p:cNvCxnSpPr>
            <p:nvPr/>
          </p:nvCxnSpPr>
          <p:spPr>
            <a:xfrm rot="10800000" flipV="1">
              <a:off x="6642100" y="284796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Oval 350"/>
            <p:cNvSpPr/>
            <p:nvPr/>
          </p:nvSpPr>
          <p:spPr>
            <a:xfrm>
              <a:off x="775335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2" name="Straight Arrow Connector 351"/>
            <p:cNvCxnSpPr>
              <a:stCxn id="351" idx="2"/>
            </p:cNvCxnSpPr>
            <p:nvPr/>
          </p:nvCxnSpPr>
          <p:spPr>
            <a:xfrm rot="10800000" flipV="1">
              <a:off x="6750050" y="284796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Oval 352"/>
            <p:cNvSpPr/>
            <p:nvPr/>
          </p:nvSpPr>
          <p:spPr>
            <a:xfrm>
              <a:off x="764540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4" name="Straight Arrow Connector 353"/>
            <p:cNvCxnSpPr>
              <a:stCxn id="353" idx="2"/>
            </p:cNvCxnSpPr>
            <p:nvPr/>
          </p:nvCxnSpPr>
          <p:spPr>
            <a:xfrm rot="10800000" flipV="1">
              <a:off x="664210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Oval 354"/>
            <p:cNvSpPr/>
            <p:nvPr/>
          </p:nvSpPr>
          <p:spPr>
            <a:xfrm>
              <a:off x="775335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6" name="Straight Arrow Connector 355"/>
            <p:cNvCxnSpPr>
              <a:stCxn id="355" idx="2"/>
            </p:cNvCxnSpPr>
            <p:nvPr/>
          </p:nvCxnSpPr>
          <p:spPr>
            <a:xfrm rot="10800000" flipV="1">
              <a:off x="675005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/>
            <p:cNvSpPr/>
            <p:nvPr/>
          </p:nvSpPr>
          <p:spPr>
            <a:xfrm>
              <a:off x="765175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8" name="Straight Arrow Connector 357"/>
            <p:cNvCxnSpPr>
              <a:stCxn id="357" idx="2"/>
            </p:cNvCxnSpPr>
            <p:nvPr/>
          </p:nvCxnSpPr>
          <p:spPr>
            <a:xfrm rot="10800000" flipV="1">
              <a:off x="6648450" y="306385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/>
            <p:cNvSpPr/>
            <p:nvPr/>
          </p:nvSpPr>
          <p:spPr>
            <a:xfrm>
              <a:off x="775970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0" name="Straight Arrow Connector 359"/>
            <p:cNvCxnSpPr>
              <a:stCxn id="359" idx="2"/>
            </p:cNvCxnSpPr>
            <p:nvPr/>
          </p:nvCxnSpPr>
          <p:spPr>
            <a:xfrm rot="10800000" flipV="1">
              <a:off x="6756400" y="306385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Oval 360"/>
            <p:cNvSpPr/>
            <p:nvPr/>
          </p:nvSpPr>
          <p:spPr>
            <a:xfrm>
              <a:off x="765175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2" name="Straight Arrow Connector 361"/>
            <p:cNvCxnSpPr>
              <a:stCxn id="361" idx="2"/>
            </p:cNvCxnSpPr>
            <p:nvPr/>
          </p:nvCxnSpPr>
          <p:spPr>
            <a:xfrm rot="10800000" flipV="1">
              <a:off x="664845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Oval 362"/>
            <p:cNvSpPr/>
            <p:nvPr/>
          </p:nvSpPr>
          <p:spPr>
            <a:xfrm>
              <a:off x="775970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4" name="Straight Arrow Connector 363"/>
            <p:cNvCxnSpPr>
              <a:stCxn id="363" idx="2"/>
            </p:cNvCxnSpPr>
            <p:nvPr/>
          </p:nvCxnSpPr>
          <p:spPr>
            <a:xfrm rot="10800000" flipV="1">
              <a:off x="675640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Oval 364"/>
            <p:cNvSpPr/>
            <p:nvPr/>
          </p:nvSpPr>
          <p:spPr>
            <a:xfrm>
              <a:off x="786765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6" name="Straight Arrow Connector 365"/>
            <p:cNvCxnSpPr>
              <a:stCxn id="365" idx="2"/>
            </p:cNvCxnSpPr>
            <p:nvPr/>
          </p:nvCxnSpPr>
          <p:spPr>
            <a:xfrm rot="10800000" flipV="1">
              <a:off x="6840538" y="2847960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366"/>
            <p:cNvSpPr/>
            <p:nvPr/>
          </p:nvSpPr>
          <p:spPr>
            <a:xfrm>
              <a:off x="7975600" y="280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8" name="Straight Arrow Connector 367"/>
            <p:cNvCxnSpPr>
              <a:stCxn id="367" idx="2"/>
            </p:cNvCxnSpPr>
            <p:nvPr/>
          </p:nvCxnSpPr>
          <p:spPr>
            <a:xfrm rot="10800000" flipV="1">
              <a:off x="6794500" y="2847960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Oval 368"/>
            <p:cNvSpPr/>
            <p:nvPr/>
          </p:nvSpPr>
          <p:spPr>
            <a:xfrm>
              <a:off x="786765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70" name="Straight Arrow Connector 369"/>
            <p:cNvCxnSpPr>
              <a:stCxn id="369" idx="2"/>
            </p:cNvCxnSpPr>
            <p:nvPr/>
          </p:nvCxnSpPr>
          <p:spPr>
            <a:xfrm rot="10800000" flipV="1">
              <a:off x="686435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Oval 370"/>
            <p:cNvSpPr/>
            <p:nvPr/>
          </p:nvSpPr>
          <p:spPr>
            <a:xfrm>
              <a:off x="7975600" y="29082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72" name="Straight Arrow Connector 371"/>
            <p:cNvCxnSpPr>
              <a:stCxn id="371" idx="2"/>
            </p:cNvCxnSpPr>
            <p:nvPr/>
          </p:nvCxnSpPr>
          <p:spPr>
            <a:xfrm rot="10800000" flipV="1">
              <a:off x="6972300" y="2955908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/>
            <p:cNvSpPr/>
            <p:nvPr/>
          </p:nvSpPr>
          <p:spPr>
            <a:xfrm>
              <a:off x="787400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74" name="Straight Arrow Connector 373"/>
            <p:cNvCxnSpPr>
              <a:stCxn id="373" idx="2"/>
            </p:cNvCxnSpPr>
            <p:nvPr/>
          </p:nvCxnSpPr>
          <p:spPr>
            <a:xfrm rot="10800000" flipV="1">
              <a:off x="6870700" y="3063856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Oval 374"/>
            <p:cNvSpPr/>
            <p:nvPr/>
          </p:nvSpPr>
          <p:spPr>
            <a:xfrm>
              <a:off x="7981950" y="30161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76" name="Straight Arrow Connector 375"/>
            <p:cNvCxnSpPr>
              <a:stCxn id="375" idx="2"/>
            </p:cNvCxnSpPr>
            <p:nvPr/>
          </p:nvCxnSpPr>
          <p:spPr>
            <a:xfrm rot="10800000" flipV="1">
              <a:off x="6859588" y="3063856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Oval 376"/>
            <p:cNvSpPr/>
            <p:nvPr/>
          </p:nvSpPr>
          <p:spPr>
            <a:xfrm>
              <a:off x="787400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78" name="Straight Arrow Connector 377"/>
            <p:cNvCxnSpPr>
              <a:stCxn id="377" idx="2"/>
            </p:cNvCxnSpPr>
            <p:nvPr/>
          </p:nvCxnSpPr>
          <p:spPr>
            <a:xfrm rot="10800000" flipV="1">
              <a:off x="687070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Oval 378"/>
            <p:cNvSpPr/>
            <p:nvPr/>
          </p:nvSpPr>
          <p:spPr>
            <a:xfrm>
              <a:off x="7981950" y="31241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80" name="Straight Arrow Connector 379"/>
            <p:cNvCxnSpPr>
              <a:stCxn id="379" idx="2"/>
            </p:cNvCxnSpPr>
            <p:nvPr/>
          </p:nvCxnSpPr>
          <p:spPr>
            <a:xfrm rot="10800000" flipV="1">
              <a:off x="6978650" y="317180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Rounded Rectangle 380"/>
            <p:cNvSpPr/>
            <p:nvPr/>
          </p:nvSpPr>
          <p:spPr>
            <a:xfrm>
              <a:off x="6371221" y="324923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82" name="Straight Arrow Connector 381"/>
            <p:cNvCxnSpPr/>
            <p:nvPr/>
          </p:nvCxnSpPr>
          <p:spPr>
            <a:xfrm flipV="1">
              <a:off x="5648325" y="3632172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TextBox 382"/>
            <p:cNvSpPr txBox="1"/>
            <p:nvPr/>
          </p:nvSpPr>
          <p:spPr>
            <a:xfrm rot="365893">
              <a:off x="5566006" y="366451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9F2936"/>
                  </a:solidFill>
                </a:rPr>
                <a:t>Dual 10 GbE</a:t>
              </a:r>
            </a:p>
          </p:txBody>
        </p:sp>
        <p:cxnSp>
          <p:nvCxnSpPr>
            <p:cNvPr id="384" name="Straight Arrow Connector 383"/>
            <p:cNvCxnSpPr/>
            <p:nvPr/>
          </p:nvCxnSpPr>
          <p:spPr>
            <a:xfrm rot="5400000">
              <a:off x="5025237" y="4344155"/>
              <a:ext cx="666739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TextBox 384"/>
            <p:cNvSpPr txBox="1"/>
            <p:nvPr/>
          </p:nvSpPr>
          <p:spPr>
            <a:xfrm rot="365893">
              <a:off x="5181729" y="4023137"/>
              <a:ext cx="925831" cy="492443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Infiniband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40 Gb/s</a:t>
              </a:r>
            </a:p>
          </p:txBody>
        </p:sp>
        <p:sp>
          <p:nvSpPr>
            <p:cNvPr id="386" name="TextBox 385"/>
            <p:cNvSpPr txBox="1"/>
            <p:nvPr/>
          </p:nvSpPr>
          <p:spPr>
            <a:xfrm rot="365893">
              <a:off x="6631553" y="285488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1 GbE</a:t>
              </a: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076825" y="469893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</a:t>
              </a:r>
            </a:p>
          </p:txBody>
        </p:sp>
        <p:cxnSp>
          <p:nvCxnSpPr>
            <p:cNvPr id="388" name="Straight Arrow Connector 387"/>
            <p:cNvCxnSpPr/>
            <p:nvPr/>
          </p:nvCxnSpPr>
          <p:spPr>
            <a:xfrm flipV="1">
              <a:off x="5648325" y="4476708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Oval 388"/>
            <p:cNvSpPr/>
            <p:nvPr/>
          </p:nvSpPr>
          <p:spPr>
            <a:xfrm>
              <a:off x="7416800" y="3721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0" name="Straight Arrow Connector 389"/>
            <p:cNvCxnSpPr>
              <a:stCxn id="389" idx="2"/>
            </p:cNvCxnSpPr>
            <p:nvPr/>
          </p:nvCxnSpPr>
          <p:spPr>
            <a:xfrm rot="10800000" flipV="1">
              <a:off x="6413500" y="376869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Oval 390"/>
            <p:cNvSpPr/>
            <p:nvPr/>
          </p:nvSpPr>
          <p:spPr>
            <a:xfrm>
              <a:off x="7524750" y="3721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2" name="Straight Arrow Connector 391"/>
            <p:cNvCxnSpPr>
              <a:stCxn id="391" idx="2"/>
            </p:cNvCxnSpPr>
            <p:nvPr/>
          </p:nvCxnSpPr>
          <p:spPr>
            <a:xfrm rot="10800000" flipV="1">
              <a:off x="6521450" y="376869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Oval 392"/>
            <p:cNvSpPr/>
            <p:nvPr/>
          </p:nvSpPr>
          <p:spPr>
            <a:xfrm>
              <a:off x="7416800" y="3828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4" name="Straight Arrow Connector 393"/>
            <p:cNvCxnSpPr>
              <a:stCxn id="393" idx="2"/>
            </p:cNvCxnSpPr>
            <p:nvPr/>
          </p:nvCxnSpPr>
          <p:spPr>
            <a:xfrm rot="10800000" flipV="1">
              <a:off x="6413500" y="387664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/>
            <p:nvPr/>
          </p:nvSpPr>
          <p:spPr>
            <a:xfrm>
              <a:off x="7524750" y="3828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6" name="Straight Arrow Connector 395"/>
            <p:cNvCxnSpPr>
              <a:stCxn id="395" idx="2"/>
            </p:cNvCxnSpPr>
            <p:nvPr/>
          </p:nvCxnSpPr>
          <p:spPr>
            <a:xfrm rot="10800000" flipV="1">
              <a:off x="6521450" y="387664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Oval 396"/>
            <p:cNvSpPr/>
            <p:nvPr/>
          </p:nvSpPr>
          <p:spPr>
            <a:xfrm>
              <a:off x="7423150" y="3936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8" name="Straight Arrow Connector 397"/>
            <p:cNvCxnSpPr>
              <a:stCxn id="397" idx="2"/>
            </p:cNvCxnSpPr>
            <p:nvPr/>
          </p:nvCxnSpPr>
          <p:spPr>
            <a:xfrm rot="10800000" flipV="1">
              <a:off x="6419850" y="398459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/>
            <p:cNvSpPr/>
            <p:nvPr/>
          </p:nvSpPr>
          <p:spPr>
            <a:xfrm>
              <a:off x="7531100" y="3936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0" name="Straight Arrow Connector 399"/>
            <p:cNvCxnSpPr>
              <a:stCxn id="399" idx="2"/>
            </p:cNvCxnSpPr>
            <p:nvPr/>
          </p:nvCxnSpPr>
          <p:spPr>
            <a:xfrm rot="10800000" flipV="1">
              <a:off x="6527800" y="398459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Oval 400"/>
            <p:cNvSpPr/>
            <p:nvPr/>
          </p:nvSpPr>
          <p:spPr>
            <a:xfrm>
              <a:off x="7423150" y="40448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2" name="Straight Arrow Connector 401"/>
            <p:cNvCxnSpPr>
              <a:stCxn id="401" idx="2"/>
            </p:cNvCxnSpPr>
            <p:nvPr/>
          </p:nvCxnSpPr>
          <p:spPr>
            <a:xfrm rot="10800000" flipV="1">
              <a:off x="6419850" y="409254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/>
            <p:cNvSpPr/>
            <p:nvPr/>
          </p:nvSpPr>
          <p:spPr>
            <a:xfrm>
              <a:off x="7531100" y="40448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4" name="Straight Arrow Connector 403"/>
            <p:cNvCxnSpPr>
              <a:stCxn id="403" idx="2"/>
            </p:cNvCxnSpPr>
            <p:nvPr/>
          </p:nvCxnSpPr>
          <p:spPr>
            <a:xfrm rot="10800000" flipV="1">
              <a:off x="6527800" y="409254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Oval 404"/>
            <p:cNvSpPr/>
            <p:nvPr/>
          </p:nvSpPr>
          <p:spPr>
            <a:xfrm>
              <a:off x="764540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6" name="Straight Arrow Connector 405"/>
            <p:cNvCxnSpPr>
              <a:stCxn id="405" idx="2"/>
            </p:cNvCxnSpPr>
            <p:nvPr/>
          </p:nvCxnSpPr>
          <p:spPr>
            <a:xfrm rot="10800000" flipV="1">
              <a:off x="6642100" y="376234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7" name="Oval 406"/>
            <p:cNvSpPr/>
            <p:nvPr/>
          </p:nvSpPr>
          <p:spPr>
            <a:xfrm>
              <a:off x="775335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8" name="Straight Arrow Connector 407"/>
            <p:cNvCxnSpPr>
              <a:stCxn id="407" idx="2"/>
            </p:cNvCxnSpPr>
            <p:nvPr/>
          </p:nvCxnSpPr>
          <p:spPr>
            <a:xfrm rot="10800000" flipV="1">
              <a:off x="6750050" y="3762345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408"/>
            <p:cNvSpPr/>
            <p:nvPr/>
          </p:nvSpPr>
          <p:spPr>
            <a:xfrm>
              <a:off x="764540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10" name="Straight Arrow Connector 409"/>
            <p:cNvCxnSpPr>
              <a:stCxn id="409" idx="2"/>
            </p:cNvCxnSpPr>
            <p:nvPr/>
          </p:nvCxnSpPr>
          <p:spPr>
            <a:xfrm rot="10800000" flipV="1">
              <a:off x="664210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Oval 410"/>
            <p:cNvSpPr/>
            <p:nvPr/>
          </p:nvSpPr>
          <p:spPr>
            <a:xfrm>
              <a:off x="775335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12" name="Straight Arrow Connector 411"/>
            <p:cNvCxnSpPr>
              <a:stCxn id="411" idx="2"/>
            </p:cNvCxnSpPr>
            <p:nvPr/>
          </p:nvCxnSpPr>
          <p:spPr>
            <a:xfrm rot="10800000" flipV="1">
              <a:off x="675005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Oval 412"/>
            <p:cNvSpPr/>
            <p:nvPr/>
          </p:nvSpPr>
          <p:spPr>
            <a:xfrm>
              <a:off x="765175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14" name="Straight Arrow Connector 413"/>
            <p:cNvCxnSpPr>
              <a:stCxn id="413" idx="2"/>
            </p:cNvCxnSpPr>
            <p:nvPr/>
          </p:nvCxnSpPr>
          <p:spPr>
            <a:xfrm rot="10800000" flipV="1">
              <a:off x="6648450" y="397824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Oval 414"/>
            <p:cNvSpPr/>
            <p:nvPr/>
          </p:nvSpPr>
          <p:spPr>
            <a:xfrm>
              <a:off x="775970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16" name="Straight Arrow Connector 415"/>
            <p:cNvCxnSpPr>
              <a:stCxn id="415" idx="2"/>
            </p:cNvCxnSpPr>
            <p:nvPr/>
          </p:nvCxnSpPr>
          <p:spPr>
            <a:xfrm rot="10800000" flipV="1">
              <a:off x="6756400" y="397824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Oval 416"/>
            <p:cNvSpPr/>
            <p:nvPr/>
          </p:nvSpPr>
          <p:spPr>
            <a:xfrm>
              <a:off x="765175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18" name="Straight Arrow Connector 417"/>
            <p:cNvCxnSpPr>
              <a:stCxn id="417" idx="2"/>
            </p:cNvCxnSpPr>
            <p:nvPr/>
          </p:nvCxnSpPr>
          <p:spPr>
            <a:xfrm rot="10800000" flipV="1">
              <a:off x="664845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Oval 418"/>
            <p:cNvSpPr/>
            <p:nvPr/>
          </p:nvSpPr>
          <p:spPr>
            <a:xfrm>
              <a:off x="775970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20" name="Straight Arrow Connector 419"/>
            <p:cNvCxnSpPr>
              <a:stCxn id="419" idx="2"/>
            </p:cNvCxnSpPr>
            <p:nvPr/>
          </p:nvCxnSpPr>
          <p:spPr>
            <a:xfrm rot="10800000" flipV="1">
              <a:off x="675640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Oval 420"/>
            <p:cNvSpPr/>
            <p:nvPr/>
          </p:nvSpPr>
          <p:spPr>
            <a:xfrm>
              <a:off x="786765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22" name="Straight Arrow Connector 421"/>
            <p:cNvCxnSpPr>
              <a:stCxn id="421" idx="2"/>
            </p:cNvCxnSpPr>
            <p:nvPr/>
          </p:nvCxnSpPr>
          <p:spPr>
            <a:xfrm rot="10800000" flipV="1">
              <a:off x="6840538" y="3762345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/>
            <p:cNvSpPr/>
            <p:nvPr/>
          </p:nvSpPr>
          <p:spPr>
            <a:xfrm>
              <a:off x="7975600" y="37146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24" name="Straight Arrow Connector 423"/>
            <p:cNvCxnSpPr>
              <a:stCxn id="423" idx="2"/>
            </p:cNvCxnSpPr>
            <p:nvPr/>
          </p:nvCxnSpPr>
          <p:spPr>
            <a:xfrm rot="10800000" flipV="1">
              <a:off x="6794500" y="3762345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/>
            <p:cNvSpPr/>
            <p:nvPr/>
          </p:nvSpPr>
          <p:spPr>
            <a:xfrm>
              <a:off x="786765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26" name="Straight Arrow Connector 425"/>
            <p:cNvCxnSpPr>
              <a:stCxn id="425" idx="2"/>
            </p:cNvCxnSpPr>
            <p:nvPr/>
          </p:nvCxnSpPr>
          <p:spPr>
            <a:xfrm rot="10800000" flipV="1">
              <a:off x="686435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7" name="Oval 426"/>
            <p:cNvSpPr/>
            <p:nvPr/>
          </p:nvSpPr>
          <p:spPr>
            <a:xfrm>
              <a:off x="7975600" y="38226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28" name="Straight Arrow Connector 427"/>
            <p:cNvCxnSpPr>
              <a:stCxn id="427" idx="2"/>
            </p:cNvCxnSpPr>
            <p:nvPr/>
          </p:nvCxnSpPr>
          <p:spPr>
            <a:xfrm rot="10800000" flipV="1">
              <a:off x="6972300" y="3870293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Oval 428"/>
            <p:cNvSpPr/>
            <p:nvPr/>
          </p:nvSpPr>
          <p:spPr>
            <a:xfrm>
              <a:off x="787400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0" name="Straight Arrow Connector 429"/>
            <p:cNvCxnSpPr>
              <a:stCxn id="429" idx="2"/>
            </p:cNvCxnSpPr>
            <p:nvPr/>
          </p:nvCxnSpPr>
          <p:spPr>
            <a:xfrm rot="10800000" flipV="1">
              <a:off x="6870700" y="397824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Oval 430"/>
            <p:cNvSpPr/>
            <p:nvPr/>
          </p:nvSpPr>
          <p:spPr>
            <a:xfrm>
              <a:off x="7981950" y="39305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2" name="Straight Arrow Connector 431"/>
            <p:cNvCxnSpPr>
              <a:stCxn id="431" idx="2"/>
            </p:cNvCxnSpPr>
            <p:nvPr/>
          </p:nvCxnSpPr>
          <p:spPr>
            <a:xfrm rot="10800000" flipV="1">
              <a:off x="6859588" y="3978242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/>
            <p:cNvSpPr/>
            <p:nvPr/>
          </p:nvSpPr>
          <p:spPr>
            <a:xfrm>
              <a:off x="787400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4" name="Straight Arrow Connector 433"/>
            <p:cNvCxnSpPr>
              <a:stCxn id="433" idx="2"/>
            </p:cNvCxnSpPr>
            <p:nvPr/>
          </p:nvCxnSpPr>
          <p:spPr>
            <a:xfrm rot="10800000" flipV="1">
              <a:off x="687070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5" name="Oval 434"/>
            <p:cNvSpPr/>
            <p:nvPr/>
          </p:nvSpPr>
          <p:spPr>
            <a:xfrm>
              <a:off x="7981950" y="40385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6" name="Straight Arrow Connector 435"/>
            <p:cNvCxnSpPr>
              <a:stCxn id="435" idx="2"/>
            </p:cNvCxnSpPr>
            <p:nvPr/>
          </p:nvCxnSpPr>
          <p:spPr>
            <a:xfrm rot="10800000" flipV="1">
              <a:off x="6978650" y="4086190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Rounded Rectangle 436"/>
            <p:cNvSpPr/>
            <p:nvPr/>
          </p:nvSpPr>
          <p:spPr>
            <a:xfrm>
              <a:off x="6371221" y="416363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8" name="Straight Arrow Connector 437"/>
            <p:cNvCxnSpPr/>
            <p:nvPr/>
          </p:nvCxnSpPr>
          <p:spPr>
            <a:xfrm flipV="1">
              <a:off x="5648325" y="4546557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TextBox 438"/>
            <p:cNvSpPr txBox="1"/>
            <p:nvPr/>
          </p:nvSpPr>
          <p:spPr>
            <a:xfrm rot="365893">
              <a:off x="5566006" y="457891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9F2936"/>
                  </a:solidFill>
                </a:rPr>
                <a:t>Dual 10 GbE</a:t>
              </a:r>
            </a:p>
          </p:txBody>
        </p:sp>
        <p:sp>
          <p:nvSpPr>
            <p:cNvPr id="442" name="TextBox 441"/>
            <p:cNvSpPr txBox="1"/>
            <p:nvPr/>
          </p:nvSpPr>
          <p:spPr>
            <a:xfrm rot="365893">
              <a:off x="6631553" y="376928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1 GbE</a:t>
              </a: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5076825" y="5994330"/>
              <a:ext cx="561975" cy="24765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84</a:t>
              </a:r>
            </a:p>
          </p:txBody>
        </p:sp>
        <p:cxnSp>
          <p:nvCxnSpPr>
            <p:cNvPr id="444" name="Straight Arrow Connector 443"/>
            <p:cNvCxnSpPr/>
            <p:nvPr/>
          </p:nvCxnSpPr>
          <p:spPr>
            <a:xfrm flipV="1">
              <a:off x="5648325" y="5772088"/>
              <a:ext cx="774700" cy="32702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Oval 444"/>
            <p:cNvSpPr/>
            <p:nvPr/>
          </p:nvSpPr>
          <p:spPr>
            <a:xfrm>
              <a:off x="7416800" y="50164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46" name="Straight Arrow Connector 445"/>
            <p:cNvCxnSpPr>
              <a:stCxn id="445" idx="2"/>
            </p:cNvCxnSpPr>
            <p:nvPr/>
          </p:nvCxnSpPr>
          <p:spPr>
            <a:xfrm rot="10800000" flipV="1">
              <a:off x="6413500" y="50640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/>
            <p:cNvSpPr/>
            <p:nvPr/>
          </p:nvSpPr>
          <p:spPr>
            <a:xfrm>
              <a:off x="7524750" y="50164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48" name="Straight Arrow Connector 447"/>
            <p:cNvCxnSpPr>
              <a:stCxn id="447" idx="2"/>
            </p:cNvCxnSpPr>
            <p:nvPr/>
          </p:nvCxnSpPr>
          <p:spPr>
            <a:xfrm rot="10800000" flipV="1">
              <a:off x="6521450" y="506407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/>
            <p:cNvSpPr/>
            <p:nvPr/>
          </p:nvSpPr>
          <p:spPr>
            <a:xfrm>
              <a:off x="7416800" y="51243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50" name="Straight Arrow Connector 449"/>
            <p:cNvCxnSpPr>
              <a:stCxn id="449" idx="2"/>
            </p:cNvCxnSpPr>
            <p:nvPr/>
          </p:nvCxnSpPr>
          <p:spPr>
            <a:xfrm rot="10800000" flipV="1">
              <a:off x="6413500" y="51720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" name="Oval 450"/>
            <p:cNvSpPr/>
            <p:nvPr/>
          </p:nvSpPr>
          <p:spPr>
            <a:xfrm>
              <a:off x="7524750" y="51243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52" name="Straight Arrow Connector 451"/>
            <p:cNvCxnSpPr>
              <a:stCxn id="451" idx="2"/>
            </p:cNvCxnSpPr>
            <p:nvPr/>
          </p:nvCxnSpPr>
          <p:spPr>
            <a:xfrm rot="10800000" flipV="1">
              <a:off x="6521450" y="517202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Oval 452"/>
            <p:cNvSpPr/>
            <p:nvPr/>
          </p:nvSpPr>
          <p:spPr>
            <a:xfrm>
              <a:off x="7423150" y="52323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54" name="Straight Arrow Connector 453"/>
            <p:cNvCxnSpPr>
              <a:stCxn id="453" idx="2"/>
            </p:cNvCxnSpPr>
            <p:nvPr/>
          </p:nvCxnSpPr>
          <p:spPr>
            <a:xfrm rot="10800000" flipV="1">
              <a:off x="6419850" y="52799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Oval 454"/>
            <p:cNvSpPr/>
            <p:nvPr/>
          </p:nvSpPr>
          <p:spPr>
            <a:xfrm>
              <a:off x="7531100" y="52323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56" name="Straight Arrow Connector 455"/>
            <p:cNvCxnSpPr>
              <a:stCxn id="455" idx="2"/>
            </p:cNvCxnSpPr>
            <p:nvPr/>
          </p:nvCxnSpPr>
          <p:spPr>
            <a:xfrm rot="10800000" flipV="1">
              <a:off x="6527800" y="527997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Oval 456"/>
            <p:cNvSpPr/>
            <p:nvPr/>
          </p:nvSpPr>
          <p:spPr>
            <a:xfrm>
              <a:off x="7423150" y="534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58" name="Straight Arrow Connector 457"/>
            <p:cNvCxnSpPr>
              <a:stCxn id="457" idx="2"/>
            </p:cNvCxnSpPr>
            <p:nvPr/>
          </p:nvCxnSpPr>
          <p:spPr>
            <a:xfrm rot="10800000" flipV="1">
              <a:off x="6419850" y="53879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Oval 458"/>
            <p:cNvSpPr/>
            <p:nvPr/>
          </p:nvSpPr>
          <p:spPr>
            <a:xfrm>
              <a:off x="7531100" y="53402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60" name="Straight Arrow Connector 459"/>
            <p:cNvCxnSpPr>
              <a:stCxn id="459" idx="2"/>
            </p:cNvCxnSpPr>
            <p:nvPr/>
          </p:nvCxnSpPr>
          <p:spPr>
            <a:xfrm rot="10800000" flipV="1">
              <a:off x="6527800" y="538791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460"/>
            <p:cNvSpPr/>
            <p:nvPr/>
          </p:nvSpPr>
          <p:spPr>
            <a:xfrm>
              <a:off x="764540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62" name="Straight Arrow Connector 461"/>
            <p:cNvCxnSpPr>
              <a:stCxn id="461" idx="2"/>
            </p:cNvCxnSpPr>
            <p:nvPr/>
          </p:nvCxnSpPr>
          <p:spPr>
            <a:xfrm rot="10800000" flipV="1">
              <a:off x="6642100" y="50577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Oval 462"/>
            <p:cNvSpPr/>
            <p:nvPr/>
          </p:nvSpPr>
          <p:spPr>
            <a:xfrm>
              <a:off x="775335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64" name="Straight Arrow Connector 463"/>
            <p:cNvCxnSpPr>
              <a:stCxn id="463" idx="2"/>
            </p:cNvCxnSpPr>
            <p:nvPr/>
          </p:nvCxnSpPr>
          <p:spPr>
            <a:xfrm rot="10800000" flipV="1">
              <a:off x="6750050" y="5057724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Oval 464"/>
            <p:cNvSpPr/>
            <p:nvPr/>
          </p:nvSpPr>
          <p:spPr>
            <a:xfrm>
              <a:off x="764540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66" name="Straight Arrow Connector 465"/>
            <p:cNvCxnSpPr>
              <a:stCxn id="465" idx="2"/>
            </p:cNvCxnSpPr>
            <p:nvPr/>
          </p:nvCxnSpPr>
          <p:spPr>
            <a:xfrm rot="10800000" flipV="1">
              <a:off x="664210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Oval 466"/>
            <p:cNvSpPr/>
            <p:nvPr/>
          </p:nvSpPr>
          <p:spPr>
            <a:xfrm>
              <a:off x="775335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68" name="Straight Arrow Connector 467"/>
            <p:cNvCxnSpPr>
              <a:stCxn id="467" idx="2"/>
            </p:cNvCxnSpPr>
            <p:nvPr/>
          </p:nvCxnSpPr>
          <p:spPr>
            <a:xfrm rot="10800000" flipV="1">
              <a:off x="675005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Oval 468"/>
            <p:cNvSpPr/>
            <p:nvPr/>
          </p:nvSpPr>
          <p:spPr>
            <a:xfrm>
              <a:off x="765175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0" name="Straight Arrow Connector 469"/>
            <p:cNvCxnSpPr>
              <a:stCxn id="469" idx="2"/>
            </p:cNvCxnSpPr>
            <p:nvPr/>
          </p:nvCxnSpPr>
          <p:spPr>
            <a:xfrm rot="10800000" flipV="1">
              <a:off x="6648450" y="52736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Oval 470"/>
            <p:cNvSpPr/>
            <p:nvPr/>
          </p:nvSpPr>
          <p:spPr>
            <a:xfrm>
              <a:off x="775970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2" name="Straight Arrow Connector 471"/>
            <p:cNvCxnSpPr>
              <a:stCxn id="471" idx="2"/>
            </p:cNvCxnSpPr>
            <p:nvPr/>
          </p:nvCxnSpPr>
          <p:spPr>
            <a:xfrm rot="10800000" flipV="1">
              <a:off x="6756400" y="52736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Oval 472"/>
            <p:cNvSpPr/>
            <p:nvPr/>
          </p:nvSpPr>
          <p:spPr>
            <a:xfrm>
              <a:off x="765175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4" name="Straight Arrow Connector 473"/>
            <p:cNvCxnSpPr>
              <a:stCxn id="473" idx="2"/>
            </p:cNvCxnSpPr>
            <p:nvPr/>
          </p:nvCxnSpPr>
          <p:spPr>
            <a:xfrm rot="10800000" flipV="1">
              <a:off x="664845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Oval 474"/>
            <p:cNvSpPr/>
            <p:nvPr/>
          </p:nvSpPr>
          <p:spPr>
            <a:xfrm>
              <a:off x="775970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6" name="Straight Arrow Connector 475"/>
            <p:cNvCxnSpPr>
              <a:stCxn id="475" idx="2"/>
            </p:cNvCxnSpPr>
            <p:nvPr/>
          </p:nvCxnSpPr>
          <p:spPr>
            <a:xfrm rot="10800000" flipV="1">
              <a:off x="675640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Oval 476"/>
            <p:cNvSpPr/>
            <p:nvPr/>
          </p:nvSpPr>
          <p:spPr>
            <a:xfrm>
              <a:off x="786765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8" name="Straight Arrow Connector 477"/>
            <p:cNvCxnSpPr>
              <a:stCxn id="477" idx="2"/>
            </p:cNvCxnSpPr>
            <p:nvPr/>
          </p:nvCxnSpPr>
          <p:spPr>
            <a:xfrm rot="10800000" flipV="1">
              <a:off x="6840538" y="5057724"/>
              <a:ext cx="1027112" cy="42703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Oval 478"/>
            <p:cNvSpPr/>
            <p:nvPr/>
          </p:nvSpPr>
          <p:spPr>
            <a:xfrm>
              <a:off x="7975600" y="50100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0" name="Straight Arrow Connector 479"/>
            <p:cNvCxnSpPr>
              <a:stCxn id="479" idx="2"/>
            </p:cNvCxnSpPr>
            <p:nvPr/>
          </p:nvCxnSpPr>
          <p:spPr>
            <a:xfrm rot="10800000" flipV="1">
              <a:off x="6794500" y="5057724"/>
              <a:ext cx="1181100" cy="4921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Oval 480"/>
            <p:cNvSpPr/>
            <p:nvPr/>
          </p:nvSpPr>
          <p:spPr>
            <a:xfrm>
              <a:off x="786765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2" name="Straight Arrow Connector 481"/>
            <p:cNvCxnSpPr>
              <a:stCxn id="481" idx="2"/>
            </p:cNvCxnSpPr>
            <p:nvPr/>
          </p:nvCxnSpPr>
          <p:spPr>
            <a:xfrm rot="10800000" flipV="1">
              <a:off x="686435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Oval 482"/>
            <p:cNvSpPr/>
            <p:nvPr/>
          </p:nvSpPr>
          <p:spPr>
            <a:xfrm>
              <a:off x="7975600" y="51180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4" name="Straight Arrow Connector 483"/>
            <p:cNvCxnSpPr>
              <a:stCxn id="483" idx="2"/>
            </p:cNvCxnSpPr>
            <p:nvPr/>
          </p:nvCxnSpPr>
          <p:spPr>
            <a:xfrm rot="10800000" flipV="1">
              <a:off x="6972300" y="5165672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Oval 484"/>
            <p:cNvSpPr/>
            <p:nvPr/>
          </p:nvSpPr>
          <p:spPr>
            <a:xfrm>
              <a:off x="787400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6" name="Straight Arrow Connector 485"/>
            <p:cNvCxnSpPr>
              <a:stCxn id="485" idx="2"/>
            </p:cNvCxnSpPr>
            <p:nvPr/>
          </p:nvCxnSpPr>
          <p:spPr>
            <a:xfrm rot="10800000" flipV="1">
              <a:off x="6870700" y="5273621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Oval 486"/>
            <p:cNvSpPr/>
            <p:nvPr/>
          </p:nvSpPr>
          <p:spPr>
            <a:xfrm>
              <a:off x="7981950" y="522598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8" name="Straight Arrow Connector 487"/>
            <p:cNvCxnSpPr>
              <a:stCxn id="487" idx="2"/>
            </p:cNvCxnSpPr>
            <p:nvPr/>
          </p:nvCxnSpPr>
          <p:spPr>
            <a:xfrm rot="10800000" flipV="1">
              <a:off x="6859588" y="5273621"/>
              <a:ext cx="1122362" cy="46671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Oval 488"/>
            <p:cNvSpPr/>
            <p:nvPr/>
          </p:nvSpPr>
          <p:spPr>
            <a:xfrm>
              <a:off x="787400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90" name="Straight Arrow Connector 489"/>
            <p:cNvCxnSpPr>
              <a:stCxn id="489" idx="2"/>
            </p:cNvCxnSpPr>
            <p:nvPr/>
          </p:nvCxnSpPr>
          <p:spPr>
            <a:xfrm rot="10800000" flipV="1">
              <a:off x="687070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Oval 490"/>
            <p:cNvSpPr/>
            <p:nvPr/>
          </p:nvSpPr>
          <p:spPr>
            <a:xfrm>
              <a:off x="7981950" y="5333930"/>
              <a:ext cx="95250" cy="952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92" name="Straight Arrow Connector 491"/>
            <p:cNvCxnSpPr>
              <a:stCxn id="491" idx="2"/>
            </p:cNvCxnSpPr>
            <p:nvPr/>
          </p:nvCxnSpPr>
          <p:spPr>
            <a:xfrm rot="10800000" flipV="1">
              <a:off x="6978650" y="5381569"/>
              <a:ext cx="1003300" cy="41591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Rounded Rectangle 492"/>
            <p:cNvSpPr/>
            <p:nvPr/>
          </p:nvSpPr>
          <p:spPr>
            <a:xfrm>
              <a:off x="6371221" y="5459034"/>
              <a:ext cx="644900" cy="41255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94" name="Straight Arrow Connector 493"/>
            <p:cNvCxnSpPr/>
            <p:nvPr/>
          </p:nvCxnSpPr>
          <p:spPr>
            <a:xfrm flipV="1">
              <a:off x="5648325" y="5841936"/>
              <a:ext cx="933450" cy="39686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5" name="TextBox 494"/>
            <p:cNvSpPr txBox="1"/>
            <p:nvPr/>
          </p:nvSpPr>
          <p:spPr>
            <a:xfrm rot="365893">
              <a:off x="5566006" y="5874314"/>
              <a:ext cx="949299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9F2936"/>
                  </a:solidFill>
                </a:rPr>
                <a:t>Dual 10 GbE</a:t>
              </a:r>
            </a:p>
          </p:txBody>
        </p:sp>
        <p:cxnSp>
          <p:nvCxnSpPr>
            <p:cNvPr id="496" name="Straight Arrow Connector 495"/>
            <p:cNvCxnSpPr/>
            <p:nvPr/>
          </p:nvCxnSpPr>
          <p:spPr>
            <a:xfrm rot="5400000" flipH="1" flipV="1">
              <a:off x="4956183" y="5451418"/>
              <a:ext cx="1031858" cy="95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TextBox 496"/>
            <p:cNvSpPr txBox="1"/>
            <p:nvPr/>
          </p:nvSpPr>
          <p:spPr>
            <a:xfrm rot="365893">
              <a:off x="5328030" y="5142971"/>
              <a:ext cx="925831" cy="492443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Infiniband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40 Gb/s</a:t>
              </a:r>
            </a:p>
          </p:txBody>
        </p:sp>
        <p:sp>
          <p:nvSpPr>
            <p:cNvPr id="498" name="TextBox 497"/>
            <p:cNvSpPr txBox="1"/>
            <p:nvPr/>
          </p:nvSpPr>
          <p:spPr>
            <a:xfrm rot="365893">
              <a:off x="6631553" y="5064689"/>
              <a:ext cx="551754" cy="27699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1 GbE</a:t>
              </a:r>
            </a:p>
          </p:txBody>
        </p:sp>
      </p:grpSp>
      <p:grpSp>
        <p:nvGrpSpPr>
          <p:cNvPr id="5" name="Group 264"/>
          <p:cNvGrpSpPr/>
          <p:nvPr/>
        </p:nvGrpSpPr>
        <p:grpSpPr>
          <a:xfrm>
            <a:off x="2819400" y="1143000"/>
            <a:ext cx="1924050" cy="1143000"/>
            <a:chOff x="2819400" y="1219201"/>
            <a:chExt cx="1924050" cy="1143000"/>
          </a:xfrm>
        </p:grpSpPr>
        <p:sp>
          <p:nvSpPr>
            <p:cNvPr id="500" name="Rectangle 499"/>
            <p:cNvSpPr/>
            <p:nvPr/>
          </p:nvSpPr>
          <p:spPr>
            <a:xfrm>
              <a:off x="2819400" y="1219201"/>
              <a:ext cx="192405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2952752" y="1619251"/>
              <a:ext cx="1657348" cy="523220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solidFill>
                    <a:prstClr val="white"/>
                  </a:solidFill>
                </a:rPr>
                <a:t>HPC GPGPU </a:t>
              </a:r>
              <a:r>
                <a:rPr lang="en-US" sz="1400" dirty="0">
                  <a:solidFill>
                    <a:prstClr val="white"/>
                  </a:solidFill>
                </a:rPr>
                <a:t>Assets on </a:t>
              </a:r>
              <a:r>
                <a:rPr lang="en-US" sz="1400" dirty="0" smtClean="0">
                  <a:solidFill>
                    <a:prstClr val="white"/>
                  </a:solidFill>
                </a:rPr>
                <a:t> </a:t>
              </a:r>
              <a:r>
                <a:rPr lang="en-US" sz="1400" dirty="0">
                  <a:solidFill>
                    <a:prstClr val="white"/>
                  </a:solidFill>
                </a:rPr>
                <a:t>DREN Network</a:t>
              </a:r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2847975" y="1238251"/>
              <a:ext cx="760273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Legend:</a:t>
              </a:r>
            </a:p>
          </p:txBody>
        </p:sp>
      </p:grpSp>
      <p:sp>
        <p:nvSpPr>
          <p:cNvPr id="257" name="24-Point Star 256"/>
          <p:cNvSpPr/>
          <p:nvPr/>
        </p:nvSpPr>
        <p:spPr>
          <a:xfrm>
            <a:off x="7210426" y="6024563"/>
            <a:ext cx="1579563" cy="374650"/>
          </a:xfrm>
          <a:prstGeom prst="star24">
            <a:avLst>
              <a:gd name="adj" fmla="val 27778"/>
            </a:avLst>
          </a:prstGeom>
          <a:gradFill flip="none" rotWithShape="1">
            <a:gsLst>
              <a:gs pos="48000">
                <a:srgbClr val="FFC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17016" tIns="58508" rIns="117016" bIns="58508" anchor="ctr"/>
          <a:lstStyle/>
          <a:p>
            <a:pPr algn="ctr">
              <a:lnSpc>
                <a:spcPct val="85000"/>
              </a:lnSpc>
              <a:defRPr/>
            </a:pPr>
            <a:endParaRPr lang="en-US" sz="4000" b="1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9947" name="Rectangle 269"/>
          <p:cNvSpPr>
            <a:spLocks noChangeArrowheads="1"/>
          </p:cNvSpPr>
          <p:nvPr/>
        </p:nvSpPr>
        <p:spPr bwMode="auto">
          <a:xfrm>
            <a:off x="7183439" y="6065838"/>
            <a:ext cx="1319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</a:rPr>
              <a:t>Online:  Nov 2010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228600" y="1438275"/>
            <a:ext cx="1924050" cy="313143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9" name="Rectangle 8"/>
          <p:cNvSpPr>
            <a:spLocks noChangeArrowheads="1"/>
          </p:cNvSpPr>
          <p:nvPr/>
        </p:nvSpPr>
        <p:spPr bwMode="auto">
          <a:xfrm>
            <a:off x="228600" y="1438275"/>
            <a:ext cx="97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ATI Cluster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60" name="Rectangle 8"/>
          <p:cNvSpPr>
            <a:spLocks noChangeArrowheads="1"/>
          </p:cNvSpPr>
          <p:nvPr/>
        </p:nvSpPr>
        <p:spPr bwMode="auto">
          <a:xfrm>
            <a:off x="1095678" y="1454348"/>
            <a:ext cx="105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prstClr val="white"/>
                </a:solidFill>
              </a:rPr>
              <a:t>32 TFLOPS ATI</a:t>
            </a:r>
          </a:p>
          <a:p>
            <a:pPr algn="r">
              <a:defRPr/>
            </a:pPr>
            <a:r>
              <a:rPr lang="en-US" sz="1200" i="1" dirty="0" smtClean="0">
                <a:solidFill>
                  <a:prstClr val="white"/>
                </a:solidFill>
              </a:rPr>
              <a:t>FirePro 8800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62" name="24-Point Star 261"/>
          <p:cNvSpPr/>
          <p:nvPr/>
        </p:nvSpPr>
        <p:spPr>
          <a:xfrm>
            <a:off x="484187" y="4149725"/>
            <a:ext cx="1579563" cy="374650"/>
          </a:xfrm>
          <a:prstGeom prst="star24">
            <a:avLst>
              <a:gd name="adj" fmla="val 27778"/>
            </a:avLst>
          </a:prstGeom>
          <a:gradFill flip="none" rotWithShape="1">
            <a:gsLst>
              <a:gs pos="48000">
                <a:srgbClr val="FFC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17016" tIns="58508" rIns="117016" bIns="58508" anchor="ctr"/>
          <a:lstStyle/>
          <a:p>
            <a:pPr algn="ctr">
              <a:lnSpc>
                <a:spcPct val="85000"/>
              </a:lnSpc>
              <a:defRPr/>
            </a:pPr>
            <a:endParaRPr lang="en-US" sz="4000" b="1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3" name="Rectangle 269"/>
          <p:cNvSpPr>
            <a:spLocks noChangeArrowheads="1"/>
          </p:cNvSpPr>
          <p:nvPr/>
        </p:nvSpPr>
        <p:spPr bwMode="auto">
          <a:xfrm>
            <a:off x="457200" y="4191000"/>
            <a:ext cx="12795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</a:rPr>
              <a:t>Online</a:t>
            </a:r>
            <a:r>
              <a:rPr lang="en-US" sz="1200" b="1" i="1" smtClean="0">
                <a:solidFill>
                  <a:srgbClr val="000000"/>
                </a:solidFill>
              </a:rPr>
              <a:t>:  Jan 2011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0" y="5536049"/>
            <a:ext cx="56929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 Upgrade all Nvidia GPGPUs to C2050s &amp; C2070s Tesla cards June 2012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 30 Kepler cards ~90K will have a 3x improvement (1.5Tflop DP) 220W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 Condor among the greenest HPC in the world (1.25 </a:t>
            </a:r>
            <a:r>
              <a:rPr lang="en-US" sz="1400" dirty="0" err="1" smtClean="0">
                <a:solidFill>
                  <a:prstClr val="black"/>
                </a:solidFill>
              </a:rPr>
              <a:t>Gflop</a:t>
            </a:r>
            <a:r>
              <a:rPr lang="en-US" sz="1400" dirty="0" smtClean="0">
                <a:solidFill>
                  <a:prstClr val="black"/>
                </a:solidFill>
              </a:rPr>
              <a:t>/W DP&amp;SP)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 Redistribute 60 C1060 Tesla cards to other HPC and research sites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 ASIC, UMASS, &amp; ARSC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52" name="Picture 251" descr="Firebi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981200"/>
            <a:ext cx="1533877" cy="2053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495425"/>
            <a:ext cx="6800850" cy="4525963"/>
          </a:xfrm>
        </p:spPr>
        <p:txBody>
          <a:bodyPr/>
          <a:lstStyle/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Mission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RI HPC-ARC &amp; HPC Systems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dirty="0" smtClean="0"/>
              <a:t>Condor Cluster</a:t>
            </a:r>
            <a:endParaRPr lang="en-US" kern="0" dirty="0" smtClean="0"/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Success and Results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  <a:p>
            <a:pPr marL="360363" indent="-360363" defTabSz="960438"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- AFRL Briefing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086F176FA7504E8BEF2BB5C1907EC3" ma:contentTypeVersion="0" ma:contentTypeDescription="Create a new document." ma:contentTypeScope="" ma:versionID="fcad1b7669aa9ffc832038b87686480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6997F2F-0988-49FF-9204-87022020813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0565FAF-FB13-4806-9CDA-99D08956CC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AAE5AF-675A-4FA3-BA94-21F4FA6DD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1 - AFRL Briefing Template</Template>
  <TotalTime>8908</TotalTime>
  <Words>1414</Words>
  <Application>Microsoft Office PowerPoint</Application>
  <PresentationFormat>On-screen Show (4:3)</PresentationFormat>
  <Paragraphs>583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1 - AFRL Briefing Template</vt:lpstr>
      <vt:lpstr>Chart</vt:lpstr>
      <vt:lpstr>Slide 1</vt:lpstr>
      <vt:lpstr>Agenda</vt:lpstr>
      <vt:lpstr>Slide 3</vt:lpstr>
      <vt:lpstr>Agenda</vt:lpstr>
      <vt:lpstr>Mission</vt:lpstr>
      <vt:lpstr>Slide 6</vt:lpstr>
      <vt:lpstr>HPC Facility Resources</vt:lpstr>
      <vt:lpstr>HPC Facility Resources GPGPU Clusters</vt:lpstr>
      <vt:lpstr>Slide 9</vt:lpstr>
      <vt:lpstr>The Condor Cluster</vt:lpstr>
      <vt:lpstr>Condor Cluster (500 Tflops)</vt:lpstr>
      <vt:lpstr>Condor Cluster Networks</vt:lpstr>
      <vt:lpstr>Condor Cluster Networks</vt:lpstr>
      <vt:lpstr>Condor Web Interface</vt:lpstr>
      <vt:lpstr>Slide 15</vt:lpstr>
      <vt:lpstr>Solving Demanding,  Real-Time Military Problems</vt:lpstr>
      <vt:lpstr>RADAR Data Processing for  High Resolution Images</vt:lpstr>
      <vt:lpstr>Optical Text Recognition  Processing Performance</vt:lpstr>
      <vt:lpstr>Space Object Identification</vt:lpstr>
      <vt:lpstr>Matrix Multiply</vt:lpstr>
      <vt:lpstr>Slide 21</vt:lpstr>
      <vt:lpstr>Slide 22</vt:lpstr>
      <vt:lpstr>Future Work</vt:lpstr>
      <vt:lpstr>Autonomous Sensing in Persistent Wide-Area Surveillance</vt:lpstr>
      <vt:lpstr>Conclusions</vt:lpstr>
      <vt:lpstr>Slide 26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usmailc</dc:creator>
  <cp:lastModifiedBy>barnellm</cp:lastModifiedBy>
  <cp:revision>312</cp:revision>
  <dcterms:created xsi:type="dcterms:W3CDTF">2011-05-11T17:04:45Z</dcterms:created>
  <dcterms:modified xsi:type="dcterms:W3CDTF">2012-09-06T13:27:04Z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0x0101008F086F176FA7504E8BEF2BB5C1907EC3</vt:lpwstr>
  </property>
</Properties>
</file>