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4"/>
  </p:sldMasterIdLst>
  <p:notesMasterIdLst>
    <p:notesMasterId r:id="rId39"/>
  </p:notesMasterIdLst>
  <p:handoutMasterIdLst>
    <p:handoutMasterId r:id="rId40"/>
  </p:handoutMasterIdLst>
  <p:sldIdLst>
    <p:sldId id="745" r:id="rId5"/>
    <p:sldId id="662" r:id="rId6"/>
    <p:sldId id="749" r:id="rId7"/>
    <p:sldId id="750" r:id="rId8"/>
    <p:sldId id="487" r:id="rId9"/>
    <p:sldId id="588" r:id="rId10"/>
    <p:sldId id="751" r:id="rId11"/>
    <p:sldId id="754" r:id="rId12"/>
    <p:sldId id="755" r:id="rId13"/>
    <p:sldId id="743" r:id="rId14"/>
    <p:sldId id="746" r:id="rId15"/>
    <p:sldId id="747" r:id="rId16"/>
    <p:sldId id="733" r:id="rId17"/>
    <p:sldId id="734" r:id="rId18"/>
    <p:sldId id="735" r:id="rId19"/>
    <p:sldId id="736" r:id="rId20"/>
    <p:sldId id="737" r:id="rId21"/>
    <p:sldId id="738" r:id="rId22"/>
    <p:sldId id="739" r:id="rId23"/>
    <p:sldId id="740" r:id="rId24"/>
    <p:sldId id="741" r:id="rId25"/>
    <p:sldId id="756" r:id="rId26"/>
    <p:sldId id="702" r:id="rId27"/>
    <p:sldId id="703" r:id="rId28"/>
    <p:sldId id="724" r:id="rId29"/>
    <p:sldId id="725" r:id="rId30"/>
    <p:sldId id="726" r:id="rId31"/>
    <p:sldId id="727" r:id="rId32"/>
    <p:sldId id="728" r:id="rId33"/>
    <p:sldId id="729" r:id="rId34"/>
    <p:sldId id="730" r:id="rId35"/>
    <p:sldId id="744" r:id="rId36"/>
    <p:sldId id="731" r:id="rId37"/>
    <p:sldId id="732" r:id="rId38"/>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9090"/>
    <a:srgbClr val="30C1BE"/>
    <a:srgbClr val="0000FF"/>
    <a:srgbClr val="CC0000"/>
    <a:srgbClr val="DDDDDD"/>
    <a:srgbClr val="2D2D89"/>
    <a:srgbClr val="000066"/>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5507" autoAdjust="0"/>
  </p:normalViewPr>
  <p:slideViewPr>
    <p:cSldViewPr snapToGrid="0">
      <p:cViewPr varScale="1">
        <p:scale>
          <a:sx n="87" d="100"/>
          <a:sy n="87" d="100"/>
        </p:scale>
        <p:origin x="-804" y="-84"/>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25" d="100"/>
          <a:sy n="125" d="100"/>
        </p:scale>
        <p:origin x="-786" y="948"/>
      </p:cViewPr>
      <p:guideLst>
        <p:guide orient="horz" pos="2931"/>
        <p:guide pos="221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work\products\s5\floating%20point%20comparison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work\products\s5\floating%20point%20comparison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Multipliers vs Stratix III</a:t>
            </a:r>
            <a:r>
              <a:rPr lang="en-US" baseline="0"/>
              <a:t> / IV / V</a:t>
            </a:r>
            <a:endParaRPr lang="en-US"/>
          </a:p>
        </c:rich>
      </c:tx>
      <c:layout/>
    </c:title>
    <c:plotArea>
      <c:layout>
        <c:manualLayout>
          <c:layoutTarget val="inner"/>
          <c:xMode val="edge"/>
          <c:yMode val="edge"/>
          <c:x val="0.10349540682414698"/>
          <c:y val="0.21157407407407408"/>
          <c:w val="0.63490048118985165"/>
          <c:h val="0.66565580344125697"/>
        </c:manualLayout>
      </c:layout>
      <c:barChart>
        <c:barDir val="col"/>
        <c:grouping val="clustered"/>
        <c:ser>
          <c:idx val="0"/>
          <c:order val="0"/>
          <c:tx>
            <c:strRef>
              <c:f>Sheet1!$A$69</c:f>
              <c:strCache>
                <c:ptCount val="1"/>
                <c:pt idx="0">
                  <c:v>18x18 Mults</c:v>
                </c:pt>
              </c:strCache>
            </c:strRef>
          </c:tx>
          <c:cat>
            <c:strRef>
              <c:f>Sheet1!$B$67:$D$67</c:f>
              <c:strCache>
                <c:ptCount val="3"/>
                <c:pt idx="0">
                  <c:v>EP3SE110</c:v>
                </c:pt>
                <c:pt idx="1">
                  <c:v>EP4SGX230</c:v>
                </c:pt>
                <c:pt idx="2">
                  <c:v>5SGS720</c:v>
                </c:pt>
              </c:strCache>
            </c:strRef>
          </c:cat>
          <c:val>
            <c:numRef>
              <c:f>Sheet1!$B$69:$D$69</c:f>
              <c:numCache>
                <c:formatCode>General</c:formatCode>
                <c:ptCount val="3"/>
                <c:pt idx="0">
                  <c:v>896</c:v>
                </c:pt>
                <c:pt idx="1">
                  <c:v>1288</c:v>
                </c:pt>
                <c:pt idx="2">
                  <c:v>4096</c:v>
                </c:pt>
              </c:numCache>
            </c:numRef>
          </c:val>
        </c:ser>
        <c:ser>
          <c:idx val="1"/>
          <c:order val="1"/>
          <c:tx>
            <c:strRef>
              <c:f>Sheet1!$A$70</c:f>
              <c:strCache>
                <c:ptCount val="1"/>
                <c:pt idx="0">
                  <c:v>SP FP Mults</c:v>
                </c:pt>
              </c:strCache>
            </c:strRef>
          </c:tx>
          <c:cat>
            <c:strRef>
              <c:f>Sheet1!$B$67:$D$67</c:f>
              <c:strCache>
                <c:ptCount val="3"/>
                <c:pt idx="0">
                  <c:v>EP3SE110</c:v>
                </c:pt>
                <c:pt idx="1">
                  <c:v>EP4SGX230</c:v>
                </c:pt>
                <c:pt idx="2">
                  <c:v>5SGS720</c:v>
                </c:pt>
              </c:strCache>
            </c:strRef>
          </c:cat>
          <c:val>
            <c:numRef>
              <c:f>Sheet1!$B$70:$D$70</c:f>
              <c:numCache>
                <c:formatCode>General</c:formatCode>
                <c:ptCount val="3"/>
                <c:pt idx="0">
                  <c:v>224</c:v>
                </c:pt>
                <c:pt idx="1">
                  <c:v>322</c:v>
                </c:pt>
                <c:pt idx="2">
                  <c:v>2048</c:v>
                </c:pt>
              </c:numCache>
            </c:numRef>
          </c:val>
        </c:ser>
        <c:ser>
          <c:idx val="2"/>
          <c:order val="2"/>
          <c:tx>
            <c:strRef>
              <c:f>Sheet1!$A$71</c:f>
              <c:strCache>
                <c:ptCount val="1"/>
                <c:pt idx="0">
                  <c:v>DP FP Mults</c:v>
                </c:pt>
              </c:strCache>
            </c:strRef>
          </c:tx>
          <c:spPr>
            <a:solidFill>
              <a:srgbClr val="3366CC"/>
            </a:solidFill>
          </c:spPr>
          <c:cat>
            <c:strRef>
              <c:f>Sheet1!$B$67:$D$67</c:f>
              <c:strCache>
                <c:ptCount val="3"/>
                <c:pt idx="0">
                  <c:v>EP3SE110</c:v>
                </c:pt>
                <c:pt idx="1">
                  <c:v>EP4SGX230</c:v>
                </c:pt>
                <c:pt idx="2">
                  <c:v>5SGS720</c:v>
                </c:pt>
              </c:strCache>
            </c:strRef>
          </c:cat>
          <c:val>
            <c:numRef>
              <c:f>Sheet1!$B$71:$D$71</c:f>
              <c:numCache>
                <c:formatCode>General</c:formatCode>
                <c:ptCount val="3"/>
                <c:pt idx="0">
                  <c:v>89</c:v>
                </c:pt>
                <c:pt idx="1">
                  <c:v>128</c:v>
                </c:pt>
                <c:pt idx="2">
                  <c:v>512</c:v>
                </c:pt>
              </c:numCache>
            </c:numRef>
          </c:val>
        </c:ser>
        <c:axId val="140420224"/>
        <c:axId val="140571008"/>
      </c:barChart>
      <c:catAx>
        <c:axId val="140420224"/>
        <c:scaling>
          <c:orientation val="minMax"/>
        </c:scaling>
        <c:axPos val="b"/>
        <c:majorTickMark val="none"/>
        <c:tickLblPos val="nextTo"/>
        <c:crossAx val="140571008"/>
        <c:crosses val="autoZero"/>
        <c:auto val="1"/>
        <c:lblAlgn val="ctr"/>
        <c:lblOffset val="100"/>
      </c:catAx>
      <c:valAx>
        <c:axId val="140571008"/>
        <c:scaling>
          <c:orientation val="minMax"/>
        </c:scaling>
        <c:axPos val="l"/>
        <c:majorGridlines/>
        <c:numFmt formatCode="General" sourceLinked="1"/>
        <c:majorTickMark val="none"/>
        <c:tickLblPos val="nextTo"/>
        <c:crossAx val="140420224"/>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Multipliers vs Stratix III</a:t>
            </a:r>
            <a:r>
              <a:rPr lang="en-US" baseline="0"/>
              <a:t> / IV / V</a:t>
            </a:r>
            <a:endParaRPr lang="en-US"/>
          </a:p>
        </c:rich>
      </c:tx>
      <c:layout/>
    </c:title>
    <c:plotArea>
      <c:layout>
        <c:manualLayout>
          <c:layoutTarget val="inner"/>
          <c:xMode val="edge"/>
          <c:yMode val="edge"/>
          <c:x val="0.10349540682414698"/>
          <c:y val="0.21157407407407408"/>
          <c:w val="0.63490048118985165"/>
          <c:h val="0.66565580344125697"/>
        </c:manualLayout>
      </c:layout>
      <c:barChart>
        <c:barDir val="col"/>
        <c:grouping val="clustered"/>
        <c:ser>
          <c:idx val="0"/>
          <c:order val="0"/>
          <c:tx>
            <c:strRef>
              <c:f>Sheet1!$A$69</c:f>
              <c:strCache>
                <c:ptCount val="1"/>
                <c:pt idx="0">
                  <c:v>18x18 Mults</c:v>
                </c:pt>
              </c:strCache>
            </c:strRef>
          </c:tx>
          <c:dLbls>
            <c:dLbl>
              <c:idx val="2"/>
              <c:layout/>
              <c:tx>
                <c:rich>
                  <a:bodyPr/>
                  <a:lstStyle/>
                  <a:p>
                    <a:r>
                      <a:rPr lang="en-US" smtClean="0"/>
                      <a:t>3926</a:t>
                    </a:r>
                    <a:endParaRPr lang="en-US"/>
                  </a:p>
                </c:rich>
              </c:tx>
              <c:showVal val="1"/>
            </c:dLbl>
            <c:spPr>
              <a:solidFill>
                <a:schemeClr val="bg1"/>
              </a:solidFill>
            </c:spPr>
            <c:showVal val="1"/>
          </c:dLbls>
          <c:cat>
            <c:strRef>
              <c:f>Sheet1!$B$67:$D$67</c:f>
              <c:strCache>
                <c:ptCount val="3"/>
                <c:pt idx="0">
                  <c:v>EP3SE110</c:v>
                </c:pt>
                <c:pt idx="1">
                  <c:v>EP4SGX230</c:v>
                </c:pt>
                <c:pt idx="2">
                  <c:v>5SGS720</c:v>
                </c:pt>
              </c:strCache>
            </c:strRef>
          </c:cat>
          <c:val>
            <c:numRef>
              <c:f>Sheet1!$B$69:$D$69</c:f>
              <c:numCache>
                <c:formatCode>General</c:formatCode>
                <c:ptCount val="3"/>
                <c:pt idx="0">
                  <c:v>896</c:v>
                </c:pt>
                <c:pt idx="1">
                  <c:v>1288</c:v>
                </c:pt>
                <c:pt idx="2">
                  <c:v>4096</c:v>
                </c:pt>
              </c:numCache>
            </c:numRef>
          </c:val>
        </c:ser>
        <c:ser>
          <c:idx val="1"/>
          <c:order val="1"/>
          <c:tx>
            <c:strRef>
              <c:f>Sheet1!$A$70</c:f>
              <c:strCache>
                <c:ptCount val="1"/>
                <c:pt idx="0">
                  <c:v>SP FP Mults</c:v>
                </c:pt>
              </c:strCache>
            </c:strRef>
          </c:tx>
          <c:dLbls>
            <c:dLbl>
              <c:idx val="0"/>
              <c:layout>
                <c:manualLayout>
                  <c:x val="4.2016813673131934E-3"/>
                  <c:y val="6.8807333236352922E-3"/>
                </c:manualLayout>
              </c:layout>
              <c:showVal val="1"/>
            </c:dLbl>
            <c:dLbl>
              <c:idx val="2"/>
              <c:layout>
                <c:manualLayout>
                  <c:x val="8.4033627346263226E-3"/>
                  <c:y val="-6.307266017924417E-17"/>
                </c:manualLayout>
              </c:layout>
              <c:tx>
                <c:rich>
                  <a:bodyPr/>
                  <a:lstStyle/>
                  <a:p>
                    <a:r>
                      <a:rPr lang="en-US" dirty="0" smtClean="0"/>
                      <a:t>1963</a:t>
                    </a:r>
                    <a:endParaRPr lang="en-US" dirty="0"/>
                  </a:p>
                </c:rich>
              </c:tx>
              <c:showVal val="1"/>
            </c:dLbl>
            <c:spPr>
              <a:solidFill>
                <a:schemeClr val="bg1"/>
              </a:solidFill>
            </c:spPr>
            <c:showVal val="1"/>
          </c:dLbls>
          <c:cat>
            <c:strRef>
              <c:f>Sheet1!$B$67:$D$67</c:f>
              <c:strCache>
                <c:ptCount val="3"/>
                <c:pt idx="0">
                  <c:v>EP3SE110</c:v>
                </c:pt>
                <c:pt idx="1">
                  <c:v>EP4SGX230</c:v>
                </c:pt>
                <c:pt idx="2">
                  <c:v>5SGS720</c:v>
                </c:pt>
              </c:strCache>
            </c:strRef>
          </c:cat>
          <c:val>
            <c:numRef>
              <c:f>Sheet1!$B$70:$D$70</c:f>
              <c:numCache>
                <c:formatCode>General</c:formatCode>
                <c:ptCount val="3"/>
                <c:pt idx="0">
                  <c:v>224</c:v>
                </c:pt>
                <c:pt idx="1">
                  <c:v>322</c:v>
                </c:pt>
                <c:pt idx="2">
                  <c:v>2048</c:v>
                </c:pt>
              </c:numCache>
            </c:numRef>
          </c:val>
        </c:ser>
        <c:ser>
          <c:idx val="2"/>
          <c:order val="2"/>
          <c:tx>
            <c:strRef>
              <c:f>Sheet1!$A$71</c:f>
              <c:strCache>
                <c:ptCount val="1"/>
                <c:pt idx="0">
                  <c:v>DP FP Mults</c:v>
                </c:pt>
              </c:strCache>
            </c:strRef>
          </c:tx>
          <c:spPr>
            <a:solidFill>
              <a:srgbClr val="3366CC"/>
            </a:solidFill>
          </c:spPr>
          <c:dLbls>
            <c:dLbl>
              <c:idx val="2"/>
              <c:layout/>
              <c:tx>
                <c:rich>
                  <a:bodyPr/>
                  <a:lstStyle/>
                  <a:p>
                    <a:r>
                      <a:rPr lang="en-US" dirty="0" smtClean="0"/>
                      <a:t>490</a:t>
                    </a:r>
                    <a:endParaRPr lang="en-US" dirty="0"/>
                  </a:p>
                </c:rich>
              </c:tx>
              <c:showVal val="1"/>
            </c:dLbl>
            <c:spPr>
              <a:solidFill>
                <a:schemeClr val="bg1"/>
              </a:solidFill>
            </c:spPr>
            <c:showVal val="1"/>
          </c:dLbls>
          <c:cat>
            <c:strRef>
              <c:f>Sheet1!$B$67:$D$67</c:f>
              <c:strCache>
                <c:ptCount val="3"/>
                <c:pt idx="0">
                  <c:v>EP3SE110</c:v>
                </c:pt>
                <c:pt idx="1">
                  <c:v>EP4SGX230</c:v>
                </c:pt>
                <c:pt idx="2">
                  <c:v>5SGS720</c:v>
                </c:pt>
              </c:strCache>
            </c:strRef>
          </c:cat>
          <c:val>
            <c:numRef>
              <c:f>Sheet1!$B$71:$D$71</c:f>
              <c:numCache>
                <c:formatCode>General</c:formatCode>
                <c:ptCount val="3"/>
                <c:pt idx="0">
                  <c:v>89</c:v>
                </c:pt>
                <c:pt idx="1">
                  <c:v>128</c:v>
                </c:pt>
                <c:pt idx="2">
                  <c:v>512</c:v>
                </c:pt>
              </c:numCache>
            </c:numRef>
          </c:val>
        </c:ser>
        <c:axId val="208540032"/>
        <c:axId val="221948928"/>
      </c:barChart>
      <c:catAx>
        <c:axId val="208540032"/>
        <c:scaling>
          <c:orientation val="minMax"/>
        </c:scaling>
        <c:axPos val="b"/>
        <c:majorTickMark val="none"/>
        <c:tickLblPos val="nextTo"/>
        <c:crossAx val="221948928"/>
        <c:crosses val="autoZero"/>
        <c:auto val="1"/>
        <c:lblAlgn val="ctr"/>
        <c:lblOffset val="100"/>
      </c:catAx>
      <c:valAx>
        <c:axId val="221948928"/>
        <c:scaling>
          <c:orientation val="minMax"/>
        </c:scaling>
        <c:axPos val="l"/>
        <c:majorGridlines/>
        <c:numFmt formatCode="General" sourceLinked="1"/>
        <c:majorTickMark val="none"/>
        <c:tickLblPos val="nextTo"/>
        <c:crossAx val="208540032"/>
        <c:crosses val="autoZero"/>
        <c:crossBetween val="between"/>
      </c:valAx>
    </c:plotArea>
    <c:legend>
      <c:legendPos val="r"/>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60700" cy="458788"/>
          </a:xfrm>
          <a:prstGeom prst="rect">
            <a:avLst/>
          </a:prstGeom>
          <a:noFill/>
          <a:ln w="9525">
            <a:noFill/>
            <a:miter lim="800000"/>
            <a:headEnd/>
            <a:tailEnd/>
          </a:ln>
          <a:effectLst/>
        </p:spPr>
        <p:txBody>
          <a:bodyPr vert="horz" wrap="square" lIns="91733" tIns="45866" rIns="91733" bIns="45866" numCol="1" anchor="t" anchorCtr="0" compatLnSpc="1">
            <a:prstTxWarp prst="textNoShape">
              <a:avLst/>
            </a:prstTxWarp>
          </a:bodyPr>
          <a:lstStyle>
            <a:lvl1pPr defTabSz="917575" eaLnBrk="0" hangingPunct="0">
              <a:defRPr sz="1200">
                <a:latin typeface="Arial" charset="0"/>
              </a:defRPr>
            </a:lvl1pPr>
          </a:lstStyle>
          <a:p>
            <a:pPr>
              <a:defRPr/>
            </a:pPr>
            <a:endParaRPr lang="en-US"/>
          </a:p>
        </p:txBody>
      </p:sp>
      <p:sp>
        <p:nvSpPr>
          <p:cNvPr id="15363" name="Rectangle 3"/>
          <p:cNvSpPr>
            <a:spLocks noGrp="1" noChangeArrowheads="1"/>
          </p:cNvSpPr>
          <p:nvPr>
            <p:ph type="dt" sz="quarter" idx="1"/>
          </p:nvPr>
        </p:nvSpPr>
        <p:spPr bwMode="auto">
          <a:xfrm>
            <a:off x="3978275" y="0"/>
            <a:ext cx="3060700" cy="458788"/>
          </a:xfrm>
          <a:prstGeom prst="rect">
            <a:avLst/>
          </a:prstGeom>
          <a:noFill/>
          <a:ln w="9525">
            <a:noFill/>
            <a:miter lim="800000"/>
            <a:headEnd/>
            <a:tailEnd/>
          </a:ln>
          <a:effectLst/>
        </p:spPr>
        <p:txBody>
          <a:bodyPr vert="horz" wrap="square" lIns="91733" tIns="45866" rIns="91733" bIns="45866" numCol="1" anchor="t" anchorCtr="0" compatLnSpc="1">
            <a:prstTxWarp prst="textNoShape">
              <a:avLst/>
            </a:prstTxWarp>
          </a:bodyPr>
          <a:lstStyle>
            <a:lvl1pPr algn="r" defTabSz="917575" eaLnBrk="0" hangingPunct="0">
              <a:defRPr sz="1200">
                <a:latin typeface="Arial" charset="0"/>
              </a:defRPr>
            </a:lvl1pPr>
          </a:lstStyle>
          <a:p>
            <a:pPr>
              <a:defRPr/>
            </a:pPr>
            <a:endParaRPr lang="en-US"/>
          </a:p>
        </p:txBody>
      </p:sp>
      <p:sp>
        <p:nvSpPr>
          <p:cNvPr id="15364" name="Rectangle 4"/>
          <p:cNvSpPr>
            <a:spLocks noGrp="1" noChangeArrowheads="1"/>
          </p:cNvSpPr>
          <p:nvPr>
            <p:ph type="ftr" sz="quarter" idx="2"/>
          </p:nvPr>
        </p:nvSpPr>
        <p:spPr bwMode="auto">
          <a:xfrm>
            <a:off x="0" y="8861425"/>
            <a:ext cx="3060700" cy="458788"/>
          </a:xfrm>
          <a:prstGeom prst="rect">
            <a:avLst/>
          </a:prstGeom>
          <a:noFill/>
          <a:ln w="9525">
            <a:noFill/>
            <a:miter lim="800000"/>
            <a:headEnd/>
            <a:tailEnd/>
          </a:ln>
          <a:effectLst/>
        </p:spPr>
        <p:txBody>
          <a:bodyPr vert="horz" wrap="square" lIns="91733" tIns="45866" rIns="91733" bIns="45866" numCol="1" anchor="b" anchorCtr="0" compatLnSpc="1">
            <a:prstTxWarp prst="textNoShape">
              <a:avLst/>
            </a:prstTxWarp>
          </a:bodyPr>
          <a:lstStyle>
            <a:lvl1pPr defTabSz="917575" eaLnBrk="0" hangingPunct="0">
              <a:defRPr sz="1200">
                <a:latin typeface="Arial" charset="0"/>
              </a:defRPr>
            </a:lvl1pPr>
          </a:lstStyle>
          <a:p>
            <a:pPr>
              <a:defRPr/>
            </a:pPr>
            <a:endParaRPr lang="en-US"/>
          </a:p>
        </p:txBody>
      </p:sp>
      <p:sp>
        <p:nvSpPr>
          <p:cNvPr id="15365" name="Rectangle 5"/>
          <p:cNvSpPr>
            <a:spLocks noGrp="1" noChangeArrowheads="1"/>
          </p:cNvSpPr>
          <p:nvPr>
            <p:ph type="sldNum" sz="quarter" idx="3"/>
          </p:nvPr>
        </p:nvSpPr>
        <p:spPr bwMode="auto">
          <a:xfrm>
            <a:off x="3978275" y="8861425"/>
            <a:ext cx="3060700" cy="458788"/>
          </a:xfrm>
          <a:prstGeom prst="rect">
            <a:avLst/>
          </a:prstGeom>
          <a:noFill/>
          <a:ln w="9525">
            <a:noFill/>
            <a:miter lim="800000"/>
            <a:headEnd/>
            <a:tailEnd/>
          </a:ln>
          <a:effectLst/>
        </p:spPr>
        <p:txBody>
          <a:bodyPr vert="horz" wrap="square" lIns="91733" tIns="45866" rIns="91733" bIns="45866" numCol="1" anchor="b" anchorCtr="0" compatLnSpc="1">
            <a:prstTxWarp prst="textNoShape">
              <a:avLst/>
            </a:prstTxWarp>
          </a:bodyPr>
          <a:lstStyle>
            <a:lvl1pPr algn="r" defTabSz="917575" eaLnBrk="0" hangingPunct="0">
              <a:defRPr sz="1200">
                <a:latin typeface="Arial" charset="0"/>
              </a:defRPr>
            </a:lvl1pPr>
          </a:lstStyle>
          <a:p>
            <a:pPr>
              <a:defRPr/>
            </a:pPr>
            <a:fld id="{2E1E2A35-9F33-4F61-8904-96FE5827DC7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281" tIns="46640" rIns="93281" bIns="46640" numCol="1" anchor="t" anchorCtr="0" compatLnSpc="1">
            <a:prstTxWarp prst="textNoShape">
              <a:avLst/>
            </a:prstTxWarp>
          </a:bodyPr>
          <a:lstStyle>
            <a:lvl1pPr defTabSz="931863" eaLnBrk="0" hangingPunct="0">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3976688" y="0"/>
            <a:ext cx="3043237" cy="465138"/>
          </a:xfrm>
          <a:prstGeom prst="rect">
            <a:avLst/>
          </a:prstGeom>
          <a:noFill/>
          <a:ln w="9525">
            <a:noFill/>
            <a:miter lim="800000"/>
            <a:headEnd/>
            <a:tailEnd/>
          </a:ln>
          <a:effectLst/>
        </p:spPr>
        <p:txBody>
          <a:bodyPr vert="horz" wrap="square" lIns="93281" tIns="46640" rIns="93281" bIns="46640" numCol="1" anchor="t" anchorCtr="0" compatLnSpc="1">
            <a:prstTxWarp prst="textNoShape">
              <a:avLst/>
            </a:prstTxWarp>
          </a:bodyPr>
          <a:lstStyle>
            <a:lvl1pPr algn="r" defTabSz="931863" eaLnBrk="0" hangingPunct="0">
              <a:defRPr sz="1200">
                <a:latin typeface="Arial"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82688" y="696913"/>
            <a:ext cx="4654550" cy="3490912"/>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35038" y="4419600"/>
            <a:ext cx="5149850" cy="4189413"/>
          </a:xfrm>
          <a:prstGeom prst="rect">
            <a:avLst/>
          </a:prstGeom>
          <a:noFill/>
          <a:ln w="9525">
            <a:noFill/>
            <a:miter lim="800000"/>
            <a:headEnd/>
            <a:tailEnd/>
          </a:ln>
          <a:effectLst/>
        </p:spPr>
        <p:txBody>
          <a:bodyPr vert="horz" wrap="square" lIns="93281" tIns="46640" rIns="93281" bIns="466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40788"/>
            <a:ext cx="3043238" cy="465137"/>
          </a:xfrm>
          <a:prstGeom prst="rect">
            <a:avLst/>
          </a:prstGeom>
          <a:noFill/>
          <a:ln w="9525">
            <a:noFill/>
            <a:miter lim="800000"/>
            <a:headEnd/>
            <a:tailEnd/>
          </a:ln>
          <a:effectLst/>
        </p:spPr>
        <p:txBody>
          <a:bodyPr vert="horz" wrap="square" lIns="93281" tIns="46640" rIns="93281" bIns="46640" numCol="1" anchor="b" anchorCtr="0" compatLnSpc="1">
            <a:prstTxWarp prst="textNoShape">
              <a:avLst/>
            </a:prstTxWarp>
          </a:bodyPr>
          <a:lstStyle>
            <a:lvl1pPr defTabSz="931863" eaLnBrk="0" hangingPunct="0">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976688" y="8840788"/>
            <a:ext cx="3043237" cy="465137"/>
          </a:xfrm>
          <a:prstGeom prst="rect">
            <a:avLst/>
          </a:prstGeom>
          <a:noFill/>
          <a:ln w="9525">
            <a:noFill/>
            <a:miter lim="800000"/>
            <a:headEnd/>
            <a:tailEnd/>
          </a:ln>
          <a:effectLst/>
        </p:spPr>
        <p:txBody>
          <a:bodyPr vert="horz" wrap="square" lIns="93281" tIns="46640" rIns="93281" bIns="46640" numCol="1" anchor="b" anchorCtr="0" compatLnSpc="1">
            <a:prstTxWarp prst="textNoShape">
              <a:avLst/>
            </a:prstTxWarp>
          </a:bodyPr>
          <a:lstStyle>
            <a:lvl1pPr algn="r" defTabSz="931863" eaLnBrk="0" hangingPunct="0">
              <a:defRPr sz="1200">
                <a:latin typeface="Arial" charset="0"/>
              </a:defRPr>
            </a:lvl1pPr>
          </a:lstStyle>
          <a:p>
            <a:pPr>
              <a:defRPr/>
            </a:pPr>
            <a:fld id="{6FBEE5AC-8026-4DAB-ABF9-3E07A9C8884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98CEEF0-59AC-4928-93CA-B47B025C6D5D}" type="slidenum">
              <a:rPr lang="en-US" smtClean="0"/>
              <a:pPr/>
              <a:t>1</a:t>
            </a:fld>
            <a:endParaRPr lang="en-US" smtClean="0"/>
          </a:p>
        </p:txBody>
      </p:sp>
      <p:sp>
        <p:nvSpPr>
          <p:cNvPr id="56323" name="Rectangle 2"/>
          <p:cNvSpPr>
            <a:spLocks noGrp="1" noRot="1" noChangeAspect="1" noChangeArrowheads="1" noTextEdit="1"/>
          </p:cNvSpPr>
          <p:nvPr>
            <p:ph type="sldImg"/>
          </p:nvPr>
        </p:nvSpPr>
        <p:spPr>
          <a:xfrm>
            <a:off x="1184275" y="696913"/>
            <a:ext cx="4654550" cy="3490912"/>
          </a:xfrm>
          <a:ln/>
        </p:spPr>
      </p:sp>
      <p:sp>
        <p:nvSpPr>
          <p:cNvPr id="5632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A631764-7A04-4D0C-AF80-0E91088EACEE}" type="slidenum">
              <a:rPr lang="en-US" smtClean="0"/>
              <a:pPr>
                <a:defRPr/>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A631764-7A04-4D0C-AF80-0E91088EACEE}" type="slidenum">
              <a:rPr lang="en-US" smtClean="0"/>
              <a:pPr>
                <a:defRPr/>
              </a:pPr>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98CEEF0-59AC-4928-93CA-B47B025C6D5D}" type="slidenum">
              <a:rPr lang="en-US" smtClean="0"/>
              <a:pPr/>
              <a:t>27</a:t>
            </a:fld>
            <a:endParaRPr lang="en-US" smtClean="0"/>
          </a:p>
        </p:txBody>
      </p:sp>
      <p:sp>
        <p:nvSpPr>
          <p:cNvPr id="56323" name="Rectangle 2"/>
          <p:cNvSpPr>
            <a:spLocks noGrp="1" noRot="1" noChangeAspect="1" noChangeArrowheads="1" noTextEdit="1"/>
          </p:cNvSpPr>
          <p:nvPr>
            <p:ph type="sldImg"/>
          </p:nvPr>
        </p:nvSpPr>
        <p:spPr>
          <a:xfrm>
            <a:off x="1184275" y="696913"/>
            <a:ext cx="4654550" cy="3490912"/>
          </a:xfrm>
          <a:ln/>
        </p:spPr>
      </p:sp>
      <p:sp>
        <p:nvSpPr>
          <p:cNvPr id="56324" name="Rectangle 3"/>
          <p:cNvSpPr>
            <a:spLocks noGrp="1" noChangeArrowheads="1"/>
          </p:cNvSpPr>
          <p:nvPr>
            <p:ph type="body" idx="1"/>
          </p:nvPr>
        </p:nvSpPr>
        <p:spPr>
          <a:noFill/>
          <a:ln/>
        </p:spPr>
        <p:txBody>
          <a:bodyPr/>
          <a:lstStyle/>
          <a:p>
            <a:r>
              <a:rPr lang="en-US" dirty="0" smtClean="0"/>
              <a:t>Now, lets talk about the key new technology enabling high</a:t>
            </a:r>
            <a:r>
              <a:rPr lang="en-US" baseline="0" dirty="0" smtClean="0"/>
              <a:t> performance floating point in FPGAs.</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A631764-7A04-4D0C-AF80-0E91088EACEE}" type="slidenum">
              <a:rPr lang="en-US" smtClean="0"/>
              <a:pPr>
                <a:defRPr/>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A631764-7A04-4D0C-AF80-0E91088EACEE}" type="slidenum">
              <a:rPr lang="en-US" smtClean="0"/>
              <a:pPr>
                <a:defRPr/>
              </a:pPr>
              <a:t>29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A631764-7A04-4D0C-AF80-0E91088EACEE}" type="slidenum">
              <a:rPr lang="en-US" smtClean="0"/>
              <a:pPr>
                <a:defRPr/>
              </a:pPr>
              <a:t>30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A631764-7A04-4D0C-AF80-0E91088EACEE}" type="slidenum">
              <a:rPr lang="en-US" smtClean="0"/>
              <a:pPr>
                <a:defRPr/>
              </a:pPr>
              <a:t>31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959A62-5AF3-4B22-AD83-EA593034C5ED}" type="slidenum">
              <a:rPr lang="en-US"/>
              <a:pPr/>
              <a:t>32</a:t>
            </a:fld>
            <a:endParaRPr lang="en-US"/>
          </a:p>
        </p:txBody>
      </p:sp>
      <p:sp>
        <p:nvSpPr>
          <p:cNvPr id="755714" name="Rectangle 2"/>
          <p:cNvSpPr>
            <a:spLocks noGrp="1" noRot="1" noChangeAspect="1" noChangeArrowheads="1" noTextEdit="1"/>
          </p:cNvSpPr>
          <p:nvPr>
            <p:ph type="sldImg"/>
          </p:nvPr>
        </p:nvSpPr>
        <p:spPr>
          <a:xfrm>
            <a:off x="1184275" y="696913"/>
            <a:ext cx="4652963" cy="3489325"/>
          </a:xfrm>
          <a:ln/>
        </p:spPr>
      </p:sp>
      <p:sp>
        <p:nvSpPr>
          <p:cNvPr id="755715" name="Rectangle 3"/>
          <p:cNvSpPr>
            <a:spLocks noGrp="1" noChangeArrowheads="1"/>
          </p:cNvSpPr>
          <p:nvPr>
            <p:ph type="body" idx="1"/>
          </p:nvPr>
        </p:nvSpPr>
        <p:spPr/>
        <p:txBody>
          <a:bodyPr/>
          <a:lstStyle/>
          <a:p>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959A62-5AF3-4B22-AD83-EA593034C5ED}" type="slidenum">
              <a:rPr lang="en-US"/>
              <a:pPr/>
              <a:t>33</a:t>
            </a:fld>
            <a:endParaRPr lang="en-US"/>
          </a:p>
        </p:txBody>
      </p:sp>
      <p:sp>
        <p:nvSpPr>
          <p:cNvPr id="755714" name="Rectangle 2"/>
          <p:cNvSpPr>
            <a:spLocks noGrp="1" noRot="1" noChangeAspect="1" noChangeArrowheads="1" noTextEdit="1"/>
          </p:cNvSpPr>
          <p:nvPr>
            <p:ph type="sldImg"/>
          </p:nvPr>
        </p:nvSpPr>
        <p:spPr>
          <a:xfrm>
            <a:off x="1184275" y="696913"/>
            <a:ext cx="4652963" cy="3489325"/>
          </a:xfrm>
          <a:ln/>
        </p:spPr>
      </p:sp>
      <p:sp>
        <p:nvSpPr>
          <p:cNvPr id="755715" name="Rectangle 3"/>
          <p:cNvSpPr>
            <a:spLocks noGrp="1" noChangeArrowheads="1"/>
          </p:cNvSpPr>
          <p:nvPr>
            <p:ph type="body" idx="1"/>
          </p:nvPr>
        </p:nvSpPr>
        <p:spPr/>
        <p:txBody>
          <a:bodyPr/>
          <a:lstStyle/>
          <a:p>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98CEEF0-59AC-4928-93CA-B47B025C6D5D}" type="slidenum">
              <a:rPr lang="en-US" smtClean="0"/>
              <a:pPr/>
              <a:t>34</a:t>
            </a:fld>
            <a:endParaRPr lang="en-US" smtClean="0"/>
          </a:p>
        </p:txBody>
      </p:sp>
      <p:sp>
        <p:nvSpPr>
          <p:cNvPr id="56323" name="Rectangle 2"/>
          <p:cNvSpPr>
            <a:spLocks noGrp="1" noRot="1" noChangeAspect="1" noChangeArrowheads="1" noTextEdit="1"/>
          </p:cNvSpPr>
          <p:nvPr>
            <p:ph type="sldImg"/>
          </p:nvPr>
        </p:nvSpPr>
        <p:spPr>
          <a:xfrm>
            <a:off x="1184275" y="696913"/>
            <a:ext cx="4654550" cy="3490912"/>
          </a:xfrm>
          <a:ln/>
        </p:spPr>
      </p:sp>
      <p:sp>
        <p:nvSpPr>
          <p:cNvPr id="5632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976688" y="8840788"/>
            <a:ext cx="3043237" cy="465137"/>
          </a:xfrm>
          <a:prstGeom prst="rect">
            <a:avLst/>
          </a:prstGeom>
          <a:noFill/>
          <a:ln w="9525">
            <a:noFill/>
            <a:miter lim="800000"/>
            <a:headEnd/>
            <a:tailEnd/>
          </a:ln>
        </p:spPr>
        <p:txBody>
          <a:bodyPr lIns="93281" tIns="46640" rIns="93281" bIns="46640" anchor="b"/>
          <a:lstStyle/>
          <a:p>
            <a:pPr algn="r" defTabSz="931863" eaLnBrk="0" hangingPunct="0"/>
            <a:fld id="{A9D97ECE-C0CB-4430-94E9-2C12D11A67D3}" type="slidenum">
              <a:rPr lang="en-US" sz="1200"/>
              <a:pPr algn="r" defTabSz="931863" eaLnBrk="0" hangingPunct="0"/>
              <a:t>2</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smtClean="0"/>
              <a:t>Altera’s 28-nm DSP block, integrated into our Stratix V FPGAs, is the only FPGA DSP architecture that combines best-in-class implementation of 18-bit DSP – important for many video applications – as well as the most efficient implementation for high-precision DSP – required for many radar, electronic warfare, high-precision medical and other applications.</a:t>
            </a:r>
          </a:p>
          <a:p>
            <a:endParaRPr lang="en-US" smtClean="0"/>
          </a:p>
          <a:p>
            <a:r>
              <a:rPr lang="en-US" smtClean="0"/>
              <a:t>As DSP applications grow more demanding in terms of both performance as well as precision – an architecture that combines implementation efficiency of common DSP structures such as FFT and FIR with the best support for higher precision and floating point signal processing – provides the best solution.</a:t>
            </a:r>
          </a:p>
          <a:p>
            <a:endParaRPr lang="en-US" smtClean="0"/>
          </a:p>
          <a:p>
            <a:r>
              <a:rPr lang="en-US" smtClean="0"/>
              <a:t>As you will see, this efficiency is key to hitting 1 Teraflop processing rate.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7D36BB-E468-4CCB-BD9E-B88E1B63CB01}"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F3AE806-4F17-4AE0-9738-33F68AFD6B09}" type="slidenum">
              <a:rPr lang="en-US" smtClean="0">
                <a:latin typeface="Arial" pitchFamily="34" charset="0"/>
              </a:rPr>
              <a:pPr/>
              <a:t>5</a:t>
            </a:fld>
            <a:endParaRPr lang="en-US" smtClean="0">
              <a:latin typeface="Arial" pitchFamily="34" charset="0"/>
            </a:endParaRPr>
          </a:p>
        </p:txBody>
      </p:sp>
      <p:sp>
        <p:nvSpPr>
          <p:cNvPr id="43011" name="Rectangle 2"/>
          <p:cNvSpPr>
            <a:spLocks noGrp="1" noRot="1" noChangeAspect="1" noChangeArrowheads="1" noTextEdit="1"/>
          </p:cNvSpPr>
          <p:nvPr>
            <p:ph type="sldImg"/>
          </p:nvPr>
        </p:nvSpPr>
        <p:spPr>
          <a:xfrm>
            <a:off x="1184275" y="696913"/>
            <a:ext cx="4654550" cy="3490912"/>
          </a:xfrm>
          <a:ln/>
        </p:spPr>
      </p:sp>
      <p:sp>
        <p:nvSpPr>
          <p:cNvPr id="43012" name="Rectangle 3"/>
          <p:cNvSpPr>
            <a:spLocks noGrp="1" noChangeArrowheads="1"/>
          </p:cNvSpPr>
          <p:nvPr>
            <p:ph type="body" idx="1"/>
          </p:nvPr>
        </p:nvSpPr>
        <p:spPr>
          <a:noFill/>
          <a:ln/>
        </p:spPr>
        <p:txBody>
          <a:bodyPr/>
          <a:lstStyle/>
          <a:p>
            <a:r>
              <a:rPr lang="en-US" smtClean="0"/>
              <a:t>In a microprocessor, the input and output data structure for each floating point instruction conforms to a standard called “IEEE754”. This representation of floating point numbers is very inefficient to implement within an FPGA. The standard “twos complement” representation, which is well suited to digital hardware implementation, is not used. Instead, the sign bit is separated, and there is an implicit “one” which must be added to each mantissa value. Specially designed circuitry is necessary to accommodate all this, which is why you will typically see a microprocessor or DSP device optimized for either fixed or floating point, but usually not both. Furthermore, in a microprocessor, there is no knowledge of the floating point operations before or after the current instruction, so no optimization can be performed in this regard. This means the circuit implementation must assume that the logic intensive normalization or denormalization must be performed on each instruction data input and output.</a:t>
            </a:r>
          </a:p>
          <a:p>
            <a:endParaRPr lang="en-US" smtClean="0"/>
          </a:p>
          <a:p>
            <a:r>
              <a:rPr lang="en-US" smtClean="0"/>
              <a:t>Because of the inefficiency resulting from these issues, virtually all FPGA based designs today are done in fixed point, even when the algorithm being implemented would work much better with the high dynamic range of floating point.</a:t>
            </a:r>
          </a:p>
          <a:p>
            <a:endParaRPr lang="en-US" smtClean="0"/>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EEA4BE6-88DC-4F38-957D-B678B3CBE2B1}" type="slidenum">
              <a:rPr lang="en-US" smtClean="0">
                <a:latin typeface="Arial" pitchFamily="34" charset="0"/>
              </a:rPr>
              <a:pPr/>
              <a:t>6</a:t>
            </a:fld>
            <a:endParaRPr lang="en-US" smtClean="0">
              <a:latin typeface="Arial" pitchFamily="34" charset="0"/>
            </a:endParaRPr>
          </a:p>
        </p:txBody>
      </p:sp>
      <p:sp>
        <p:nvSpPr>
          <p:cNvPr id="44035" name="Rectangle 2"/>
          <p:cNvSpPr>
            <a:spLocks noGrp="1" noRot="1" noChangeAspect="1" noChangeArrowheads="1" noTextEdit="1"/>
          </p:cNvSpPr>
          <p:nvPr>
            <p:ph type="sldImg"/>
          </p:nvPr>
        </p:nvSpPr>
        <p:spPr>
          <a:xfrm>
            <a:off x="1184275" y="696913"/>
            <a:ext cx="4654550" cy="3490912"/>
          </a:xfrm>
          <a:ln/>
        </p:spPr>
      </p:sp>
      <p:sp>
        <p:nvSpPr>
          <p:cNvPr id="44036" name="Rectangle 3"/>
          <p:cNvSpPr>
            <a:spLocks noGrp="1" noChangeArrowheads="1"/>
          </p:cNvSpPr>
          <p:nvPr>
            <p:ph type="body" idx="1"/>
          </p:nvPr>
        </p:nvSpPr>
        <p:spPr>
          <a:noFill/>
          <a:ln/>
        </p:spPr>
        <p:txBody>
          <a:bodyPr/>
          <a:lstStyle/>
          <a:p>
            <a:r>
              <a:rPr lang="en-US" smtClean="0"/>
              <a:t>To enable FPGAs to support floating-point operations, Altera has developed the fused datapath. </a:t>
            </a:r>
          </a:p>
          <a:p>
            <a:endParaRPr lang="en-US" smtClean="0"/>
          </a:p>
          <a:p>
            <a:r>
              <a:rPr lang="en-US" smtClean="0"/>
              <a:t>An FPGA can use larger size mantissas than IEEE754 representation. This is possible because the variable-precision DSP blocks support 27x27 and 36x36 multiplier sizes, which can be used for 23-bit single precision floating point datapaths. The rest of the circuits, using configurable logic, can by definition be made in the desired mantissa size. </a:t>
            </a:r>
          </a:p>
          <a:p>
            <a:r>
              <a:rPr lang="en-US" smtClean="0"/>
              <a:t>Using a mantissa size of a few extra bits, for example 27 bits compared to 23 bits, allows for extra precision to be carried from one operation to the next, which will significantly reduce normalization and denormalization. The fused datapath tool will analyze the need for normalization in the design, and insert these stages only where necessary. This leads to a dramatic reduction in logic, routing, and multiplier-based shifting resources. It also results in much higher Fmax, or achievable clock rates, even in very large floating point designs. This performance has been in benchmarked, and is available on the Altera website.</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r>
              <a:rPr lang="en-US" dirty="0" smtClean="0"/>
              <a:t>Here we can see these optimizations in</a:t>
            </a:r>
            <a:r>
              <a:rPr lang="en-US" baseline="0" dirty="0" smtClean="0"/>
              <a:t> a few more details. IEEE754 mantissas are 23 bits (single precision), are unsigned, and have an explicit one implied (from 1.0 to 1.999). This is replaced by standard signed two’s complement number of 27 or 36 bits (we can expand the mantissa width since this is configurable logic), and we can use 27x27 or 36x36 multipliers for both mantissa normalization and multiplication.</a:t>
            </a:r>
          </a:p>
          <a:p>
            <a:endParaRPr lang="en-US" baseline="0" dirty="0" smtClean="0"/>
          </a:p>
          <a:p>
            <a:r>
              <a:rPr lang="en-US" baseline="0" dirty="0" smtClean="0"/>
              <a:t>Since we have extra bits, the decimal need not be in the left most position, but we can tolerate leading zeros incurred during floating point operations. </a:t>
            </a:r>
            <a:r>
              <a:rPr lang="en-US" baseline="0" dirty="0" err="1" smtClean="0"/>
              <a:t>Furthemore</a:t>
            </a:r>
            <a:r>
              <a:rPr lang="en-US" baseline="0" dirty="0" smtClean="0"/>
              <a:t>, special conditions, such as invalid numbers or infinities, are applied only at the boundary, not at each operation. </a:t>
            </a:r>
            <a:endParaRPr lang="en-US" dirty="0" smtClean="0"/>
          </a:p>
        </p:txBody>
      </p:sp>
      <p:sp>
        <p:nvSpPr>
          <p:cNvPr id="19460" name="Slide Number Placeholder 3"/>
          <p:cNvSpPr>
            <a:spLocks noGrp="1"/>
          </p:cNvSpPr>
          <p:nvPr>
            <p:ph type="sldNum" sz="quarter" idx="5"/>
          </p:nvPr>
        </p:nvSpPr>
        <p:spPr>
          <a:noFill/>
        </p:spPr>
        <p:txBody>
          <a:bodyPr/>
          <a:lstStyle/>
          <a:p>
            <a:fld id="{E23775AB-06E0-46A1-995E-7FFC275F2D2A}" type="slidenum">
              <a:rPr lang="en-US" smtClean="0">
                <a:latin typeface="Arial" pitchFamily="34" charset="0"/>
              </a:rPr>
              <a:pPr/>
              <a:t>7</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976688" y="8840788"/>
            <a:ext cx="3043237" cy="465137"/>
          </a:xfrm>
          <a:prstGeom prst="rect">
            <a:avLst/>
          </a:prstGeom>
          <a:noFill/>
          <a:ln w="9525">
            <a:noFill/>
            <a:miter lim="800000"/>
            <a:headEnd/>
            <a:tailEnd/>
          </a:ln>
        </p:spPr>
        <p:txBody>
          <a:bodyPr lIns="93281" tIns="46640" rIns="93281" bIns="46640" anchor="b"/>
          <a:lstStyle/>
          <a:p>
            <a:pPr algn="r" defTabSz="931863" eaLnBrk="0" hangingPunct="0"/>
            <a:fld id="{2523B0B9-8A8E-43E6-A467-85337490CE16}" type="slidenum">
              <a:rPr lang="en-US" sz="1200"/>
              <a:pPr algn="r" defTabSz="931863" eaLnBrk="0" hangingPunct="0"/>
              <a:t>10</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smtClean="0"/>
              <a:t>In this section, we will look at the floating point IP released in 2009, and some of the benchmarks. This demonstrates that the fused datapath technology has been working, has been used internally by Altera IP development teams for several years, and is a very robust.</a:t>
            </a:r>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98CEEF0-59AC-4928-93CA-B47B025C6D5D}" type="slidenum">
              <a:rPr lang="en-US" smtClean="0"/>
              <a:pPr/>
              <a:t>23</a:t>
            </a:fld>
            <a:endParaRPr lang="en-US" smtClean="0"/>
          </a:p>
        </p:txBody>
      </p:sp>
      <p:sp>
        <p:nvSpPr>
          <p:cNvPr id="56323" name="Rectangle 2"/>
          <p:cNvSpPr>
            <a:spLocks noGrp="1" noRot="1" noChangeAspect="1" noChangeArrowheads="1" noTextEdit="1"/>
          </p:cNvSpPr>
          <p:nvPr>
            <p:ph type="sldImg"/>
          </p:nvPr>
        </p:nvSpPr>
        <p:spPr>
          <a:xfrm>
            <a:off x="1184275" y="696913"/>
            <a:ext cx="4654550" cy="3490912"/>
          </a:xfrm>
          <a:ln/>
        </p:spPr>
      </p:sp>
      <p:sp>
        <p:nvSpPr>
          <p:cNvPr id="56324" name="Rectangle 3"/>
          <p:cNvSpPr>
            <a:spLocks noGrp="1" noChangeArrowheads="1"/>
          </p:cNvSpPr>
          <p:nvPr>
            <p:ph type="body" idx="1"/>
          </p:nvPr>
        </p:nvSpPr>
        <p:spPr>
          <a:noFill/>
          <a:ln/>
        </p:spPr>
        <p:txBody>
          <a:bodyPr/>
          <a:lstStyle/>
          <a:p>
            <a:r>
              <a:rPr lang="en-US" dirty="0" smtClean="0"/>
              <a:t>Now, lets talk about the key new technology enabling high</a:t>
            </a:r>
            <a:r>
              <a:rPr lang="en-US" baseline="0" dirty="0" smtClean="0"/>
              <a:t> performance floating point in FPGAs.</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A631764-7A04-4D0C-AF80-0E91088EACEE}" type="slidenum">
              <a:rPr lang="en-US" smtClean="0"/>
              <a:pPr>
                <a:defRPr/>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email"/>
          <a:srcRect/>
          <a:stretch>
            <a:fillRect r="-5250"/>
          </a:stretch>
        </a:blip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295275" y="6438900"/>
            <a:ext cx="4248150" cy="381000"/>
          </a:xfrm>
          <a:prstGeom prst="rect">
            <a:avLst/>
          </a:prstGeom>
          <a:noFill/>
          <a:ln w="9525">
            <a:noFill/>
            <a:miter lim="800000"/>
            <a:headEnd/>
            <a:tailEnd/>
          </a:ln>
          <a:effectLst/>
        </p:spPr>
        <p:txBody>
          <a:bodyPr/>
          <a:lstStyle/>
          <a:p>
            <a:pPr eaLnBrk="0" hangingPunct="0">
              <a:defRPr/>
            </a:pPr>
            <a:r>
              <a:rPr lang="en-US" sz="900" dirty="0">
                <a:solidFill>
                  <a:schemeClr val="bg1"/>
                </a:solidFill>
                <a:latin typeface="Arial" charset="0"/>
              </a:rPr>
              <a:t>© </a:t>
            </a:r>
            <a:r>
              <a:rPr lang="en-US" sz="900" dirty="0" smtClean="0">
                <a:solidFill>
                  <a:schemeClr val="bg1"/>
                </a:solidFill>
                <a:latin typeface="Arial" charset="0"/>
              </a:rPr>
              <a:t>2012 </a:t>
            </a:r>
            <a:r>
              <a:rPr lang="en-US" sz="900" dirty="0">
                <a:solidFill>
                  <a:schemeClr val="bg1"/>
                </a:solidFill>
                <a:latin typeface="Arial" charset="0"/>
              </a:rPr>
              <a:t>Altera Corporation—</a:t>
            </a:r>
            <a:r>
              <a:rPr lang="en-US" sz="900" b="1" dirty="0">
                <a:solidFill>
                  <a:schemeClr val="bg1"/>
                </a:solidFill>
                <a:latin typeface="Arial" charset="0"/>
              </a:rPr>
              <a:t>Public </a:t>
            </a:r>
          </a:p>
        </p:txBody>
      </p:sp>
      <p:pic>
        <p:nvPicPr>
          <p:cNvPr id="5" name="Picture 9" descr="Untitled-4.png"/>
          <p:cNvPicPr>
            <a:picLocks noChangeAspect="1"/>
          </p:cNvPicPr>
          <p:nvPr/>
        </p:nvPicPr>
        <p:blipFill>
          <a:blip r:embed="rId3"/>
          <a:srcRect/>
          <a:stretch>
            <a:fillRect/>
          </a:stretch>
        </p:blipFill>
        <p:spPr bwMode="auto">
          <a:xfrm>
            <a:off x="7388225" y="6276975"/>
            <a:ext cx="1384300" cy="295275"/>
          </a:xfrm>
          <a:prstGeom prst="rect">
            <a:avLst/>
          </a:prstGeom>
          <a:noFill/>
          <a:ln w="9525">
            <a:noFill/>
            <a:miter lim="800000"/>
            <a:headEnd/>
            <a:tailEnd/>
          </a:ln>
        </p:spPr>
      </p:pic>
      <p:sp>
        <p:nvSpPr>
          <p:cNvPr id="459778" name="Rectangle 2"/>
          <p:cNvSpPr>
            <a:spLocks noGrp="1" noChangeArrowheads="1"/>
          </p:cNvSpPr>
          <p:nvPr>
            <p:ph type="ctrTitle"/>
          </p:nvPr>
        </p:nvSpPr>
        <p:spPr>
          <a:xfrm>
            <a:off x="533400" y="1250950"/>
            <a:ext cx="5824538" cy="1143000"/>
          </a:xfrm>
        </p:spPr>
        <p:txBody>
          <a:bodyPr anchor="ctr"/>
          <a:lstStyle>
            <a:lvl1pPr>
              <a:defRPr>
                <a:solidFill>
                  <a:srgbClr val="FF6600"/>
                </a:solidFill>
              </a:defRPr>
            </a:lvl1pPr>
          </a:lstStyle>
          <a:p>
            <a:r>
              <a:rPr lang="en-US"/>
              <a:t>Click to edit Master title style</a:t>
            </a:r>
          </a:p>
        </p:txBody>
      </p:sp>
      <p:sp>
        <p:nvSpPr>
          <p:cNvPr id="459779" name="Rectangle 3"/>
          <p:cNvSpPr>
            <a:spLocks noGrp="1" noChangeArrowheads="1"/>
          </p:cNvSpPr>
          <p:nvPr>
            <p:ph type="subTitle" idx="1"/>
          </p:nvPr>
        </p:nvSpPr>
        <p:spPr>
          <a:xfrm>
            <a:off x="533400" y="2393950"/>
            <a:ext cx="5867400" cy="838200"/>
          </a:xfrm>
        </p:spPr>
        <p:txBody>
          <a:bodyPr/>
          <a:lstStyle>
            <a:lvl1pPr marL="0" indent="0">
              <a:buFont typeface="Wingdings" pitchFamily="2" charset="2"/>
              <a:buNone/>
              <a:defRPr sz="2400">
                <a:solidFill>
                  <a:srgbClr val="909090"/>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07CCFD0C-A986-4797-8B71-1A37BA4DF08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9238" y="273050"/>
            <a:ext cx="2082800" cy="5594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0838" y="273050"/>
            <a:ext cx="6096000" cy="5594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2A27AE0-389F-46A5-972A-39E9A626DA7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0838" y="273050"/>
            <a:ext cx="83312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50838" y="1187450"/>
            <a:ext cx="8331200" cy="4679950"/>
          </a:xfrm>
        </p:spPr>
        <p:txBody>
          <a:bodyPr/>
          <a:lstStyle/>
          <a:p>
            <a:pPr lvl="0"/>
            <a:endParaRPr lang="en-US"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0782C856-3FBD-4092-B8D1-370DCC9C393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50838" y="273050"/>
            <a:ext cx="83312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1187450"/>
            <a:ext cx="83312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0838" y="3603625"/>
            <a:ext cx="83312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A7C700EC-35FE-465E-B1C8-83BEEE9CF60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DB15D2CC-176E-4A31-AC6B-292EF94B045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F2DC31A9-9E6C-49E4-BDB1-DB5E43B656E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1187450"/>
            <a:ext cx="408940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2638" y="1187450"/>
            <a:ext cx="408940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B3C29F5B-5EC5-4454-9910-80CF121A8C6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BB72FD4A-01C9-448B-81EF-0D6127A92A0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7138C318-2D45-4C7E-A9DA-BC17DF74BDE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308367FC-24F8-4E73-8E55-0BF10A51B76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6BF2213C-65CE-44D4-A00F-5415E92D3BF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EF429A83-FA9D-448F-8547-25B40BDA968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0838" y="273050"/>
            <a:ext cx="83312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50838" y="1187450"/>
            <a:ext cx="8331200" cy="4679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08" name="Rectangle 4"/>
          <p:cNvSpPr>
            <a:spLocks noGrp="1" noChangeArrowheads="1"/>
          </p:cNvSpPr>
          <p:nvPr>
            <p:ph type="sldNum" sz="quarter" idx="4"/>
          </p:nvPr>
        </p:nvSpPr>
        <p:spPr bwMode="auto">
          <a:xfrm>
            <a:off x="350838" y="6588125"/>
            <a:ext cx="698500" cy="282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fld id="{D945AED8-DB34-4EDE-A38C-B97BBF4518FA}" type="slidenum">
              <a:rPr lang="en-US"/>
              <a:pPr>
                <a:defRPr/>
              </a:pPr>
              <a:t>‹#›</a:t>
            </a:fld>
            <a:endParaRPr lang="en-US" dirty="0"/>
          </a:p>
        </p:txBody>
      </p:sp>
      <p:sp>
        <p:nvSpPr>
          <p:cNvPr id="98311" name="Rectangle 7"/>
          <p:cNvSpPr>
            <a:spLocks noChangeArrowheads="1"/>
          </p:cNvSpPr>
          <p:nvPr/>
        </p:nvSpPr>
        <p:spPr bwMode="auto">
          <a:xfrm>
            <a:off x="350838" y="6124575"/>
            <a:ext cx="4248150" cy="381000"/>
          </a:xfrm>
          <a:prstGeom prst="rect">
            <a:avLst/>
          </a:prstGeom>
          <a:noFill/>
          <a:ln w="9525">
            <a:noFill/>
            <a:miter lim="800000"/>
            <a:headEnd/>
            <a:tailEnd/>
          </a:ln>
          <a:effectLst/>
        </p:spPr>
        <p:txBody>
          <a:bodyPr/>
          <a:lstStyle/>
          <a:p>
            <a:pPr eaLnBrk="0" hangingPunct="0">
              <a:defRPr/>
            </a:pPr>
            <a:r>
              <a:rPr lang="en-US" sz="800" dirty="0">
                <a:latin typeface="Arial" charset="0"/>
              </a:rPr>
              <a:t>© 2010 Altera Corporation—</a:t>
            </a:r>
            <a:r>
              <a:rPr lang="en-US" sz="800" b="1" dirty="0">
                <a:solidFill>
                  <a:schemeClr val="folHlink"/>
                </a:solidFill>
                <a:latin typeface="Arial" charset="0"/>
              </a:rPr>
              <a:t>Public</a:t>
            </a:r>
          </a:p>
        </p:txBody>
      </p:sp>
      <p:sp>
        <p:nvSpPr>
          <p:cNvPr id="98315" name="Rectangle 11"/>
          <p:cNvSpPr>
            <a:spLocks noChangeArrowheads="1"/>
          </p:cNvSpPr>
          <p:nvPr/>
        </p:nvSpPr>
        <p:spPr bwMode="auto">
          <a:xfrm>
            <a:off x="350838" y="6303963"/>
            <a:ext cx="6562725" cy="338137"/>
          </a:xfrm>
          <a:prstGeom prst="rect">
            <a:avLst/>
          </a:prstGeom>
          <a:noFill/>
          <a:ln w="9525">
            <a:noFill/>
            <a:miter lim="800000"/>
            <a:headEnd/>
            <a:tailEnd/>
          </a:ln>
          <a:effectLst/>
        </p:spPr>
        <p:txBody>
          <a:bodyPr>
            <a:spAutoFit/>
          </a:bodyPr>
          <a:lstStyle/>
          <a:p>
            <a:pPr eaLnBrk="0" hangingPunct="0">
              <a:defRPr/>
            </a:pPr>
            <a:r>
              <a:rPr lang="en-US" sz="800" dirty="0">
                <a:latin typeface="Arial" charset="0"/>
              </a:rPr>
              <a:t>ALTERA, ARRIA, CYCLONE, HARDCOPY, MAX, MEGACORE, NIOS, QUARTUS &amp; STRATIX are Reg. U.S. Pat. &amp; Tm. Off. </a:t>
            </a:r>
            <a:br>
              <a:rPr lang="en-US" sz="800" dirty="0">
                <a:latin typeface="Arial" charset="0"/>
              </a:rPr>
            </a:br>
            <a:r>
              <a:rPr lang="en-US" sz="800" dirty="0">
                <a:latin typeface="Arial" charset="0"/>
              </a:rPr>
              <a:t>and Altera marks in and outside the U.S.</a:t>
            </a:r>
          </a:p>
        </p:txBody>
      </p:sp>
      <p:pic>
        <p:nvPicPr>
          <p:cNvPr id="1031" name="Picture 7" descr="Untitled-5.png"/>
          <p:cNvPicPr>
            <a:picLocks noChangeAspect="1"/>
          </p:cNvPicPr>
          <p:nvPr/>
        </p:nvPicPr>
        <p:blipFill>
          <a:blip r:embed="rId15"/>
          <a:srcRect/>
          <a:stretch>
            <a:fillRect/>
          </a:stretch>
        </p:blipFill>
        <p:spPr bwMode="auto">
          <a:xfrm>
            <a:off x="7624763" y="6316663"/>
            <a:ext cx="1147762" cy="244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2"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003399"/>
          </a:solidFill>
          <a:latin typeface="+mj-lt"/>
          <a:ea typeface="+mj-ea"/>
          <a:cs typeface="+mj-cs"/>
        </a:defRPr>
      </a:lvl1pPr>
      <a:lvl2pPr algn="l" rtl="0" eaLnBrk="0" fontAlgn="base" hangingPunct="0">
        <a:spcBef>
          <a:spcPct val="0"/>
        </a:spcBef>
        <a:spcAft>
          <a:spcPct val="0"/>
        </a:spcAft>
        <a:defRPr sz="3200" b="1">
          <a:solidFill>
            <a:srgbClr val="003399"/>
          </a:solidFill>
          <a:latin typeface="Arial" charset="0"/>
        </a:defRPr>
      </a:lvl2pPr>
      <a:lvl3pPr algn="l" rtl="0" eaLnBrk="0" fontAlgn="base" hangingPunct="0">
        <a:spcBef>
          <a:spcPct val="0"/>
        </a:spcBef>
        <a:spcAft>
          <a:spcPct val="0"/>
        </a:spcAft>
        <a:defRPr sz="3200" b="1">
          <a:solidFill>
            <a:srgbClr val="003399"/>
          </a:solidFill>
          <a:latin typeface="Arial" charset="0"/>
        </a:defRPr>
      </a:lvl3pPr>
      <a:lvl4pPr algn="l" rtl="0" eaLnBrk="0" fontAlgn="base" hangingPunct="0">
        <a:spcBef>
          <a:spcPct val="0"/>
        </a:spcBef>
        <a:spcAft>
          <a:spcPct val="0"/>
        </a:spcAft>
        <a:defRPr sz="3200" b="1">
          <a:solidFill>
            <a:srgbClr val="003399"/>
          </a:solidFill>
          <a:latin typeface="Arial" charset="0"/>
        </a:defRPr>
      </a:lvl4pPr>
      <a:lvl5pPr algn="l" rtl="0" eaLnBrk="0" fontAlgn="base" hangingPunct="0">
        <a:spcBef>
          <a:spcPct val="0"/>
        </a:spcBef>
        <a:spcAft>
          <a:spcPct val="0"/>
        </a:spcAft>
        <a:defRPr sz="3200" b="1">
          <a:solidFill>
            <a:srgbClr val="003399"/>
          </a:solidFill>
          <a:latin typeface="Arial" charset="0"/>
        </a:defRPr>
      </a:lvl5pPr>
      <a:lvl6pPr marL="457200" algn="l" rtl="0" eaLnBrk="0" fontAlgn="base" hangingPunct="0">
        <a:spcBef>
          <a:spcPct val="0"/>
        </a:spcBef>
        <a:spcAft>
          <a:spcPct val="0"/>
        </a:spcAft>
        <a:defRPr sz="3200" b="1">
          <a:solidFill>
            <a:srgbClr val="003399"/>
          </a:solidFill>
          <a:latin typeface="Arial" charset="0"/>
        </a:defRPr>
      </a:lvl6pPr>
      <a:lvl7pPr marL="914400" algn="l" rtl="0" eaLnBrk="0" fontAlgn="base" hangingPunct="0">
        <a:spcBef>
          <a:spcPct val="0"/>
        </a:spcBef>
        <a:spcAft>
          <a:spcPct val="0"/>
        </a:spcAft>
        <a:defRPr sz="3200" b="1">
          <a:solidFill>
            <a:srgbClr val="003399"/>
          </a:solidFill>
          <a:latin typeface="Arial" charset="0"/>
        </a:defRPr>
      </a:lvl7pPr>
      <a:lvl8pPr marL="1371600" algn="l" rtl="0" eaLnBrk="0" fontAlgn="base" hangingPunct="0">
        <a:spcBef>
          <a:spcPct val="0"/>
        </a:spcBef>
        <a:spcAft>
          <a:spcPct val="0"/>
        </a:spcAft>
        <a:defRPr sz="3200" b="1">
          <a:solidFill>
            <a:srgbClr val="003399"/>
          </a:solidFill>
          <a:latin typeface="Arial" charset="0"/>
        </a:defRPr>
      </a:lvl8pPr>
      <a:lvl9pPr marL="1828800" algn="l" rtl="0" eaLnBrk="0" fontAlgn="base" hangingPunct="0">
        <a:spcBef>
          <a:spcPct val="0"/>
        </a:spcBef>
        <a:spcAft>
          <a:spcPct val="0"/>
        </a:spcAft>
        <a:defRPr sz="3200" b="1">
          <a:solidFill>
            <a:srgbClr val="003399"/>
          </a:solidFill>
          <a:latin typeface="Arial" charset="0"/>
        </a:defRPr>
      </a:lvl9pPr>
    </p:titleStyle>
    <p:bodyStyle>
      <a:lvl1pPr marL="342900" indent="-342900" algn="l" rtl="0" eaLnBrk="0" fontAlgn="base" hangingPunct="0">
        <a:spcBef>
          <a:spcPct val="20000"/>
        </a:spcBef>
        <a:spcAft>
          <a:spcPct val="0"/>
        </a:spcAft>
        <a:buClr>
          <a:srgbClr val="003399"/>
        </a:buClr>
        <a:buSzPct val="75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3399"/>
        </a:buClr>
        <a:buSzPct val="90000"/>
        <a:buFont typeface="Symbol" pitchFamily="18" charset="2"/>
        <a:buChar char="-"/>
        <a:defRPr sz="2000">
          <a:solidFill>
            <a:schemeClr val="tx1"/>
          </a:solidFill>
          <a:latin typeface="+mn-lt"/>
        </a:defRPr>
      </a:lvl2pPr>
      <a:lvl3pPr marL="1143000" indent="-228600" algn="l" rtl="0" eaLnBrk="0" fontAlgn="base" hangingPunct="0">
        <a:spcBef>
          <a:spcPct val="20000"/>
        </a:spcBef>
        <a:spcAft>
          <a:spcPct val="0"/>
        </a:spcAft>
        <a:buClr>
          <a:srgbClr val="003399"/>
        </a:buClr>
        <a:buSzPct val="90000"/>
        <a:buFont typeface="Wingdings" pitchFamily="2" charset="2"/>
        <a:buChar char="l"/>
        <a:defRPr>
          <a:solidFill>
            <a:schemeClr val="tx1"/>
          </a:solidFill>
          <a:latin typeface="+mn-lt"/>
        </a:defRPr>
      </a:lvl3pPr>
      <a:lvl4pPr marL="1600200" indent="-228600" algn="l" rtl="0" eaLnBrk="0" fontAlgn="base" hangingPunct="0">
        <a:spcBef>
          <a:spcPct val="20000"/>
        </a:spcBef>
        <a:spcAft>
          <a:spcPct val="0"/>
        </a:spcAft>
        <a:buClr>
          <a:srgbClr val="003399"/>
        </a:buClr>
        <a:buSzPct val="90000"/>
        <a:buFont typeface="Symbol" pitchFamily="18" charset="2"/>
        <a:buChar char="-"/>
        <a:defRPr sz="1600">
          <a:solidFill>
            <a:schemeClr val="tx1"/>
          </a:solidFill>
          <a:latin typeface="+mn-lt"/>
        </a:defRPr>
      </a:lvl4pPr>
      <a:lvl5pPr marL="2057400" indent="-228600" algn="l" rtl="0" eaLnBrk="0" fontAlgn="base" hangingPunct="0">
        <a:spcBef>
          <a:spcPct val="20000"/>
        </a:spcBef>
        <a:spcAft>
          <a:spcPct val="0"/>
        </a:spcAft>
        <a:buClr>
          <a:srgbClr val="003399"/>
        </a:buClr>
        <a:buSzPct val="90000"/>
        <a:buFont typeface="Symbol" pitchFamily="18" charset="2"/>
        <a:buChar char="-"/>
        <a:defRPr sz="1600">
          <a:solidFill>
            <a:schemeClr val="tx1"/>
          </a:solidFill>
          <a:latin typeface="+mn-lt"/>
        </a:defRPr>
      </a:lvl5pPr>
      <a:lvl6pPr marL="2514600" indent="-228600" algn="l" rtl="0" eaLnBrk="0" fontAlgn="base" hangingPunct="0">
        <a:spcBef>
          <a:spcPct val="20000"/>
        </a:spcBef>
        <a:spcAft>
          <a:spcPct val="0"/>
        </a:spcAft>
        <a:buClr>
          <a:srgbClr val="003399"/>
        </a:buClr>
        <a:buSzPct val="90000"/>
        <a:buFont typeface="Symbol" pitchFamily="18" charset="2"/>
        <a:buChar char="-"/>
        <a:defRPr sz="1600">
          <a:solidFill>
            <a:schemeClr val="tx1"/>
          </a:solidFill>
          <a:latin typeface="+mn-lt"/>
        </a:defRPr>
      </a:lvl6pPr>
      <a:lvl7pPr marL="2971800" indent="-228600" algn="l" rtl="0" eaLnBrk="0" fontAlgn="base" hangingPunct="0">
        <a:spcBef>
          <a:spcPct val="20000"/>
        </a:spcBef>
        <a:spcAft>
          <a:spcPct val="0"/>
        </a:spcAft>
        <a:buClr>
          <a:srgbClr val="003399"/>
        </a:buClr>
        <a:buSzPct val="90000"/>
        <a:buFont typeface="Symbol" pitchFamily="18" charset="2"/>
        <a:buChar char="-"/>
        <a:defRPr sz="1600">
          <a:solidFill>
            <a:schemeClr val="tx1"/>
          </a:solidFill>
          <a:latin typeface="+mn-lt"/>
        </a:defRPr>
      </a:lvl7pPr>
      <a:lvl8pPr marL="3429000" indent="-228600" algn="l" rtl="0" eaLnBrk="0" fontAlgn="base" hangingPunct="0">
        <a:spcBef>
          <a:spcPct val="20000"/>
        </a:spcBef>
        <a:spcAft>
          <a:spcPct val="0"/>
        </a:spcAft>
        <a:buClr>
          <a:srgbClr val="003399"/>
        </a:buClr>
        <a:buSzPct val="90000"/>
        <a:buFont typeface="Symbol" pitchFamily="18" charset="2"/>
        <a:buChar char="-"/>
        <a:defRPr sz="1600">
          <a:solidFill>
            <a:schemeClr val="tx1"/>
          </a:solidFill>
          <a:latin typeface="+mn-lt"/>
        </a:defRPr>
      </a:lvl8pPr>
      <a:lvl9pPr marL="3886200" indent="-228600" algn="l" rtl="0" eaLnBrk="0" fontAlgn="base" hangingPunct="0">
        <a:spcBef>
          <a:spcPct val="20000"/>
        </a:spcBef>
        <a:spcAft>
          <a:spcPct val="0"/>
        </a:spcAft>
        <a:buClr>
          <a:srgbClr val="003399"/>
        </a:buClr>
        <a:buSzPct val="90000"/>
        <a:buFont typeface="Symbol" pitchFamily="18"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399" y="1250950"/>
            <a:ext cx="6803572" cy="1143000"/>
          </a:xfrm>
        </p:spPr>
        <p:txBody>
          <a:bodyPr/>
          <a:lstStyle/>
          <a:p>
            <a:r>
              <a:rPr lang="en-US" dirty="0" smtClean="0"/>
              <a:t>Floating Point Vector Processing using 28nm FPGAs</a:t>
            </a:r>
            <a:endParaRPr lang="en-US" dirty="0"/>
          </a:p>
        </p:txBody>
      </p:sp>
      <p:sp>
        <p:nvSpPr>
          <p:cNvPr id="5" name="Subtitle 4"/>
          <p:cNvSpPr>
            <a:spLocks noGrp="1"/>
          </p:cNvSpPr>
          <p:nvPr>
            <p:ph type="subTitle" idx="1"/>
          </p:nvPr>
        </p:nvSpPr>
        <p:spPr/>
        <p:txBody>
          <a:bodyPr/>
          <a:lstStyle/>
          <a:p>
            <a:r>
              <a:rPr lang="en-US" dirty="0" smtClean="0"/>
              <a:t>HPEC Conference, Sept 12 2012</a:t>
            </a:r>
          </a:p>
          <a:p>
            <a:endParaRPr lang="en-US" dirty="0" smtClean="0"/>
          </a:p>
          <a:p>
            <a:endParaRPr lang="en-US" dirty="0" smtClean="0"/>
          </a:p>
          <a:p>
            <a:r>
              <a:rPr lang="en-US" dirty="0" smtClean="0"/>
              <a:t>Michael Parker</a:t>
            </a:r>
            <a:r>
              <a:rPr lang="en-US" dirty="0" smtClean="0"/>
              <a:t>	Altera Corp</a:t>
            </a:r>
          </a:p>
          <a:p>
            <a:r>
              <a:rPr lang="en-US" dirty="0" smtClean="0"/>
              <a:t>Dan Pritsker		</a:t>
            </a:r>
            <a:r>
              <a:rPr lang="en-US" dirty="0" smtClean="0"/>
              <a:t>Altera Corp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533400" y="1250950"/>
            <a:ext cx="7418388" cy="1428750"/>
          </a:xfrm>
        </p:spPr>
        <p:txBody>
          <a:bodyPr/>
          <a:lstStyle/>
          <a:p>
            <a:r>
              <a:rPr lang="en-US" dirty="0" smtClean="0"/>
              <a:t>QR Decomposition Algorithm Implementation</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BB867D1-BC19-4648-A48A-91B1D300F5FB}" type="slidenum">
              <a:rPr lang="en-US"/>
              <a:pPr/>
              <a:t>11</a:t>
            </a:fld>
            <a:endParaRPr lang="en-US"/>
          </a:p>
        </p:txBody>
      </p:sp>
      <p:sp>
        <p:nvSpPr>
          <p:cNvPr id="122890" name="Rectangle 10"/>
          <p:cNvSpPr>
            <a:spLocks noGrp="1" noChangeArrowheads="1"/>
          </p:cNvSpPr>
          <p:nvPr>
            <p:ph type="title"/>
          </p:nvPr>
        </p:nvSpPr>
        <p:spPr/>
        <p:txBody>
          <a:bodyPr/>
          <a:lstStyle/>
          <a:p>
            <a:r>
              <a:rPr lang="en-US" dirty="0" smtClean="0"/>
              <a:t>QR Decomposition</a:t>
            </a:r>
            <a:endParaRPr lang="en-US" dirty="0"/>
          </a:p>
        </p:txBody>
      </p:sp>
      <p:sp>
        <p:nvSpPr>
          <p:cNvPr id="122891" name="Rectangle 11"/>
          <p:cNvSpPr>
            <a:spLocks noGrp="1" noChangeArrowheads="1"/>
          </p:cNvSpPr>
          <p:nvPr>
            <p:ph type="body" idx="1"/>
          </p:nvPr>
        </p:nvSpPr>
        <p:spPr/>
        <p:txBody>
          <a:bodyPr/>
          <a:lstStyle/>
          <a:p>
            <a:pPr marL="292100" indent="-292100">
              <a:spcBef>
                <a:spcPct val="0"/>
              </a:spcBef>
            </a:pPr>
            <a:r>
              <a:rPr lang="en-US" sz="2400" dirty="0" smtClean="0"/>
              <a:t>QR Solver finds solution for Ax=b linear equation system using QR decomposition, where Q is </a:t>
            </a:r>
            <a:r>
              <a:rPr lang="en-US" sz="2400" dirty="0" err="1" smtClean="0"/>
              <a:t>ortho</a:t>
            </a:r>
            <a:r>
              <a:rPr lang="en-US" sz="2400" dirty="0" smtClean="0"/>
              <a:t>-normal and R is upper-triangular matrix. A can be rectangular.</a:t>
            </a:r>
          </a:p>
          <a:p>
            <a:pPr marL="292100" indent="-292100">
              <a:spcBef>
                <a:spcPct val="0"/>
              </a:spcBef>
            </a:pPr>
            <a:endParaRPr lang="en-US" sz="2400" dirty="0" smtClean="0"/>
          </a:p>
          <a:p>
            <a:pPr marL="292100" indent="-292100">
              <a:spcBef>
                <a:spcPct val="0"/>
              </a:spcBef>
            </a:pPr>
            <a:r>
              <a:rPr lang="en-US" sz="2400" dirty="0" smtClean="0"/>
              <a:t>Steps of Solver</a:t>
            </a:r>
          </a:p>
          <a:p>
            <a:pPr marL="692150" lvl="1" indent="-292100">
              <a:spcBef>
                <a:spcPct val="0"/>
              </a:spcBef>
            </a:pPr>
            <a:r>
              <a:rPr lang="en-US" sz="1600" i="1" dirty="0" smtClean="0"/>
              <a:t>Decomposition:		A = Q · R</a:t>
            </a:r>
          </a:p>
          <a:p>
            <a:pPr marL="692150" lvl="1" indent="-292100">
              <a:spcBef>
                <a:spcPct val="0"/>
              </a:spcBef>
            </a:pPr>
            <a:endParaRPr lang="en-US" sz="1600" i="1" dirty="0" smtClean="0"/>
          </a:p>
          <a:p>
            <a:pPr marL="692150" lvl="1" indent="-292100">
              <a:spcBef>
                <a:spcPct val="0"/>
              </a:spcBef>
            </a:pPr>
            <a:r>
              <a:rPr lang="en-US" sz="1600" i="1" dirty="0" smtClean="0"/>
              <a:t>Ortho-normal property:	Q</a:t>
            </a:r>
            <a:r>
              <a:rPr lang="en-US" sz="1600" i="1" baseline="30000" dirty="0" smtClean="0"/>
              <a:t>T</a:t>
            </a:r>
            <a:r>
              <a:rPr lang="en-US" sz="1600" i="1" dirty="0" smtClean="0"/>
              <a:t> · Q = I </a:t>
            </a:r>
            <a:endParaRPr lang="en-US" sz="1600" dirty="0" smtClean="0"/>
          </a:p>
          <a:p>
            <a:pPr marL="692150" lvl="1" indent="-292100">
              <a:spcBef>
                <a:spcPct val="0"/>
              </a:spcBef>
              <a:buNone/>
            </a:pPr>
            <a:endParaRPr lang="en-US" sz="1600" i="1" dirty="0" smtClean="0"/>
          </a:p>
          <a:p>
            <a:pPr marL="692150" lvl="1" indent="-292100">
              <a:spcBef>
                <a:spcPct val="0"/>
              </a:spcBef>
            </a:pPr>
            <a:r>
              <a:rPr lang="en-US" sz="1600" i="1" dirty="0" smtClean="0"/>
              <a:t>Substitute then </a:t>
            </a:r>
            <a:r>
              <a:rPr lang="en-US" sz="1600" i="1" dirty="0" err="1" smtClean="0"/>
              <a:t>mult</a:t>
            </a:r>
            <a:r>
              <a:rPr lang="en-US" sz="1600" i="1" dirty="0" smtClean="0"/>
              <a:t> by Q</a:t>
            </a:r>
            <a:r>
              <a:rPr lang="en-US" sz="1600" i="1" baseline="30000" dirty="0" smtClean="0"/>
              <a:t>T</a:t>
            </a:r>
            <a:r>
              <a:rPr lang="en-US" sz="1600" i="1" dirty="0" smtClean="0"/>
              <a:t>:	Q · R · x = b	R · x = Q</a:t>
            </a:r>
            <a:r>
              <a:rPr lang="en-US" sz="1600" i="1" baseline="30000" dirty="0" smtClean="0"/>
              <a:t>T</a:t>
            </a:r>
            <a:r>
              <a:rPr lang="en-US" sz="1600" i="1" dirty="0" smtClean="0"/>
              <a:t> · b = y </a:t>
            </a:r>
          </a:p>
          <a:p>
            <a:pPr marL="692150" lvl="1" indent="-292100">
              <a:spcBef>
                <a:spcPct val="0"/>
              </a:spcBef>
              <a:buNone/>
            </a:pPr>
            <a:endParaRPr lang="en-US" sz="1600" i="1" dirty="0" smtClean="0"/>
          </a:p>
          <a:p>
            <a:pPr marL="692150" lvl="1" indent="-292100">
              <a:spcBef>
                <a:spcPct val="0"/>
              </a:spcBef>
            </a:pPr>
            <a:r>
              <a:rPr lang="en-US" sz="1600" i="1" dirty="0" smtClean="0"/>
              <a:t>Backward Substitution:	 Q</a:t>
            </a:r>
            <a:r>
              <a:rPr lang="en-US" sz="1600" i="1" baseline="30000" dirty="0" smtClean="0"/>
              <a:t>T</a:t>
            </a:r>
            <a:r>
              <a:rPr lang="en-US" sz="1600" i="1" dirty="0" smtClean="0"/>
              <a:t> · b = y	solve R · x = y </a:t>
            </a:r>
          </a:p>
          <a:p>
            <a:pPr marL="292100" indent="-292100">
              <a:spcBef>
                <a:spcPct val="0"/>
              </a:spcBef>
            </a:pPr>
            <a:endParaRPr lang="en-US" sz="2400" i="1" dirty="0" smtClean="0"/>
          </a:p>
          <a:p>
            <a:pPr marL="292100" indent="-292100">
              <a:spcBef>
                <a:spcPct val="0"/>
              </a:spcBef>
            </a:pPr>
            <a:r>
              <a:rPr lang="en-US" sz="2400" i="1" dirty="0" smtClean="0"/>
              <a:t>Decomposition is done using Gram-Schmidt derived algorithms. Most of computational effort is in “dot-product”</a:t>
            </a:r>
          </a:p>
          <a:p>
            <a:pPr marL="692150" lvl="1" indent="-292100">
              <a:spcBef>
                <a:spcPct val="0"/>
              </a:spcBef>
              <a:buNone/>
            </a:pPr>
            <a:endParaRPr lang="en-US" sz="1400" i="1" dirty="0" smtClean="0"/>
          </a:p>
          <a:p>
            <a:pPr marL="692150" lvl="1" indent="-292100">
              <a:spcBef>
                <a:spcPct val="0"/>
              </a:spcBef>
            </a:pPr>
            <a:endParaRPr lang="en-US" sz="1600" i="1" dirty="0" smtClean="0"/>
          </a:p>
          <a:p>
            <a:pPr marL="692150" lvl="1" indent="-292100">
              <a:spcBef>
                <a:spcPct val="0"/>
              </a:spcBef>
            </a:pPr>
            <a:endParaRPr lang="en-US" sz="1600" i="1" dirty="0" smtClean="0"/>
          </a:p>
          <a:p>
            <a:pPr marL="692150" lvl="1" indent="-292100">
              <a:spcBef>
                <a:spcPct val="0"/>
              </a:spcBef>
            </a:pPr>
            <a:endParaRPr lang="en-US" sz="1800" i="1" dirty="0" smtClean="0"/>
          </a:p>
          <a:p>
            <a:pPr marL="292100" indent="-292100">
              <a:spcBef>
                <a:spcPct val="0"/>
              </a:spcBef>
            </a:pP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idx="1"/>
          </p:nvPr>
        </p:nvSpPr>
        <p:spPr bwMode="auto">
          <a:xfrm>
            <a:off x="446634" y="1570627"/>
            <a:ext cx="1086076" cy="2618195"/>
          </a:xfrm>
          <a:prstGeom prst="rect">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t>Stimulus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sp>
        <p:nvSpPr>
          <p:cNvPr id="5" name="Slide Number Placeholder 3"/>
          <p:cNvSpPr>
            <a:spLocks noGrp="1"/>
          </p:cNvSpPr>
          <p:nvPr>
            <p:ph type="sldNum" sz="quarter" idx="10"/>
          </p:nvPr>
        </p:nvSpPr>
        <p:spPr/>
        <p:txBody>
          <a:bodyPr/>
          <a:lstStyle/>
          <a:p>
            <a:fld id="{D6C4D97E-4294-4671-8848-4B7271ABD10D}" type="slidenum">
              <a:rPr lang="en-US"/>
              <a:pPr/>
              <a:t>12</a:t>
            </a:fld>
            <a:endParaRPr lang="en-US"/>
          </a:p>
        </p:txBody>
      </p:sp>
      <p:sp>
        <p:nvSpPr>
          <p:cNvPr id="281602" name="Rectangle 2"/>
          <p:cNvSpPr>
            <a:spLocks noGrp="1" noChangeArrowheads="1"/>
          </p:cNvSpPr>
          <p:nvPr>
            <p:ph type="title"/>
          </p:nvPr>
        </p:nvSpPr>
        <p:spPr/>
        <p:txBody>
          <a:bodyPr/>
          <a:lstStyle/>
          <a:p>
            <a:r>
              <a:rPr lang="en-US" dirty="0" smtClean="0"/>
              <a:t>Block Diagram</a:t>
            </a:r>
            <a:endParaRPr lang="en-US" dirty="0"/>
          </a:p>
        </p:txBody>
      </p:sp>
      <p:sp>
        <p:nvSpPr>
          <p:cNvPr id="6" name="Rectangle 5"/>
          <p:cNvSpPr/>
          <p:nvPr/>
        </p:nvSpPr>
        <p:spPr bwMode="auto">
          <a:xfrm>
            <a:off x="744692" y="2931663"/>
            <a:ext cx="398587" cy="64086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t>[m]</a:t>
            </a:r>
            <a:endParaRPr kumimoji="0" lang="en-US" sz="11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660286" y="2032893"/>
            <a:ext cx="601786" cy="64086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smtClean="0"/>
              <a:t>[m x n]</a:t>
            </a:r>
            <a:endParaRPr kumimoji="0" lang="en-US" sz="11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2915136" y="1567319"/>
            <a:ext cx="1944247" cy="2630211"/>
          </a:xfrm>
          <a:prstGeom prst="rect">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QR </a:t>
            </a:r>
            <a:r>
              <a:rPr lang="en-US" sz="1400" dirty="0" smtClean="0"/>
              <a:t>Decomposition</a:t>
            </a: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t>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t>Q </a:t>
            </a:r>
            <a:r>
              <a:rPr lang="en-US" sz="1400" dirty="0" err="1" smtClean="0"/>
              <a:t>Matrix</a:t>
            </a:r>
            <a:r>
              <a:rPr lang="en-US" sz="1400" baseline="30000" dirty="0" err="1" smtClean="0"/>
              <a:t>T</a:t>
            </a:r>
            <a:r>
              <a:rPr lang="en-US" sz="1400" dirty="0" smtClean="0"/>
              <a:t> * Input Vector</a:t>
            </a:r>
            <a:endParaRPr kumimoji="0" lang="en-US" sz="1400" b="0" i="0" u="none" strike="noStrike" cap="none" normalizeH="0" baseline="0" dirty="0" smtClean="0">
              <a:ln>
                <a:noFill/>
              </a:ln>
              <a:solidFill>
                <a:schemeClr val="tx1"/>
              </a:solidFill>
              <a:effectLst/>
              <a:latin typeface="Arial" charset="0"/>
            </a:endParaRPr>
          </a:p>
        </p:txBody>
      </p:sp>
      <p:sp>
        <p:nvSpPr>
          <p:cNvPr id="11" name="Right Arrow 10"/>
          <p:cNvSpPr/>
          <p:nvPr/>
        </p:nvSpPr>
        <p:spPr bwMode="auto">
          <a:xfrm>
            <a:off x="1550126" y="2222922"/>
            <a:ext cx="1375953" cy="232899"/>
          </a:xfrm>
          <a:prstGeom prst="rightArrow">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a:t>
            </a:r>
          </a:p>
        </p:txBody>
      </p:sp>
      <p:sp>
        <p:nvSpPr>
          <p:cNvPr id="14" name="Right Arrow 13"/>
          <p:cNvSpPr/>
          <p:nvPr/>
        </p:nvSpPr>
        <p:spPr bwMode="auto">
          <a:xfrm>
            <a:off x="1532709" y="3212671"/>
            <a:ext cx="1384662" cy="219501"/>
          </a:xfrm>
          <a:prstGeom prst="rightArrow">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b</a:t>
            </a:r>
          </a:p>
        </p:txBody>
      </p:sp>
      <p:sp>
        <p:nvSpPr>
          <p:cNvPr id="15" name="Rectangle 14"/>
          <p:cNvSpPr/>
          <p:nvPr/>
        </p:nvSpPr>
        <p:spPr bwMode="auto">
          <a:xfrm>
            <a:off x="6158522" y="1524000"/>
            <a:ext cx="1438032" cy="2516554"/>
          </a:xfrm>
          <a:prstGeom prst="rect">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t>Backward</a:t>
            </a:r>
          </a:p>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Substitution</a:t>
            </a:r>
          </a:p>
        </p:txBody>
      </p:sp>
      <p:sp>
        <p:nvSpPr>
          <p:cNvPr id="16" name="Right Arrow 15"/>
          <p:cNvSpPr/>
          <p:nvPr/>
        </p:nvSpPr>
        <p:spPr bwMode="auto">
          <a:xfrm>
            <a:off x="4859383" y="3279335"/>
            <a:ext cx="1290431" cy="230219"/>
          </a:xfrm>
          <a:prstGeom prst="rightArrow">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y</a:t>
            </a:r>
          </a:p>
        </p:txBody>
      </p:sp>
      <p:sp>
        <p:nvSpPr>
          <p:cNvPr id="19" name="Right Arrow 18"/>
          <p:cNvSpPr/>
          <p:nvPr/>
        </p:nvSpPr>
        <p:spPr bwMode="auto">
          <a:xfrm>
            <a:off x="7605264" y="2618377"/>
            <a:ext cx="781538" cy="179752"/>
          </a:xfrm>
          <a:prstGeom prst="rightArrow">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x</a:t>
            </a:r>
          </a:p>
        </p:txBody>
      </p:sp>
      <p:sp>
        <p:nvSpPr>
          <p:cNvPr id="20" name="Right Arrow 19"/>
          <p:cNvSpPr/>
          <p:nvPr/>
        </p:nvSpPr>
        <p:spPr bwMode="auto">
          <a:xfrm>
            <a:off x="4850674" y="2228499"/>
            <a:ext cx="1314995" cy="227317"/>
          </a:xfrm>
          <a:prstGeom prst="rightArrow">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a:t>
            </a:r>
          </a:p>
        </p:txBody>
      </p:sp>
      <p:sp>
        <p:nvSpPr>
          <p:cNvPr id="18" name="TextBox 17"/>
          <p:cNvSpPr txBox="1"/>
          <p:nvPr/>
        </p:nvSpPr>
        <p:spPr>
          <a:xfrm>
            <a:off x="2261937" y="5137484"/>
            <a:ext cx="3970421" cy="646331"/>
          </a:xfrm>
          <a:prstGeom prst="rect">
            <a:avLst/>
          </a:prstGeom>
          <a:noFill/>
        </p:spPr>
        <p:txBody>
          <a:bodyPr wrap="square" rtlCol="0">
            <a:spAutoFit/>
          </a:bodyPr>
          <a:lstStyle/>
          <a:p>
            <a:r>
              <a:rPr lang="en-US" dirty="0" smtClean="0"/>
              <a:t>Solve for x in Ax = b where A is non-symmetric, may be rectangular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mtClean="0"/>
              <a:t>QR Decomposition Algorithm</a:t>
            </a:r>
          </a:p>
        </p:txBody>
      </p:sp>
      <p:sp>
        <p:nvSpPr>
          <p:cNvPr id="8196" name="Rectangle 3"/>
          <p:cNvSpPr>
            <a:spLocks noGrp="1" noChangeArrowheads="1"/>
          </p:cNvSpPr>
          <p:nvPr>
            <p:ph idx="1"/>
          </p:nvPr>
        </p:nvSpPr>
        <p:spPr>
          <a:xfrm>
            <a:off x="350838" y="1187450"/>
            <a:ext cx="6958012" cy="2435225"/>
          </a:xfrm>
        </p:spPr>
        <p:txBody>
          <a:bodyPr>
            <a:normAutofit lnSpcReduction="10000"/>
          </a:bodyPr>
          <a:lstStyle/>
          <a:p>
            <a:pPr eaLnBrk="1" hangingPunct="1">
              <a:buFont typeface="Wingdings" pitchFamily="2" charset="2"/>
              <a:buNone/>
            </a:pPr>
            <a:r>
              <a:rPr lang="en-US" sz="1400" smtClean="0">
                <a:latin typeface="Courier New" pitchFamily="49" charset="0"/>
                <a:cs typeface="Courier New" pitchFamily="49" charset="0"/>
              </a:rPr>
              <a:t>for k=1:n</a:t>
            </a:r>
          </a:p>
          <a:p>
            <a:pPr eaLnBrk="1" hangingPunct="1">
              <a:buFont typeface="Wingdings" pitchFamily="2" charset="2"/>
              <a:buNone/>
            </a:pPr>
            <a:r>
              <a:rPr lang="en-US" sz="1400" smtClean="0">
                <a:latin typeface="Courier New" pitchFamily="49" charset="0"/>
                <a:cs typeface="Courier New" pitchFamily="49" charset="0"/>
              </a:rPr>
              <a:t>    r(k,k) = norm(A(1:m, 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r(k, j) = dot(A(1:m, k), A(1:m, j)) / r(k,k);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pt-BR" sz="1400" smtClean="0">
                <a:latin typeface="Courier New" pitchFamily="49" charset="0"/>
                <a:cs typeface="Courier New" pitchFamily="49" charset="0"/>
              </a:rPr>
              <a:t>    q(1:m, k) = A(1:m, k) / r(k,k);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A(1:m, j) = A(1:m, j) - r(k, j) * q(1:m, 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en-US" sz="1400" smtClean="0">
                <a:latin typeface="Courier New" pitchFamily="49" charset="0"/>
                <a:cs typeface="Courier New" pitchFamily="49" charset="0"/>
              </a:rPr>
              <a:t>end</a:t>
            </a:r>
          </a:p>
          <a:p>
            <a:pPr eaLnBrk="1" hangingPunct="1"/>
            <a:endParaRPr lang="en-US" sz="2400" smtClean="0"/>
          </a:p>
        </p:txBody>
      </p:sp>
      <p:sp>
        <p:nvSpPr>
          <p:cNvPr id="8194" name="Slide Number Placeholder 3"/>
          <p:cNvSpPr>
            <a:spLocks noGrp="1"/>
          </p:cNvSpPr>
          <p:nvPr>
            <p:ph type="sldNum" sz="quarter" idx="10"/>
          </p:nvPr>
        </p:nvSpPr>
        <p:spPr>
          <a:noFill/>
        </p:spPr>
        <p:txBody>
          <a:bodyPr/>
          <a:lstStyle/>
          <a:p>
            <a:fld id="{CA731B30-77F5-4CEC-A67B-7557E9A61B22}" type="slidenum">
              <a:rPr lang="en-US" smtClean="0"/>
              <a:pPr/>
              <a:t>13</a:t>
            </a:fld>
            <a:endParaRPr lang="en-US" smtClean="0"/>
          </a:p>
        </p:txBody>
      </p:sp>
      <p:sp>
        <p:nvSpPr>
          <p:cNvPr id="7" name="Rectangle 3"/>
          <p:cNvSpPr txBox="1">
            <a:spLocks noChangeArrowheads="1"/>
          </p:cNvSpPr>
          <p:nvPr/>
        </p:nvSpPr>
        <p:spPr bwMode="auto">
          <a:xfrm>
            <a:off x="350838" y="4756150"/>
            <a:ext cx="8331200" cy="1338263"/>
          </a:xfrm>
          <a:prstGeom prst="rect">
            <a:avLst/>
          </a:prstGeom>
          <a:noFill/>
          <a:ln w="9525">
            <a:noFill/>
            <a:miter lim="800000"/>
            <a:headEnd/>
            <a:tailEnd/>
          </a:ln>
          <a:effectLst/>
        </p:spPr>
        <p:txBody>
          <a:bodyPr/>
          <a:lstStyle/>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kern="0" dirty="0">
                <a:latin typeface="+mn-lt"/>
              </a:rPr>
              <a:t>Standard algorithm, source:  Numerical Recipes in C</a:t>
            </a:r>
          </a:p>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kern="0" dirty="0">
                <a:latin typeface="+mn-lt"/>
              </a:rPr>
              <a:t>Possible to implement as is, but changes make it FPGA friendly and increase numerical accuracy and stability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dirty="0" smtClean="0"/>
              <a:t>Algorithm  -  Observations</a:t>
            </a:r>
          </a:p>
        </p:txBody>
      </p:sp>
      <p:sp>
        <p:nvSpPr>
          <p:cNvPr id="9220" name="Rectangle 3"/>
          <p:cNvSpPr>
            <a:spLocks noGrp="1" noChangeArrowheads="1"/>
          </p:cNvSpPr>
          <p:nvPr>
            <p:ph idx="1"/>
          </p:nvPr>
        </p:nvSpPr>
        <p:spPr>
          <a:xfrm>
            <a:off x="350838" y="1187450"/>
            <a:ext cx="6958012" cy="2435225"/>
          </a:xfrm>
        </p:spPr>
        <p:txBody>
          <a:bodyPr>
            <a:normAutofit lnSpcReduction="10000"/>
          </a:bodyPr>
          <a:lstStyle/>
          <a:p>
            <a:pPr eaLnBrk="1" hangingPunct="1">
              <a:buFont typeface="Wingdings" pitchFamily="2" charset="2"/>
              <a:buNone/>
            </a:pPr>
            <a:r>
              <a:rPr lang="en-US" sz="1400" dirty="0" smtClean="0">
                <a:latin typeface="Courier New" pitchFamily="49" charset="0"/>
                <a:cs typeface="Courier New" pitchFamily="49" charset="0"/>
              </a:rPr>
              <a:t>for k=1:n</a:t>
            </a:r>
          </a:p>
          <a:p>
            <a:pPr eaLnBrk="1" hangingPunct="1">
              <a:buFont typeface="Wingdings" pitchFamily="2" charset="2"/>
              <a:buNone/>
            </a:pPr>
            <a:r>
              <a:rPr lang="en-US" sz="1400" dirty="0" smtClean="0">
                <a:latin typeface="Courier New" pitchFamily="49" charset="0"/>
                <a:cs typeface="Courier New" pitchFamily="49" charset="0"/>
              </a:rPr>
              <a:t>    r(</a:t>
            </a:r>
            <a:r>
              <a:rPr lang="en-US" sz="1400" dirty="0" err="1" smtClean="0">
                <a:latin typeface="Courier New" pitchFamily="49" charset="0"/>
                <a:cs typeface="Courier New" pitchFamily="49" charset="0"/>
              </a:rPr>
              <a:t>k,k</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sqrt</a:t>
            </a:r>
            <a:r>
              <a:rPr lang="en-US" sz="1400" dirty="0" smtClean="0">
                <a:latin typeface="Courier New" pitchFamily="49" charset="0"/>
                <a:cs typeface="Courier New" pitchFamily="49" charset="0"/>
              </a:rPr>
              <a:t>(dot(A(1:m, k), A(1:m,k));</a:t>
            </a:r>
          </a:p>
          <a:p>
            <a:pPr eaLnBrk="1" hangingPunct="1">
              <a:buFont typeface="Wingdings" pitchFamily="2" charset="2"/>
              <a:buNone/>
            </a:pPr>
            <a:r>
              <a:rPr lang="en-US" sz="1400" dirty="0" smtClean="0">
                <a:latin typeface="Courier New" pitchFamily="49" charset="0"/>
                <a:cs typeface="Courier New" pitchFamily="49" charset="0"/>
              </a:rPr>
              <a:t>    for j = k+1:n</a:t>
            </a:r>
          </a:p>
          <a:p>
            <a:pPr eaLnBrk="1" hangingPunct="1">
              <a:buFont typeface="Wingdings" pitchFamily="2" charset="2"/>
              <a:buNone/>
            </a:pPr>
            <a:r>
              <a:rPr lang="pt-BR" sz="1400" dirty="0" smtClean="0">
                <a:latin typeface="Courier New" pitchFamily="49" charset="0"/>
                <a:cs typeface="Courier New" pitchFamily="49" charset="0"/>
              </a:rPr>
              <a:t>        r(k, j) = dot(A(1:m, k), A(1:m, j)) / r(k,k);</a:t>
            </a:r>
          </a:p>
          <a:p>
            <a:pPr eaLnBrk="1" hangingPunct="1">
              <a:buFont typeface="Wingdings" pitchFamily="2" charset="2"/>
              <a:buNone/>
            </a:pPr>
            <a:r>
              <a:rPr lang="en-US" sz="1400" dirty="0" smtClean="0">
                <a:latin typeface="Courier New" pitchFamily="49" charset="0"/>
                <a:cs typeface="Courier New" pitchFamily="49" charset="0"/>
              </a:rPr>
              <a:t>    end</a:t>
            </a:r>
          </a:p>
          <a:p>
            <a:pPr eaLnBrk="1" hangingPunct="1">
              <a:buFont typeface="Wingdings" pitchFamily="2" charset="2"/>
              <a:buNone/>
            </a:pPr>
            <a:r>
              <a:rPr lang="pt-BR" sz="1400" dirty="0" smtClean="0">
                <a:latin typeface="Courier New" pitchFamily="49" charset="0"/>
                <a:cs typeface="Courier New" pitchFamily="49" charset="0"/>
              </a:rPr>
              <a:t>    q(1:m, k) = A(1:m, k) / r(k,k);</a:t>
            </a:r>
          </a:p>
          <a:p>
            <a:pPr eaLnBrk="1" hangingPunct="1">
              <a:buFont typeface="Wingdings" pitchFamily="2" charset="2"/>
              <a:buNone/>
            </a:pPr>
            <a:r>
              <a:rPr lang="en-US" sz="1400" dirty="0" smtClean="0">
                <a:latin typeface="Courier New" pitchFamily="49" charset="0"/>
                <a:cs typeface="Courier New" pitchFamily="49" charset="0"/>
              </a:rPr>
              <a:t>    for j = k+1:n</a:t>
            </a:r>
          </a:p>
          <a:p>
            <a:pPr eaLnBrk="1" hangingPunct="1">
              <a:buFont typeface="Wingdings" pitchFamily="2" charset="2"/>
              <a:buNone/>
            </a:pPr>
            <a:r>
              <a:rPr lang="pt-BR" sz="1400" dirty="0" smtClean="0">
                <a:latin typeface="Courier New" pitchFamily="49" charset="0"/>
                <a:cs typeface="Courier New" pitchFamily="49" charset="0"/>
              </a:rPr>
              <a:t>         A(1:m, j) = A(1:m, j) - r(k, j) * q(1:m, k);</a:t>
            </a:r>
          </a:p>
          <a:p>
            <a:pPr eaLnBrk="1" hangingPunct="1">
              <a:buFont typeface="Wingdings" pitchFamily="2" charset="2"/>
              <a:buNone/>
            </a:pPr>
            <a:r>
              <a:rPr lang="en-US" sz="1400" dirty="0" smtClean="0">
                <a:latin typeface="Courier New" pitchFamily="49" charset="0"/>
                <a:cs typeface="Courier New" pitchFamily="49" charset="0"/>
              </a:rPr>
              <a:t>    end</a:t>
            </a:r>
          </a:p>
          <a:p>
            <a:pPr eaLnBrk="1" hangingPunct="1">
              <a:buFont typeface="Wingdings" pitchFamily="2" charset="2"/>
              <a:buNone/>
            </a:pPr>
            <a:r>
              <a:rPr lang="en-US" sz="1400" dirty="0" smtClean="0">
                <a:latin typeface="Courier New" pitchFamily="49" charset="0"/>
                <a:cs typeface="Courier New" pitchFamily="49" charset="0"/>
              </a:rPr>
              <a:t>end</a:t>
            </a:r>
          </a:p>
          <a:p>
            <a:pPr eaLnBrk="1" hangingPunct="1"/>
            <a:endParaRPr lang="en-US" sz="2400" dirty="0" smtClean="0"/>
          </a:p>
        </p:txBody>
      </p:sp>
      <p:sp>
        <p:nvSpPr>
          <p:cNvPr id="9218" name="Slide Number Placeholder 3"/>
          <p:cNvSpPr>
            <a:spLocks noGrp="1"/>
          </p:cNvSpPr>
          <p:nvPr>
            <p:ph type="sldNum" sz="quarter" idx="10"/>
          </p:nvPr>
        </p:nvSpPr>
        <p:spPr>
          <a:noFill/>
        </p:spPr>
        <p:txBody>
          <a:bodyPr/>
          <a:lstStyle/>
          <a:p>
            <a:fld id="{11E8DD78-EAF4-4CD6-B587-FA7609E13CB2}" type="slidenum">
              <a:rPr lang="en-US" smtClean="0"/>
              <a:pPr/>
              <a:t>14</a:t>
            </a:fld>
            <a:endParaRPr lang="en-US" smtClean="0"/>
          </a:p>
        </p:txBody>
      </p:sp>
      <p:sp>
        <p:nvSpPr>
          <p:cNvPr id="7" name="Rectangle 3"/>
          <p:cNvSpPr txBox="1">
            <a:spLocks noChangeArrowheads="1"/>
          </p:cNvSpPr>
          <p:nvPr/>
        </p:nvSpPr>
        <p:spPr bwMode="auto">
          <a:xfrm>
            <a:off x="350838" y="3792538"/>
            <a:ext cx="8331200" cy="2074862"/>
          </a:xfrm>
          <a:prstGeom prst="rect">
            <a:avLst/>
          </a:prstGeom>
          <a:noFill/>
          <a:ln w="9525">
            <a:noFill/>
            <a:miter lim="800000"/>
            <a:headEnd/>
            <a:tailEnd/>
          </a:ln>
          <a:effectLst/>
        </p:spPr>
        <p:txBody>
          <a:bodyPr/>
          <a:lstStyle/>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kern="0" dirty="0">
                <a:latin typeface="+mn-lt"/>
              </a:rPr>
              <a:t>Replaced norm function with </a:t>
            </a:r>
            <a:r>
              <a:rPr lang="en-GB" sz="1600" kern="0" dirty="0" err="1">
                <a:latin typeface="+mn-lt"/>
              </a:rPr>
              <a:t>sqrt</a:t>
            </a:r>
            <a:r>
              <a:rPr lang="en-GB" sz="1600" kern="0" dirty="0">
                <a:latin typeface="+mn-lt"/>
              </a:rPr>
              <a:t> and dot functions, as they are available as hardware components.</a:t>
            </a:r>
          </a:p>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kern="0" dirty="0">
                <a:latin typeface="+mn-lt"/>
              </a:rPr>
              <a:t>k </a:t>
            </a:r>
            <a:r>
              <a:rPr lang="en-GB" sz="1600" kern="0" dirty="0" err="1">
                <a:latin typeface="+mn-lt"/>
              </a:rPr>
              <a:t>sqrt</a:t>
            </a:r>
            <a:endParaRPr lang="en-GB" sz="1600" kern="0" dirty="0">
              <a:latin typeface="+mn-lt"/>
            </a:endParaRPr>
          </a:p>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dirty="0"/>
              <a:t>k</a:t>
            </a:r>
            <a:r>
              <a:rPr lang="en-GB" sz="1600" baseline="30000" dirty="0"/>
              <a:t>2</a:t>
            </a:r>
            <a:r>
              <a:rPr lang="en-GB" sz="1600" dirty="0"/>
              <a:t>/2 + k divides</a:t>
            </a:r>
          </a:p>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dirty="0"/>
              <a:t>m*k</a:t>
            </a:r>
            <a:r>
              <a:rPr lang="en-GB" sz="1600" baseline="30000" dirty="0"/>
              <a:t>2</a:t>
            </a:r>
            <a:r>
              <a:rPr lang="en-GB" sz="1600" dirty="0"/>
              <a:t> complex </a:t>
            </a:r>
            <a:r>
              <a:rPr lang="en-GB" sz="1600" dirty="0" err="1"/>
              <a:t>mults</a:t>
            </a:r>
            <a:endParaRPr lang="en-GB" sz="1600" kern="0" dirty="0">
              <a:latin typeface="+mn-lt"/>
            </a:endParaRPr>
          </a:p>
        </p:txBody>
      </p:sp>
      <p:sp>
        <p:nvSpPr>
          <p:cNvPr id="9222" name="Right Brace 5"/>
          <p:cNvSpPr>
            <a:spLocks/>
          </p:cNvSpPr>
          <p:nvPr/>
        </p:nvSpPr>
        <p:spPr bwMode="auto">
          <a:xfrm>
            <a:off x="5287963" y="1413311"/>
            <a:ext cx="184150" cy="227013"/>
          </a:xfrm>
          <a:prstGeom prst="rightBrace">
            <a:avLst>
              <a:gd name="adj1" fmla="val 8338"/>
              <a:gd name="adj2" fmla="val 50000"/>
            </a:avLst>
          </a:prstGeom>
          <a:noFill/>
          <a:ln w="9525" algn="ctr">
            <a:solidFill>
              <a:schemeClr val="tx1"/>
            </a:solidFill>
            <a:round/>
            <a:headEnd/>
            <a:tailEnd/>
          </a:ln>
        </p:spPr>
        <p:txBody>
          <a:bodyPr/>
          <a:lstStyle/>
          <a:p>
            <a:endParaRPr lang="en-US">
              <a:solidFill>
                <a:schemeClr val="tx2"/>
              </a:solidFill>
            </a:endParaRPr>
          </a:p>
        </p:txBody>
      </p:sp>
      <p:sp>
        <p:nvSpPr>
          <p:cNvPr id="9223" name="TextBox 7"/>
          <p:cNvSpPr txBox="1">
            <a:spLocks noChangeArrowheads="1"/>
          </p:cNvSpPr>
          <p:nvPr/>
        </p:nvSpPr>
        <p:spPr bwMode="auto">
          <a:xfrm>
            <a:off x="5586413" y="1359336"/>
            <a:ext cx="2005012" cy="368300"/>
          </a:xfrm>
          <a:prstGeom prst="rect">
            <a:avLst/>
          </a:prstGeom>
          <a:noFill/>
          <a:ln w="9525">
            <a:noFill/>
            <a:miter lim="800000"/>
            <a:headEnd/>
            <a:tailEnd/>
          </a:ln>
        </p:spPr>
        <p:txBody>
          <a:bodyPr wrap="none">
            <a:spAutoFit/>
          </a:bodyPr>
          <a:lstStyle/>
          <a:p>
            <a:r>
              <a:rPr lang="en-GB">
                <a:solidFill>
                  <a:schemeClr val="tx2"/>
                </a:solidFill>
              </a:rPr>
              <a:t>k sqrt, k*m cmults</a:t>
            </a:r>
            <a:endParaRPr lang="en-US">
              <a:solidFill>
                <a:schemeClr val="tx2"/>
              </a:solidFill>
            </a:endParaRPr>
          </a:p>
        </p:txBody>
      </p:sp>
      <p:sp>
        <p:nvSpPr>
          <p:cNvPr id="9224" name="Right Brace 8"/>
          <p:cNvSpPr>
            <a:spLocks/>
          </p:cNvSpPr>
          <p:nvPr/>
        </p:nvSpPr>
        <p:spPr bwMode="auto">
          <a:xfrm>
            <a:off x="6140450" y="1905709"/>
            <a:ext cx="155575" cy="227012"/>
          </a:xfrm>
          <a:prstGeom prst="rightBrace">
            <a:avLst>
              <a:gd name="adj1" fmla="val 8343"/>
              <a:gd name="adj2" fmla="val 50000"/>
            </a:avLst>
          </a:prstGeom>
          <a:noFill/>
          <a:ln w="9525" algn="ctr">
            <a:solidFill>
              <a:schemeClr val="tx1"/>
            </a:solidFill>
            <a:round/>
            <a:headEnd/>
            <a:tailEnd/>
          </a:ln>
        </p:spPr>
        <p:txBody>
          <a:bodyPr/>
          <a:lstStyle/>
          <a:p>
            <a:endParaRPr lang="en-US">
              <a:solidFill>
                <a:schemeClr val="tx2"/>
              </a:solidFill>
            </a:endParaRPr>
          </a:p>
        </p:txBody>
      </p:sp>
      <p:sp>
        <p:nvSpPr>
          <p:cNvPr id="9225" name="TextBox 9"/>
          <p:cNvSpPr txBox="1">
            <a:spLocks noChangeArrowheads="1"/>
          </p:cNvSpPr>
          <p:nvPr/>
        </p:nvSpPr>
        <p:spPr bwMode="auto">
          <a:xfrm>
            <a:off x="6337300" y="1823159"/>
            <a:ext cx="3048000" cy="368300"/>
          </a:xfrm>
          <a:prstGeom prst="rect">
            <a:avLst/>
          </a:prstGeom>
          <a:noFill/>
          <a:ln w="9525">
            <a:noFill/>
            <a:miter lim="800000"/>
            <a:headEnd/>
            <a:tailEnd/>
          </a:ln>
        </p:spPr>
        <p:txBody>
          <a:bodyPr wrap="none">
            <a:spAutoFit/>
          </a:bodyPr>
          <a:lstStyle/>
          <a:p>
            <a:r>
              <a:rPr lang="en-GB">
                <a:solidFill>
                  <a:schemeClr val="tx2"/>
                </a:solidFill>
              </a:rPr>
              <a:t>k</a:t>
            </a:r>
            <a:r>
              <a:rPr lang="en-GB" baseline="30000">
                <a:solidFill>
                  <a:schemeClr val="tx2"/>
                </a:solidFill>
              </a:rPr>
              <a:t>2</a:t>
            </a:r>
            <a:r>
              <a:rPr lang="en-GB">
                <a:solidFill>
                  <a:schemeClr val="tx2"/>
                </a:solidFill>
              </a:rPr>
              <a:t>/2 divides, m*k</a:t>
            </a:r>
            <a:r>
              <a:rPr lang="en-GB" baseline="30000">
                <a:solidFill>
                  <a:schemeClr val="tx2"/>
                </a:solidFill>
              </a:rPr>
              <a:t>2</a:t>
            </a:r>
            <a:r>
              <a:rPr lang="en-GB">
                <a:solidFill>
                  <a:schemeClr val="tx2"/>
                </a:solidFill>
              </a:rPr>
              <a:t>/2 cmults </a:t>
            </a:r>
            <a:endParaRPr lang="en-US">
              <a:solidFill>
                <a:schemeClr val="tx2"/>
              </a:solidFill>
            </a:endParaRPr>
          </a:p>
        </p:txBody>
      </p:sp>
      <p:sp>
        <p:nvSpPr>
          <p:cNvPr id="9226" name="Right Brace 10"/>
          <p:cNvSpPr>
            <a:spLocks/>
          </p:cNvSpPr>
          <p:nvPr/>
        </p:nvSpPr>
        <p:spPr bwMode="auto">
          <a:xfrm>
            <a:off x="4513263" y="2385515"/>
            <a:ext cx="198437" cy="227013"/>
          </a:xfrm>
          <a:prstGeom prst="rightBrace">
            <a:avLst>
              <a:gd name="adj1" fmla="val 8336"/>
              <a:gd name="adj2" fmla="val 50000"/>
            </a:avLst>
          </a:prstGeom>
          <a:noFill/>
          <a:ln w="9525" algn="ctr">
            <a:solidFill>
              <a:schemeClr val="tx1"/>
            </a:solidFill>
            <a:round/>
            <a:headEnd/>
            <a:tailEnd/>
          </a:ln>
        </p:spPr>
        <p:txBody>
          <a:bodyPr/>
          <a:lstStyle/>
          <a:p>
            <a:endParaRPr lang="en-US"/>
          </a:p>
        </p:txBody>
      </p:sp>
      <p:sp>
        <p:nvSpPr>
          <p:cNvPr id="9227" name="TextBox 11"/>
          <p:cNvSpPr txBox="1">
            <a:spLocks noChangeArrowheads="1"/>
          </p:cNvSpPr>
          <p:nvPr/>
        </p:nvSpPr>
        <p:spPr bwMode="auto">
          <a:xfrm>
            <a:off x="4895850" y="2302965"/>
            <a:ext cx="1081088" cy="368300"/>
          </a:xfrm>
          <a:prstGeom prst="rect">
            <a:avLst/>
          </a:prstGeom>
          <a:noFill/>
          <a:ln w="9525">
            <a:noFill/>
            <a:miter lim="800000"/>
            <a:headEnd/>
            <a:tailEnd/>
          </a:ln>
        </p:spPr>
        <p:txBody>
          <a:bodyPr wrap="none">
            <a:spAutoFit/>
          </a:bodyPr>
          <a:lstStyle/>
          <a:p>
            <a:r>
              <a:rPr lang="en-GB" dirty="0">
                <a:solidFill>
                  <a:schemeClr val="tx2"/>
                </a:solidFill>
              </a:rPr>
              <a:t>k divides</a:t>
            </a:r>
            <a:endParaRPr lang="en-US" dirty="0">
              <a:solidFill>
                <a:schemeClr val="tx2"/>
              </a:solidFill>
            </a:endParaRPr>
          </a:p>
        </p:txBody>
      </p:sp>
      <p:sp>
        <p:nvSpPr>
          <p:cNvPr id="9228" name="Right Brace 12"/>
          <p:cNvSpPr>
            <a:spLocks/>
          </p:cNvSpPr>
          <p:nvPr/>
        </p:nvSpPr>
        <p:spPr bwMode="auto">
          <a:xfrm>
            <a:off x="6213475" y="2844466"/>
            <a:ext cx="155575" cy="227013"/>
          </a:xfrm>
          <a:prstGeom prst="rightBrace">
            <a:avLst>
              <a:gd name="adj1" fmla="val 8343"/>
              <a:gd name="adj2" fmla="val 50000"/>
            </a:avLst>
          </a:prstGeom>
          <a:noFill/>
          <a:ln w="9525" algn="ctr">
            <a:solidFill>
              <a:schemeClr val="tx1"/>
            </a:solidFill>
            <a:round/>
            <a:headEnd/>
            <a:tailEnd/>
          </a:ln>
        </p:spPr>
        <p:txBody>
          <a:bodyPr/>
          <a:lstStyle/>
          <a:p>
            <a:endParaRPr lang="en-US">
              <a:solidFill>
                <a:schemeClr val="tx2"/>
              </a:solidFill>
            </a:endParaRPr>
          </a:p>
        </p:txBody>
      </p:sp>
      <p:sp>
        <p:nvSpPr>
          <p:cNvPr id="9229" name="TextBox 13"/>
          <p:cNvSpPr txBox="1">
            <a:spLocks noChangeArrowheads="1"/>
          </p:cNvSpPr>
          <p:nvPr/>
        </p:nvSpPr>
        <p:spPr bwMode="auto">
          <a:xfrm>
            <a:off x="6518275" y="2760329"/>
            <a:ext cx="1654175" cy="369887"/>
          </a:xfrm>
          <a:prstGeom prst="rect">
            <a:avLst/>
          </a:prstGeom>
          <a:noFill/>
          <a:ln w="9525">
            <a:noFill/>
            <a:miter lim="800000"/>
            <a:headEnd/>
            <a:tailEnd/>
          </a:ln>
        </p:spPr>
        <p:txBody>
          <a:bodyPr wrap="none">
            <a:spAutoFit/>
          </a:bodyPr>
          <a:lstStyle/>
          <a:p>
            <a:r>
              <a:rPr lang="en-GB" dirty="0">
                <a:solidFill>
                  <a:schemeClr val="tx2"/>
                </a:solidFill>
              </a:rPr>
              <a:t>m*k</a:t>
            </a:r>
            <a:r>
              <a:rPr lang="en-GB" baseline="30000" dirty="0">
                <a:solidFill>
                  <a:schemeClr val="tx2"/>
                </a:solidFill>
              </a:rPr>
              <a:t>2</a:t>
            </a:r>
            <a:r>
              <a:rPr lang="en-GB" dirty="0">
                <a:solidFill>
                  <a:schemeClr val="tx2"/>
                </a:solidFill>
              </a:rPr>
              <a:t>/2 </a:t>
            </a:r>
            <a:r>
              <a:rPr lang="en-GB" dirty="0" err="1">
                <a:solidFill>
                  <a:schemeClr val="tx2"/>
                </a:solidFill>
              </a:rPr>
              <a:t>cmults</a:t>
            </a:r>
            <a:r>
              <a:rPr lang="en-GB" dirty="0">
                <a:solidFill>
                  <a:schemeClr val="tx2"/>
                </a:solidFill>
              </a:rPr>
              <a:t>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dirty="0" smtClean="0"/>
              <a:t>Algorithm  -  Data Dependencies</a:t>
            </a:r>
          </a:p>
        </p:txBody>
      </p:sp>
      <p:sp>
        <p:nvSpPr>
          <p:cNvPr id="10244" name="Rectangle 3"/>
          <p:cNvSpPr>
            <a:spLocks noGrp="1" noChangeArrowheads="1"/>
          </p:cNvSpPr>
          <p:nvPr>
            <p:ph idx="1"/>
          </p:nvPr>
        </p:nvSpPr>
        <p:spPr>
          <a:xfrm>
            <a:off x="350838" y="1187450"/>
            <a:ext cx="6958012" cy="2435225"/>
          </a:xfrm>
        </p:spPr>
        <p:txBody>
          <a:bodyPr>
            <a:normAutofit lnSpcReduction="10000"/>
          </a:bodyPr>
          <a:lstStyle/>
          <a:p>
            <a:pPr eaLnBrk="1" hangingPunct="1">
              <a:buFont typeface="Wingdings" pitchFamily="2" charset="2"/>
              <a:buNone/>
            </a:pPr>
            <a:r>
              <a:rPr lang="en-US" sz="1400" smtClean="0">
                <a:latin typeface="Courier New" pitchFamily="49" charset="0"/>
                <a:cs typeface="Courier New" pitchFamily="49" charset="0"/>
              </a:rPr>
              <a:t>for k=1:n</a:t>
            </a:r>
          </a:p>
          <a:p>
            <a:pPr eaLnBrk="1" hangingPunct="1">
              <a:buFont typeface="Wingdings" pitchFamily="2" charset="2"/>
              <a:buNone/>
            </a:pPr>
            <a:r>
              <a:rPr lang="en-US" sz="1400" smtClean="0">
                <a:latin typeface="Courier New" pitchFamily="49" charset="0"/>
                <a:cs typeface="Courier New" pitchFamily="49" charset="0"/>
              </a:rPr>
              <a:t>    r(k,k) = sqrt(dot(A(1:m, k), A(1:m,k));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r(k, j) = dot(A(1:m, k), A(1:m, j)) / r(k,k);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pt-BR" sz="1400" smtClean="0">
                <a:latin typeface="Courier New" pitchFamily="49" charset="0"/>
                <a:cs typeface="Courier New" pitchFamily="49" charset="0"/>
              </a:rPr>
              <a:t>    q(1:m, k) = A(1:m, k) / r(k,k);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A(1:m, j) = A(1:m, j) - r(k, j) * q(1:m, 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en-US" sz="1400" smtClean="0">
                <a:latin typeface="Courier New" pitchFamily="49" charset="0"/>
                <a:cs typeface="Courier New" pitchFamily="49" charset="0"/>
              </a:rPr>
              <a:t>end</a:t>
            </a:r>
          </a:p>
          <a:p>
            <a:pPr eaLnBrk="1" hangingPunct="1"/>
            <a:endParaRPr lang="en-US" sz="2400" smtClean="0"/>
          </a:p>
        </p:txBody>
      </p:sp>
      <p:sp>
        <p:nvSpPr>
          <p:cNvPr id="10242" name="Slide Number Placeholder 3"/>
          <p:cNvSpPr>
            <a:spLocks noGrp="1"/>
          </p:cNvSpPr>
          <p:nvPr>
            <p:ph type="sldNum" sz="quarter" idx="10"/>
          </p:nvPr>
        </p:nvSpPr>
        <p:spPr>
          <a:noFill/>
        </p:spPr>
        <p:txBody>
          <a:bodyPr/>
          <a:lstStyle/>
          <a:p>
            <a:fld id="{D6151E04-A02D-4344-B0EB-B76137EA6EAD}" type="slidenum">
              <a:rPr lang="en-US" smtClean="0"/>
              <a:pPr/>
              <a:t>15</a:t>
            </a:fld>
            <a:endParaRPr lang="en-US" smtClean="0"/>
          </a:p>
        </p:txBody>
      </p:sp>
      <p:sp>
        <p:nvSpPr>
          <p:cNvPr id="7" name="Rectangle 3"/>
          <p:cNvSpPr txBox="1">
            <a:spLocks noChangeArrowheads="1"/>
          </p:cNvSpPr>
          <p:nvPr/>
        </p:nvSpPr>
        <p:spPr bwMode="auto">
          <a:xfrm>
            <a:off x="350838" y="3792538"/>
            <a:ext cx="8331200" cy="2074862"/>
          </a:xfrm>
          <a:prstGeom prst="rect">
            <a:avLst/>
          </a:prstGeom>
          <a:noFill/>
          <a:ln w="9525">
            <a:noFill/>
            <a:miter lim="800000"/>
            <a:headEnd/>
            <a:tailEnd/>
          </a:ln>
          <a:effectLst/>
        </p:spPr>
        <p:txBody>
          <a:bodyPr/>
          <a:lstStyle/>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kern="0" dirty="0">
                <a:latin typeface="+mn-lt"/>
              </a:rPr>
              <a:t>Floating point functions may have long latencies</a:t>
            </a:r>
          </a:p>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kern="0" dirty="0">
                <a:latin typeface="+mn-lt"/>
              </a:rPr>
              <a:t>Dependencies introduce stalls in data flow</a:t>
            </a:r>
          </a:p>
          <a:p>
            <a:pPr marL="800100" lvl="1"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kern="0" dirty="0">
                <a:latin typeface="+mn-lt"/>
              </a:rPr>
              <a:t>Neither r(</a:t>
            </a:r>
            <a:r>
              <a:rPr lang="en-GB" sz="1600" kern="0" dirty="0" err="1">
                <a:latin typeface="+mn-lt"/>
              </a:rPr>
              <a:t>k,j</a:t>
            </a:r>
            <a:r>
              <a:rPr lang="en-GB" sz="1600" kern="0" dirty="0">
                <a:latin typeface="+mn-lt"/>
              </a:rPr>
              <a:t>) nor q can be calculated before r(</a:t>
            </a:r>
            <a:r>
              <a:rPr lang="en-GB" sz="1600" kern="0" dirty="0" err="1">
                <a:latin typeface="+mn-lt"/>
              </a:rPr>
              <a:t>k,k</a:t>
            </a:r>
            <a:r>
              <a:rPr lang="en-GB" sz="1600" kern="0" dirty="0">
                <a:latin typeface="+mn-lt"/>
              </a:rPr>
              <a:t>) is available</a:t>
            </a:r>
          </a:p>
          <a:p>
            <a:pPr marL="800100" lvl="1"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kern="0" dirty="0">
                <a:latin typeface="+mn-lt"/>
              </a:rPr>
              <a:t>A(1:m,j) cannot be calculated before q is available</a:t>
            </a:r>
          </a:p>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endParaRPr lang="en-GB" sz="1600" kern="0" dirty="0">
              <a:latin typeface="+mn-lt"/>
            </a:endParaRPr>
          </a:p>
        </p:txBody>
      </p:sp>
      <p:sp>
        <p:nvSpPr>
          <p:cNvPr id="10246" name="TextBox 5"/>
          <p:cNvSpPr txBox="1">
            <a:spLocks noChangeArrowheads="1"/>
          </p:cNvSpPr>
          <p:nvPr/>
        </p:nvSpPr>
        <p:spPr bwMode="auto">
          <a:xfrm>
            <a:off x="6119813" y="1812046"/>
            <a:ext cx="2928937" cy="368300"/>
          </a:xfrm>
          <a:prstGeom prst="rect">
            <a:avLst/>
          </a:prstGeom>
          <a:noFill/>
          <a:ln w="9525">
            <a:noFill/>
            <a:miter lim="800000"/>
            <a:headEnd/>
            <a:tailEnd/>
          </a:ln>
        </p:spPr>
        <p:txBody>
          <a:bodyPr wrap="none">
            <a:spAutoFit/>
          </a:bodyPr>
          <a:lstStyle/>
          <a:p>
            <a:r>
              <a:rPr lang="en-GB" dirty="0">
                <a:solidFill>
                  <a:schemeClr val="tx2"/>
                </a:solidFill>
              </a:rPr>
              <a:t>r(</a:t>
            </a:r>
            <a:r>
              <a:rPr lang="en-GB" dirty="0" err="1">
                <a:solidFill>
                  <a:schemeClr val="tx2"/>
                </a:solidFill>
              </a:rPr>
              <a:t>k,k</a:t>
            </a:r>
            <a:r>
              <a:rPr lang="en-GB" dirty="0">
                <a:solidFill>
                  <a:schemeClr val="tx2"/>
                </a:solidFill>
              </a:rPr>
              <a:t>) required at this stage</a:t>
            </a:r>
            <a:endParaRPr lang="en-US" dirty="0">
              <a:solidFill>
                <a:schemeClr val="tx2"/>
              </a:solidFill>
            </a:endParaRPr>
          </a:p>
        </p:txBody>
      </p:sp>
      <p:sp>
        <p:nvSpPr>
          <p:cNvPr id="10247" name="TextBox 7"/>
          <p:cNvSpPr txBox="1">
            <a:spLocks noChangeArrowheads="1"/>
          </p:cNvSpPr>
          <p:nvPr/>
        </p:nvSpPr>
        <p:spPr bwMode="auto">
          <a:xfrm>
            <a:off x="6053138" y="2799744"/>
            <a:ext cx="2478087" cy="646112"/>
          </a:xfrm>
          <a:prstGeom prst="rect">
            <a:avLst/>
          </a:prstGeom>
          <a:noFill/>
          <a:ln w="9525">
            <a:noFill/>
            <a:miter lim="800000"/>
            <a:headEnd/>
            <a:tailEnd/>
          </a:ln>
        </p:spPr>
        <p:txBody>
          <a:bodyPr>
            <a:spAutoFit/>
          </a:bodyPr>
          <a:lstStyle/>
          <a:p>
            <a:r>
              <a:rPr lang="en-GB" dirty="0">
                <a:solidFill>
                  <a:schemeClr val="tx2"/>
                </a:solidFill>
              </a:rPr>
              <a:t>q(1:m,k) required at this stage</a:t>
            </a:r>
            <a:endParaRPr lang="en-US" dirty="0">
              <a:solidFill>
                <a:schemeClr val="tx2"/>
              </a:solidFill>
            </a:endParaRPr>
          </a:p>
        </p:txBody>
      </p:sp>
      <p:sp>
        <p:nvSpPr>
          <p:cNvPr id="10248" name="TextBox 8"/>
          <p:cNvSpPr txBox="1">
            <a:spLocks noChangeArrowheads="1"/>
          </p:cNvSpPr>
          <p:nvPr/>
        </p:nvSpPr>
        <p:spPr bwMode="auto">
          <a:xfrm>
            <a:off x="4240213" y="2307619"/>
            <a:ext cx="2928937" cy="369887"/>
          </a:xfrm>
          <a:prstGeom prst="rect">
            <a:avLst/>
          </a:prstGeom>
          <a:noFill/>
          <a:ln w="9525">
            <a:noFill/>
            <a:miter lim="800000"/>
            <a:headEnd/>
            <a:tailEnd/>
          </a:ln>
        </p:spPr>
        <p:txBody>
          <a:bodyPr wrap="none">
            <a:spAutoFit/>
          </a:bodyPr>
          <a:lstStyle/>
          <a:p>
            <a:r>
              <a:rPr lang="en-GB">
                <a:solidFill>
                  <a:schemeClr val="tx2"/>
                </a:solidFill>
              </a:rPr>
              <a:t>r(k,k) required at this stage</a:t>
            </a:r>
            <a:endParaRPr lang="en-US">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dirty="0" smtClean="0"/>
              <a:t>Algorithm  -  Splitting Operations</a:t>
            </a:r>
          </a:p>
        </p:txBody>
      </p:sp>
      <p:sp>
        <p:nvSpPr>
          <p:cNvPr id="11268" name="Rectangle 3"/>
          <p:cNvSpPr>
            <a:spLocks noGrp="1" noChangeArrowheads="1"/>
          </p:cNvSpPr>
          <p:nvPr>
            <p:ph idx="1"/>
          </p:nvPr>
        </p:nvSpPr>
        <p:spPr>
          <a:xfrm>
            <a:off x="350838" y="1187450"/>
            <a:ext cx="6958012" cy="4140200"/>
          </a:xfrm>
        </p:spPr>
        <p:txBody>
          <a:bodyPr/>
          <a:lstStyle/>
          <a:p>
            <a:pPr eaLnBrk="1" hangingPunct="1">
              <a:buFont typeface="Wingdings" pitchFamily="2" charset="2"/>
              <a:buNone/>
            </a:pPr>
            <a:r>
              <a:rPr lang="en-US" sz="1400" smtClean="0">
                <a:latin typeface="Courier New" pitchFamily="49" charset="0"/>
                <a:cs typeface="Courier New" pitchFamily="49" charset="0"/>
              </a:rPr>
              <a:t>for k=1:n</a:t>
            </a:r>
          </a:p>
          <a:p>
            <a:pPr eaLnBrk="1" hangingPunct="1">
              <a:buFont typeface="Wingdings" pitchFamily="2" charset="2"/>
              <a:buNone/>
            </a:pPr>
            <a:r>
              <a:rPr lang="en-US" sz="1400" smtClean="0">
                <a:solidFill>
                  <a:schemeClr val="bg2"/>
                </a:solidFill>
                <a:latin typeface="Courier New" pitchFamily="49" charset="0"/>
                <a:cs typeface="Courier New" pitchFamily="49" charset="0"/>
              </a:rPr>
              <a:t>    %% r(k,k) = sqrt(dot(A(1:m, k), A(1:m,k));</a:t>
            </a:r>
          </a:p>
          <a:p>
            <a:pPr eaLnBrk="1" hangingPunct="1">
              <a:buFont typeface="Wingdings" pitchFamily="2" charset="2"/>
              <a:buNone/>
            </a:pPr>
            <a:r>
              <a:rPr lang="en-US" sz="1400" smtClean="0">
                <a:latin typeface="Courier New" pitchFamily="49" charset="0"/>
                <a:cs typeface="Courier New" pitchFamily="49" charset="0"/>
              </a:rPr>
              <a:t>    </a:t>
            </a:r>
            <a:r>
              <a:rPr lang="en-US" sz="1400" smtClean="0">
                <a:solidFill>
                  <a:srgbClr val="FF0000"/>
                </a:solidFill>
                <a:latin typeface="Courier New" pitchFamily="49" charset="0"/>
                <a:cs typeface="Courier New" pitchFamily="49" charset="0"/>
              </a:rPr>
              <a:t>r2(k,k) = dot(A(1:m, k), A(1:m,k);</a:t>
            </a:r>
          </a:p>
          <a:p>
            <a:pPr eaLnBrk="1" hangingPunct="1">
              <a:buFont typeface="Wingdings" pitchFamily="2" charset="2"/>
              <a:buNone/>
            </a:pPr>
            <a:r>
              <a:rPr lang="en-US" sz="1400" smtClean="0">
                <a:solidFill>
                  <a:srgbClr val="FF0000"/>
                </a:solidFill>
                <a:latin typeface="Courier New" pitchFamily="49" charset="0"/>
                <a:cs typeface="Courier New" pitchFamily="49" charset="0"/>
              </a:rPr>
              <a:t>    r(k,k) = sqrt(r2(k,k));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a:t>
            </a:r>
            <a:r>
              <a:rPr lang="pt-BR" sz="1400" smtClean="0">
                <a:solidFill>
                  <a:schemeClr val="bg2"/>
                </a:solidFill>
                <a:latin typeface="Courier New" pitchFamily="49" charset="0"/>
                <a:cs typeface="Courier New" pitchFamily="49" charset="0"/>
              </a:rPr>
              <a:t>%% r(k, j) = dot(A(1:m, k), A(1:m, j)) / r(k,k); </a:t>
            </a:r>
          </a:p>
          <a:p>
            <a:pPr eaLnBrk="1" hangingPunct="1">
              <a:buFont typeface="Wingdings" pitchFamily="2" charset="2"/>
              <a:buNone/>
            </a:pPr>
            <a:r>
              <a:rPr lang="pt-BR" sz="1400" smtClean="0">
                <a:latin typeface="Courier New" pitchFamily="49" charset="0"/>
                <a:cs typeface="Courier New" pitchFamily="49" charset="0"/>
              </a:rPr>
              <a:t>        </a:t>
            </a:r>
            <a:r>
              <a:rPr lang="pt-BR" sz="1400" smtClean="0">
                <a:solidFill>
                  <a:srgbClr val="FF0000"/>
                </a:solidFill>
                <a:latin typeface="Courier New" pitchFamily="49" charset="0"/>
                <a:cs typeface="Courier New" pitchFamily="49" charset="0"/>
              </a:rPr>
              <a:t>rn(k, j) = dot(A(1:m, k), A(1:m, j));</a:t>
            </a:r>
          </a:p>
          <a:p>
            <a:pPr eaLnBrk="1" hangingPunct="1">
              <a:buFont typeface="Wingdings" pitchFamily="2" charset="2"/>
              <a:buNone/>
            </a:pPr>
            <a:r>
              <a:rPr lang="pt-BR" sz="1400" smtClean="0">
                <a:solidFill>
                  <a:srgbClr val="FF0000"/>
                </a:solidFill>
                <a:latin typeface="Courier New" pitchFamily="49" charset="0"/>
                <a:cs typeface="Courier New" pitchFamily="49" charset="0"/>
              </a:rPr>
              <a:t>        r(k, j) = rn(k,j)/ r(k,k);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pt-BR" sz="1400" smtClean="0">
                <a:latin typeface="Courier New" pitchFamily="49" charset="0"/>
                <a:cs typeface="Courier New" pitchFamily="49" charset="0"/>
              </a:rPr>
              <a:t>    q(1:m, k) = A(1:m, k) / r(k,k);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A(1:m, j) = A(1:m, j) - r(k,j) * q(1:m,k);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en-US" sz="1400" smtClean="0">
                <a:latin typeface="Courier New" pitchFamily="49" charset="0"/>
                <a:cs typeface="Courier New" pitchFamily="49" charset="0"/>
              </a:rPr>
              <a:t>end</a:t>
            </a:r>
          </a:p>
          <a:p>
            <a:pPr eaLnBrk="1" hangingPunct="1"/>
            <a:endParaRPr lang="en-US" sz="2400" smtClean="0"/>
          </a:p>
        </p:txBody>
      </p:sp>
      <p:sp>
        <p:nvSpPr>
          <p:cNvPr id="11266" name="Slide Number Placeholder 3"/>
          <p:cNvSpPr>
            <a:spLocks noGrp="1"/>
          </p:cNvSpPr>
          <p:nvPr>
            <p:ph type="sldNum" sz="quarter" idx="10"/>
          </p:nvPr>
        </p:nvSpPr>
        <p:spPr>
          <a:noFill/>
        </p:spPr>
        <p:txBody>
          <a:bodyPr/>
          <a:lstStyle/>
          <a:p>
            <a:fld id="{E3AD933A-C186-4244-A541-81264BD0CDDF}"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dirty="0" smtClean="0"/>
              <a:t>Algorithm  -  Substitutions</a:t>
            </a:r>
          </a:p>
        </p:txBody>
      </p:sp>
      <p:sp>
        <p:nvSpPr>
          <p:cNvPr id="12292" name="Rectangle 3"/>
          <p:cNvSpPr>
            <a:spLocks noGrp="1" noChangeArrowheads="1"/>
          </p:cNvSpPr>
          <p:nvPr>
            <p:ph idx="1"/>
          </p:nvPr>
        </p:nvSpPr>
        <p:spPr>
          <a:xfrm>
            <a:off x="350838" y="1187450"/>
            <a:ext cx="6958012" cy="2803525"/>
          </a:xfrm>
        </p:spPr>
        <p:txBody>
          <a:bodyPr>
            <a:normAutofit fontScale="92500" lnSpcReduction="10000"/>
          </a:bodyPr>
          <a:lstStyle/>
          <a:p>
            <a:pPr eaLnBrk="1" hangingPunct="1">
              <a:buFont typeface="Wingdings" pitchFamily="2" charset="2"/>
              <a:buNone/>
            </a:pPr>
            <a:r>
              <a:rPr lang="en-US" sz="1400" smtClean="0">
                <a:latin typeface="Courier New" pitchFamily="49" charset="0"/>
                <a:cs typeface="Courier New" pitchFamily="49" charset="0"/>
              </a:rPr>
              <a:t>for k=1:n</a:t>
            </a:r>
          </a:p>
          <a:p>
            <a:pPr eaLnBrk="1" hangingPunct="1">
              <a:buFont typeface="Wingdings" pitchFamily="2" charset="2"/>
              <a:buNone/>
            </a:pPr>
            <a:r>
              <a:rPr lang="en-US" sz="1400" smtClean="0">
                <a:latin typeface="Courier New" pitchFamily="49" charset="0"/>
                <a:cs typeface="Courier New" pitchFamily="49" charset="0"/>
              </a:rPr>
              <a:t>    r2(k,k) = dot(A(1:m, k), A(1:m,k);</a:t>
            </a:r>
          </a:p>
          <a:p>
            <a:pPr eaLnBrk="1" hangingPunct="1">
              <a:buFont typeface="Wingdings" pitchFamily="2" charset="2"/>
              <a:buNone/>
            </a:pPr>
            <a:r>
              <a:rPr lang="en-US" sz="1400" smtClean="0">
                <a:latin typeface="Courier New" pitchFamily="49" charset="0"/>
                <a:cs typeface="Courier New" pitchFamily="49" charset="0"/>
              </a:rPr>
              <a:t>    r(k,k) = sqrt(r2(k,k));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rn(k, j) = dot(A(1:m, k), A(1:m, j));</a:t>
            </a:r>
          </a:p>
          <a:p>
            <a:pPr eaLnBrk="1" hangingPunct="1">
              <a:buFont typeface="Wingdings" pitchFamily="2" charset="2"/>
              <a:buNone/>
            </a:pPr>
            <a:r>
              <a:rPr lang="pt-BR" sz="1400" smtClean="0">
                <a:latin typeface="Courier New" pitchFamily="49" charset="0"/>
                <a:cs typeface="Courier New" pitchFamily="49" charset="0"/>
              </a:rPr>
              <a:t>        r(k, j) = rn(k,j)/ r(k,k);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pt-BR" sz="1400" smtClean="0">
                <a:latin typeface="Courier New" pitchFamily="49" charset="0"/>
                <a:cs typeface="Courier New" pitchFamily="49" charset="0"/>
              </a:rPr>
              <a:t>    q(1:m, k) = A(1:m, k) / r(k,k);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A(1:m, j) = A(1:m, j) - r(k,j) * q(1:m,k);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en-US" sz="1400" smtClean="0">
                <a:latin typeface="Courier New" pitchFamily="49" charset="0"/>
                <a:cs typeface="Courier New" pitchFamily="49" charset="0"/>
              </a:rPr>
              <a:t>end</a:t>
            </a:r>
          </a:p>
          <a:p>
            <a:pPr eaLnBrk="1" hangingPunct="1"/>
            <a:endParaRPr lang="en-US" sz="2400" smtClean="0"/>
          </a:p>
        </p:txBody>
      </p:sp>
      <p:sp>
        <p:nvSpPr>
          <p:cNvPr id="12290" name="Slide Number Placeholder 3"/>
          <p:cNvSpPr>
            <a:spLocks noGrp="1"/>
          </p:cNvSpPr>
          <p:nvPr>
            <p:ph type="sldNum" sz="quarter" idx="10"/>
          </p:nvPr>
        </p:nvSpPr>
        <p:spPr>
          <a:noFill/>
        </p:spPr>
        <p:txBody>
          <a:bodyPr/>
          <a:lstStyle/>
          <a:p>
            <a:fld id="{77E287C7-FB53-4DAE-B492-200A367FDA74}" type="slidenum">
              <a:rPr lang="en-US" smtClean="0"/>
              <a:pPr/>
              <a:t>17</a:t>
            </a:fld>
            <a:endParaRPr lang="en-US" smtClean="0"/>
          </a:p>
        </p:txBody>
      </p:sp>
      <p:sp>
        <p:nvSpPr>
          <p:cNvPr id="12293" name="TextBox 4"/>
          <p:cNvSpPr txBox="1">
            <a:spLocks noChangeArrowheads="1"/>
          </p:cNvSpPr>
          <p:nvPr/>
        </p:nvSpPr>
        <p:spPr bwMode="auto">
          <a:xfrm>
            <a:off x="4000500" y="2426238"/>
            <a:ext cx="5143500" cy="369888"/>
          </a:xfrm>
          <a:prstGeom prst="rect">
            <a:avLst/>
          </a:prstGeom>
          <a:noFill/>
          <a:ln w="9525">
            <a:noFill/>
            <a:miter lim="800000"/>
            <a:headEnd/>
            <a:tailEnd/>
          </a:ln>
        </p:spPr>
        <p:txBody>
          <a:bodyPr wrap="none">
            <a:spAutoFit/>
          </a:bodyPr>
          <a:lstStyle/>
          <a:p>
            <a:r>
              <a:rPr lang="en-GB" dirty="0">
                <a:solidFill>
                  <a:schemeClr val="tx2"/>
                </a:solidFill>
              </a:rPr>
              <a:t>Replace </a:t>
            </a:r>
            <a:r>
              <a:rPr lang="pt-BR" dirty="0">
                <a:solidFill>
                  <a:schemeClr val="tx2"/>
                </a:solidFill>
                <a:latin typeface="Courier New" pitchFamily="49" charset="0"/>
                <a:cs typeface="Courier New" pitchFamily="49" charset="0"/>
              </a:rPr>
              <a:t>q(1:m,k)</a:t>
            </a:r>
            <a:r>
              <a:rPr lang="en-GB" dirty="0">
                <a:solidFill>
                  <a:schemeClr val="tx2"/>
                </a:solidFill>
              </a:rPr>
              <a:t> with </a:t>
            </a:r>
            <a:r>
              <a:rPr lang="pt-BR" dirty="0">
                <a:solidFill>
                  <a:schemeClr val="tx2"/>
                </a:solidFill>
                <a:latin typeface="Courier New" pitchFamily="49" charset="0"/>
                <a:cs typeface="Courier New" pitchFamily="49" charset="0"/>
              </a:rPr>
              <a:t>A(1:m,k) / r(k,k)</a:t>
            </a:r>
            <a:r>
              <a:rPr lang="en-GB" dirty="0">
                <a:solidFill>
                  <a:schemeClr val="tx2"/>
                </a:solidFill>
              </a:rPr>
              <a:t> </a:t>
            </a:r>
            <a:endParaRPr lang="en-US" dirty="0">
              <a:solidFill>
                <a:schemeClr val="tx2"/>
              </a:solidFill>
            </a:endParaRPr>
          </a:p>
        </p:txBody>
      </p:sp>
      <p:sp>
        <p:nvSpPr>
          <p:cNvPr id="12294" name="TextBox 5"/>
          <p:cNvSpPr txBox="1">
            <a:spLocks noChangeArrowheads="1"/>
          </p:cNvSpPr>
          <p:nvPr/>
        </p:nvSpPr>
        <p:spPr bwMode="auto">
          <a:xfrm>
            <a:off x="2940541" y="4031146"/>
            <a:ext cx="4592637" cy="369888"/>
          </a:xfrm>
          <a:prstGeom prst="rect">
            <a:avLst/>
          </a:prstGeom>
          <a:noFill/>
          <a:ln w="9525">
            <a:noFill/>
            <a:miter lim="800000"/>
            <a:headEnd/>
            <a:tailEnd/>
          </a:ln>
        </p:spPr>
        <p:txBody>
          <a:bodyPr wrap="none">
            <a:spAutoFit/>
          </a:bodyPr>
          <a:lstStyle/>
          <a:p>
            <a:r>
              <a:rPr lang="en-GB">
                <a:solidFill>
                  <a:schemeClr val="tx2"/>
                </a:solidFill>
              </a:rPr>
              <a:t>Replace </a:t>
            </a:r>
            <a:r>
              <a:rPr lang="pt-BR">
                <a:solidFill>
                  <a:schemeClr val="tx2"/>
                </a:solidFill>
                <a:latin typeface="Courier New" pitchFamily="49" charset="0"/>
                <a:cs typeface="Courier New" pitchFamily="49" charset="0"/>
              </a:rPr>
              <a:t>r(k,j)</a:t>
            </a:r>
            <a:r>
              <a:rPr lang="en-GB">
                <a:solidFill>
                  <a:schemeClr val="tx2"/>
                </a:solidFill>
              </a:rPr>
              <a:t> with </a:t>
            </a:r>
            <a:r>
              <a:rPr lang="pt-BR">
                <a:solidFill>
                  <a:schemeClr val="tx2"/>
                </a:solidFill>
                <a:latin typeface="Courier New" pitchFamily="49" charset="0"/>
                <a:cs typeface="Courier New" pitchFamily="49" charset="0"/>
              </a:rPr>
              <a:t>rn(k,j)/ r(k,k)</a:t>
            </a:r>
            <a:r>
              <a:rPr lang="en-GB">
                <a:solidFill>
                  <a:schemeClr val="tx2"/>
                </a:solidFill>
              </a:rPr>
              <a:t> </a:t>
            </a:r>
            <a:endParaRPr lang="en-US">
              <a:solidFill>
                <a:schemeClr val="tx2"/>
              </a:solidFill>
            </a:endParaRPr>
          </a:p>
        </p:txBody>
      </p:sp>
      <p:cxnSp>
        <p:nvCxnSpPr>
          <p:cNvPr id="12295" name="Straight Arrow Connector 7"/>
          <p:cNvCxnSpPr>
            <a:cxnSpLocks noChangeShapeType="1"/>
          </p:cNvCxnSpPr>
          <p:nvPr/>
        </p:nvCxnSpPr>
        <p:spPr bwMode="auto">
          <a:xfrm rot="16200000" flipV="1">
            <a:off x="3987497" y="3684277"/>
            <a:ext cx="495300" cy="128588"/>
          </a:xfrm>
          <a:prstGeom prst="straightConnector1">
            <a:avLst/>
          </a:prstGeom>
          <a:noFill/>
          <a:ln w="9525" algn="ctr">
            <a:solidFill>
              <a:schemeClr val="tx2"/>
            </a:solidFill>
            <a:round/>
            <a:headEnd/>
            <a:tailEnd type="arrow" w="med" len="med"/>
          </a:ln>
        </p:spPr>
      </p:cxnSp>
      <p:cxnSp>
        <p:nvCxnSpPr>
          <p:cNvPr id="12296" name="Straight Arrow Connector 9"/>
          <p:cNvCxnSpPr>
            <a:cxnSpLocks noChangeShapeType="1"/>
          </p:cNvCxnSpPr>
          <p:nvPr/>
        </p:nvCxnSpPr>
        <p:spPr bwMode="auto">
          <a:xfrm rot="5400000">
            <a:off x="5067301" y="2816763"/>
            <a:ext cx="425450" cy="282575"/>
          </a:xfrm>
          <a:prstGeom prst="straightConnector1">
            <a:avLst/>
          </a:prstGeom>
          <a:noFill/>
          <a:ln w="9525" algn="ctr">
            <a:solidFill>
              <a:schemeClr val="tx2"/>
            </a:solidFill>
            <a:round/>
            <a:headEnd/>
            <a:tailEnd type="arrow" w="med" len="med"/>
          </a:ln>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dirty="0" smtClean="0"/>
              <a:t>Algorithm  -  After Substitutions</a:t>
            </a:r>
          </a:p>
        </p:txBody>
      </p:sp>
      <p:sp>
        <p:nvSpPr>
          <p:cNvPr id="13316" name="Rectangle 3"/>
          <p:cNvSpPr>
            <a:spLocks noGrp="1" noChangeArrowheads="1"/>
          </p:cNvSpPr>
          <p:nvPr>
            <p:ph idx="1"/>
          </p:nvPr>
        </p:nvSpPr>
        <p:spPr>
          <a:xfrm>
            <a:off x="350838" y="1187450"/>
            <a:ext cx="7500937" cy="2803525"/>
          </a:xfrm>
        </p:spPr>
        <p:txBody>
          <a:bodyPr>
            <a:normAutofit fontScale="92500" lnSpcReduction="10000"/>
          </a:bodyPr>
          <a:lstStyle/>
          <a:p>
            <a:pPr eaLnBrk="1" hangingPunct="1">
              <a:buFont typeface="Wingdings" pitchFamily="2" charset="2"/>
              <a:buNone/>
            </a:pPr>
            <a:r>
              <a:rPr lang="en-US" sz="1400" smtClean="0">
                <a:latin typeface="Courier New" pitchFamily="49" charset="0"/>
                <a:cs typeface="Courier New" pitchFamily="49" charset="0"/>
              </a:rPr>
              <a:t>for k=1:n</a:t>
            </a:r>
          </a:p>
          <a:p>
            <a:pPr eaLnBrk="1" hangingPunct="1">
              <a:buFont typeface="Wingdings" pitchFamily="2" charset="2"/>
              <a:buNone/>
            </a:pPr>
            <a:r>
              <a:rPr lang="en-US" sz="1400" smtClean="0">
                <a:latin typeface="Courier New" pitchFamily="49" charset="0"/>
                <a:cs typeface="Courier New" pitchFamily="49" charset="0"/>
              </a:rPr>
              <a:t>    r2(k,k) = dot(A(1:m, k), A(1:m,k);</a:t>
            </a:r>
          </a:p>
          <a:p>
            <a:pPr eaLnBrk="1" hangingPunct="1">
              <a:buFont typeface="Wingdings" pitchFamily="2" charset="2"/>
              <a:buNone/>
            </a:pPr>
            <a:r>
              <a:rPr lang="en-US" sz="1400" smtClean="0">
                <a:latin typeface="Courier New" pitchFamily="49" charset="0"/>
                <a:cs typeface="Courier New" pitchFamily="49" charset="0"/>
              </a:rPr>
              <a:t>    r(k,k) = sqrt(r2(k,k));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rn(k, j) = dot(A(1:m, k), A(1:m, j));</a:t>
            </a:r>
          </a:p>
          <a:p>
            <a:pPr eaLnBrk="1" hangingPunct="1">
              <a:buFont typeface="Wingdings" pitchFamily="2" charset="2"/>
              <a:buNone/>
            </a:pPr>
            <a:r>
              <a:rPr lang="pt-BR" sz="1400" smtClean="0">
                <a:latin typeface="Courier New" pitchFamily="49" charset="0"/>
                <a:cs typeface="Courier New" pitchFamily="49" charset="0"/>
              </a:rPr>
              <a:t>        r(k, j) = rn(k,j)/ r(k,k);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pt-BR" sz="1400" smtClean="0">
                <a:latin typeface="Courier New" pitchFamily="49" charset="0"/>
                <a:cs typeface="Courier New" pitchFamily="49" charset="0"/>
              </a:rPr>
              <a:t>    q(1:m, k) = A(1:m, k) / r(k,k);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A(1:m, j) = A(1:m, j) - rn(k,j)/ </a:t>
            </a:r>
            <a:r>
              <a:rPr lang="pt-BR" sz="1400" smtClean="0">
                <a:solidFill>
                  <a:srgbClr val="FF0000"/>
                </a:solidFill>
                <a:latin typeface="Courier New" pitchFamily="49" charset="0"/>
                <a:cs typeface="Courier New" pitchFamily="49" charset="0"/>
              </a:rPr>
              <a:t>r(k,k)</a:t>
            </a:r>
            <a:r>
              <a:rPr lang="pt-BR" sz="1400" smtClean="0">
                <a:latin typeface="Courier New" pitchFamily="49" charset="0"/>
                <a:cs typeface="Courier New" pitchFamily="49" charset="0"/>
              </a:rPr>
              <a:t> * A(1:m,k) / </a:t>
            </a:r>
            <a:r>
              <a:rPr lang="pt-BR" sz="1400" smtClean="0">
                <a:solidFill>
                  <a:srgbClr val="FF0000"/>
                </a:solidFill>
                <a:latin typeface="Courier New" pitchFamily="49" charset="0"/>
                <a:cs typeface="Courier New" pitchFamily="49" charset="0"/>
              </a:rPr>
              <a:t>r(k,k)</a:t>
            </a:r>
            <a:r>
              <a:rPr lang="en-GB" sz="1400" smtClean="0"/>
              <a:t> </a:t>
            </a:r>
            <a:r>
              <a:rPr lang="pt-BR" sz="1400" smtClean="0">
                <a:latin typeface="Courier New" pitchFamily="49" charset="0"/>
                <a:cs typeface="Courier New" pitchFamily="49" charset="0"/>
              </a:rPr>
              <a:t>;</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en-US" sz="1400" smtClean="0">
                <a:latin typeface="Courier New" pitchFamily="49" charset="0"/>
                <a:cs typeface="Courier New" pitchFamily="49" charset="0"/>
              </a:rPr>
              <a:t>end</a:t>
            </a:r>
          </a:p>
          <a:p>
            <a:pPr eaLnBrk="1" hangingPunct="1"/>
            <a:endParaRPr lang="en-US" sz="2400" smtClean="0"/>
          </a:p>
        </p:txBody>
      </p:sp>
      <p:sp>
        <p:nvSpPr>
          <p:cNvPr id="13314" name="Slide Number Placeholder 3"/>
          <p:cNvSpPr>
            <a:spLocks noGrp="1"/>
          </p:cNvSpPr>
          <p:nvPr>
            <p:ph type="sldNum" sz="quarter" idx="10"/>
          </p:nvPr>
        </p:nvSpPr>
        <p:spPr>
          <a:noFill/>
        </p:spPr>
        <p:txBody>
          <a:bodyPr/>
          <a:lstStyle/>
          <a:p>
            <a:fld id="{7EEFA7BA-C063-47EC-B05C-5A0FAF6C2F07}"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dirty="0" smtClean="0"/>
              <a:t>Algorithm  -  Re-Ordering</a:t>
            </a:r>
          </a:p>
        </p:txBody>
      </p:sp>
      <p:sp>
        <p:nvSpPr>
          <p:cNvPr id="14340" name="Rectangle 3"/>
          <p:cNvSpPr>
            <a:spLocks noGrp="1" noChangeArrowheads="1"/>
          </p:cNvSpPr>
          <p:nvPr>
            <p:ph idx="1"/>
          </p:nvPr>
        </p:nvSpPr>
        <p:spPr>
          <a:xfrm>
            <a:off x="350838" y="1187450"/>
            <a:ext cx="6958012" cy="3873500"/>
          </a:xfrm>
        </p:spPr>
        <p:txBody>
          <a:bodyPr>
            <a:normAutofit fontScale="92500" lnSpcReduction="10000"/>
          </a:bodyPr>
          <a:lstStyle/>
          <a:p>
            <a:pPr eaLnBrk="1" hangingPunct="1">
              <a:buFont typeface="Wingdings" pitchFamily="2" charset="2"/>
              <a:buNone/>
            </a:pPr>
            <a:r>
              <a:rPr lang="en-US" sz="1400" smtClean="0">
                <a:latin typeface="Courier New" pitchFamily="49" charset="0"/>
                <a:cs typeface="Courier New" pitchFamily="49" charset="0"/>
              </a:rPr>
              <a:t>for k=1:n</a:t>
            </a:r>
          </a:p>
          <a:p>
            <a:pPr eaLnBrk="1" hangingPunct="1">
              <a:buFont typeface="Wingdings" pitchFamily="2" charset="2"/>
              <a:buNone/>
            </a:pPr>
            <a:r>
              <a:rPr lang="en-US" sz="1400" smtClean="0">
                <a:latin typeface="Courier New" pitchFamily="49" charset="0"/>
                <a:cs typeface="Courier New" pitchFamily="49" charset="0"/>
              </a:rPr>
              <a:t>    r2(k,k) = dot(A(1:m, k), A(1:m,k);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rn(k, j) = dot(A(1:m, k), A(1:m, j));</a:t>
            </a:r>
          </a:p>
          <a:p>
            <a:pPr eaLnBrk="1" hangingPunct="1">
              <a:buFont typeface="Wingdings" pitchFamily="2" charset="2"/>
              <a:buNone/>
            </a:pPr>
            <a:r>
              <a:rPr lang="pt-BR" sz="1400" smtClean="0">
                <a:latin typeface="Courier New" pitchFamily="49" charset="0"/>
                <a:cs typeface="Courier New" pitchFamily="49" charset="0"/>
              </a:rPr>
              <a:t>    </a:t>
            </a:r>
            <a:r>
              <a:rPr lang="en-US" sz="1400" smtClean="0">
                <a:latin typeface="Courier New" pitchFamily="49" charset="0"/>
                <a:cs typeface="Courier New" pitchFamily="49" charset="0"/>
              </a:rPr>
              <a:t>end</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A(1:m, j) = A(1:m, j) – (rn(k,j) / r2(k,k)) * A(1:m,k);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en-GB" sz="1400" smtClean="0">
                <a:latin typeface="Courier New" pitchFamily="49" charset="0"/>
                <a:cs typeface="Courier New" pitchFamily="49" charset="0"/>
              </a:rPr>
              <a:t>end</a:t>
            </a:r>
          </a:p>
          <a:p>
            <a:pPr eaLnBrk="1" hangingPunct="1">
              <a:buFont typeface="Wingdings" pitchFamily="2" charset="2"/>
              <a:buNone/>
            </a:pPr>
            <a:endParaRPr lang="en-GB" sz="1400" smtClean="0">
              <a:latin typeface="Courier New" pitchFamily="49" charset="0"/>
              <a:cs typeface="Courier New" pitchFamily="49" charset="0"/>
            </a:endParaRPr>
          </a:p>
          <a:p>
            <a:pPr eaLnBrk="1" hangingPunct="1">
              <a:buFont typeface="Wingdings" pitchFamily="2" charset="2"/>
              <a:buNone/>
            </a:pPr>
            <a:r>
              <a:rPr lang="en-US" sz="1400" smtClean="0">
                <a:latin typeface="Courier New" pitchFamily="49" charset="0"/>
                <a:cs typeface="Courier New" pitchFamily="49" charset="0"/>
              </a:rPr>
              <a:t>for k=1:n</a:t>
            </a:r>
          </a:p>
          <a:p>
            <a:pPr eaLnBrk="1" hangingPunct="1">
              <a:buFont typeface="Wingdings" pitchFamily="2" charset="2"/>
              <a:buNone/>
            </a:pPr>
            <a:r>
              <a:rPr lang="en-US" sz="1400" smtClean="0">
                <a:latin typeface="Courier New" pitchFamily="49" charset="0"/>
                <a:cs typeface="Courier New" pitchFamily="49" charset="0"/>
              </a:rPr>
              <a:t>    r(k,k) = sqrt(r2(k,k));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r(k, j) = rn(k,j)/ r(k,k);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pt-BR" sz="1400" smtClean="0">
                <a:latin typeface="Courier New" pitchFamily="49" charset="0"/>
                <a:cs typeface="Courier New" pitchFamily="49" charset="0"/>
              </a:rPr>
              <a:t>    q(1:m, k) = A(1:m, k) / r(k,k);</a:t>
            </a:r>
          </a:p>
          <a:p>
            <a:pPr eaLnBrk="1" hangingPunct="1">
              <a:buFont typeface="Wingdings" pitchFamily="2" charset="2"/>
              <a:buNone/>
            </a:pPr>
            <a:r>
              <a:rPr lang="en-US" sz="1400" smtClean="0">
                <a:latin typeface="Courier New" pitchFamily="49" charset="0"/>
                <a:cs typeface="Courier New" pitchFamily="49" charset="0"/>
              </a:rPr>
              <a:t>end</a:t>
            </a:r>
          </a:p>
          <a:p>
            <a:pPr eaLnBrk="1" hangingPunct="1">
              <a:buFont typeface="Wingdings" pitchFamily="2" charset="2"/>
              <a:buNone/>
            </a:pPr>
            <a:endParaRPr lang="en-US" sz="1400" smtClean="0">
              <a:latin typeface="Courier New" pitchFamily="49" charset="0"/>
              <a:cs typeface="Courier New" pitchFamily="49" charset="0"/>
            </a:endParaRPr>
          </a:p>
          <a:p>
            <a:pPr eaLnBrk="1" hangingPunct="1"/>
            <a:endParaRPr lang="en-US" sz="2400" smtClean="0"/>
          </a:p>
        </p:txBody>
      </p:sp>
      <p:sp>
        <p:nvSpPr>
          <p:cNvPr id="14338" name="Slide Number Placeholder 3"/>
          <p:cNvSpPr>
            <a:spLocks noGrp="1"/>
          </p:cNvSpPr>
          <p:nvPr>
            <p:ph type="sldNum" sz="quarter" idx="10"/>
          </p:nvPr>
        </p:nvSpPr>
        <p:spPr>
          <a:noFill/>
        </p:spPr>
        <p:txBody>
          <a:bodyPr/>
          <a:lstStyle/>
          <a:p>
            <a:fld id="{F646FD07-DB7C-43BC-97BA-C9E1141E1789}"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txBox="1">
            <a:spLocks noGrp="1"/>
          </p:cNvSpPr>
          <p:nvPr/>
        </p:nvSpPr>
        <p:spPr bwMode="auto">
          <a:xfrm>
            <a:off x="350838" y="6588125"/>
            <a:ext cx="698500" cy="282575"/>
          </a:xfrm>
          <a:prstGeom prst="rect">
            <a:avLst/>
          </a:prstGeom>
          <a:noFill/>
          <a:ln w="9525">
            <a:noFill/>
            <a:miter lim="800000"/>
            <a:headEnd/>
            <a:tailEnd/>
          </a:ln>
        </p:spPr>
        <p:txBody>
          <a:bodyPr/>
          <a:lstStyle/>
          <a:p>
            <a:pPr eaLnBrk="0" hangingPunct="0"/>
            <a:fld id="{96C027A5-035C-49E4-A81B-BAA9646D63D5}" type="slidenum">
              <a:rPr lang="en-US" sz="800"/>
              <a:pPr eaLnBrk="0" hangingPunct="0"/>
              <a:t>2</a:t>
            </a:fld>
            <a:endParaRPr lang="en-US" sz="800"/>
          </a:p>
        </p:txBody>
      </p:sp>
      <p:sp>
        <p:nvSpPr>
          <p:cNvPr id="5123" name="Rectangle 2"/>
          <p:cNvSpPr>
            <a:spLocks noGrp="1" noChangeArrowheads="1"/>
          </p:cNvSpPr>
          <p:nvPr>
            <p:ph type="title" idx="4294967295"/>
          </p:nvPr>
        </p:nvSpPr>
        <p:spPr>
          <a:xfrm>
            <a:off x="471488" y="273050"/>
            <a:ext cx="8672512" cy="914400"/>
          </a:xfrm>
        </p:spPr>
        <p:txBody>
          <a:bodyPr/>
          <a:lstStyle/>
          <a:p>
            <a:r>
              <a:rPr lang="en-US" smtClean="0">
                <a:solidFill>
                  <a:schemeClr val="tx2"/>
                </a:solidFill>
              </a:rPr>
              <a:t>28-nm </a:t>
            </a:r>
            <a:r>
              <a:rPr lang="en-US" smtClean="0"/>
              <a:t>DSP Architecture on Stratix V FPGAs</a:t>
            </a:r>
          </a:p>
        </p:txBody>
      </p:sp>
      <p:sp>
        <p:nvSpPr>
          <p:cNvPr id="5124" name="Rectangle 3"/>
          <p:cNvSpPr>
            <a:spLocks noGrp="1" noChangeArrowheads="1"/>
          </p:cNvSpPr>
          <p:nvPr>
            <p:ph type="body" idx="4294967295"/>
          </p:nvPr>
        </p:nvSpPr>
        <p:spPr>
          <a:xfrm>
            <a:off x="554038" y="1162050"/>
            <a:ext cx="8589962" cy="1571625"/>
          </a:xfrm>
        </p:spPr>
        <p:txBody>
          <a:bodyPr/>
          <a:lstStyle/>
          <a:p>
            <a:r>
              <a:rPr lang="en-US" sz="2400" b="1" smtClean="0"/>
              <a:t>User-programmable variable-precision </a:t>
            </a:r>
            <a:br>
              <a:rPr lang="en-US" sz="2400" b="1" smtClean="0"/>
            </a:br>
            <a:r>
              <a:rPr lang="en-US" sz="2400" b="1" smtClean="0"/>
              <a:t>signal processing</a:t>
            </a:r>
          </a:p>
          <a:p>
            <a:r>
              <a:rPr lang="en-US" sz="2400" b="1" smtClean="0"/>
              <a:t>Optimized for single- and double-precision </a:t>
            </a:r>
            <a:br>
              <a:rPr lang="en-US" sz="2400" b="1" smtClean="0"/>
            </a:br>
            <a:r>
              <a:rPr lang="en-US" sz="2400" b="1" smtClean="0"/>
              <a:t>floating point</a:t>
            </a:r>
          </a:p>
          <a:p>
            <a:r>
              <a:rPr lang="en-US" sz="2400" b="1" smtClean="0"/>
              <a:t>Supports 1-TFLOP processing capability</a:t>
            </a:r>
          </a:p>
          <a:p>
            <a:pPr>
              <a:buFont typeface="Wingdings" pitchFamily="2" charset="2"/>
              <a:buNone/>
            </a:pPr>
            <a:endParaRPr lang="en-US" smtClean="0"/>
          </a:p>
        </p:txBody>
      </p:sp>
      <p:grpSp>
        <p:nvGrpSpPr>
          <p:cNvPr id="2" name="Group 4"/>
          <p:cNvGrpSpPr>
            <a:grpSpLocks/>
          </p:cNvGrpSpPr>
          <p:nvPr/>
        </p:nvGrpSpPr>
        <p:grpSpPr bwMode="auto">
          <a:xfrm>
            <a:off x="2286000" y="2924175"/>
            <a:ext cx="4270375" cy="3040063"/>
            <a:chOff x="495300" y="512763"/>
            <a:chExt cx="7966075" cy="5535612"/>
          </a:xfrm>
        </p:grpSpPr>
        <p:sp>
          <p:nvSpPr>
            <p:cNvPr id="6" name="Rectangle 5"/>
            <p:cNvSpPr/>
            <p:nvPr/>
          </p:nvSpPr>
          <p:spPr bwMode="auto">
            <a:xfrm>
              <a:off x="2094438" y="2250050"/>
              <a:ext cx="4847757" cy="2509092"/>
            </a:xfrm>
            <a:prstGeom prst="rect">
              <a:avLst/>
            </a:prstGeom>
            <a:gradFill>
              <a:gsLst>
                <a:gs pos="0">
                  <a:schemeClr val="bg2">
                    <a:lumMod val="20000"/>
                    <a:lumOff val="80000"/>
                  </a:schemeClr>
                </a:gs>
                <a:gs pos="100000">
                  <a:schemeClr val="bg2">
                    <a:lumMod val="75000"/>
                  </a:schemeClr>
                </a:gs>
              </a:gsLst>
              <a:lin ang="21594000" scaled="0"/>
            </a:gradFill>
            <a:ln w="9525" cap="flat" cmpd="sng" algn="ctr">
              <a:noFill/>
              <a:prstDash val="solid"/>
              <a:round/>
              <a:headEnd type="none" w="med" len="med"/>
              <a:tailEnd type="none" w="med" len="med"/>
            </a:ln>
            <a:effectLst/>
          </p:spPr>
          <p:txBody>
            <a:bodyPr/>
            <a:lstStyle/>
            <a:p>
              <a:pPr eaLnBrk="0" hangingPunct="0">
                <a:defRPr/>
              </a:pPr>
              <a:endParaRPr lang="en-US">
                <a:latin typeface="Arial" charset="0"/>
              </a:endParaRPr>
            </a:p>
          </p:txBody>
        </p:sp>
        <p:pic>
          <p:nvPicPr>
            <p:cNvPr id="5127" name="Picture 5" descr="ere.png"/>
            <p:cNvPicPr>
              <a:picLocks noChangeAspect="1"/>
            </p:cNvPicPr>
            <p:nvPr/>
          </p:nvPicPr>
          <p:blipFill>
            <a:blip r:embed="rId3"/>
            <a:srcRect/>
            <a:stretch>
              <a:fillRect/>
            </a:stretch>
          </p:blipFill>
          <p:spPr bwMode="auto">
            <a:xfrm>
              <a:off x="2606675" y="2865438"/>
              <a:ext cx="3732213" cy="3182937"/>
            </a:xfrm>
            <a:prstGeom prst="rect">
              <a:avLst/>
            </a:prstGeom>
            <a:noFill/>
            <a:ln w="9525">
              <a:noFill/>
              <a:miter lim="800000"/>
              <a:headEnd/>
              <a:tailEnd/>
            </a:ln>
          </p:spPr>
        </p:pic>
        <p:grpSp>
          <p:nvGrpSpPr>
            <p:cNvPr id="5128" name="Group 8"/>
            <p:cNvGrpSpPr>
              <a:grpSpLocks/>
            </p:cNvGrpSpPr>
            <p:nvPr/>
          </p:nvGrpSpPr>
          <p:grpSpPr bwMode="auto">
            <a:xfrm>
              <a:off x="495300" y="512763"/>
              <a:ext cx="7966075" cy="4800600"/>
              <a:chOff x="495300" y="512763"/>
              <a:chExt cx="7966075" cy="4800600"/>
            </a:xfrm>
          </p:grpSpPr>
          <p:pic>
            <p:nvPicPr>
              <p:cNvPr id="5129" name="Picture 6" descr="2232.png"/>
              <p:cNvPicPr>
                <a:picLocks noChangeAspect="1"/>
              </p:cNvPicPr>
              <p:nvPr/>
            </p:nvPicPr>
            <p:blipFill>
              <a:blip r:embed="rId4"/>
              <a:srcRect/>
              <a:stretch>
                <a:fillRect/>
              </a:stretch>
            </p:blipFill>
            <p:spPr bwMode="auto">
              <a:xfrm>
                <a:off x="495300" y="512763"/>
                <a:ext cx="7966075" cy="4800600"/>
              </a:xfrm>
              <a:prstGeom prst="rect">
                <a:avLst/>
              </a:prstGeom>
              <a:noFill/>
              <a:ln w="9525">
                <a:noFill/>
                <a:miter lim="800000"/>
                <a:headEnd/>
                <a:tailEnd/>
              </a:ln>
            </p:spPr>
          </p:pic>
          <p:pic>
            <p:nvPicPr>
              <p:cNvPr id="5130" name="Picture 13" descr="test.png"/>
              <p:cNvPicPr>
                <a:picLocks noChangeAspect="1"/>
              </p:cNvPicPr>
              <p:nvPr/>
            </p:nvPicPr>
            <p:blipFill>
              <a:blip r:embed="rId5"/>
              <a:srcRect/>
              <a:stretch>
                <a:fillRect/>
              </a:stretch>
            </p:blipFill>
            <p:spPr bwMode="auto">
              <a:xfrm>
                <a:off x="2233613" y="2466975"/>
                <a:ext cx="4432300" cy="2727325"/>
              </a:xfrm>
              <a:prstGeom prst="rect">
                <a:avLst/>
              </a:prstGeom>
              <a:noFill/>
              <a:ln w="9525">
                <a:noFill/>
                <a:miter lim="800000"/>
                <a:headEnd/>
                <a:tailEnd/>
              </a:ln>
            </p:spPr>
          </p:pic>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dirty="0" smtClean="0"/>
              <a:t>Algorithm  -  Flow Advantages</a:t>
            </a:r>
          </a:p>
        </p:txBody>
      </p:sp>
      <p:sp>
        <p:nvSpPr>
          <p:cNvPr id="15364" name="Rectangle 3"/>
          <p:cNvSpPr>
            <a:spLocks noGrp="1" noChangeArrowheads="1"/>
          </p:cNvSpPr>
          <p:nvPr>
            <p:ph idx="1"/>
          </p:nvPr>
        </p:nvSpPr>
        <p:spPr>
          <a:xfrm>
            <a:off x="350838" y="1187450"/>
            <a:ext cx="6958012" cy="3873500"/>
          </a:xfrm>
        </p:spPr>
        <p:txBody>
          <a:bodyPr>
            <a:normAutofit fontScale="92500" lnSpcReduction="10000"/>
          </a:bodyPr>
          <a:lstStyle/>
          <a:p>
            <a:pPr eaLnBrk="1" hangingPunct="1">
              <a:buFont typeface="Wingdings" pitchFamily="2" charset="2"/>
              <a:buNone/>
            </a:pPr>
            <a:r>
              <a:rPr lang="en-US" sz="1400" smtClean="0">
                <a:latin typeface="Courier New" pitchFamily="49" charset="0"/>
                <a:cs typeface="Courier New" pitchFamily="49" charset="0"/>
              </a:rPr>
              <a:t>for k=1:n</a:t>
            </a:r>
          </a:p>
          <a:p>
            <a:pPr eaLnBrk="1" hangingPunct="1">
              <a:buFont typeface="Wingdings" pitchFamily="2" charset="2"/>
              <a:buNone/>
            </a:pPr>
            <a:r>
              <a:rPr lang="en-US" sz="1400" smtClean="0">
                <a:latin typeface="Courier New" pitchFamily="49" charset="0"/>
                <a:cs typeface="Courier New" pitchFamily="49" charset="0"/>
              </a:rPr>
              <a:t>    r2(k,k) = dot(A(1:m, k), A(1:m,k);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rn(k, j) = dot(A(1:m, k), A(1:m, j));</a:t>
            </a:r>
          </a:p>
          <a:p>
            <a:pPr eaLnBrk="1" hangingPunct="1">
              <a:buFont typeface="Wingdings" pitchFamily="2" charset="2"/>
              <a:buNone/>
            </a:pPr>
            <a:r>
              <a:rPr lang="pt-BR" sz="1400" smtClean="0">
                <a:latin typeface="Courier New" pitchFamily="49" charset="0"/>
                <a:cs typeface="Courier New" pitchFamily="49" charset="0"/>
              </a:rPr>
              <a:t>    </a:t>
            </a:r>
            <a:r>
              <a:rPr lang="en-US" sz="1400" smtClean="0">
                <a:latin typeface="Courier New" pitchFamily="49" charset="0"/>
                <a:cs typeface="Courier New" pitchFamily="49" charset="0"/>
              </a:rPr>
              <a:t>end</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A(1:m, j) = A(1:m, j) - rn(k,j) * A(1:m,k) / r2(k,k)</a:t>
            </a:r>
            <a:r>
              <a:rPr lang="en-GB" sz="1400" smtClean="0"/>
              <a:t> </a:t>
            </a:r>
            <a:r>
              <a:rPr lang="pt-BR" sz="1400" smtClean="0">
                <a:latin typeface="Courier New" pitchFamily="49" charset="0"/>
                <a:cs typeface="Courier New" pitchFamily="49" charset="0"/>
              </a:rPr>
              <a:t>;</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en-GB" sz="1400" smtClean="0">
                <a:latin typeface="Courier New" pitchFamily="49" charset="0"/>
                <a:cs typeface="Courier New" pitchFamily="49" charset="0"/>
              </a:rPr>
              <a:t>end</a:t>
            </a:r>
          </a:p>
          <a:p>
            <a:pPr eaLnBrk="1" hangingPunct="1">
              <a:buFont typeface="Wingdings" pitchFamily="2" charset="2"/>
              <a:buNone/>
            </a:pPr>
            <a:endParaRPr lang="en-GB" sz="1400" smtClean="0">
              <a:latin typeface="Courier New" pitchFamily="49" charset="0"/>
              <a:cs typeface="Courier New" pitchFamily="49" charset="0"/>
            </a:endParaRPr>
          </a:p>
          <a:p>
            <a:pPr eaLnBrk="1" hangingPunct="1">
              <a:buFont typeface="Wingdings" pitchFamily="2" charset="2"/>
              <a:buNone/>
            </a:pPr>
            <a:r>
              <a:rPr lang="en-US" sz="1400" smtClean="0">
                <a:latin typeface="Courier New" pitchFamily="49" charset="0"/>
                <a:cs typeface="Courier New" pitchFamily="49" charset="0"/>
              </a:rPr>
              <a:t>for k=1:n</a:t>
            </a:r>
          </a:p>
          <a:p>
            <a:pPr eaLnBrk="1" hangingPunct="1">
              <a:buFont typeface="Wingdings" pitchFamily="2" charset="2"/>
              <a:buNone/>
            </a:pPr>
            <a:r>
              <a:rPr lang="en-US" sz="1400" smtClean="0">
                <a:latin typeface="Courier New" pitchFamily="49" charset="0"/>
                <a:cs typeface="Courier New" pitchFamily="49" charset="0"/>
              </a:rPr>
              <a:t>    r(k,k) = sqrt(r2(k,k));</a:t>
            </a:r>
          </a:p>
          <a:p>
            <a:pPr eaLnBrk="1" hangingPunct="1">
              <a:buFont typeface="Wingdings" pitchFamily="2" charset="2"/>
              <a:buNone/>
            </a:pPr>
            <a:r>
              <a:rPr lang="en-US" sz="1400" smtClean="0">
                <a:latin typeface="Courier New" pitchFamily="49" charset="0"/>
                <a:cs typeface="Courier New" pitchFamily="49" charset="0"/>
              </a:rPr>
              <a:t>    for j = k+1:n</a:t>
            </a:r>
          </a:p>
          <a:p>
            <a:pPr eaLnBrk="1" hangingPunct="1">
              <a:buFont typeface="Wingdings" pitchFamily="2" charset="2"/>
              <a:buNone/>
            </a:pPr>
            <a:r>
              <a:rPr lang="pt-BR" sz="1400" smtClean="0">
                <a:latin typeface="Courier New" pitchFamily="49" charset="0"/>
                <a:cs typeface="Courier New" pitchFamily="49" charset="0"/>
              </a:rPr>
              <a:t>        r(k, j) = rn(k,j)/ r(k,k);</a:t>
            </a:r>
          </a:p>
          <a:p>
            <a:pPr eaLnBrk="1" hangingPunct="1">
              <a:buFont typeface="Wingdings" pitchFamily="2" charset="2"/>
              <a:buNone/>
            </a:pPr>
            <a:r>
              <a:rPr lang="en-US" sz="1400" smtClean="0">
                <a:latin typeface="Courier New" pitchFamily="49" charset="0"/>
                <a:cs typeface="Courier New" pitchFamily="49" charset="0"/>
              </a:rPr>
              <a:t>    end</a:t>
            </a:r>
          </a:p>
          <a:p>
            <a:pPr eaLnBrk="1" hangingPunct="1">
              <a:buFont typeface="Wingdings" pitchFamily="2" charset="2"/>
              <a:buNone/>
            </a:pPr>
            <a:r>
              <a:rPr lang="pt-BR" sz="1400" smtClean="0">
                <a:latin typeface="Courier New" pitchFamily="49" charset="0"/>
                <a:cs typeface="Courier New" pitchFamily="49" charset="0"/>
              </a:rPr>
              <a:t>    q(1:m, k) = A(1:m, k) / r(k,k);</a:t>
            </a:r>
          </a:p>
          <a:p>
            <a:pPr eaLnBrk="1" hangingPunct="1">
              <a:buFont typeface="Wingdings" pitchFamily="2" charset="2"/>
              <a:buNone/>
            </a:pPr>
            <a:r>
              <a:rPr lang="en-US" sz="1400" smtClean="0">
                <a:latin typeface="Courier New" pitchFamily="49" charset="0"/>
                <a:cs typeface="Courier New" pitchFamily="49" charset="0"/>
              </a:rPr>
              <a:t>end</a:t>
            </a:r>
          </a:p>
          <a:p>
            <a:pPr eaLnBrk="1" hangingPunct="1">
              <a:buFont typeface="Wingdings" pitchFamily="2" charset="2"/>
              <a:buNone/>
            </a:pPr>
            <a:endParaRPr lang="en-US" sz="1400" smtClean="0">
              <a:latin typeface="Courier New" pitchFamily="49" charset="0"/>
              <a:cs typeface="Courier New" pitchFamily="49" charset="0"/>
            </a:endParaRPr>
          </a:p>
          <a:p>
            <a:pPr eaLnBrk="1" hangingPunct="1"/>
            <a:endParaRPr lang="en-US" sz="2400" smtClean="0"/>
          </a:p>
        </p:txBody>
      </p:sp>
      <p:sp>
        <p:nvSpPr>
          <p:cNvPr id="15362" name="Slide Number Placeholder 3"/>
          <p:cNvSpPr>
            <a:spLocks noGrp="1"/>
          </p:cNvSpPr>
          <p:nvPr>
            <p:ph type="sldNum" sz="quarter" idx="10"/>
          </p:nvPr>
        </p:nvSpPr>
        <p:spPr>
          <a:noFill/>
        </p:spPr>
        <p:txBody>
          <a:bodyPr/>
          <a:lstStyle/>
          <a:p>
            <a:fld id="{29E42C1A-2770-4830-B7AC-58DB9B7B3BF5}" type="slidenum">
              <a:rPr lang="en-US" smtClean="0"/>
              <a:pPr/>
              <a:t>20</a:t>
            </a:fld>
            <a:endParaRPr lang="en-US" smtClean="0"/>
          </a:p>
        </p:txBody>
      </p:sp>
      <p:sp>
        <p:nvSpPr>
          <p:cNvPr id="15365" name="TextBox 5"/>
          <p:cNvSpPr txBox="1">
            <a:spLocks noChangeArrowheads="1"/>
          </p:cNvSpPr>
          <p:nvPr/>
        </p:nvSpPr>
        <p:spPr bwMode="auto">
          <a:xfrm>
            <a:off x="5486400" y="1444625"/>
            <a:ext cx="3287713" cy="923925"/>
          </a:xfrm>
          <a:prstGeom prst="rect">
            <a:avLst/>
          </a:prstGeom>
          <a:noFill/>
          <a:ln w="9525">
            <a:noFill/>
            <a:miter lim="800000"/>
            <a:headEnd/>
            <a:tailEnd/>
          </a:ln>
        </p:spPr>
        <p:txBody>
          <a:bodyPr wrap="none">
            <a:spAutoFit/>
          </a:bodyPr>
          <a:lstStyle/>
          <a:p>
            <a:r>
              <a:rPr lang="en-GB">
                <a:solidFill>
                  <a:schemeClr val="tx2"/>
                </a:solidFill>
              </a:rPr>
              <a:t>No sqrt</a:t>
            </a:r>
          </a:p>
          <a:p>
            <a:r>
              <a:rPr lang="en-GB">
                <a:solidFill>
                  <a:schemeClr val="tx2"/>
                </a:solidFill>
              </a:rPr>
              <a:t>Less operations in critical path</a:t>
            </a:r>
          </a:p>
          <a:p>
            <a:r>
              <a:rPr lang="en-GB">
                <a:solidFill>
                  <a:schemeClr val="tx2"/>
                </a:solidFill>
              </a:rPr>
              <a:t>calculation of “A”</a:t>
            </a:r>
            <a:endParaRPr lang="en-US">
              <a:solidFill>
                <a:schemeClr val="tx2"/>
              </a:solidFill>
            </a:endParaRPr>
          </a:p>
        </p:txBody>
      </p:sp>
      <p:sp>
        <p:nvSpPr>
          <p:cNvPr id="15366" name="TextBox 7"/>
          <p:cNvSpPr txBox="1">
            <a:spLocks noChangeArrowheads="1"/>
          </p:cNvSpPr>
          <p:nvPr/>
        </p:nvSpPr>
        <p:spPr bwMode="auto">
          <a:xfrm>
            <a:off x="4554538" y="3983038"/>
            <a:ext cx="2449512" cy="1200150"/>
          </a:xfrm>
          <a:prstGeom prst="rect">
            <a:avLst/>
          </a:prstGeom>
          <a:noFill/>
          <a:ln w="9525">
            <a:noFill/>
            <a:miter lim="800000"/>
            <a:headEnd/>
            <a:tailEnd/>
          </a:ln>
        </p:spPr>
        <p:txBody>
          <a:bodyPr>
            <a:spAutoFit/>
          </a:bodyPr>
          <a:lstStyle/>
          <a:p>
            <a:r>
              <a:rPr lang="en-GB">
                <a:solidFill>
                  <a:schemeClr val="tx2"/>
                </a:solidFill>
              </a:rPr>
              <a:t>Split out:  </a:t>
            </a:r>
          </a:p>
          <a:p>
            <a:r>
              <a:rPr lang="en-GB">
                <a:solidFill>
                  <a:schemeClr val="tx2"/>
                </a:solidFill>
              </a:rPr>
              <a:t>Operations can </a:t>
            </a:r>
          </a:p>
          <a:p>
            <a:r>
              <a:rPr lang="en-GB">
                <a:solidFill>
                  <a:schemeClr val="tx2"/>
                </a:solidFill>
              </a:rPr>
              <a:t>be scheduled as data </a:t>
            </a:r>
          </a:p>
          <a:p>
            <a:r>
              <a:rPr lang="en-GB">
                <a:solidFill>
                  <a:schemeClr val="tx2"/>
                </a:solidFill>
              </a:rPr>
              <a:t>becomes available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322263" y="258763"/>
            <a:ext cx="8331200" cy="914400"/>
          </a:xfrm>
        </p:spPr>
        <p:txBody>
          <a:bodyPr/>
          <a:lstStyle/>
          <a:p>
            <a:pPr eaLnBrk="1" hangingPunct="1"/>
            <a:r>
              <a:rPr lang="en-US" dirty="0" smtClean="0"/>
              <a:t>Algorithm  -  Number of Calculations</a:t>
            </a:r>
          </a:p>
        </p:txBody>
      </p:sp>
      <p:sp>
        <p:nvSpPr>
          <p:cNvPr id="16388" name="Rectangle 3"/>
          <p:cNvSpPr>
            <a:spLocks noGrp="1" noChangeArrowheads="1"/>
          </p:cNvSpPr>
          <p:nvPr>
            <p:ph idx="1"/>
          </p:nvPr>
        </p:nvSpPr>
        <p:spPr>
          <a:xfrm>
            <a:off x="350838" y="1021315"/>
            <a:ext cx="6958012" cy="4189412"/>
          </a:xfrm>
        </p:spPr>
        <p:txBody>
          <a:bodyPr>
            <a:normAutofit lnSpcReduction="10000"/>
          </a:bodyPr>
          <a:lstStyle/>
          <a:p>
            <a:pPr eaLnBrk="1" hangingPunct="1">
              <a:buFont typeface="Wingdings" pitchFamily="2" charset="2"/>
              <a:buNone/>
            </a:pPr>
            <a:r>
              <a:rPr lang="en-US" sz="1400" dirty="0" smtClean="0">
                <a:latin typeface="Courier New" pitchFamily="49" charset="0"/>
                <a:cs typeface="Courier New" pitchFamily="49" charset="0"/>
              </a:rPr>
              <a:t>for k=1:n</a:t>
            </a:r>
          </a:p>
          <a:p>
            <a:pPr eaLnBrk="1" hangingPunct="1">
              <a:buFont typeface="Wingdings" pitchFamily="2" charset="2"/>
              <a:buNone/>
            </a:pPr>
            <a:r>
              <a:rPr lang="en-US" sz="1400" dirty="0" smtClean="0">
                <a:latin typeface="Courier New" pitchFamily="49" charset="0"/>
                <a:cs typeface="Courier New" pitchFamily="49" charset="0"/>
              </a:rPr>
              <a:t>    r2(</a:t>
            </a:r>
            <a:r>
              <a:rPr lang="en-US" sz="1400" dirty="0" err="1" smtClean="0">
                <a:latin typeface="Courier New" pitchFamily="49" charset="0"/>
                <a:cs typeface="Courier New" pitchFamily="49" charset="0"/>
              </a:rPr>
              <a:t>k,k</a:t>
            </a:r>
            <a:r>
              <a:rPr lang="en-US" sz="1400" dirty="0" smtClean="0">
                <a:latin typeface="Courier New" pitchFamily="49" charset="0"/>
                <a:cs typeface="Courier New" pitchFamily="49" charset="0"/>
              </a:rPr>
              <a:t>) = dot(A(1:m, k), A(1:m,k);</a:t>
            </a:r>
          </a:p>
          <a:p>
            <a:pPr eaLnBrk="1" hangingPunct="1">
              <a:buFont typeface="Wingdings" pitchFamily="2" charset="2"/>
              <a:buNone/>
            </a:pPr>
            <a:r>
              <a:rPr lang="en-US" sz="1400" dirty="0" smtClean="0">
                <a:latin typeface="Courier New" pitchFamily="49" charset="0"/>
                <a:cs typeface="Courier New" pitchFamily="49" charset="0"/>
              </a:rPr>
              <a:t>    for j = k+1:n</a:t>
            </a:r>
          </a:p>
          <a:p>
            <a:pPr eaLnBrk="1" hangingPunct="1">
              <a:buFont typeface="Wingdings" pitchFamily="2" charset="2"/>
              <a:buNone/>
            </a:pPr>
            <a:r>
              <a:rPr lang="pt-BR" sz="1400" dirty="0" smtClean="0">
                <a:latin typeface="Courier New" pitchFamily="49" charset="0"/>
                <a:cs typeface="Courier New" pitchFamily="49" charset="0"/>
              </a:rPr>
              <a:t>        rn(k, j) = dot(A(1:m, k), A(1:m, j));</a:t>
            </a:r>
          </a:p>
          <a:p>
            <a:pPr eaLnBrk="1" hangingPunct="1">
              <a:buFont typeface="Wingdings" pitchFamily="2" charset="2"/>
              <a:buNone/>
            </a:pPr>
            <a:r>
              <a:rPr lang="pt-BR" sz="1400" dirty="0" smtClean="0">
                <a:latin typeface="Courier New" pitchFamily="49" charset="0"/>
                <a:cs typeface="Courier New" pitchFamily="49" charset="0"/>
              </a:rPr>
              <a:t>    </a:t>
            </a:r>
            <a:r>
              <a:rPr lang="en-US" sz="1400" dirty="0" smtClean="0">
                <a:latin typeface="Courier New" pitchFamily="49" charset="0"/>
                <a:cs typeface="Courier New" pitchFamily="49" charset="0"/>
              </a:rPr>
              <a:t>end</a:t>
            </a:r>
          </a:p>
          <a:p>
            <a:pPr eaLnBrk="1" hangingPunct="1">
              <a:buFont typeface="Wingdings" pitchFamily="2" charset="2"/>
              <a:buNone/>
            </a:pPr>
            <a:r>
              <a:rPr lang="en-US" sz="1400" dirty="0" smtClean="0">
                <a:latin typeface="Courier New" pitchFamily="49" charset="0"/>
                <a:cs typeface="Courier New" pitchFamily="49" charset="0"/>
              </a:rPr>
              <a:t>    for j = k+1:n</a:t>
            </a:r>
          </a:p>
          <a:p>
            <a:pPr eaLnBrk="1" hangingPunct="1">
              <a:buFont typeface="Wingdings" pitchFamily="2" charset="2"/>
              <a:buNone/>
            </a:pPr>
            <a:r>
              <a:rPr lang="pt-BR" sz="1400" dirty="0" smtClean="0">
                <a:latin typeface="Courier New" pitchFamily="49" charset="0"/>
                <a:cs typeface="Courier New" pitchFamily="49" charset="0"/>
              </a:rPr>
              <a:t>         A(1:m, j) = A(1:m, j) – (rn(k,j)/r2(k,k)) * A(1:m,k);</a:t>
            </a:r>
          </a:p>
          <a:p>
            <a:pPr eaLnBrk="1" hangingPunct="1">
              <a:buFont typeface="Wingdings" pitchFamily="2" charset="2"/>
              <a:buNone/>
            </a:pPr>
            <a:r>
              <a:rPr lang="en-US" sz="1400" dirty="0" smtClean="0">
                <a:latin typeface="Courier New" pitchFamily="49" charset="0"/>
                <a:cs typeface="Courier New" pitchFamily="49" charset="0"/>
              </a:rPr>
              <a:t>    end</a:t>
            </a:r>
          </a:p>
          <a:p>
            <a:pPr eaLnBrk="1" hangingPunct="1">
              <a:buFont typeface="Wingdings" pitchFamily="2" charset="2"/>
              <a:buNone/>
            </a:pPr>
            <a:r>
              <a:rPr lang="en-GB" sz="1400" dirty="0" smtClean="0">
                <a:latin typeface="Courier New" pitchFamily="49" charset="0"/>
                <a:cs typeface="Courier New" pitchFamily="49" charset="0"/>
              </a:rPr>
              <a:t>end</a:t>
            </a:r>
          </a:p>
          <a:p>
            <a:pPr eaLnBrk="1" hangingPunct="1">
              <a:buFont typeface="Wingdings" pitchFamily="2" charset="2"/>
              <a:buNone/>
            </a:pPr>
            <a:endParaRPr lang="en-GB" sz="1200" dirty="0" smtClean="0">
              <a:latin typeface="Courier New" pitchFamily="49" charset="0"/>
              <a:cs typeface="Courier New" pitchFamily="49" charset="0"/>
            </a:endParaRPr>
          </a:p>
          <a:p>
            <a:pPr eaLnBrk="1" hangingPunct="1">
              <a:buFont typeface="Wingdings" pitchFamily="2" charset="2"/>
              <a:buNone/>
            </a:pPr>
            <a:r>
              <a:rPr lang="en-US" sz="1400" dirty="0" smtClean="0">
                <a:latin typeface="Courier New" pitchFamily="49" charset="0"/>
                <a:cs typeface="Courier New" pitchFamily="49" charset="0"/>
              </a:rPr>
              <a:t>for k=1:n</a:t>
            </a:r>
          </a:p>
          <a:p>
            <a:pPr eaLnBrk="1" hangingPunct="1">
              <a:buFont typeface="Wingdings" pitchFamily="2" charset="2"/>
              <a:buNone/>
            </a:pPr>
            <a:r>
              <a:rPr lang="en-US" sz="1400" dirty="0" smtClean="0">
                <a:latin typeface="Courier New" pitchFamily="49" charset="0"/>
                <a:cs typeface="Courier New" pitchFamily="49" charset="0"/>
              </a:rPr>
              <a:t>    r(</a:t>
            </a:r>
            <a:r>
              <a:rPr lang="en-US" sz="1400" dirty="0" err="1" smtClean="0">
                <a:latin typeface="Courier New" pitchFamily="49" charset="0"/>
                <a:cs typeface="Courier New" pitchFamily="49" charset="0"/>
              </a:rPr>
              <a:t>k,k</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sqrt</a:t>
            </a:r>
            <a:r>
              <a:rPr lang="en-US" sz="1400" dirty="0" smtClean="0">
                <a:latin typeface="Courier New" pitchFamily="49" charset="0"/>
                <a:cs typeface="Courier New" pitchFamily="49" charset="0"/>
              </a:rPr>
              <a:t>(r2(</a:t>
            </a:r>
            <a:r>
              <a:rPr lang="en-US" sz="1400" dirty="0" err="1" smtClean="0">
                <a:latin typeface="Courier New" pitchFamily="49" charset="0"/>
                <a:cs typeface="Courier New" pitchFamily="49" charset="0"/>
              </a:rPr>
              <a:t>k,k</a:t>
            </a:r>
            <a:r>
              <a:rPr lang="en-US" sz="1400" dirty="0" smtClean="0">
                <a:latin typeface="Courier New" pitchFamily="49" charset="0"/>
                <a:cs typeface="Courier New" pitchFamily="49" charset="0"/>
              </a:rPr>
              <a:t>));</a:t>
            </a:r>
          </a:p>
          <a:p>
            <a:pPr eaLnBrk="1" hangingPunct="1">
              <a:buFont typeface="Wingdings" pitchFamily="2" charset="2"/>
              <a:buNone/>
            </a:pPr>
            <a:r>
              <a:rPr lang="en-US" sz="1400" dirty="0" smtClean="0">
                <a:latin typeface="Courier New" pitchFamily="49" charset="0"/>
                <a:cs typeface="Courier New" pitchFamily="49" charset="0"/>
              </a:rPr>
              <a:t>    for j = k+1:n</a:t>
            </a:r>
          </a:p>
          <a:p>
            <a:pPr eaLnBrk="1" hangingPunct="1">
              <a:buFont typeface="Wingdings" pitchFamily="2" charset="2"/>
              <a:buNone/>
            </a:pPr>
            <a:r>
              <a:rPr lang="pt-BR" sz="1400" dirty="0" smtClean="0">
                <a:latin typeface="Courier New" pitchFamily="49" charset="0"/>
                <a:cs typeface="Courier New" pitchFamily="49" charset="0"/>
              </a:rPr>
              <a:t>        r(k, j) = rn(k,j)/ r(k,k);</a:t>
            </a:r>
          </a:p>
          <a:p>
            <a:pPr eaLnBrk="1" hangingPunct="1">
              <a:buFont typeface="Wingdings" pitchFamily="2" charset="2"/>
              <a:buNone/>
            </a:pPr>
            <a:r>
              <a:rPr lang="en-US" sz="1400" dirty="0" smtClean="0">
                <a:latin typeface="Courier New" pitchFamily="49" charset="0"/>
                <a:cs typeface="Courier New" pitchFamily="49" charset="0"/>
              </a:rPr>
              <a:t>    end</a:t>
            </a:r>
          </a:p>
          <a:p>
            <a:pPr eaLnBrk="1" hangingPunct="1">
              <a:buFont typeface="Wingdings" pitchFamily="2" charset="2"/>
              <a:buNone/>
            </a:pPr>
            <a:r>
              <a:rPr lang="pt-BR" sz="1400" dirty="0" smtClean="0">
                <a:latin typeface="Courier New" pitchFamily="49" charset="0"/>
                <a:cs typeface="Courier New" pitchFamily="49" charset="0"/>
              </a:rPr>
              <a:t>    q(1:m, k) = A(1:m, k) / r(k,k);</a:t>
            </a:r>
          </a:p>
          <a:p>
            <a:pPr eaLnBrk="1" hangingPunct="1">
              <a:buFont typeface="Wingdings" pitchFamily="2" charset="2"/>
              <a:buNone/>
            </a:pPr>
            <a:r>
              <a:rPr lang="en-US" sz="1400" dirty="0" smtClean="0">
                <a:latin typeface="Courier New" pitchFamily="49" charset="0"/>
                <a:cs typeface="Courier New" pitchFamily="49" charset="0"/>
              </a:rPr>
              <a:t>end</a:t>
            </a:r>
          </a:p>
          <a:p>
            <a:pPr eaLnBrk="1" hangingPunct="1">
              <a:buFont typeface="Wingdings" pitchFamily="2" charset="2"/>
              <a:buNone/>
            </a:pPr>
            <a:endParaRPr lang="en-US" sz="1200" dirty="0" smtClean="0">
              <a:latin typeface="Courier New" pitchFamily="49" charset="0"/>
              <a:cs typeface="Courier New" pitchFamily="49" charset="0"/>
            </a:endParaRPr>
          </a:p>
          <a:p>
            <a:pPr eaLnBrk="1" hangingPunct="1"/>
            <a:endParaRPr lang="en-US" sz="2400" dirty="0" smtClean="0"/>
          </a:p>
        </p:txBody>
      </p:sp>
      <p:sp>
        <p:nvSpPr>
          <p:cNvPr id="16386" name="Slide Number Placeholder 3"/>
          <p:cNvSpPr>
            <a:spLocks noGrp="1"/>
          </p:cNvSpPr>
          <p:nvPr>
            <p:ph type="sldNum" sz="quarter" idx="10"/>
          </p:nvPr>
        </p:nvSpPr>
        <p:spPr>
          <a:noFill/>
        </p:spPr>
        <p:txBody>
          <a:bodyPr/>
          <a:lstStyle/>
          <a:p>
            <a:fld id="{E4A12BD2-F20F-45B7-94EB-509B86495EEA}" type="slidenum">
              <a:rPr lang="en-US" smtClean="0"/>
              <a:pPr/>
              <a:t>21</a:t>
            </a:fld>
            <a:endParaRPr lang="en-US" smtClean="0"/>
          </a:p>
        </p:txBody>
      </p:sp>
      <p:sp>
        <p:nvSpPr>
          <p:cNvPr id="16389" name="Right Brace 8"/>
          <p:cNvSpPr>
            <a:spLocks/>
          </p:cNvSpPr>
          <p:nvPr/>
        </p:nvSpPr>
        <p:spPr bwMode="auto">
          <a:xfrm>
            <a:off x="5351463" y="1198345"/>
            <a:ext cx="184150" cy="227012"/>
          </a:xfrm>
          <a:prstGeom prst="rightBrace">
            <a:avLst>
              <a:gd name="adj1" fmla="val 8338"/>
              <a:gd name="adj2" fmla="val 50000"/>
            </a:avLst>
          </a:prstGeom>
          <a:noFill/>
          <a:ln w="9525" algn="ctr">
            <a:solidFill>
              <a:schemeClr val="tx2"/>
            </a:solidFill>
            <a:round/>
            <a:headEnd/>
            <a:tailEnd/>
          </a:ln>
        </p:spPr>
        <p:txBody>
          <a:bodyPr/>
          <a:lstStyle/>
          <a:p>
            <a:endParaRPr lang="en-US"/>
          </a:p>
        </p:txBody>
      </p:sp>
      <p:sp>
        <p:nvSpPr>
          <p:cNvPr id="16390" name="TextBox 9"/>
          <p:cNvSpPr txBox="1">
            <a:spLocks noChangeArrowheads="1"/>
          </p:cNvSpPr>
          <p:nvPr/>
        </p:nvSpPr>
        <p:spPr bwMode="auto">
          <a:xfrm>
            <a:off x="5649913" y="1142782"/>
            <a:ext cx="2121093" cy="369332"/>
          </a:xfrm>
          <a:prstGeom prst="rect">
            <a:avLst/>
          </a:prstGeom>
          <a:noFill/>
          <a:ln w="9525">
            <a:noFill/>
            <a:miter lim="800000"/>
            <a:headEnd/>
            <a:tailEnd/>
          </a:ln>
        </p:spPr>
        <p:txBody>
          <a:bodyPr wrap="none">
            <a:spAutoFit/>
          </a:bodyPr>
          <a:lstStyle/>
          <a:p>
            <a:r>
              <a:rPr lang="en-GB" dirty="0">
                <a:solidFill>
                  <a:schemeClr val="tx2"/>
                </a:solidFill>
              </a:rPr>
              <a:t>k*m </a:t>
            </a:r>
            <a:r>
              <a:rPr lang="en-GB" dirty="0" smtClean="0">
                <a:solidFill>
                  <a:schemeClr val="tx2"/>
                </a:solidFill>
              </a:rPr>
              <a:t>complex </a:t>
            </a:r>
            <a:r>
              <a:rPr lang="en-GB" dirty="0" err="1" smtClean="0">
                <a:solidFill>
                  <a:schemeClr val="tx2"/>
                </a:solidFill>
              </a:rPr>
              <a:t>mults</a:t>
            </a:r>
            <a:endParaRPr lang="en-US" dirty="0">
              <a:solidFill>
                <a:schemeClr val="tx2"/>
              </a:solidFill>
            </a:endParaRPr>
          </a:p>
        </p:txBody>
      </p:sp>
      <p:sp>
        <p:nvSpPr>
          <p:cNvPr id="16391" name="Right Brace 10"/>
          <p:cNvSpPr>
            <a:spLocks/>
          </p:cNvSpPr>
          <p:nvPr/>
        </p:nvSpPr>
        <p:spPr bwMode="auto">
          <a:xfrm>
            <a:off x="7123113" y="2432050"/>
            <a:ext cx="155575" cy="227013"/>
          </a:xfrm>
          <a:prstGeom prst="rightBrace">
            <a:avLst>
              <a:gd name="adj1" fmla="val 8343"/>
              <a:gd name="adj2" fmla="val 50000"/>
            </a:avLst>
          </a:prstGeom>
          <a:noFill/>
          <a:ln w="9525" algn="ctr">
            <a:solidFill>
              <a:schemeClr val="tx2"/>
            </a:solidFill>
            <a:round/>
            <a:headEnd/>
            <a:tailEnd/>
          </a:ln>
        </p:spPr>
        <p:txBody>
          <a:bodyPr/>
          <a:lstStyle/>
          <a:p>
            <a:endParaRPr lang="en-US"/>
          </a:p>
        </p:txBody>
      </p:sp>
      <p:sp>
        <p:nvSpPr>
          <p:cNvPr id="16392" name="TextBox 11"/>
          <p:cNvSpPr txBox="1">
            <a:spLocks noChangeArrowheads="1"/>
          </p:cNvSpPr>
          <p:nvPr/>
        </p:nvSpPr>
        <p:spPr bwMode="auto">
          <a:xfrm>
            <a:off x="5522837" y="2111375"/>
            <a:ext cx="3765774" cy="369332"/>
          </a:xfrm>
          <a:prstGeom prst="rect">
            <a:avLst/>
          </a:prstGeom>
          <a:noFill/>
          <a:ln w="9525">
            <a:noFill/>
            <a:miter lim="800000"/>
            <a:headEnd/>
            <a:tailEnd/>
          </a:ln>
        </p:spPr>
        <p:txBody>
          <a:bodyPr wrap="none">
            <a:spAutoFit/>
          </a:bodyPr>
          <a:lstStyle/>
          <a:p>
            <a:r>
              <a:rPr lang="en-GB" dirty="0">
                <a:solidFill>
                  <a:schemeClr val="tx2"/>
                </a:solidFill>
              </a:rPr>
              <a:t>k</a:t>
            </a:r>
            <a:r>
              <a:rPr lang="en-GB" baseline="30000" dirty="0">
                <a:solidFill>
                  <a:schemeClr val="tx2"/>
                </a:solidFill>
              </a:rPr>
              <a:t>2</a:t>
            </a:r>
            <a:r>
              <a:rPr lang="en-GB" dirty="0">
                <a:solidFill>
                  <a:schemeClr val="tx2"/>
                </a:solidFill>
              </a:rPr>
              <a:t>/2 divides, m*k</a:t>
            </a:r>
            <a:r>
              <a:rPr lang="en-GB" baseline="30000" dirty="0">
                <a:solidFill>
                  <a:schemeClr val="tx2"/>
                </a:solidFill>
              </a:rPr>
              <a:t>2</a:t>
            </a:r>
            <a:r>
              <a:rPr lang="en-GB" dirty="0">
                <a:solidFill>
                  <a:schemeClr val="tx2"/>
                </a:solidFill>
              </a:rPr>
              <a:t>/2 </a:t>
            </a:r>
            <a:r>
              <a:rPr lang="en-GB" dirty="0" smtClean="0">
                <a:solidFill>
                  <a:schemeClr val="tx2"/>
                </a:solidFill>
              </a:rPr>
              <a:t>complex </a:t>
            </a:r>
            <a:r>
              <a:rPr lang="en-GB" dirty="0" err="1" smtClean="0">
                <a:solidFill>
                  <a:schemeClr val="tx2"/>
                </a:solidFill>
              </a:rPr>
              <a:t>mults</a:t>
            </a:r>
            <a:r>
              <a:rPr lang="en-GB" dirty="0" smtClean="0">
                <a:solidFill>
                  <a:schemeClr val="tx2"/>
                </a:solidFill>
              </a:rPr>
              <a:t> </a:t>
            </a:r>
            <a:endParaRPr lang="en-US" dirty="0">
              <a:solidFill>
                <a:schemeClr val="tx2"/>
              </a:solidFill>
            </a:endParaRPr>
          </a:p>
        </p:txBody>
      </p:sp>
      <p:sp>
        <p:nvSpPr>
          <p:cNvPr id="16393" name="Right Brace 12"/>
          <p:cNvSpPr>
            <a:spLocks/>
          </p:cNvSpPr>
          <p:nvPr/>
        </p:nvSpPr>
        <p:spPr bwMode="auto">
          <a:xfrm>
            <a:off x="4065588" y="3683000"/>
            <a:ext cx="198437" cy="227013"/>
          </a:xfrm>
          <a:prstGeom prst="rightBrace">
            <a:avLst>
              <a:gd name="adj1" fmla="val 8336"/>
              <a:gd name="adj2" fmla="val 50000"/>
            </a:avLst>
          </a:prstGeom>
          <a:noFill/>
          <a:ln w="9525" algn="ctr">
            <a:solidFill>
              <a:schemeClr val="tx2"/>
            </a:solidFill>
            <a:round/>
            <a:headEnd/>
            <a:tailEnd/>
          </a:ln>
        </p:spPr>
        <p:txBody>
          <a:bodyPr/>
          <a:lstStyle/>
          <a:p>
            <a:endParaRPr lang="en-US"/>
          </a:p>
        </p:txBody>
      </p:sp>
      <p:sp>
        <p:nvSpPr>
          <p:cNvPr id="16394" name="TextBox 13"/>
          <p:cNvSpPr txBox="1">
            <a:spLocks noChangeArrowheads="1"/>
          </p:cNvSpPr>
          <p:nvPr/>
        </p:nvSpPr>
        <p:spPr bwMode="auto">
          <a:xfrm>
            <a:off x="4413250" y="3600450"/>
            <a:ext cx="865188" cy="368300"/>
          </a:xfrm>
          <a:prstGeom prst="rect">
            <a:avLst/>
          </a:prstGeom>
          <a:noFill/>
          <a:ln w="9525">
            <a:noFill/>
            <a:miter lim="800000"/>
            <a:headEnd/>
            <a:tailEnd/>
          </a:ln>
        </p:spPr>
        <p:txBody>
          <a:bodyPr wrap="none">
            <a:spAutoFit/>
          </a:bodyPr>
          <a:lstStyle/>
          <a:p>
            <a:r>
              <a:rPr lang="en-GB">
                <a:solidFill>
                  <a:schemeClr val="tx2"/>
                </a:solidFill>
              </a:rPr>
              <a:t>k sqrts</a:t>
            </a:r>
            <a:endParaRPr lang="en-US">
              <a:solidFill>
                <a:schemeClr val="tx2"/>
              </a:solidFill>
            </a:endParaRPr>
          </a:p>
        </p:txBody>
      </p:sp>
      <p:sp>
        <p:nvSpPr>
          <p:cNvPr id="16395" name="Right Brace 14"/>
          <p:cNvSpPr>
            <a:spLocks/>
          </p:cNvSpPr>
          <p:nvPr/>
        </p:nvSpPr>
        <p:spPr bwMode="auto">
          <a:xfrm>
            <a:off x="5343525" y="1701582"/>
            <a:ext cx="155575" cy="227013"/>
          </a:xfrm>
          <a:prstGeom prst="rightBrace">
            <a:avLst>
              <a:gd name="adj1" fmla="val 8343"/>
              <a:gd name="adj2" fmla="val 50000"/>
            </a:avLst>
          </a:prstGeom>
          <a:noFill/>
          <a:ln w="9525" algn="ctr">
            <a:solidFill>
              <a:schemeClr val="tx2"/>
            </a:solidFill>
            <a:round/>
            <a:headEnd/>
            <a:tailEnd/>
          </a:ln>
        </p:spPr>
        <p:txBody>
          <a:bodyPr/>
          <a:lstStyle/>
          <a:p>
            <a:endParaRPr lang="en-US"/>
          </a:p>
        </p:txBody>
      </p:sp>
      <p:sp>
        <p:nvSpPr>
          <p:cNvPr id="16396" name="TextBox 15"/>
          <p:cNvSpPr txBox="1">
            <a:spLocks noChangeArrowheads="1"/>
          </p:cNvSpPr>
          <p:nvPr/>
        </p:nvSpPr>
        <p:spPr bwMode="auto">
          <a:xfrm>
            <a:off x="5649913" y="1619032"/>
            <a:ext cx="2462534" cy="369332"/>
          </a:xfrm>
          <a:prstGeom prst="rect">
            <a:avLst/>
          </a:prstGeom>
          <a:noFill/>
          <a:ln w="9525">
            <a:noFill/>
            <a:miter lim="800000"/>
            <a:headEnd/>
            <a:tailEnd/>
          </a:ln>
        </p:spPr>
        <p:txBody>
          <a:bodyPr wrap="none">
            <a:spAutoFit/>
          </a:bodyPr>
          <a:lstStyle/>
          <a:p>
            <a:r>
              <a:rPr lang="en-GB" dirty="0">
                <a:solidFill>
                  <a:schemeClr val="tx2"/>
                </a:solidFill>
              </a:rPr>
              <a:t>m*k</a:t>
            </a:r>
            <a:r>
              <a:rPr lang="en-GB" baseline="30000" dirty="0">
                <a:solidFill>
                  <a:schemeClr val="tx2"/>
                </a:solidFill>
              </a:rPr>
              <a:t>2</a:t>
            </a:r>
            <a:r>
              <a:rPr lang="en-GB" dirty="0">
                <a:solidFill>
                  <a:schemeClr val="tx2"/>
                </a:solidFill>
              </a:rPr>
              <a:t>/2 </a:t>
            </a:r>
            <a:r>
              <a:rPr lang="en-GB" dirty="0" smtClean="0">
                <a:solidFill>
                  <a:schemeClr val="tx2"/>
                </a:solidFill>
              </a:rPr>
              <a:t>complex </a:t>
            </a:r>
            <a:r>
              <a:rPr lang="en-GB" dirty="0" err="1" smtClean="0">
                <a:solidFill>
                  <a:schemeClr val="tx2"/>
                </a:solidFill>
              </a:rPr>
              <a:t>mults</a:t>
            </a:r>
            <a:r>
              <a:rPr lang="en-GB" dirty="0" smtClean="0">
                <a:solidFill>
                  <a:schemeClr val="tx2"/>
                </a:solidFill>
              </a:rPr>
              <a:t> </a:t>
            </a:r>
            <a:endParaRPr lang="en-US" dirty="0">
              <a:solidFill>
                <a:schemeClr val="tx2"/>
              </a:solidFill>
            </a:endParaRPr>
          </a:p>
        </p:txBody>
      </p:sp>
      <p:sp>
        <p:nvSpPr>
          <p:cNvPr id="16397" name="Right Brace 16"/>
          <p:cNvSpPr>
            <a:spLocks/>
          </p:cNvSpPr>
          <p:nvPr/>
        </p:nvSpPr>
        <p:spPr bwMode="auto">
          <a:xfrm>
            <a:off x="4105275" y="4208463"/>
            <a:ext cx="198438" cy="227012"/>
          </a:xfrm>
          <a:prstGeom prst="rightBrace">
            <a:avLst>
              <a:gd name="adj1" fmla="val 8336"/>
              <a:gd name="adj2" fmla="val 50000"/>
            </a:avLst>
          </a:prstGeom>
          <a:noFill/>
          <a:ln w="9525" algn="ctr">
            <a:solidFill>
              <a:schemeClr val="tx2"/>
            </a:solidFill>
            <a:round/>
            <a:headEnd/>
            <a:tailEnd/>
          </a:ln>
        </p:spPr>
        <p:txBody>
          <a:bodyPr/>
          <a:lstStyle/>
          <a:p>
            <a:endParaRPr lang="en-US"/>
          </a:p>
        </p:txBody>
      </p:sp>
      <p:sp>
        <p:nvSpPr>
          <p:cNvPr id="16398" name="TextBox 17"/>
          <p:cNvSpPr txBox="1">
            <a:spLocks noChangeArrowheads="1"/>
          </p:cNvSpPr>
          <p:nvPr/>
        </p:nvSpPr>
        <p:spPr bwMode="auto">
          <a:xfrm>
            <a:off x="4452938" y="4125913"/>
            <a:ext cx="1360487" cy="369887"/>
          </a:xfrm>
          <a:prstGeom prst="rect">
            <a:avLst/>
          </a:prstGeom>
          <a:noFill/>
          <a:ln w="9525">
            <a:noFill/>
            <a:miter lim="800000"/>
            <a:headEnd/>
            <a:tailEnd/>
          </a:ln>
        </p:spPr>
        <p:txBody>
          <a:bodyPr wrap="none">
            <a:spAutoFit/>
          </a:bodyPr>
          <a:lstStyle/>
          <a:p>
            <a:r>
              <a:rPr lang="en-GB">
                <a:solidFill>
                  <a:schemeClr val="tx2"/>
                </a:solidFill>
              </a:rPr>
              <a:t>k</a:t>
            </a:r>
            <a:r>
              <a:rPr lang="en-GB" baseline="30000">
                <a:solidFill>
                  <a:schemeClr val="tx2"/>
                </a:solidFill>
              </a:rPr>
              <a:t>2</a:t>
            </a:r>
            <a:r>
              <a:rPr lang="en-GB">
                <a:solidFill>
                  <a:schemeClr val="tx2"/>
                </a:solidFill>
              </a:rPr>
              <a:t>/2 divides</a:t>
            </a:r>
            <a:endParaRPr lang="en-US">
              <a:solidFill>
                <a:schemeClr val="tx2"/>
              </a:solidFill>
            </a:endParaRPr>
          </a:p>
        </p:txBody>
      </p:sp>
      <p:sp>
        <p:nvSpPr>
          <p:cNvPr id="16399" name="Right Brace 18"/>
          <p:cNvSpPr>
            <a:spLocks/>
          </p:cNvSpPr>
          <p:nvPr/>
        </p:nvSpPr>
        <p:spPr bwMode="auto">
          <a:xfrm>
            <a:off x="4192588" y="4713288"/>
            <a:ext cx="198437" cy="227012"/>
          </a:xfrm>
          <a:prstGeom prst="rightBrace">
            <a:avLst>
              <a:gd name="adj1" fmla="val 8336"/>
              <a:gd name="adj2" fmla="val 50000"/>
            </a:avLst>
          </a:prstGeom>
          <a:noFill/>
          <a:ln w="9525" algn="ctr">
            <a:solidFill>
              <a:schemeClr val="tx2"/>
            </a:solidFill>
            <a:round/>
            <a:headEnd/>
            <a:tailEnd/>
          </a:ln>
        </p:spPr>
        <p:txBody>
          <a:bodyPr/>
          <a:lstStyle/>
          <a:p>
            <a:endParaRPr lang="en-US"/>
          </a:p>
        </p:txBody>
      </p:sp>
      <p:sp>
        <p:nvSpPr>
          <p:cNvPr id="16400" name="TextBox 19"/>
          <p:cNvSpPr txBox="1">
            <a:spLocks noChangeArrowheads="1"/>
          </p:cNvSpPr>
          <p:nvPr/>
        </p:nvSpPr>
        <p:spPr bwMode="auto">
          <a:xfrm>
            <a:off x="4540250" y="4630738"/>
            <a:ext cx="1082675" cy="369887"/>
          </a:xfrm>
          <a:prstGeom prst="rect">
            <a:avLst/>
          </a:prstGeom>
          <a:noFill/>
          <a:ln w="9525">
            <a:noFill/>
            <a:miter lim="800000"/>
            <a:headEnd/>
            <a:tailEnd/>
          </a:ln>
        </p:spPr>
        <p:txBody>
          <a:bodyPr wrap="none">
            <a:spAutoFit/>
          </a:bodyPr>
          <a:lstStyle/>
          <a:p>
            <a:r>
              <a:rPr lang="en-GB">
                <a:solidFill>
                  <a:schemeClr val="tx2"/>
                </a:solidFill>
              </a:rPr>
              <a:t>k divides</a:t>
            </a:r>
            <a:endParaRPr lang="en-US">
              <a:solidFill>
                <a:schemeClr val="tx2"/>
              </a:solidFill>
            </a:endParaRPr>
          </a:p>
        </p:txBody>
      </p:sp>
      <p:sp>
        <p:nvSpPr>
          <p:cNvPr id="21" name="Rectangle 3"/>
          <p:cNvSpPr txBox="1">
            <a:spLocks noChangeArrowheads="1"/>
          </p:cNvSpPr>
          <p:nvPr/>
        </p:nvSpPr>
        <p:spPr bwMode="auto">
          <a:xfrm>
            <a:off x="350838" y="5194300"/>
            <a:ext cx="8597900" cy="1081088"/>
          </a:xfrm>
          <a:prstGeom prst="rect">
            <a:avLst/>
          </a:prstGeom>
          <a:noFill/>
          <a:ln w="9525">
            <a:noFill/>
            <a:miter lim="800000"/>
            <a:headEnd/>
            <a:tailEnd/>
          </a:ln>
          <a:effectLst/>
        </p:spPr>
        <p:txBody>
          <a:bodyPr/>
          <a:lstStyle/>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kern="0" dirty="0">
                <a:latin typeface="+mn-lt"/>
              </a:rPr>
              <a:t>k </a:t>
            </a:r>
            <a:r>
              <a:rPr lang="en-GB" sz="1600" kern="0" dirty="0" err="1">
                <a:latin typeface="+mn-lt"/>
              </a:rPr>
              <a:t>sqrt</a:t>
            </a:r>
            <a:endParaRPr lang="en-GB" sz="1600" kern="0" dirty="0">
              <a:latin typeface="+mn-lt"/>
            </a:endParaRPr>
          </a:p>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dirty="0"/>
              <a:t>k</a:t>
            </a:r>
            <a:r>
              <a:rPr lang="en-GB" sz="1600" baseline="30000" dirty="0"/>
              <a:t>2</a:t>
            </a:r>
            <a:r>
              <a:rPr lang="en-GB" sz="1600" dirty="0"/>
              <a:t> + k divides   -   twice as many as original, but still only 1 divider per m complex </a:t>
            </a:r>
            <a:r>
              <a:rPr lang="en-GB" sz="1600" dirty="0" err="1"/>
              <a:t>mults</a:t>
            </a:r>
            <a:endParaRPr lang="en-GB" sz="1600" dirty="0"/>
          </a:p>
          <a:p>
            <a:pPr marL="342900" indent="-342900" eaLnBrk="1" hangingPunct="1">
              <a:lnSpc>
                <a:spcPct val="90000"/>
              </a:lnSpc>
              <a:spcBef>
                <a:spcPct val="20000"/>
              </a:spcBef>
              <a:spcAft>
                <a:spcPct val="30000"/>
              </a:spcAft>
              <a:buClr>
                <a:srgbClr val="003399"/>
              </a:buClr>
              <a:buSzPct val="75000"/>
              <a:buFont typeface="Wingdings" pitchFamily="2" charset="2"/>
              <a:buChar char="n"/>
              <a:defRPr/>
            </a:pPr>
            <a:r>
              <a:rPr lang="en-GB" sz="1600" dirty="0"/>
              <a:t>m*(k</a:t>
            </a:r>
            <a:r>
              <a:rPr lang="en-GB" sz="1600" baseline="30000" dirty="0"/>
              <a:t>2</a:t>
            </a:r>
            <a:r>
              <a:rPr lang="en-GB" sz="1600" dirty="0"/>
              <a:t>+k) complex </a:t>
            </a:r>
            <a:r>
              <a:rPr lang="en-GB" sz="1600" dirty="0" err="1"/>
              <a:t>mults</a:t>
            </a:r>
            <a:endParaRPr lang="en-GB" sz="1600" kern="0"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36550" y="258763"/>
            <a:ext cx="8331200" cy="914400"/>
          </a:xfrm>
        </p:spPr>
        <p:txBody>
          <a:bodyPr/>
          <a:lstStyle/>
          <a:p>
            <a:pPr eaLnBrk="1" hangingPunct="1"/>
            <a:r>
              <a:rPr lang="en-GB" smtClean="0"/>
              <a:t>QRD Structure</a:t>
            </a:r>
            <a:endParaRPr lang="en-US" smtClean="0"/>
          </a:p>
        </p:txBody>
      </p:sp>
      <p:sp>
        <p:nvSpPr>
          <p:cNvPr id="17411" name="Slide Number Placeholder 3"/>
          <p:cNvSpPr>
            <a:spLocks noGrp="1"/>
          </p:cNvSpPr>
          <p:nvPr>
            <p:ph type="sldNum" sz="quarter" idx="10"/>
          </p:nvPr>
        </p:nvSpPr>
        <p:spPr>
          <a:noFill/>
        </p:spPr>
        <p:txBody>
          <a:bodyPr/>
          <a:lstStyle/>
          <a:p>
            <a:fld id="{9C2E7A4C-42CB-4C89-846E-E38C1AAB2319}" type="slidenum">
              <a:rPr lang="en-US" smtClean="0"/>
              <a:pPr/>
              <a:t>22</a:t>
            </a:fld>
            <a:endParaRPr lang="en-US" smtClean="0"/>
          </a:p>
        </p:txBody>
      </p:sp>
      <p:sp>
        <p:nvSpPr>
          <p:cNvPr id="5" name="Rectangle 4"/>
          <p:cNvSpPr/>
          <p:nvPr/>
        </p:nvSpPr>
        <p:spPr bwMode="auto">
          <a:xfrm>
            <a:off x="1119188" y="2162175"/>
            <a:ext cx="787400" cy="885825"/>
          </a:xfrm>
          <a:prstGeom prst="rect">
            <a:avLst/>
          </a:prstGeom>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r>
              <a:rPr lang="en-GB" dirty="0">
                <a:solidFill>
                  <a:schemeClr val="tx2">
                    <a:lumMod val="60000"/>
                    <a:lumOff val="40000"/>
                  </a:schemeClr>
                </a:solidFill>
              </a:rPr>
              <a:t>   </a:t>
            </a:r>
          </a:p>
          <a:p>
            <a:pPr>
              <a:defRPr/>
            </a:pPr>
            <a:r>
              <a:rPr lang="en-GB" dirty="0">
                <a:solidFill>
                  <a:schemeClr val="tx2">
                    <a:lumMod val="60000"/>
                    <a:lumOff val="40000"/>
                  </a:schemeClr>
                </a:solidFill>
              </a:rPr>
              <a:t>    A</a:t>
            </a:r>
            <a:endParaRPr lang="en-US" dirty="0">
              <a:solidFill>
                <a:schemeClr val="tx2">
                  <a:lumMod val="60000"/>
                  <a:lumOff val="40000"/>
                </a:schemeClr>
              </a:solidFill>
            </a:endParaRPr>
          </a:p>
        </p:txBody>
      </p:sp>
      <p:cxnSp>
        <p:nvCxnSpPr>
          <p:cNvPr id="17413" name="Straight Arrow Connector 7"/>
          <p:cNvCxnSpPr>
            <a:cxnSpLocks noChangeShapeType="1"/>
          </p:cNvCxnSpPr>
          <p:nvPr/>
        </p:nvCxnSpPr>
        <p:spPr bwMode="auto">
          <a:xfrm rot="5400000">
            <a:off x="524669" y="2615407"/>
            <a:ext cx="936625" cy="1587"/>
          </a:xfrm>
          <a:prstGeom prst="straightConnector1">
            <a:avLst/>
          </a:prstGeom>
          <a:noFill/>
          <a:ln w="9525" algn="ctr">
            <a:solidFill>
              <a:schemeClr val="tx1"/>
            </a:solidFill>
            <a:round/>
            <a:headEnd type="arrow" w="med" len="med"/>
            <a:tailEnd type="arrow" w="med" len="med"/>
          </a:ln>
        </p:spPr>
      </p:cxnSp>
      <p:cxnSp>
        <p:nvCxnSpPr>
          <p:cNvPr id="17414" name="Straight Arrow Connector 9"/>
          <p:cNvCxnSpPr>
            <a:cxnSpLocks noChangeShapeType="1"/>
          </p:cNvCxnSpPr>
          <p:nvPr/>
        </p:nvCxnSpPr>
        <p:spPr bwMode="auto">
          <a:xfrm flipV="1">
            <a:off x="1133475" y="3160713"/>
            <a:ext cx="773113" cy="7937"/>
          </a:xfrm>
          <a:prstGeom prst="straightConnector1">
            <a:avLst/>
          </a:prstGeom>
          <a:noFill/>
          <a:ln w="9525" algn="ctr">
            <a:solidFill>
              <a:schemeClr val="tx1"/>
            </a:solidFill>
            <a:round/>
            <a:headEnd type="arrow" w="med" len="med"/>
            <a:tailEnd type="arrow" w="med" len="med"/>
          </a:ln>
        </p:spPr>
      </p:cxnSp>
      <p:cxnSp>
        <p:nvCxnSpPr>
          <p:cNvPr id="17415" name="Straight Arrow Connector 11"/>
          <p:cNvCxnSpPr>
            <a:cxnSpLocks noChangeShapeType="1"/>
          </p:cNvCxnSpPr>
          <p:nvPr/>
        </p:nvCxnSpPr>
        <p:spPr bwMode="auto">
          <a:xfrm rot="5400000">
            <a:off x="2101850" y="1811338"/>
            <a:ext cx="900113" cy="1587"/>
          </a:xfrm>
          <a:prstGeom prst="straightConnector1">
            <a:avLst/>
          </a:prstGeom>
          <a:noFill/>
          <a:ln w="9525" algn="ctr">
            <a:solidFill>
              <a:schemeClr val="tx1"/>
            </a:solidFill>
            <a:round/>
            <a:headEnd type="arrow" w="med" len="med"/>
            <a:tailEnd type="arrow" w="med" len="med"/>
          </a:ln>
        </p:spPr>
      </p:cxnSp>
      <p:cxnSp>
        <p:nvCxnSpPr>
          <p:cNvPr id="17416" name="Straight Arrow Connector 13"/>
          <p:cNvCxnSpPr>
            <a:cxnSpLocks noChangeShapeType="1"/>
          </p:cNvCxnSpPr>
          <p:nvPr/>
        </p:nvCxnSpPr>
        <p:spPr bwMode="auto">
          <a:xfrm>
            <a:off x="2693988" y="2389188"/>
            <a:ext cx="439737" cy="1587"/>
          </a:xfrm>
          <a:prstGeom prst="straightConnector1">
            <a:avLst/>
          </a:prstGeom>
          <a:noFill/>
          <a:ln w="9525" algn="ctr">
            <a:solidFill>
              <a:schemeClr val="tx1"/>
            </a:solidFill>
            <a:round/>
            <a:headEnd type="arrow" w="med" len="med"/>
            <a:tailEnd type="arrow" w="med" len="med"/>
          </a:ln>
        </p:spPr>
      </p:cxnSp>
      <p:sp>
        <p:nvSpPr>
          <p:cNvPr id="17417" name="TextBox 14"/>
          <p:cNvSpPr txBox="1">
            <a:spLocks noChangeArrowheads="1"/>
          </p:cNvSpPr>
          <p:nvPr/>
        </p:nvSpPr>
        <p:spPr bwMode="auto">
          <a:xfrm>
            <a:off x="2763838" y="2352675"/>
            <a:ext cx="350837" cy="215900"/>
          </a:xfrm>
          <a:prstGeom prst="rect">
            <a:avLst/>
          </a:prstGeom>
          <a:noFill/>
          <a:ln w="9525">
            <a:noFill/>
            <a:miter lim="800000"/>
            <a:headEnd/>
            <a:tailEnd/>
          </a:ln>
        </p:spPr>
        <p:txBody>
          <a:bodyPr wrap="none">
            <a:spAutoFit/>
          </a:bodyPr>
          <a:lstStyle/>
          <a:p>
            <a:r>
              <a:rPr lang="en-GB" sz="800"/>
              <a:t>m/v</a:t>
            </a:r>
            <a:endParaRPr lang="en-US" sz="800"/>
          </a:p>
        </p:txBody>
      </p:sp>
      <p:sp>
        <p:nvSpPr>
          <p:cNvPr id="17418" name="TextBox 15"/>
          <p:cNvSpPr txBox="1">
            <a:spLocks noChangeArrowheads="1"/>
          </p:cNvSpPr>
          <p:nvPr/>
        </p:nvSpPr>
        <p:spPr bwMode="auto">
          <a:xfrm>
            <a:off x="2365375" y="1555750"/>
            <a:ext cx="234950" cy="214313"/>
          </a:xfrm>
          <a:prstGeom prst="rect">
            <a:avLst/>
          </a:prstGeom>
          <a:noFill/>
          <a:ln w="9525">
            <a:noFill/>
            <a:miter lim="800000"/>
            <a:headEnd/>
            <a:tailEnd/>
          </a:ln>
        </p:spPr>
        <p:txBody>
          <a:bodyPr wrap="none">
            <a:spAutoFit/>
          </a:bodyPr>
          <a:lstStyle/>
          <a:p>
            <a:r>
              <a:rPr lang="en-GB" sz="800"/>
              <a:t>v</a:t>
            </a:r>
            <a:endParaRPr lang="en-US" sz="800"/>
          </a:p>
        </p:txBody>
      </p:sp>
      <p:sp>
        <p:nvSpPr>
          <p:cNvPr id="17419" name="TextBox 16"/>
          <p:cNvSpPr txBox="1">
            <a:spLocks noChangeArrowheads="1"/>
          </p:cNvSpPr>
          <p:nvPr/>
        </p:nvSpPr>
        <p:spPr bwMode="auto">
          <a:xfrm>
            <a:off x="1357313" y="3114675"/>
            <a:ext cx="242887" cy="215900"/>
          </a:xfrm>
          <a:prstGeom prst="rect">
            <a:avLst/>
          </a:prstGeom>
          <a:noFill/>
          <a:ln w="9525">
            <a:noFill/>
            <a:miter lim="800000"/>
            <a:headEnd/>
            <a:tailEnd/>
          </a:ln>
        </p:spPr>
        <p:txBody>
          <a:bodyPr wrap="none">
            <a:spAutoFit/>
          </a:bodyPr>
          <a:lstStyle/>
          <a:p>
            <a:r>
              <a:rPr lang="en-GB" sz="800"/>
              <a:t>n</a:t>
            </a:r>
            <a:endParaRPr lang="en-US" sz="800"/>
          </a:p>
        </p:txBody>
      </p:sp>
      <p:sp>
        <p:nvSpPr>
          <p:cNvPr id="17420" name="TextBox 17"/>
          <p:cNvSpPr txBox="1">
            <a:spLocks noChangeArrowheads="1"/>
          </p:cNvSpPr>
          <p:nvPr/>
        </p:nvSpPr>
        <p:spPr bwMode="auto">
          <a:xfrm>
            <a:off x="795338" y="2519363"/>
            <a:ext cx="269875" cy="215900"/>
          </a:xfrm>
          <a:prstGeom prst="rect">
            <a:avLst/>
          </a:prstGeom>
          <a:noFill/>
          <a:ln w="9525">
            <a:noFill/>
            <a:miter lim="800000"/>
            <a:headEnd/>
            <a:tailEnd/>
          </a:ln>
        </p:spPr>
        <p:txBody>
          <a:bodyPr wrap="none">
            <a:spAutoFit/>
          </a:bodyPr>
          <a:lstStyle/>
          <a:p>
            <a:r>
              <a:rPr lang="en-GB" sz="800"/>
              <a:t>m</a:t>
            </a:r>
            <a:endParaRPr lang="en-US" sz="800"/>
          </a:p>
        </p:txBody>
      </p:sp>
      <p:sp>
        <p:nvSpPr>
          <p:cNvPr id="20" name="Rectangle 19"/>
          <p:cNvSpPr/>
          <p:nvPr/>
        </p:nvSpPr>
        <p:spPr bwMode="auto">
          <a:xfrm rot="16200000">
            <a:off x="3825875" y="2244725"/>
            <a:ext cx="2055813" cy="982663"/>
          </a:xfrm>
          <a:prstGeom prst="rect">
            <a:avLst/>
          </a:prstGeom>
          <a:ln>
            <a:solidFill>
              <a:srgbClr val="7030A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r>
              <a:rPr lang="en-GB" dirty="0">
                <a:solidFill>
                  <a:srgbClr val="7030A0"/>
                </a:solidFill>
              </a:rPr>
              <a:t>   </a:t>
            </a:r>
          </a:p>
          <a:p>
            <a:pPr>
              <a:defRPr/>
            </a:pPr>
            <a:r>
              <a:rPr lang="en-GB" dirty="0">
                <a:solidFill>
                  <a:srgbClr val="7030A0"/>
                </a:solidFill>
              </a:rPr>
              <a:t>    </a:t>
            </a:r>
            <a:r>
              <a:rPr lang="en-GB" dirty="0" err="1">
                <a:solidFill>
                  <a:srgbClr val="7030A0"/>
                </a:solidFill>
              </a:rPr>
              <a:t>mult</a:t>
            </a:r>
            <a:r>
              <a:rPr lang="en-GB" dirty="0">
                <a:solidFill>
                  <a:srgbClr val="7030A0"/>
                </a:solidFill>
              </a:rPr>
              <a:t>/add unit</a:t>
            </a:r>
            <a:endParaRPr lang="en-US" dirty="0">
              <a:solidFill>
                <a:srgbClr val="7030A0"/>
              </a:solidFill>
            </a:endParaRPr>
          </a:p>
        </p:txBody>
      </p:sp>
      <p:sp>
        <p:nvSpPr>
          <p:cNvPr id="21" name="Rectangle 20"/>
          <p:cNvSpPr/>
          <p:nvPr/>
        </p:nvSpPr>
        <p:spPr bwMode="auto">
          <a:xfrm rot="16200000">
            <a:off x="5257800" y="2252663"/>
            <a:ext cx="2054225" cy="981075"/>
          </a:xfrm>
          <a:prstGeom prst="rect">
            <a:avLst/>
          </a:prstGeom>
          <a:ln>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r>
              <a:rPr lang="en-GB" dirty="0">
                <a:solidFill>
                  <a:schemeClr val="tx1"/>
                </a:solidFill>
              </a:rPr>
              <a:t>   </a:t>
            </a:r>
          </a:p>
          <a:p>
            <a:pPr>
              <a:defRPr/>
            </a:pPr>
            <a:r>
              <a:rPr lang="en-GB" dirty="0">
                <a:solidFill>
                  <a:srgbClr val="C00000"/>
                </a:solidFill>
              </a:rPr>
              <a:t>    div/</a:t>
            </a:r>
            <a:r>
              <a:rPr lang="en-GB" dirty="0" err="1">
                <a:solidFill>
                  <a:srgbClr val="C00000"/>
                </a:solidFill>
              </a:rPr>
              <a:t>sqrt</a:t>
            </a:r>
            <a:r>
              <a:rPr lang="en-GB" dirty="0">
                <a:solidFill>
                  <a:srgbClr val="C00000"/>
                </a:solidFill>
              </a:rPr>
              <a:t> unit</a:t>
            </a:r>
            <a:endParaRPr lang="en-US" dirty="0">
              <a:solidFill>
                <a:srgbClr val="C00000"/>
              </a:solidFill>
            </a:endParaRPr>
          </a:p>
        </p:txBody>
      </p:sp>
      <p:sp>
        <p:nvSpPr>
          <p:cNvPr id="22" name="Trapezoid 21"/>
          <p:cNvSpPr/>
          <p:nvPr/>
        </p:nvSpPr>
        <p:spPr bwMode="auto">
          <a:xfrm rot="5400000">
            <a:off x="2741613" y="2667000"/>
            <a:ext cx="1995488" cy="198437"/>
          </a:xfrm>
          <a:prstGeom prst="trapezoid">
            <a:avLst>
              <a:gd name="adj" fmla="val 60715"/>
            </a:avLst>
          </a:prstGeom>
          <a:noFill/>
          <a:ln w="25400" cap="flat" cmpd="sng" algn="ctr">
            <a:solidFill>
              <a:srgbClr val="FFC000"/>
            </a:solidFill>
            <a:prstDash val="solid"/>
            <a:round/>
            <a:headEnd type="none" w="med" len="med"/>
            <a:tailEnd type="none" w="med" len="med"/>
          </a:ln>
          <a:effectLst/>
        </p:spPr>
        <p:txBody>
          <a:bodyPr/>
          <a:lstStyle/>
          <a:p>
            <a:pPr>
              <a:defRPr/>
            </a:pPr>
            <a:endParaRPr lang="en-US"/>
          </a:p>
        </p:txBody>
      </p:sp>
      <p:grpSp>
        <p:nvGrpSpPr>
          <p:cNvPr id="2" name="Group 41"/>
          <p:cNvGrpSpPr>
            <a:grpSpLocks/>
          </p:cNvGrpSpPr>
          <p:nvPr/>
        </p:nvGrpSpPr>
        <p:grpSpPr bwMode="auto">
          <a:xfrm>
            <a:off x="4529138" y="4451350"/>
            <a:ext cx="566737" cy="885825"/>
            <a:chOff x="4529138" y="4451350"/>
            <a:chExt cx="566737" cy="885825"/>
          </a:xfrm>
        </p:grpSpPr>
        <p:sp>
          <p:nvSpPr>
            <p:cNvPr id="6" name="Rectangle 5"/>
            <p:cNvSpPr/>
            <p:nvPr/>
          </p:nvSpPr>
          <p:spPr bwMode="auto">
            <a:xfrm>
              <a:off x="4529138" y="4451350"/>
              <a:ext cx="566737" cy="885825"/>
            </a:xfrm>
            <a:prstGeom prst="rect">
              <a:avLst/>
            </a:prstGeom>
            <a:ln>
              <a:solidFill>
                <a:srgbClr val="00B0F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r>
                <a:rPr lang="en-GB" dirty="0" err="1">
                  <a:solidFill>
                    <a:srgbClr val="00B0F0"/>
                  </a:solidFill>
                </a:rPr>
                <a:t>r</a:t>
              </a:r>
              <a:r>
                <a:rPr lang="en-GB" baseline="-25000" dirty="0" err="1">
                  <a:solidFill>
                    <a:srgbClr val="00B0F0"/>
                  </a:solidFill>
                </a:rPr>
                <a:t>k,j</a:t>
              </a:r>
              <a:endParaRPr lang="en-GB" baseline="-25000" dirty="0">
                <a:solidFill>
                  <a:srgbClr val="00B0F0"/>
                </a:solidFill>
              </a:endParaRPr>
            </a:p>
            <a:p>
              <a:pPr>
                <a:defRPr/>
              </a:pPr>
              <a:endParaRPr lang="en-GB" baseline="-25000" dirty="0">
                <a:solidFill>
                  <a:srgbClr val="00B0F0"/>
                </a:solidFill>
              </a:endParaRPr>
            </a:p>
            <a:p>
              <a:pPr>
                <a:defRPr/>
              </a:pPr>
              <a:r>
                <a:rPr lang="en-GB" dirty="0">
                  <a:solidFill>
                    <a:srgbClr val="00B0F0"/>
                  </a:solidFill>
                </a:rPr>
                <a:t>r</a:t>
              </a:r>
              <a:r>
                <a:rPr lang="en-GB" baseline="30000" dirty="0">
                  <a:solidFill>
                    <a:srgbClr val="00B0F0"/>
                  </a:solidFill>
                </a:rPr>
                <a:t>2</a:t>
              </a:r>
              <a:r>
                <a:rPr lang="en-GB" baseline="-25000" dirty="0">
                  <a:solidFill>
                    <a:srgbClr val="00B0F0"/>
                  </a:solidFill>
                </a:rPr>
                <a:t>k,k</a:t>
              </a:r>
              <a:endParaRPr lang="en-US" baseline="-25000" dirty="0">
                <a:solidFill>
                  <a:srgbClr val="00B0F0"/>
                </a:solidFill>
              </a:endParaRPr>
            </a:p>
            <a:p>
              <a:pPr>
                <a:defRPr/>
              </a:pPr>
              <a:endParaRPr lang="en-US" baseline="-25000" dirty="0">
                <a:solidFill>
                  <a:srgbClr val="00B0F0"/>
                </a:solidFill>
              </a:endParaRPr>
            </a:p>
          </p:txBody>
        </p:sp>
        <p:cxnSp>
          <p:nvCxnSpPr>
            <p:cNvPr id="17479" name="Straight Connector 23"/>
            <p:cNvCxnSpPr>
              <a:cxnSpLocks noChangeShapeType="1"/>
            </p:cNvCxnSpPr>
            <p:nvPr/>
          </p:nvCxnSpPr>
          <p:spPr bwMode="auto">
            <a:xfrm rot="10800000" flipH="1" flipV="1">
              <a:off x="4600575" y="4894263"/>
              <a:ext cx="417513" cy="3175"/>
            </a:xfrm>
            <a:prstGeom prst="line">
              <a:avLst/>
            </a:prstGeom>
            <a:noFill/>
            <a:ln w="9525" algn="ctr">
              <a:solidFill>
                <a:srgbClr val="00B0F0"/>
              </a:solidFill>
              <a:round/>
              <a:headEnd/>
              <a:tailEnd/>
            </a:ln>
          </p:spPr>
        </p:cxnSp>
      </p:grpSp>
      <p:sp>
        <p:nvSpPr>
          <p:cNvPr id="25" name="Rectangle 24"/>
          <p:cNvSpPr/>
          <p:nvPr/>
        </p:nvSpPr>
        <p:spPr bwMode="auto">
          <a:xfrm>
            <a:off x="2671763" y="1397000"/>
            <a:ext cx="461962" cy="885825"/>
          </a:xfrm>
          <a:prstGeom prst="rect">
            <a:avLst/>
          </a:prstGeom>
          <a:ln>
            <a:solidFill>
              <a:srgbClr val="00B05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r>
              <a:rPr lang="en-GB" dirty="0">
                <a:solidFill>
                  <a:srgbClr val="00B050"/>
                </a:solidFill>
              </a:rPr>
              <a:t>   </a:t>
            </a:r>
          </a:p>
          <a:p>
            <a:pPr>
              <a:defRPr/>
            </a:pPr>
            <a:r>
              <a:rPr lang="en-GB" dirty="0" err="1">
                <a:solidFill>
                  <a:srgbClr val="00B050"/>
                </a:solidFill>
              </a:rPr>
              <a:t>A</a:t>
            </a:r>
            <a:r>
              <a:rPr lang="en-GB" baseline="-25000" dirty="0" err="1">
                <a:solidFill>
                  <a:srgbClr val="00B050"/>
                </a:solidFill>
              </a:rPr>
              <a:t>k</a:t>
            </a:r>
            <a:endParaRPr lang="en-US" baseline="-25000" dirty="0">
              <a:solidFill>
                <a:srgbClr val="00B050"/>
              </a:solidFill>
            </a:endParaRPr>
          </a:p>
        </p:txBody>
      </p:sp>
      <p:sp>
        <p:nvSpPr>
          <p:cNvPr id="17426" name="TextBox 25"/>
          <p:cNvSpPr txBox="1">
            <a:spLocks noChangeArrowheads="1"/>
          </p:cNvSpPr>
          <p:nvPr/>
        </p:nvSpPr>
        <p:spPr bwMode="auto">
          <a:xfrm>
            <a:off x="3856038" y="5394325"/>
            <a:ext cx="2228850" cy="369888"/>
          </a:xfrm>
          <a:prstGeom prst="rect">
            <a:avLst/>
          </a:prstGeom>
          <a:noFill/>
          <a:ln w="9525">
            <a:noFill/>
            <a:miter lim="800000"/>
            <a:headEnd/>
            <a:tailEnd/>
          </a:ln>
        </p:spPr>
        <p:txBody>
          <a:bodyPr wrap="none">
            <a:spAutoFit/>
          </a:bodyPr>
          <a:lstStyle/>
          <a:p>
            <a:r>
              <a:rPr lang="en-GB"/>
              <a:t>Fifo </a:t>
            </a:r>
            <a:r>
              <a:rPr lang="en-GB" i="1"/>
              <a:t>(“leaky bucket”)</a:t>
            </a:r>
            <a:endParaRPr lang="en-US" i="1"/>
          </a:p>
        </p:txBody>
      </p:sp>
      <p:cxnSp>
        <p:nvCxnSpPr>
          <p:cNvPr id="17427" name="Straight Arrow Connector 27"/>
          <p:cNvCxnSpPr>
            <a:cxnSpLocks noChangeShapeType="1"/>
          </p:cNvCxnSpPr>
          <p:nvPr/>
        </p:nvCxnSpPr>
        <p:spPr bwMode="auto">
          <a:xfrm>
            <a:off x="1998663" y="2601913"/>
            <a:ext cx="1552575" cy="6350"/>
          </a:xfrm>
          <a:prstGeom prst="straightConnector1">
            <a:avLst/>
          </a:prstGeom>
          <a:noFill/>
          <a:ln w="38100" algn="ctr">
            <a:solidFill>
              <a:schemeClr val="tx1"/>
            </a:solidFill>
            <a:round/>
            <a:headEnd/>
            <a:tailEnd type="arrow" w="med" len="med"/>
          </a:ln>
        </p:spPr>
      </p:cxnSp>
      <p:cxnSp>
        <p:nvCxnSpPr>
          <p:cNvPr id="17428" name="Straight Arrow Connector 29"/>
          <p:cNvCxnSpPr>
            <a:cxnSpLocks noChangeShapeType="1"/>
          </p:cNvCxnSpPr>
          <p:nvPr/>
        </p:nvCxnSpPr>
        <p:spPr bwMode="auto">
          <a:xfrm>
            <a:off x="3217863" y="1843088"/>
            <a:ext cx="361950" cy="1587"/>
          </a:xfrm>
          <a:prstGeom prst="straightConnector1">
            <a:avLst/>
          </a:prstGeom>
          <a:noFill/>
          <a:ln w="38100" algn="ctr">
            <a:solidFill>
              <a:schemeClr val="tx1"/>
            </a:solidFill>
            <a:round/>
            <a:headEnd/>
            <a:tailEnd type="arrow" w="med" len="med"/>
          </a:ln>
        </p:spPr>
      </p:cxnSp>
      <p:cxnSp>
        <p:nvCxnSpPr>
          <p:cNvPr id="17429" name="Straight Arrow Connector 30"/>
          <p:cNvCxnSpPr>
            <a:cxnSpLocks noChangeShapeType="1"/>
          </p:cNvCxnSpPr>
          <p:nvPr/>
        </p:nvCxnSpPr>
        <p:spPr bwMode="auto">
          <a:xfrm>
            <a:off x="3211513" y="3479800"/>
            <a:ext cx="360362" cy="1588"/>
          </a:xfrm>
          <a:prstGeom prst="straightConnector1">
            <a:avLst/>
          </a:prstGeom>
          <a:noFill/>
          <a:ln w="38100" algn="ctr">
            <a:solidFill>
              <a:schemeClr val="tx1"/>
            </a:solidFill>
            <a:round/>
            <a:headEnd/>
            <a:tailEnd type="arrow" w="med" len="med"/>
          </a:ln>
        </p:spPr>
      </p:cxnSp>
      <p:cxnSp>
        <p:nvCxnSpPr>
          <p:cNvPr id="17430" name="Straight Connector 32"/>
          <p:cNvCxnSpPr>
            <a:cxnSpLocks noChangeShapeType="1"/>
          </p:cNvCxnSpPr>
          <p:nvPr/>
        </p:nvCxnSpPr>
        <p:spPr bwMode="auto">
          <a:xfrm rot="5400000">
            <a:off x="2470151" y="4206875"/>
            <a:ext cx="1452562" cy="14287"/>
          </a:xfrm>
          <a:prstGeom prst="line">
            <a:avLst/>
          </a:prstGeom>
          <a:noFill/>
          <a:ln w="38100" algn="ctr">
            <a:solidFill>
              <a:schemeClr val="tx1"/>
            </a:solidFill>
            <a:round/>
            <a:headEnd/>
            <a:tailEnd/>
          </a:ln>
        </p:spPr>
      </p:cxnSp>
      <p:cxnSp>
        <p:nvCxnSpPr>
          <p:cNvPr id="17431" name="Straight Connector 34"/>
          <p:cNvCxnSpPr>
            <a:cxnSpLocks noChangeShapeType="1"/>
          </p:cNvCxnSpPr>
          <p:nvPr/>
        </p:nvCxnSpPr>
        <p:spPr bwMode="auto">
          <a:xfrm>
            <a:off x="3203575" y="4919663"/>
            <a:ext cx="1304925" cy="0"/>
          </a:xfrm>
          <a:prstGeom prst="line">
            <a:avLst/>
          </a:prstGeom>
          <a:noFill/>
          <a:ln w="38100" algn="ctr">
            <a:solidFill>
              <a:schemeClr val="tx1"/>
            </a:solidFill>
            <a:round/>
            <a:headEnd/>
            <a:tailEnd/>
          </a:ln>
        </p:spPr>
      </p:cxnSp>
      <p:cxnSp>
        <p:nvCxnSpPr>
          <p:cNvPr id="17432" name="Straight Arrow Connector 36"/>
          <p:cNvCxnSpPr>
            <a:cxnSpLocks noChangeShapeType="1"/>
          </p:cNvCxnSpPr>
          <p:nvPr/>
        </p:nvCxnSpPr>
        <p:spPr bwMode="auto">
          <a:xfrm>
            <a:off x="3884613" y="2728913"/>
            <a:ext cx="449262" cy="7937"/>
          </a:xfrm>
          <a:prstGeom prst="straightConnector1">
            <a:avLst/>
          </a:prstGeom>
          <a:noFill/>
          <a:ln w="38100" algn="ctr">
            <a:solidFill>
              <a:schemeClr val="tx1"/>
            </a:solidFill>
            <a:round/>
            <a:headEnd/>
            <a:tailEnd type="arrow" w="med" len="med"/>
          </a:ln>
        </p:spPr>
      </p:cxnSp>
      <p:cxnSp>
        <p:nvCxnSpPr>
          <p:cNvPr id="17433" name="Straight Arrow Connector 39"/>
          <p:cNvCxnSpPr>
            <a:cxnSpLocks noChangeShapeType="1"/>
            <a:stCxn id="20" idx="2"/>
            <a:endCxn id="21" idx="0"/>
          </p:cNvCxnSpPr>
          <p:nvPr/>
        </p:nvCxnSpPr>
        <p:spPr bwMode="auto">
          <a:xfrm>
            <a:off x="5345113" y="2735263"/>
            <a:ext cx="449262" cy="7937"/>
          </a:xfrm>
          <a:prstGeom prst="straightConnector1">
            <a:avLst/>
          </a:prstGeom>
          <a:noFill/>
          <a:ln w="38100" algn="ctr">
            <a:solidFill>
              <a:schemeClr val="tx1"/>
            </a:solidFill>
            <a:round/>
            <a:headEnd/>
            <a:tailEnd type="arrow" w="med" len="med"/>
          </a:ln>
        </p:spPr>
      </p:cxnSp>
      <p:cxnSp>
        <p:nvCxnSpPr>
          <p:cNvPr id="17434" name="Straight Arrow Connector 41"/>
          <p:cNvCxnSpPr>
            <a:cxnSpLocks noChangeShapeType="1"/>
          </p:cNvCxnSpPr>
          <p:nvPr/>
        </p:nvCxnSpPr>
        <p:spPr bwMode="auto">
          <a:xfrm>
            <a:off x="6769100" y="2274888"/>
            <a:ext cx="566738" cy="7937"/>
          </a:xfrm>
          <a:prstGeom prst="straightConnector1">
            <a:avLst/>
          </a:prstGeom>
          <a:noFill/>
          <a:ln w="38100" algn="ctr">
            <a:solidFill>
              <a:schemeClr val="tx1"/>
            </a:solidFill>
            <a:round/>
            <a:headEnd/>
            <a:tailEnd type="arrow" w="med" len="med"/>
          </a:ln>
        </p:spPr>
      </p:cxnSp>
      <p:cxnSp>
        <p:nvCxnSpPr>
          <p:cNvPr id="17435" name="Straight Arrow Connector 42"/>
          <p:cNvCxnSpPr>
            <a:cxnSpLocks noChangeShapeType="1"/>
          </p:cNvCxnSpPr>
          <p:nvPr/>
        </p:nvCxnSpPr>
        <p:spPr bwMode="auto">
          <a:xfrm>
            <a:off x="6777038" y="3111500"/>
            <a:ext cx="566737" cy="7938"/>
          </a:xfrm>
          <a:prstGeom prst="straightConnector1">
            <a:avLst/>
          </a:prstGeom>
          <a:noFill/>
          <a:ln w="38100" algn="ctr">
            <a:solidFill>
              <a:schemeClr val="tx1"/>
            </a:solidFill>
            <a:round/>
            <a:headEnd/>
            <a:tailEnd type="arrow" w="med" len="med"/>
          </a:ln>
        </p:spPr>
      </p:cxnSp>
      <p:cxnSp>
        <p:nvCxnSpPr>
          <p:cNvPr id="17436" name="Straight Connector 44"/>
          <p:cNvCxnSpPr>
            <a:cxnSpLocks noChangeShapeType="1"/>
          </p:cNvCxnSpPr>
          <p:nvPr/>
        </p:nvCxnSpPr>
        <p:spPr bwMode="auto">
          <a:xfrm rot="5400000" flipH="1" flipV="1">
            <a:off x="4633119" y="1818482"/>
            <a:ext cx="1855787" cy="6350"/>
          </a:xfrm>
          <a:prstGeom prst="line">
            <a:avLst/>
          </a:prstGeom>
          <a:noFill/>
          <a:ln w="38100" algn="ctr">
            <a:solidFill>
              <a:schemeClr val="tx1"/>
            </a:solidFill>
            <a:round/>
            <a:headEnd/>
            <a:tailEnd/>
          </a:ln>
        </p:spPr>
      </p:cxnSp>
      <p:cxnSp>
        <p:nvCxnSpPr>
          <p:cNvPr id="17437" name="Straight Connector 46"/>
          <p:cNvCxnSpPr>
            <a:cxnSpLocks noChangeShapeType="1"/>
          </p:cNvCxnSpPr>
          <p:nvPr/>
        </p:nvCxnSpPr>
        <p:spPr bwMode="auto">
          <a:xfrm rot="10800000">
            <a:off x="615950" y="908050"/>
            <a:ext cx="4956175" cy="0"/>
          </a:xfrm>
          <a:prstGeom prst="line">
            <a:avLst/>
          </a:prstGeom>
          <a:noFill/>
          <a:ln w="38100" algn="ctr">
            <a:solidFill>
              <a:schemeClr val="tx1"/>
            </a:solidFill>
            <a:round/>
            <a:headEnd/>
            <a:tailEnd/>
          </a:ln>
        </p:spPr>
      </p:cxnSp>
      <p:cxnSp>
        <p:nvCxnSpPr>
          <p:cNvPr id="17438" name="Straight Connector 48"/>
          <p:cNvCxnSpPr>
            <a:cxnSpLocks noChangeShapeType="1"/>
          </p:cNvCxnSpPr>
          <p:nvPr/>
        </p:nvCxnSpPr>
        <p:spPr bwMode="auto">
          <a:xfrm rot="16200000" flipH="1">
            <a:off x="-95250" y="1612901"/>
            <a:ext cx="1444625" cy="6350"/>
          </a:xfrm>
          <a:prstGeom prst="line">
            <a:avLst/>
          </a:prstGeom>
          <a:noFill/>
          <a:ln w="38100" algn="ctr">
            <a:solidFill>
              <a:schemeClr val="tx1"/>
            </a:solidFill>
            <a:round/>
            <a:headEnd/>
            <a:tailEnd/>
          </a:ln>
        </p:spPr>
      </p:cxnSp>
      <p:cxnSp>
        <p:nvCxnSpPr>
          <p:cNvPr id="17439" name="Straight Arrow Connector 50"/>
          <p:cNvCxnSpPr>
            <a:cxnSpLocks noChangeShapeType="1"/>
          </p:cNvCxnSpPr>
          <p:nvPr/>
        </p:nvCxnSpPr>
        <p:spPr bwMode="auto">
          <a:xfrm>
            <a:off x="630238" y="2346325"/>
            <a:ext cx="482600" cy="6350"/>
          </a:xfrm>
          <a:prstGeom prst="straightConnector1">
            <a:avLst/>
          </a:prstGeom>
          <a:noFill/>
          <a:ln w="38100" algn="ctr">
            <a:solidFill>
              <a:schemeClr val="tx1"/>
            </a:solidFill>
            <a:round/>
            <a:headEnd/>
            <a:tailEnd type="arrow" w="med" len="med"/>
          </a:ln>
        </p:spPr>
      </p:cxnSp>
      <p:cxnSp>
        <p:nvCxnSpPr>
          <p:cNvPr id="17440" name="Straight Arrow Connector 52"/>
          <p:cNvCxnSpPr>
            <a:cxnSpLocks noChangeShapeType="1"/>
          </p:cNvCxnSpPr>
          <p:nvPr/>
        </p:nvCxnSpPr>
        <p:spPr bwMode="auto">
          <a:xfrm>
            <a:off x="219075" y="2835275"/>
            <a:ext cx="873125" cy="1588"/>
          </a:xfrm>
          <a:prstGeom prst="straightConnector1">
            <a:avLst/>
          </a:prstGeom>
          <a:noFill/>
          <a:ln w="38100" algn="ctr">
            <a:solidFill>
              <a:schemeClr val="tx1"/>
            </a:solidFill>
            <a:round/>
            <a:headEnd/>
            <a:tailEnd type="arrow" w="med" len="med"/>
          </a:ln>
        </p:spPr>
      </p:cxnSp>
      <p:cxnSp>
        <p:nvCxnSpPr>
          <p:cNvPr id="17441" name="Straight Connector 53"/>
          <p:cNvCxnSpPr>
            <a:cxnSpLocks noChangeShapeType="1"/>
          </p:cNvCxnSpPr>
          <p:nvPr/>
        </p:nvCxnSpPr>
        <p:spPr bwMode="auto">
          <a:xfrm rot="5400000" flipH="1" flipV="1">
            <a:off x="4459288" y="3841750"/>
            <a:ext cx="2182812" cy="14288"/>
          </a:xfrm>
          <a:prstGeom prst="line">
            <a:avLst/>
          </a:prstGeom>
          <a:noFill/>
          <a:ln w="38100" algn="ctr">
            <a:solidFill>
              <a:schemeClr val="tx1"/>
            </a:solidFill>
            <a:round/>
            <a:headEnd/>
            <a:tailEnd/>
          </a:ln>
        </p:spPr>
      </p:cxnSp>
      <p:cxnSp>
        <p:nvCxnSpPr>
          <p:cNvPr id="17442" name="Straight Connector 57"/>
          <p:cNvCxnSpPr>
            <a:cxnSpLocks noChangeShapeType="1"/>
          </p:cNvCxnSpPr>
          <p:nvPr/>
        </p:nvCxnSpPr>
        <p:spPr bwMode="auto">
          <a:xfrm>
            <a:off x="5081588" y="4926013"/>
            <a:ext cx="461962" cy="0"/>
          </a:xfrm>
          <a:prstGeom prst="line">
            <a:avLst/>
          </a:prstGeom>
          <a:noFill/>
          <a:ln w="38100" algn="ctr">
            <a:solidFill>
              <a:schemeClr val="tx1"/>
            </a:solidFill>
            <a:round/>
            <a:headEnd/>
            <a:tailEnd/>
          </a:ln>
        </p:spPr>
      </p:cxnSp>
      <p:sp>
        <p:nvSpPr>
          <p:cNvPr id="61" name="Rectangle 60"/>
          <p:cNvSpPr/>
          <p:nvPr/>
        </p:nvSpPr>
        <p:spPr bwMode="auto">
          <a:xfrm>
            <a:off x="935038" y="3848100"/>
            <a:ext cx="1077912" cy="885825"/>
          </a:xfrm>
          <a:prstGeom prst="rect">
            <a:avLst/>
          </a:prstGeom>
          <a:solidFill>
            <a:srgbClr val="FFFF00">
              <a:alpha val="10196"/>
            </a:srgb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r>
              <a:rPr lang="en-GB" dirty="0">
                <a:solidFill>
                  <a:schemeClr val="tx1"/>
                </a:solidFill>
              </a:rPr>
              <a:t>control</a:t>
            </a:r>
          </a:p>
          <a:p>
            <a:pPr>
              <a:defRPr/>
            </a:pPr>
            <a:r>
              <a:rPr lang="en-GB" sz="1200" dirty="0">
                <a:solidFill>
                  <a:schemeClr val="tx1"/>
                </a:solidFill>
              </a:rPr>
              <a:t>Addresses,</a:t>
            </a:r>
          </a:p>
          <a:p>
            <a:pPr>
              <a:defRPr/>
            </a:pPr>
            <a:r>
              <a:rPr lang="en-GB" sz="1200" dirty="0">
                <a:solidFill>
                  <a:schemeClr val="tx1"/>
                </a:solidFill>
              </a:rPr>
              <a:t>instructions</a:t>
            </a:r>
            <a:endParaRPr lang="en-US" dirty="0">
              <a:solidFill>
                <a:schemeClr val="tx1"/>
              </a:solidFill>
            </a:endParaRPr>
          </a:p>
        </p:txBody>
      </p:sp>
      <p:cxnSp>
        <p:nvCxnSpPr>
          <p:cNvPr id="17444" name="Straight Arrow Connector 61"/>
          <p:cNvCxnSpPr>
            <a:cxnSpLocks noChangeShapeType="1"/>
          </p:cNvCxnSpPr>
          <p:nvPr/>
        </p:nvCxnSpPr>
        <p:spPr bwMode="auto">
          <a:xfrm>
            <a:off x="2268538" y="1843088"/>
            <a:ext cx="361950" cy="1587"/>
          </a:xfrm>
          <a:prstGeom prst="straightConnector1">
            <a:avLst/>
          </a:prstGeom>
          <a:noFill/>
          <a:ln w="38100" algn="ctr">
            <a:solidFill>
              <a:schemeClr val="tx1"/>
            </a:solidFill>
            <a:round/>
            <a:headEnd/>
            <a:tailEnd type="arrow" w="med" len="med"/>
          </a:ln>
        </p:spPr>
      </p:cxnSp>
      <p:cxnSp>
        <p:nvCxnSpPr>
          <p:cNvPr id="17445" name="Straight Connector 62"/>
          <p:cNvCxnSpPr>
            <a:cxnSpLocks noChangeShapeType="1"/>
          </p:cNvCxnSpPr>
          <p:nvPr/>
        </p:nvCxnSpPr>
        <p:spPr bwMode="auto">
          <a:xfrm rot="16200000" flipH="1">
            <a:off x="1923257" y="2215356"/>
            <a:ext cx="735012" cy="3175"/>
          </a:xfrm>
          <a:prstGeom prst="line">
            <a:avLst/>
          </a:prstGeom>
          <a:noFill/>
          <a:ln w="38100" algn="ctr">
            <a:solidFill>
              <a:schemeClr val="tx1"/>
            </a:solidFill>
            <a:round/>
            <a:headEnd/>
            <a:tailEnd/>
          </a:ln>
        </p:spPr>
      </p:cxnSp>
      <p:graphicFrame>
        <p:nvGraphicFramePr>
          <p:cNvPr id="66" name="Table 65"/>
          <p:cNvGraphicFramePr>
            <a:graphicFrameLocks noGrp="1"/>
          </p:cNvGraphicFramePr>
          <p:nvPr/>
        </p:nvGraphicFramePr>
        <p:xfrm>
          <a:off x="6323013" y="4232275"/>
          <a:ext cx="2424224" cy="1986400"/>
        </p:xfrm>
        <a:graphic>
          <a:graphicData uri="http://schemas.openxmlformats.org/drawingml/2006/table">
            <a:tbl>
              <a:tblPr firstRow="1" bandRow="1">
                <a:tableStyleId>{5C22544A-7EE6-4342-B048-85BDC9FD1C3A}</a:tableStyleId>
              </a:tblPr>
              <a:tblGrid>
                <a:gridCol w="517453"/>
                <a:gridCol w="588335"/>
                <a:gridCol w="581247"/>
                <a:gridCol w="737189"/>
              </a:tblGrid>
              <a:tr h="382300">
                <a:tc>
                  <a:txBody>
                    <a:bodyPr/>
                    <a:lstStyle/>
                    <a:p>
                      <a:r>
                        <a:rPr lang="en-GB" sz="1200" dirty="0" err="1" smtClean="0"/>
                        <a:t>instr</a:t>
                      </a:r>
                      <a:endParaRPr lang="en-US" sz="1200" dirty="0"/>
                    </a:p>
                  </a:txBody>
                  <a:tcPr/>
                </a:tc>
                <a:tc>
                  <a:txBody>
                    <a:bodyPr/>
                    <a:lstStyle/>
                    <a:p>
                      <a:r>
                        <a:rPr lang="en-GB" sz="1200" dirty="0" smtClean="0"/>
                        <a:t>In 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In 2</a:t>
                      </a:r>
                      <a:endParaRPr lang="en-US" sz="1200" dirty="0" smtClean="0"/>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In 3</a:t>
                      </a:r>
                      <a:endParaRPr lang="en-US" sz="1200" dirty="0" smtClean="0"/>
                    </a:p>
                    <a:p>
                      <a:endParaRPr lang="en-US" sz="1200" dirty="0"/>
                    </a:p>
                  </a:txBody>
                  <a:tcPr/>
                </a:tc>
              </a:tr>
              <a:tr h="382300">
                <a:tc>
                  <a:txBody>
                    <a:bodyPr/>
                    <a:lstStyle/>
                    <a:p>
                      <a:r>
                        <a:rPr lang="en-GB" sz="1200" dirty="0" err="1" smtClean="0"/>
                        <a:t>mag</a:t>
                      </a:r>
                      <a:endParaRPr lang="en-US" sz="1200" dirty="0"/>
                    </a:p>
                  </a:txBody>
                  <a:tcPr/>
                </a:tc>
                <a:tc>
                  <a:txBody>
                    <a:bodyPr/>
                    <a:lstStyle/>
                    <a:p>
                      <a:r>
                        <a:rPr lang="en-GB" sz="1200" dirty="0" smtClean="0"/>
                        <a:t>A</a:t>
                      </a:r>
                      <a:endParaRPr lang="en-US" sz="1200" dirty="0"/>
                    </a:p>
                  </a:txBody>
                  <a:tcPr/>
                </a:tc>
                <a:tc>
                  <a:txBody>
                    <a:bodyPr/>
                    <a:lstStyle/>
                    <a:p>
                      <a:r>
                        <a:rPr lang="en-GB" sz="1200" dirty="0" smtClean="0"/>
                        <a:t>---</a:t>
                      </a:r>
                      <a:endParaRPr lang="en-US" sz="1200" dirty="0"/>
                    </a:p>
                  </a:txBody>
                  <a:tcPr/>
                </a:tc>
                <a:tc>
                  <a:txBody>
                    <a:bodyPr/>
                    <a:lstStyle/>
                    <a:p>
                      <a:endParaRPr lang="en-US" sz="1200" dirty="0"/>
                    </a:p>
                  </a:txBody>
                  <a:tcPr/>
                </a:tc>
              </a:tr>
              <a:tr h="382300">
                <a:tc>
                  <a:txBody>
                    <a:bodyPr/>
                    <a:lstStyle/>
                    <a:p>
                      <a:r>
                        <a:rPr lang="en-GB" sz="1200" dirty="0" smtClean="0"/>
                        <a:t>dot</a:t>
                      </a:r>
                      <a:endParaRPr lang="en-US" sz="1200" dirty="0"/>
                    </a:p>
                  </a:txBody>
                  <a:tcPr/>
                </a:tc>
                <a:tc>
                  <a:txBody>
                    <a:bodyPr/>
                    <a:lstStyle/>
                    <a:p>
                      <a:r>
                        <a:rPr lang="en-GB" sz="1200" dirty="0" smtClean="0"/>
                        <a:t>A</a:t>
                      </a:r>
                      <a:endParaRPr lang="en-US" sz="1200" dirty="0"/>
                    </a:p>
                  </a:txBody>
                  <a:tcPr/>
                </a:tc>
                <a:tc>
                  <a:txBody>
                    <a:bodyPr/>
                    <a:lstStyle/>
                    <a:p>
                      <a:r>
                        <a:rPr lang="en-GB" sz="1200" dirty="0" err="1" smtClean="0"/>
                        <a:t>A</a:t>
                      </a:r>
                      <a:r>
                        <a:rPr lang="en-GB" sz="1200" baseline="-25000" dirty="0" err="1" smtClean="0"/>
                        <a:t>k</a:t>
                      </a:r>
                      <a:endParaRPr lang="en-US" sz="1200" baseline="-25000" dirty="0"/>
                    </a:p>
                  </a:txBody>
                  <a:tcPr/>
                </a:tc>
                <a:tc>
                  <a:txBody>
                    <a:bodyPr/>
                    <a:lstStyle/>
                    <a:p>
                      <a:endParaRPr lang="en-US" sz="1200" dirty="0"/>
                    </a:p>
                  </a:txBody>
                  <a:tcPr/>
                </a:tc>
              </a:tr>
              <a:tr h="382300">
                <a:tc>
                  <a:txBody>
                    <a:bodyPr/>
                    <a:lstStyle/>
                    <a:p>
                      <a:r>
                        <a:rPr lang="en-GB" sz="1200" dirty="0" smtClean="0"/>
                        <a:t>div</a:t>
                      </a:r>
                      <a:endParaRPr lang="en-US" sz="1200" dirty="0"/>
                    </a:p>
                  </a:txBody>
                  <a:tcPr/>
                </a:tc>
                <a:tc>
                  <a:txBody>
                    <a:bodyPr/>
                    <a:lstStyle/>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err="1" smtClean="0"/>
                        <a:t>A</a:t>
                      </a:r>
                      <a:r>
                        <a:rPr lang="en-GB" sz="1200" baseline="-25000" dirty="0" err="1" smtClean="0"/>
                        <a:t>k</a:t>
                      </a:r>
                      <a:endParaRPr lang="en-US" sz="1200" baseline="-25000" dirty="0" smtClean="0"/>
                    </a:p>
                  </a:txBody>
                  <a:tcPr/>
                </a:tc>
                <a:tc>
                  <a:txBody>
                    <a:bodyPr/>
                    <a:lstStyle/>
                    <a:p>
                      <a:r>
                        <a:rPr lang="en-GB" sz="1200" dirty="0" err="1" smtClean="0"/>
                        <a:t>rk</a:t>
                      </a:r>
                      <a:endParaRPr lang="en-US" sz="1200" dirty="0"/>
                    </a:p>
                  </a:txBody>
                  <a:tcPr/>
                </a:tc>
              </a:tr>
              <a:tr h="382300">
                <a:tc>
                  <a:txBody>
                    <a:bodyPr/>
                    <a:lstStyle/>
                    <a:p>
                      <a:r>
                        <a:rPr lang="en-GB" sz="1200" dirty="0" smtClean="0"/>
                        <a:t>sub</a:t>
                      </a:r>
                      <a:endParaRPr lang="en-US" sz="1200" dirty="0"/>
                    </a:p>
                  </a:txBody>
                  <a:tcPr/>
                </a:tc>
                <a:tc>
                  <a:txBody>
                    <a:bodyPr/>
                    <a:lstStyle/>
                    <a:p>
                      <a:r>
                        <a:rPr lang="en-GB" sz="1200" dirty="0" smtClean="0"/>
                        <a:t>A</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err="1" smtClean="0"/>
                        <a:t>A</a:t>
                      </a:r>
                      <a:r>
                        <a:rPr lang="en-GB" sz="1200" baseline="-25000" dirty="0" err="1" smtClean="0"/>
                        <a:t>k</a:t>
                      </a:r>
                      <a:endParaRPr lang="en-US" sz="1200" baseline="-25000" dirty="0" smtClean="0"/>
                    </a:p>
                  </a:txBody>
                  <a:tcPr/>
                </a:tc>
                <a:tc>
                  <a:txBody>
                    <a:bodyPr/>
                    <a:lstStyle/>
                    <a:p>
                      <a:r>
                        <a:rPr lang="en-GB" sz="1200" dirty="0" err="1" smtClean="0"/>
                        <a:t>r</a:t>
                      </a:r>
                      <a:r>
                        <a:rPr lang="en-GB" sz="1200" baseline="-25000" dirty="0" err="1" smtClean="0"/>
                        <a:t>k,j</a:t>
                      </a:r>
                      <a:r>
                        <a:rPr lang="en-GB" sz="1200" dirty="0" smtClean="0"/>
                        <a:t>/r</a:t>
                      </a:r>
                      <a:r>
                        <a:rPr lang="en-GB" sz="1200" baseline="30000" dirty="0" smtClean="0"/>
                        <a:t>2</a:t>
                      </a:r>
                      <a:r>
                        <a:rPr lang="en-GB" sz="1200" baseline="-25000" dirty="0" smtClean="0"/>
                        <a:t>k,k</a:t>
                      </a:r>
                      <a:endParaRPr lang="en-US" sz="1200" baseline="-250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399" y="1250950"/>
            <a:ext cx="6024797" cy="1143000"/>
          </a:xfrm>
        </p:spPr>
        <p:txBody>
          <a:bodyPr/>
          <a:lstStyle/>
          <a:p>
            <a:r>
              <a:rPr lang="en-US" dirty="0" err="1" smtClean="0"/>
              <a:t>Stratix</a:t>
            </a:r>
            <a:r>
              <a:rPr lang="en-US" dirty="0" smtClean="0"/>
              <a:t> V Floating Point </a:t>
            </a:r>
            <a:r>
              <a:rPr lang="en-US" dirty="0" smtClean="0"/>
              <a:t>QRD </a:t>
            </a:r>
            <a:r>
              <a:rPr lang="en-US" dirty="0" smtClean="0"/>
              <a:t>Benchmarks </a:t>
            </a:r>
            <a:endParaRPr lang="en-US" dirty="0"/>
          </a:p>
        </p:txBody>
      </p:sp>
      <p:sp>
        <p:nvSpPr>
          <p:cNvPr id="6" name="Subtitle 5"/>
          <p:cNvSpPr>
            <a:spLocks noGrp="1"/>
          </p:cNvSpPr>
          <p:nvPr>
            <p:ph type="subTitle" idx="1"/>
          </p:nvPr>
        </p:nvSpPr>
        <p:spPr/>
        <p:txBody>
          <a:bodyPr/>
          <a:lstStyle/>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GB" dirty="0" smtClean="0"/>
              <a:t>Altera 28nm high end FPGAs</a:t>
            </a:r>
            <a:endParaRPr lang="en-GB" dirty="0"/>
          </a:p>
        </p:txBody>
      </p:sp>
      <p:sp>
        <p:nvSpPr>
          <p:cNvPr id="4" name="Slide Number Placeholder 3"/>
          <p:cNvSpPr>
            <a:spLocks noGrp="1"/>
          </p:cNvSpPr>
          <p:nvPr>
            <p:ph type="sldNum" sz="quarter" idx="10"/>
          </p:nvPr>
        </p:nvSpPr>
        <p:spPr/>
        <p:txBody>
          <a:bodyPr/>
          <a:lstStyle/>
          <a:p>
            <a:pPr>
              <a:defRPr/>
            </a:pPr>
            <a:fld id="{6810BFD2-D716-4D50-92F5-E16CA1698945}" type="slidenum">
              <a:rPr lang="en-US"/>
              <a:pPr>
                <a:defRPr/>
              </a:pPr>
              <a:t>24</a:t>
            </a:fld>
            <a:endParaRPr lang="en-US" dirty="0"/>
          </a:p>
        </p:txBody>
      </p:sp>
      <p:graphicFrame>
        <p:nvGraphicFramePr>
          <p:cNvPr id="6" name="Table 5"/>
          <p:cNvGraphicFramePr>
            <a:graphicFrameLocks noGrp="1"/>
          </p:cNvGraphicFramePr>
          <p:nvPr/>
        </p:nvGraphicFramePr>
        <p:xfrm>
          <a:off x="288758" y="865715"/>
          <a:ext cx="8650704" cy="4993663"/>
        </p:xfrm>
        <a:graphic>
          <a:graphicData uri="http://schemas.openxmlformats.org/drawingml/2006/table">
            <a:tbl>
              <a:tblPr firstRow="1" bandRow="1">
                <a:tableStyleId>{21E4AEA4-8DFA-4A89-87EB-49C32662AFE0}</a:tableStyleId>
              </a:tblPr>
              <a:tblGrid>
                <a:gridCol w="1314529"/>
                <a:gridCol w="1008880"/>
                <a:gridCol w="1572928"/>
                <a:gridCol w="1811753"/>
                <a:gridCol w="1471307"/>
                <a:gridCol w="1471307"/>
              </a:tblGrid>
              <a:tr h="549111">
                <a:tc gridSpan="5">
                  <a:txBody>
                    <a:bodyPr/>
                    <a:lstStyle/>
                    <a:p>
                      <a:pPr algn="ctr"/>
                      <a:r>
                        <a:rPr lang="en-US" dirty="0" err="1" smtClean="0"/>
                        <a:t>Stratix</a:t>
                      </a:r>
                      <a:r>
                        <a:rPr lang="en-US" dirty="0" smtClean="0"/>
                        <a:t> V “GS” Family</a:t>
                      </a:r>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a:txBody>
                    <a:bodyPr/>
                    <a:lstStyle/>
                    <a:p>
                      <a:pPr algn="ctr"/>
                      <a:endParaRPr lang="en-US" dirty="0"/>
                    </a:p>
                  </a:txBody>
                  <a:tcPr/>
                </a:tc>
              </a:tr>
              <a:tr h="1784609">
                <a:tc>
                  <a:txBody>
                    <a:bodyPr/>
                    <a:lstStyle/>
                    <a:p>
                      <a:pPr algn="ctr"/>
                      <a:r>
                        <a:rPr lang="en-US" dirty="0" smtClean="0"/>
                        <a:t>Part Number</a:t>
                      </a:r>
                      <a:endParaRPr lang="en-US" dirty="0"/>
                    </a:p>
                  </a:txBody>
                  <a:tcPr/>
                </a:tc>
                <a:tc>
                  <a:txBody>
                    <a:bodyPr/>
                    <a:lstStyle/>
                    <a:p>
                      <a:pPr algn="ctr"/>
                      <a:r>
                        <a:rPr lang="en-US" dirty="0" smtClean="0"/>
                        <a:t>LEs / ALUTs</a:t>
                      </a:r>
                      <a:endParaRPr lang="en-US" dirty="0"/>
                    </a:p>
                  </a:txBody>
                  <a:tcPr/>
                </a:tc>
                <a:tc>
                  <a:txBody>
                    <a:bodyPr/>
                    <a:lstStyle/>
                    <a:p>
                      <a:pPr algn="ctr"/>
                      <a:r>
                        <a:rPr lang="en-US" dirty="0" smtClean="0"/>
                        <a:t>ALUTs / Registers</a:t>
                      </a:r>
                      <a:endParaRPr lang="en-US" dirty="0"/>
                    </a:p>
                  </a:txBody>
                  <a:tcPr/>
                </a:tc>
                <a:tc>
                  <a:txBody>
                    <a:bodyPr/>
                    <a:lstStyle/>
                    <a:p>
                      <a:pPr algn="ctr"/>
                      <a:r>
                        <a:rPr lang="en-US" dirty="0" smtClean="0"/>
                        <a:t>DSP Multiplier Count</a:t>
                      </a:r>
                      <a:endParaRPr lang="en-US" dirty="0"/>
                    </a:p>
                  </a:txBody>
                  <a:tcPr/>
                </a:tc>
                <a:tc>
                  <a:txBody>
                    <a:bodyPr/>
                    <a:lstStyle/>
                    <a:p>
                      <a:pPr algn="ctr"/>
                      <a:r>
                        <a:rPr lang="en-US" dirty="0" smtClean="0"/>
                        <a:t> </a:t>
                      </a:r>
                      <a:r>
                        <a:rPr lang="en-US" dirty="0" err="1" smtClean="0"/>
                        <a:t>Mbits</a:t>
                      </a:r>
                      <a:r>
                        <a:rPr lang="en-US" dirty="0" smtClean="0"/>
                        <a:t> / M20 memory blocks</a:t>
                      </a:r>
                      <a:endParaRPr lang="en-US" dirty="0"/>
                    </a:p>
                  </a:txBody>
                  <a:tcPr/>
                </a:tc>
                <a:tc>
                  <a:txBody>
                    <a:bodyPr/>
                    <a:lstStyle/>
                    <a:p>
                      <a:pPr algn="ctr"/>
                      <a:r>
                        <a:rPr lang="en-US" dirty="0" smtClean="0"/>
                        <a:t>14 </a:t>
                      </a:r>
                      <a:r>
                        <a:rPr lang="en-US" dirty="0" err="1" smtClean="0"/>
                        <a:t>GBps</a:t>
                      </a:r>
                      <a:r>
                        <a:rPr lang="en-US" baseline="0" dirty="0" smtClean="0"/>
                        <a:t> </a:t>
                      </a:r>
                      <a:r>
                        <a:rPr lang="en-US" baseline="0" dirty="0" err="1" smtClean="0"/>
                        <a:t>TransceiverCount</a:t>
                      </a:r>
                      <a:endParaRPr lang="en-US" dirty="0"/>
                    </a:p>
                  </a:txBody>
                  <a:tcPr/>
                </a:tc>
              </a:tr>
              <a:tr h="503351">
                <a:tc>
                  <a:txBody>
                    <a:bodyPr/>
                    <a:lstStyle/>
                    <a:p>
                      <a:pPr algn="ctr"/>
                      <a:r>
                        <a:rPr lang="en-US" sz="1600" dirty="0" smtClean="0"/>
                        <a:t>5SGSD3</a:t>
                      </a:r>
                      <a:endParaRPr lang="en-US" sz="1600" dirty="0"/>
                    </a:p>
                  </a:txBody>
                  <a:tcPr/>
                </a:tc>
                <a:tc>
                  <a:txBody>
                    <a:bodyPr/>
                    <a:lstStyle/>
                    <a:p>
                      <a:pPr algn="ctr"/>
                      <a:r>
                        <a:rPr lang="en-US" sz="1600" dirty="0" smtClean="0"/>
                        <a:t>236K</a:t>
                      </a:r>
                      <a:endParaRPr lang="en-US" sz="1600" dirty="0"/>
                    </a:p>
                  </a:txBody>
                  <a:tcPr/>
                </a:tc>
                <a:tc>
                  <a:txBody>
                    <a:bodyPr/>
                    <a:lstStyle/>
                    <a:p>
                      <a:pPr algn="ctr"/>
                      <a:r>
                        <a:rPr lang="en-US" sz="1600" dirty="0" smtClean="0"/>
                        <a:t>178K / 356K</a:t>
                      </a:r>
                      <a:endParaRPr lang="en-US" sz="1600" dirty="0"/>
                    </a:p>
                  </a:txBody>
                  <a:tcPr/>
                </a:tc>
                <a:tc>
                  <a:txBody>
                    <a:bodyPr/>
                    <a:lstStyle/>
                    <a:p>
                      <a:pPr algn="ctr"/>
                      <a:r>
                        <a:rPr lang="en-US" sz="1600" dirty="0" smtClean="0"/>
                        <a:t>1200 </a:t>
                      </a:r>
                      <a:endParaRPr lang="en-US" sz="1600" dirty="0"/>
                    </a:p>
                  </a:txBody>
                  <a:tcPr/>
                </a:tc>
                <a:tc>
                  <a:txBody>
                    <a:bodyPr/>
                    <a:lstStyle/>
                    <a:p>
                      <a:pPr algn="ctr"/>
                      <a:r>
                        <a:rPr lang="en-US" sz="1600" dirty="0" smtClean="0"/>
                        <a:t>13 / 688</a:t>
                      </a:r>
                      <a:endParaRPr lang="en-US" sz="1600" dirty="0"/>
                    </a:p>
                  </a:txBody>
                  <a:tcPr/>
                </a:tc>
                <a:tc>
                  <a:txBody>
                    <a:bodyPr/>
                    <a:lstStyle/>
                    <a:p>
                      <a:pPr algn="ctr"/>
                      <a:r>
                        <a:rPr lang="en-US" sz="1600" dirty="0" smtClean="0"/>
                        <a:t>24</a:t>
                      </a:r>
                      <a:endParaRPr lang="en-US" sz="1600" dirty="0"/>
                    </a:p>
                  </a:txBody>
                  <a:tcPr/>
                </a:tc>
              </a:tr>
              <a:tr h="539148">
                <a:tc>
                  <a:txBody>
                    <a:bodyPr/>
                    <a:lstStyle/>
                    <a:p>
                      <a:pPr algn="ctr"/>
                      <a:r>
                        <a:rPr lang="en-US" sz="1600" dirty="0" smtClean="0"/>
                        <a:t>5SGSD4</a:t>
                      </a:r>
                      <a:endParaRPr lang="en-US" sz="1600" dirty="0"/>
                    </a:p>
                  </a:txBody>
                  <a:tcPr/>
                </a:tc>
                <a:tc>
                  <a:txBody>
                    <a:bodyPr/>
                    <a:lstStyle/>
                    <a:p>
                      <a:pPr algn="ctr"/>
                      <a:r>
                        <a:rPr lang="en-US" sz="1600" dirty="0" smtClean="0"/>
                        <a:t>360K</a:t>
                      </a:r>
                      <a:endParaRPr lang="en-US" sz="1600" dirty="0"/>
                    </a:p>
                  </a:txBody>
                  <a:tcPr/>
                </a:tc>
                <a:tc>
                  <a:txBody>
                    <a:bodyPr/>
                    <a:lstStyle/>
                    <a:p>
                      <a:pPr algn="ctr"/>
                      <a:r>
                        <a:rPr lang="en-US" sz="1600" dirty="0" smtClean="0"/>
                        <a:t>272K / 543K</a:t>
                      </a:r>
                      <a:endParaRPr lang="en-US" sz="1600" dirty="0"/>
                    </a:p>
                  </a:txBody>
                  <a:tcPr/>
                </a:tc>
                <a:tc>
                  <a:txBody>
                    <a:bodyPr/>
                    <a:lstStyle/>
                    <a:p>
                      <a:pPr algn="ctr"/>
                      <a:r>
                        <a:rPr lang="en-US" sz="1600" dirty="0" smtClean="0"/>
                        <a:t>2088</a:t>
                      </a:r>
                      <a:endParaRPr lang="en-US" sz="1600" dirty="0"/>
                    </a:p>
                  </a:txBody>
                  <a:tcPr/>
                </a:tc>
                <a:tc>
                  <a:txBody>
                    <a:bodyPr/>
                    <a:lstStyle/>
                    <a:p>
                      <a:pPr algn="ctr"/>
                      <a:r>
                        <a:rPr lang="en-US" sz="1600" dirty="0" smtClean="0"/>
                        <a:t>19</a:t>
                      </a:r>
                      <a:r>
                        <a:rPr lang="en-US" sz="1600" baseline="0" dirty="0" smtClean="0"/>
                        <a:t> / 957</a:t>
                      </a:r>
                      <a:endParaRPr lang="en-US" sz="1600" dirty="0"/>
                    </a:p>
                  </a:txBody>
                  <a:tcPr/>
                </a:tc>
                <a:tc>
                  <a:txBody>
                    <a:bodyPr/>
                    <a:lstStyle/>
                    <a:p>
                      <a:pPr algn="ctr"/>
                      <a:r>
                        <a:rPr lang="en-US" sz="1600" dirty="0" smtClean="0"/>
                        <a:t>36</a:t>
                      </a:r>
                      <a:endParaRPr lang="en-US" sz="1600" dirty="0"/>
                    </a:p>
                  </a:txBody>
                  <a:tcPr/>
                </a:tc>
              </a:tr>
              <a:tr h="539148">
                <a:tc>
                  <a:txBody>
                    <a:bodyPr/>
                    <a:lstStyle/>
                    <a:p>
                      <a:pPr algn="ctr"/>
                      <a:r>
                        <a:rPr lang="en-US" sz="1600" dirty="0" smtClean="0"/>
                        <a:t>5SGSD5</a:t>
                      </a:r>
                      <a:endParaRPr lang="en-US" sz="1600" dirty="0"/>
                    </a:p>
                  </a:txBody>
                  <a:tcPr/>
                </a:tc>
                <a:tc>
                  <a:txBody>
                    <a:bodyPr/>
                    <a:lstStyle/>
                    <a:p>
                      <a:pPr algn="ctr"/>
                      <a:r>
                        <a:rPr lang="en-US" sz="1600" dirty="0" smtClean="0"/>
                        <a:t>457K</a:t>
                      </a:r>
                      <a:endParaRPr lang="en-US" sz="1600" dirty="0"/>
                    </a:p>
                  </a:txBody>
                  <a:tcPr/>
                </a:tc>
                <a:tc>
                  <a:txBody>
                    <a:bodyPr/>
                    <a:lstStyle/>
                    <a:p>
                      <a:pPr algn="ctr"/>
                      <a:r>
                        <a:rPr lang="en-US" sz="1600" dirty="0" smtClean="0"/>
                        <a:t>345K / 690K</a:t>
                      </a:r>
                      <a:endParaRPr lang="en-US" sz="1600" dirty="0"/>
                    </a:p>
                  </a:txBody>
                  <a:tcPr/>
                </a:tc>
                <a:tc>
                  <a:txBody>
                    <a:bodyPr/>
                    <a:lstStyle/>
                    <a:p>
                      <a:pPr algn="ctr"/>
                      <a:r>
                        <a:rPr lang="en-US" sz="1600" dirty="0" smtClean="0"/>
                        <a:t>3180</a:t>
                      </a:r>
                      <a:endParaRPr lang="en-US" sz="1600" dirty="0"/>
                    </a:p>
                  </a:txBody>
                  <a:tcPr/>
                </a:tc>
                <a:tc>
                  <a:txBody>
                    <a:bodyPr/>
                    <a:lstStyle/>
                    <a:p>
                      <a:pPr algn="ctr"/>
                      <a:r>
                        <a:rPr lang="en-US" sz="1600" dirty="0" smtClean="0"/>
                        <a:t>39 / 2014</a:t>
                      </a:r>
                      <a:endParaRPr lang="en-US" sz="1600" dirty="0"/>
                    </a:p>
                  </a:txBody>
                  <a:tcPr/>
                </a:tc>
                <a:tc>
                  <a:txBody>
                    <a:bodyPr/>
                    <a:lstStyle/>
                    <a:p>
                      <a:pPr algn="ctr"/>
                      <a:r>
                        <a:rPr lang="en-US" sz="1600" dirty="0" smtClean="0"/>
                        <a:t>36</a:t>
                      </a:r>
                      <a:endParaRPr lang="en-US" sz="1600" dirty="0"/>
                    </a:p>
                  </a:txBody>
                  <a:tcPr/>
                </a:tc>
              </a:tr>
              <a:tr h="539148">
                <a:tc>
                  <a:txBody>
                    <a:bodyPr/>
                    <a:lstStyle/>
                    <a:p>
                      <a:pPr algn="ctr"/>
                      <a:r>
                        <a:rPr lang="en-US" sz="1600" dirty="0" smtClean="0"/>
                        <a:t>5SGSD6</a:t>
                      </a:r>
                      <a:endParaRPr lang="en-US" sz="1600" dirty="0"/>
                    </a:p>
                  </a:txBody>
                  <a:tcPr/>
                </a:tc>
                <a:tc>
                  <a:txBody>
                    <a:bodyPr/>
                    <a:lstStyle/>
                    <a:p>
                      <a:pPr algn="ctr"/>
                      <a:r>
                        <a:rPr lang="en-US" sz="1600" dirty="0" smtClean="0"/>
                        <a:t>583K</a:t>
                      </a:r>
                      <a:endParaRPr lang="en-US" sz="1600" dirty="0"/>
                    </a:p>
                  </a:txBody>
                  <a:tcPr/>
                </a:tc>
                <a:tc>
                  <a:txBody>
                    <a:bodyPr/>
                    <a:lstStyle/>
                    <a:p>
                      <a:pPr algn="ctr"/>
                      <a:r>
                        <a:rPr lang="en-US" sz="1600" dirty="0" smtClean="0"/>
                        <a:t>440K / 880K</a:t>
                      </a:r>
                      <a:endParaRPr lang="en-US" sz="1600" dirty="0"/>
                    </a:p>
                  </a:txBody>
                  <a:tcPr/>
                </a:tc>
                <a:tc>
                  <a:txBody>
                    <a:bodyPr/>
                    <a:lstStyle/>
                    <a:p>
                      <a:pPr algn="ctr"/>
                      <a:r>
                        <a:rPr lang="en-US" sz="1600" dirty="0" smtClean="0"/>
                        <a:t>3550</a:t>
                      </a:r>
                      <a:endParaRPr lang="en-US" sz="1600" dirty="0"/>
                    </a:p>
                  </a:txBody>
                  <a:tcPr/>
                </a:tc>
                <a:tc>
                  <a:txBody>
                    <a:bodyPr/>
                    <a:lstStyle/>
                    <a:p>
                      <a:pPr algn="ctr"/>
                      <a:r>
                        <a:rPr lang="en-US" sz="1600" dirty="0" smtClean="0"/>
                        <a:t>45 / 2320</a:t>
                      </a:r>
                      <a:endParaRPr lang="en-US" sz="1600" dirty="0"/>
                    </a:p>
                  </a:txBody>
                  <a:tcPr/>
                </a:tc>
                <a:tc>
                  <a:txBody>
                    <a:bodyPr/>
                    <a:lstStyle/>
                    <a:p>
                      <a:pPr algn="ctr"/>
                      <a:r>
                        <a:rPr lang="en-US" sz="1600" dirty="0" smtClean="0"/>
                        <a:t>48</a:t>
                      </a:r>
                      <a:endParaRPr lang="en-US" sz="1600" dirty="0"/>
                    </a:p>
                  </a:txBody>
                  <a:tcPr/>
                </a:tc>
              </a:tr>
              <a:tr h="539148">
                <a:tc>
                  <a:txBody>
                    <a:bodyPr/>
                    <a:lstStyle/>
                    <a:p>
                      <a:pPr algn="ctr"/>
                      <a:r>
                        <a:rPr lang="en-US" sz="1600" dirty="0" smtClean="0"/>
                        <a:t>5SGSD8</a:t>
                      </a:r>
                      <a:endParaRPr lang="en-US" sz="1600" dirty="0"/>
                    </a:p>
                  </a:txBody>
                  <a:tcPr/>
                </a:tc>
                <a:tc>
                  <a:txBody>
                    <a:bodyPr/>
                    <a:lstStyle/>
                    <a:p>
                      <a:pPr algn="ctr"/>
                      <a:r>
                        <a:rPr lang="en-US" sz="1600" dirty="0" smtClean="0"/>
                        <a:t>695K</a:t>
                      </a:r>
                      <a:endParaRPr lang="en-US" sz="1600" dirty="0"/>
                    </a:p>
                  </a:txBody>
                  <a:tcPr/>
                </a:tc>
                <a:tc>
                  <a:txBody>
                    <a:bodyPr/>
                    <a:lstStyle/>
                    <a:p>
                      <a:pPr algn="ctr"/>
                      <a:r>
                        <a:rPr lang="en-US" sz="1600" dirty="0" smtClean="0"/>
                        <a:t>525K / 1050K</a:t>
                      </a:r>
                      <a:endParaRPr lang="en-US" sz="1600" dirty="0"/>
                    </a:p>
                  </a:txBody>
                  <a:tcPr/>
                </a:tc>
                <a:tc>
                  <a:txBody>
                    <a:bodyPr/>
                    <a:lstStyle/>
                    <a:p>
                      <a:pPr algn="ctr"/>
                      <a:r>
                        <a:rPr lang="en-US" sz="1600" dirty="0" smtClean="0"/>
                        <a:t>3926</a:t>
                      </a:r>
                      <a:endParaRPr lang="en-US" sz="1600" dirty="0"/>
                    </a:p>
                  </a:txBody>
                  <a:tcPr/>
                </a:tc>
                <a:tc>
                  <a:txBody>
                    <a:bodyPr/>
                    <a:lstStyle/>
                    <a:p>
                      <a:pPr algn="ctr"/>
                      <a:r>
                        <a:rPr lang="en-US" sz="1600" dirty="0" smtClean="0"/>
                        <a:t>50 / 2567</a:t>
                      </a:r>
                      <a:endParaRPr lang="en-US" sz="1600" dirty="0"/>
                    </a:p>
                  </a:txBody>
                  <a:tcPr/>
                </a:tc>
                <a:tc>
                  <a:txBody>
                    <a:bodyPr/>
                    <a:lstStyle/>
                    <a:p>
                      <a:pPr algn="ctr"/>
                      <a:r>
                        <a:rPr lang="en-US" sz="1600" dirty="0" smtClean="0"/>
                        <a:t>48</a:t>
                      </a:r>
                      <a:endParaRPr lang="en-US" sz="1600" dirty="0"/>
                    </a:p>
                  </a:txBody>
                  <a:tcPr/>
                </a:tc>
              </a:tr>
            </a:tbl>
          </a:graphicData>
        </a:graphic>
      </p:graphicFrame>
      <p:sp>
        <p:nvSpPr>
          <p:cNvPr id="5" name="Oval 4"/>
          <p:cNvSpPr/>
          <p:nvPr/>
        </p:nvSpPr>
        <p:spPr bwMode="auto">
          <a:xfrm>
            <a:off x="0" y="4126832"/>
            <a:ext cx="9144000" cy="589547"/>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GB" dirty="0" smtClean="0"/>
              <a:t>Performance and FPGA Resources</a:t>
            </a:r>
            <a:endParaRPr lang="en-GB" dirty="0"/>
          </a:p>
        </p:txBody>
      </p:sp>
      <p:sp>
        <p:nvSpPr>
          <p:cNvPr id="4" name="Slide Number Placeholder 3"/>
          <p:cNvSpPr>
            <a:spLocks noGrp="1"/>
          </p:cNvSpPr>
          <p:nvPr>
            <p:ph type="sldNum" sz="quarter" idx="10"/>
          </p:nvPr>
        </p:nvSpPr>
        <p:spPr/>
        <p:txBody>
          <a:bodyPr/>
          <a:lstStyle/>
          <a:p>
            <a:pPr>
              <a:defRPr/>
            </a:pPr>
            <a:fld id="{6810BFD2-D716-4D50-92F5-E16CA1698945}" type="slidenum">
              <a:rPr lang="en-US"/>
              <a:pPr>
                <a:defRPr/>
              </a:pPr>
              <a:t>25</a:t>
            </a:fld>
            <a:endParaRPr lang="en-US" dirty="0"/>
          </a:p>
        </p:txBody>
      </p:sp>
      <p:graphicFrame>
        <p:nvGraphicFramePr>
          <p:cNvPr id="5" name="Table 4"/>
          <p:cNvGraphicFramePr>
            <a:graphicFrameLocks noGrp="1"/>
          </p:cNvGraphicFramePr>
          <p:nvPr/>
        </p:nvGraphicFramePr>
        <p:xfrm>
          <a:off x="370304" y="814180"/>
          <a:ext cx="8447314" cy="6043820"/>
        </p:xfrm>
        <a:graphic>
          <a:graphicData uri="http://schemas.openxmlformats.org/drawingml/2006/table">
            <a:tbl>
              <a:tblPr firstRow="1" bandRow="1">
                <a:tableStyleId>{21E4AEA4-8DFA-4A89-87EB-49C32662AFE0}</a:tableStyleId>
              </a:tblPr>
              <a:tblGrid>
                <a:gridCol w="1223852"/>
                <a:gridCol w="939286"/>
                <a:gridCol w="1351224"/>
                <a:gridCol w="1610424"/>
                <a:gridCol w="1868236"/>
                <a:gridCol w="1454292"/>
              </a:tblGrid>
              <a:tr h="496460">
                <a:tc gridSpan="6">
                  <a:txBody>
                    <a:bodyPr/>
                    <a:lstStyle/>
                    <a:p>
                      <a:pPr algn="ctr"/>
                      <a:r>
                        <a:rPr lang="en-US" dirty="0" smtClean="0">
                          <a:solidFill>
                            <a:schemeClr val="bg1"/>
                          </a:solidFill>
                        </a:rPr>
                        <a:t>QR Decomposition </a:t>
                      </a:r>
                      <a:r>
                        <a:rPr lang="en-US" baseline="0" dirty="0" err="1" smtClean="0">
                          <a:solidFill>
                            <a:schemeClr val="bg1"/>
                          </a:solidFill>
                        </a:rPr>
                        <a:t>Parameterizable</a:t>
                      </a:r>
                      <a:r>
                        <a:rPr lang="en-US" baseline="0" dirty="0" smtClean="0">
                          <a:solidFill>
                            <a:schemeClr val="bg1"/>
                          </a:solidFill>
                        </a:rPr>
                        <a:t> Core using 5SGSD5</a:t>
                      </a:r>
                      <a:endParaRPr lang="en-US" dirty="0">
                        <a:solidFill>
                          <a:schemeClr val="bg1"/>
                        </a:solidFill>
                      </a:endParaRP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1123506">
                <a:tc>
                  <a:txBody>
                    <a:bodyPr/>
                    <a:lstStyle/>
                    <a:p>
                      <a:pPr marL="0" marR="0" algn="ctr">
                        <a:spcBef>
                          <a:spcPts val="0"/>
                        </a:spcBef>
                        <a:spcAft>
                          <a:spcPts val="600"/>
                        </a:spcAft>
                      </a:pPr>
                      <a:r>
                        <a:rPr lang="en-US" sz="1600" b="0" dirty="0" smtClean="0">
                          <a:latin typeface="+mn-lt"/>
                          <a:ea typeface="Times New Roman"/>
                          <a:cs typeface="Times New Roman"/>
                        </a:rPr>
                        <a:t>Complex Input </a:t>
                      </a:r>
                      <a:r>
                        <a:rPr lang="en-US" sz="1600" b="0" dirty="0">
                          <a:latin typeface="+mn-lt"/>
                          <a:ea typeface="Times New Roman"/>
                          <a:cs typeface="Times New Roman"/>
                        </a:rPr>
                        <a:t>Matrix Size </a:t>
                      </a:r>
                    </a:p>
                  </a:txBody>
                  <a:tcPr marL="68580" marR="68580" marT="0" marB="0"/>
                </a:tc>
                <a:tc>
                  <a:txBody>
                    <a:bodyPr/>
                    <a:lstStyle/>
                    <a:p>
                      <a:pPr marL="0" marR="0" algn="ctr">
                        <a:spcBef>
                          <a:spcPts val="0"/>
                        </a:spcBef>
                        <a:spcAft>
                          <a:spcPts val="600"/>
                        </a:spcAft>
                      </a:pPr>
                      <a:r>
                        <a:rPr lang="en-US" sz="1600" b="0" dirty="0">
                          <a:latin typeface="+mn-lt"/>
                          <a:ea typeface="Times New Roman"/>
                          <a:cs typeface="Times New Roman"/>
                        </a:rPr>
                        <a:t>Vector Size</a:t>
                      </a:r>
                    </a:p>
                  </a:txBody>
                  <a:tcPr marL="68580" marR="68580" marT="0" marB="0"/>
                </a:tc>
                <a:tc>
                  <a:txBody>
                    <a:bodyPr/>
                    <a:lstStyle/>
                    <a:p>
                      <a:pPr marL="0" marR="0" algn="ctr">
                        <a:spcBef>
                          <a:spcPts val="0"/>
                        </a:spcBef>
                        <a:spcAft>
                          <a:spcPts val="600"/>
                        </a:spcAft>
                      </a:pPr>
                      <a:r>
                        <a:rPr lang="en-US" sz="1600" b="0" dirty="0">
                          <a:latin typeface="+mn-lt"/>
                          <a:ea typeface="Times New Roman"/>
                          <a:cs typeface="Times New Roman"/>
                        </a:rPr>
                        <a:t>ALUTs /</a:t>
                      </a:r>
                    </a:p>
                    <a:p>
                      <a:pPr marL="0" marR="0" algn="ctr">
                        <a:spcBef>
                          <a:spcPts val="0"/>
                        </a:spcBef>
                        <a:spcAft>
                          <a:spcPts val="600"/>
                        </a:spcAft>
                      </a:pPr>
                      <a:r>
                        <a:rPr lang="en-US" sz="1600" b="0" dirty="0">
                          <a:latin typeface="+mn-lt"/>
                          <a:ea typeface="Times New Roman"/>
                          <a:cs typeface="Times New Roman"/>
                        </a:rPr>
                        <a:t>Memory blocks /</a:t>
                      </a:r>
                    </a:p>
                    <a:p>
                      <a:pPr marL="0" marR="0" algn="ctr">
                        <a:spcBef>
                          <a:spcPts val="0"/>
                        </a:spcBef>
                        <a:spcAft>
                          <a:spcPts val="600"/>
                        </a:spcAft>
                      </a:pPr>
                      <a:r>
                        <a:rPr lang="en-US" sz="1600" b="0" dirty="0">
                          <a:latin typeface="+mn-lt"/>
                          <a:ea typeface="Times New Roman"/>
                          <a:cs typeface="Times New Roman"/>
                        </a:rPr>
                        <a:t>27x27s</a:t>
                      </a:r>
                    </a:p>
                  </a:txBody>
                  <a:tcPr marL="68580" marR="68580" marT="0" marB="0"/>
                </a:tc>
                <a:tc>
                  <a:txBody>
                    <a:bodyPr/>
                    <a:lstStyle/>
                    <a:p>
                      <a:pPr marL="0" marR="0" algn="ctr">
                        <a:spcBef>
                          <a:spcPts val="0"/>
                        </a:spcBef>
                        <a:spcAft>
                          <a:spcPts val="600"/>
                        </a:spcAft>
                      </a:pPr>
                      <a:r>
                        <a:rPr lang="en-US" sz="1600" b="0" dirty="0" smtClean="0">
                          <a:latin typeface="+mn-lt"/>
                          <a:ea typeface="Times New Roman"/>
                          <a:cs typeface="Times New Roman"/>
                        </a:rPr>
                        <a:t>% ALUTs /</a:t>
                      </a:r>
                    </a:p>
                    <a:p>
                      <a:pPr marL="0" marR="0" algn="ctr">
                        <a:spcBef>
                          <a:spcPts val="0"/>
                        </a:spcBef>
                        <a:spcAft>
                          <a:spcPts val="600"/>
                        </a:spcAft>
                      </a:pPr>
                      <a:r>
                        <a:rPr lang="en-US" sz="1600" b="0" dirty="0" smtClean="0">
                          <a:latin typeface="+mn-lt"/>
                          <a:ea typeface="Times New Roman"/>
                          <a:cs typeface="Times New Roman"/>
                        </a:rPr>
                        <a:t>% Memory blocks /</a:t>
                      </a:r>
                    </a:p>
                    <a:p>
                      <a:pPr marL="0" marR="0" algn="ctr">
                        <a:spcBef>
                          <a:spcPts val="0"/>
                        </a:spcBef>
                        <a:spcAft>
                          <a:spcPts val="600"/>
                        </a:spcAft>
                      </a:pPr>
                      <a:r>
                        <a:rPr lang="en-US" sz="1600" b="0" dirty="0" smtClean="0">
                          <a:latin typeface="+mn-lt"/>
                          <a:ea typeface="Times New Roman"/>
                          <a:cs typeface="Times New Roman"/>
                        </a:rPr>
                        <a:t>%</a:t>
                      </a:r>
                      <a:r>
                        <a:rPr lang="en-US" sz="1600" b="0" baseline="0" dirty="0" smtClean="0">
                          <a:latin typeface="+mn-lt"/>
                          <a:ea typeface="Times New Roman"/>
                          <a:cs typeface="Times New Roman"/>
                        </a:rPr>
                        <a:t> </a:t>
                      </a:r>
                      <a:r>
                        <a:rPr lang="en-US" sz="1600" b="0" dirty="0" smtClean="0">
                          <a:latin typeface="+mn-lt"/>
                          <a:ea typeface="Times New Roman"/>
                          <a:cs typeface="Times New Roman"/>
                        </a:rPr>
                        <a:t>27x27s</a:t>
                      </a:r>
                      <a:endParaRPr lang="en-US" sz="1600" b="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b="0" dirty="0" smtClean="0">
                          <a:latin typeface="+mn-lt"/>
                          <a:ea typeface="Times New Roman"/>
                          <a:cs typeface="Times New Roman"/>
                        </a:rPr>
                        <a:t>Latency @ Operating frequency</a:t>
                      </a:r>
                      <a:endParaRPr lang="en-US" sz="1600" b="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b="0" dirty="0">
                          <a:latin typeface="+mn-lt"/>
                          <a:ea typeface="Times New Roman"/>
                          <a:cs typeface="Times New Roman"/>
                        </a:rPr>
                        <a:t>GFLOPS per core (complex single precision)</a:t>
                      </a:r>
                    </a:p>
                  </a:txBody>
                  <a:tcPr marL="68580" marR="68580" marT="0" marB="0"/>
                </a:tc>
              </a:tr>
              <a:tr h="542652">
                <a:tc>
                  <a:txBody>
                    <a:bodyPr/>
                    <a:lstStyle/>
                    <a:p>
                      <a:pPr marL="0" marR="0" algn="ctr">
                        <a:spcBef>
                          <a:spcPts val="0"/>
                        </a:spcBef>
                        <a:spcAft>
                          <a:spcPts val="600"/>
                        </a:spcAft>
                      </a:pPr>
                      <a:r>
                        <a:rPr lang="en-US" sz="1600" dirty="0">
                          <a:latin typeface="+mn-lt"/>
                          <a:ea typeface="Times New Roman"/>
                          <a:cs typeface="Times New Roman"/>
                        </a:rPr>
                        <a:t>50x100</a:t>
                      </a: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50</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105K</a:t>
                      </a:r>
                    </a:p>
                    <a:p>
                      <a:pPr marL="0" marR="0" algn="ctr">
                        <a:spcBef>
                          <a:spcPts val="0"/>
                        </a:spcBef>
                        <a:spcAft>
                          <a:spcPts val="600"/>
                        </a:spcAft>
                      </a:pPr>
                      <a:r>
                        <a:rPr lang="en-US" sz="1600" dirty="0">
                          <a:latin typeface="+mn-lt"/>
                          <a:ea typeface="Times New Roman"/>
                          <a:cs typeface="Times New Roman"/>
                        </a:rPr>
                        <a:t>230 M20K</a:t>
                      </a:r>
                    </a:p>
                    <a:p>
                      <a:pPr marL="0" marR="0" algn="ctr">
                        <a:spcBef>
                          <a:spcPts val="0"/>
                        </a:spcBef>
                        <a:spcAft>
                          <a:spcPts val="600"/>
                        </a:spcAft>
                      </a:pPr>
                      <a:r>
                        <a:rPr lang="en-US" sz="1600" dirty="0">
                          <a:latin typeface="+mn-lt"/>
                          <a:ea typeface="Times New Roman"/>
                          <a:cs typeface="Times New Roman"/>
                        </a:rPr>
                        <a:t>227 </a:t>
                      </a:r>
                      <a:r>
                        <a:rPr lang="en-US" sz="1600" dirty="0" smtClean="0">
                          <a:latin typeface="+mn-lt"/>
                          <a:ea typeface="Times New Roman"/>
                          <a:cs typeface="Times New Roman"/>
                        </a:rPr>
                        <a:t>DSP </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30%</a:t>
                      </a:r>
                      <a:endParaRPr lang="en-US" sz="1600" dirty="0">
                        <a:latin typeface="+mn-lt"/>
                        <a:ea typeface="Times New Roman"/>
                        <a:cs typeface="Times New Roman"/>
                      </a:endParaRPr>
                    </a:p>
                    <a:p>
                      <a:pPr marL="0" marR="0" algn="ctr">
                        <a:spcBef>
                          <a:spcPts val="0"/>
                        </a:spcBef>
                        <a:spcAft>
                          <a:spcPts val="600"/>
                        </a:spcAft>
                      </a:pPr>
                      <a:r>
                        <a:rPr lang="en-US" sz="1600" dirty="0">
                          <a:latin typeface="+mn-lt"/>
                          <a:ea typeface="Times New Roman"/>
                          <a:cs typeface="Times New Roman"/>
                        </a:rPr>
                        <a:t> </a:t>
                      </a:r>
                      <a:r>
                        <a:rPr lang="en-US" sz="1600" dirty="0" smtClean="0">
                          <a:latin typeface="+mn-lt"/>
                          <a:ea typeface="Times New Roman"/>
                          <a:cs typeface="Times New Roman"/>
                        </a:rPr>
                        <a:t>11%</a:t>
                      </a:r>
                    </a:p>
                    <a:p>
                      <a:pPr marL="0" marR="0" algn="ctr">
                        <a:spcBef>
                          <a:spcPts val="0"/>
                        </a:spcBef>
                        <a:spcAft>
                          <a:spcPts val="600"/>
                        </a:spcAft>
                      </a:pPr>
                      <a:r>
                        <a:rPr lang="en-US" sz="1600" dirty="0" smtClean="0">
                          <a:latin typeface="+mn-lt"/>
                          <a:ea typeface="Times New Roman"/>
                          <a:cs typeface="Times New Roman"/>
                        </a:rPr>
                        <a:t>14%</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45 us @</a:t>
                      </a:r>
                    </a:p>
                    <a:p>
                      <a:pPr marL="0" marR="0" algn="ctr">
                        <a:spcBef>
                          <a:spcPts val="0"/>
                        </a:spcBef>
                        <a:spcAft>
                          <a:spcPts val="600"/>
                        </a:spcAft>
                      </a:pPr>
                      <a:r>
                        <a:rPr lang="en-US" sz="1600" dirty="0">
                          <a:latin typeface="+mn-lt"/>
                          <a:ea typeface="Times New Roman"/>
                          <a:cs typeface="Times New Roman"/>
                        </a:rPr>
                        <a:t> 250 MHz</a:t>
                      </a: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43.8</a:t>
                      </a:r>
                    </a:p>
                  </a:txBody>
                  <a:tcPr marL="68580" marR="68580" marT="0" marB="0"/>
                </a:tc>
              </a:tr>
              <a:tr h="542652">
                <a:tc>
                  <a:txBody>
                    <a:bodyPr/>
                    <a:lstStyle/>
                    <a:p>
                      <a:pPr marL="0" marR="0" algn="ctr">
                        <a:spcBef>
                          <a:spcPts val="0"/>
                        </a:spcBef>
                        <a:spcAft>
                          <a:spcPts val="600"/>
                        </a:spcAft>
                      </a:pPr>
                      <a:r>
                        <a:rPr lang="en-US" sz="1600" dirty="0">
                          <a:latin typeface="+mn-lt"/>
                          <a:ea typeface="Times New Roman"/>
                          <a:cs typeface="Times New Roman"/>
                        </a:rPr>
                        <a:t>100x200</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50</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106K</a:t>
                      </a:r>
                    </a:p>
                    <a:p>
                      <a:pPr marL="0" marR="0" algn="ctr">
                        <a:spcBef>
                          <a:spcPts val="0"/>
                        </a:spcBef>
                        <a:spcAft>
                          <a:spcPts val="600"/>
                        </a:spcAft>
                      </a:pPr>
                      <a:r>
                        <a:rPr lang="en-US" sz="1600" dirty="0">
                          <a:latin typeface="+mn-lt"/>
                          <a:ea typeface="Times New Roman"/>
                          <a:cs typeface="Times New Roman"/>
                        </a:rPr>
                        <a:t>304 M20K</a:t>
                      </a:r>
                    </a:p>
                    <a:p>
                      <a:pPr marL="0" marR="0" algn="ctr">
                        <a:spcBef>
                          <a:spcPts val="0"/>
                        </a:spcBef>
                        <a:spcAft>
                          <a:spcPts val="600"/>
                        </a:spcAft>
                      </a:pPr>
                      <a:r>
                        <a:rPr lang="en-US" sz="1600" dirty="0">
                          <a:latin typeface="+mn-lt"/>
                          <a:ea typeface="Times New Roman"/>
                          <a:cs typeface="Times New Roman"/>
                        </a:rPr>
                        <a:t>228 </a:t>
                      </a:r>
                      <a:r>
                        <a:rPr lang="en-US" sz="1600" dirty="0" smtClean="0">
                          <a:latin typeface="+mn-lt"/>
                          <a:ea typeface="Times New Roman"/>
                          <a:cs typeface="Times New Roman"/>
                        </a:rPr>
                        <a:t>DSP </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31%</a:t>
                      </a:r>
                    </a:p>
                    <a:p>
                      <a:pPr marL="0" marR="0" algn="ctr">
                        <a:spcBef>
                          <a:spcPts val="0"/>
                        </a:spcBef>
                        <a:spcAft>
                          <a:spcPts val="600"/>
                        </a:spcAft>
                      </a:pPr>
                      <a:r>
                        <a:rPr lang="en-US" sz="1600" dirty="0" smtClean="0">
                          <a:latin typeface="+mn-lt"/>
                          <a:ea typeface="Times New Roman"/>
                          <a:cs typeface="Times New Roman"/>
                        </a:rPr>
                        <a:t> 15%</a:t>
                      </a:r>
                    </a:p>
                    <a:p>
                      <a:pPr marL="0" marR="0" algn="ctr">
                        <a:spcBef>
                          <a:spcPts val="0"/>
                        </a:spcBef>
                        <a:spcAft>
                          <a:spcPts val="600"/>
                        </a:spcAft>
                      </a:pPr>
                      <a:r>
                        <a:rPr lang="en-US" sz="1600" dirty="0" smtClean="0">
                          <a:latin typeface="+mn-lt"/>
                          <a:ea typeface="Times New Roman"/>
                          <a:cs typeface="Times New Roman"/>
                        </a:rPr>
                        <a:t>14%</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213 us @</a:t>
                      </a:r>
                    </a:p>
                    <a:p>
                      <a:pPr marL="0" marR="0" algn="ctr">
                        <a:spcBef>
                          <a:spcPts val="0"/>
                        </a:spcBef>
                        <a:spcAft>
                          <a:spcPts val="600"/>
                        </a:spcAft>
                      </a:pPr>
                      <a:r>
                        <a:rPr lang="en-US" sz="1600" dirty="0">
                          <a:latin typeface="+mn-lt"/>
                          <a:ea typeface="Times New Roman"/>
                          <a:cs typeface="Times New Roman"/>
                        </a:rPr>
                        <a:t> 250 MHz</a:t>
                      </a: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64.3</a:t>
                      </a:r>
                    </a:p>
                  </a:txBody>
                  <a:tcPr marL="68580" marR="68580" marT="0" marB="0"/>
                </a:tc>
              </a:tr>
              <a:tr h="542652">
                <a:tc>
                  <a:txBody>
                    <a:bodyPr/>
                    <a:lstStyle/>
                    <a:p>
                      <a:pPr marL="0" marR="0" algn="ctr">
                        <a:spcBef>
                          <a:spcPts val="0"/>
                        </a:spcBef>
                        <a:spcAft>
                          <a:spcPts val="600"/>
                        </a:spcAft>
                      </a:pPr>
                      <a:r>
                        <a:rPr lang="en-US" sz="1600">
                          <a:latin typeface="+mn-lt"/>
                          <a:ea typeface="Times New Roman"/>
                          <a:cs typeface="Times New Roman"/>
                        </a:rPr>
                        <a:t>100x200</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100</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202K</a:t>
                      </a:r>
                    </a:p>
                    <a:p>
                      <a:pPr marL="0" marR="0" algn="ctr">
                        <a:spcBef>
                          <a:spcPts val="0"/>
                        </a:spcBef>
                        <a:spcAft>
                          <a:spcPts val="600"/>
                        </a:spcAft>
                      </a:pPr>
                      <a:r>
                        <a:rPr lang="en-US" sz="1600" dirty="0">
                          <a:latin typeface="+mn-lt"/>
                          <a:ea typeface="Times New Roman"/>
                          <a:cs typeface="Times New Roman"/>
                        </a:rPr>
                        <a:t>504 M20K</a:t>
                      </a:r>
                    </a:p>
                    <a:p>
                      <a:pPr marL="0" marR="0" algn="ctr">
                        <a:spcBef>
                          <a:spcPts val="0"/>
                        </a:spcBef>
                        <a:spcAft>
                          <a:spcPts val="600"/>
                        </a:spcAft>
                      </a:pPr>
                      <a:r>
                        <a:rPr lang="en-US" sz="1600" dirty="0">
                          <a:latin typeface="+mn-lt"/>
                          <a:ea typeface="Times New Roman"/>
                          <a:cs typeface="Times New Roman"/>
                        </a:rPr>
                        <a:t>428 </a:t>
                      </a:r>
                      <a:r>
                        <a:rPr lang="en-US" sz="1600" dirty="0" smtClean="0">
                          <a:latin typeface="+mn-lt"/>
                          <a:ea typeface="Times New Roman"/>
                          <a:cs typeface="Times New Roman"/>
                        </a:rPr>
                        <a:t>DSP </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58%</a:t>
                      </a:r>
                    </a:p>
                    <a:p>
                      <a:pPr marL="0" marR="0" algn="ctr">
                        <a:spcBef>
                          <a:spcPts val="0"/>
                        </a:spcBef>
                        <a:spcAft>
                          <a:spcPts val="600"/>
                        </a:spcAft>
                      </a:pPr>
                      <a:r>
                        <a:rPr lang="en-US" sz="1600" dirty="0" smtClean="0">
                          <a:latin typeface="+mn-lt"/>
                          <a:ea typeface="Times New Roman"/>
                          <a:cs typeface="Times New Roman"/>
                        </a:rPr>
                        <a:t> 25%</a:t>
                      </a:r>
                    </a:p>
                    <a:p>
                      <a:pPr marL="0" marR="0" algn="ctr">
                        <a:spcBef>
                          <a:spcPts val="0"/>
                        </a:spcBef>
                        <a:spcAft>
                          <a:spcPts val="600"/>
                        </a:spcAft>
                      </a:pPr>
                      <a:r>
                        <a:rPr lang="en-US" sz="1600" dirty="0" smtClean="0">
                          <a:latin typeface="+mn-lt"/>
                          <a:ea typeface="Times New Roman"/>
                          <a:cs typeface="Times New Roman"/>
                        </a:rPr>
                        <a:t>27%</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173 us @</a:t>
                      </a:r>
                    </a:p>
                    <a:p>
                      <a:pPr marL="0" marR="0" algn="ctr">
                        <a:spcBef>
                          <a:spcPts val="0"/>
                        </a:spcBef>
                        <a:spcAft>
                          <a:spcPts val="600"/>
                        </a:spcAft>
                      </a:pPr>
                      <a:r>
                        <a:rPr lang="en-US" sz="1600" dirty="0">
                          <a:latin typeface="+mn-lt"/>
                          <a:ea typeface="Times New Roman"/>
                          <a:cs typeface="Times New Roman"/>
                        </a:rPr>
                        <a:t> 200 MHz</a:t>
                      </a: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91.9</a:t>
                      </a:r>
                    </a:p>
                  </a:txBody>
                  <a:tcPr marL="68580" marR="68580" marT="0" marB="0"/>
                </a:tc>
              </a:tr>
              <a:tr h="503355">
                <a:tc>
                  <a:txBody>
                    <a:bodyPr/>
                    <a:lstStyle/>
                    <a:p>
                      <a:pPr marL="0" marR="0" algn="ctr">
                        <a:spcBef>
                          <a:spcPts val="0"/>
                        </a:spcBef>
                        <a:spcAft>
                          <a:spcPts val="600"/>
                        </a:spcAft>
                      </a:pPr>
                      <a:r>
                        <a:rPr lang="en-US" sz="1600">
                          <a:latin typeface="+mn-lt"/>
                          <a:ea typeface="Times New Roman"/>
                          <a:cs typeface="Times New Roman"/>
                        </a:rPr>
                        <a:t>250x400 </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100</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200K</a:t>
                      </a:r>
                    </a:p>
                    <a:p>
                      <a:pPr marL="0" marR="0" algn="ctr">
                        <a:spcBef>
                          <a:spcPts val="0"/>
                        </a:spcBef>
                        <a:spcAft>
                          <a:spcPts val="600"/>
                        </a:spcAft>
                      </a:pPr>
                      <a:r>
                        <a:rPr lang="en-US" sz="1600" dirty="0">
                          <a:latin typeface="+mn-lt"/>
                          <a:ea typeface="Times New Roman"/>
                          <a:cs typeface="Times New Roman"/>
                        </a:rPr>
                        <a:t>858 M20K</a:t>
                      </a:r>
                    </a:p>
                    <a:p>
                      <a:pPr marL="0" marR="0" algn="ctr">
                        <a:spcBef>
                          <a:spcPts val="0"/>
                        </a:spcBef>
                        <a:spcAft>
                          <a:spcPts val="600"/>
                        </a:spcAft>
                      </a:pPr>
                      <a:r>
                        <a:rPr lang="en-US" sz="1600" dirty="0">
                          <a:latin typeface="+mn-lt"/>
                          <a:ea typeface="Times New Roman"/>
                          <a:cs typeface="Times New Roman"/>
                        </a:rPr>
                        <a:t>428 </a:t>
                      </a:r>
                      <a:r>
                        <a:rPr lang="en-US" sz="1600" dirty="0" smtClean="0">
                          <a:latin typeface="+mn-lt"/>
                          <a:ea typeface="Times New Roman"/>
                          <a:cs typeface="Times New Roman"/>
                        </a:rPr>
                        <a:t>DSP </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58%</a:t>
                      </a:r>
                    </a:p>
                    <a:p>
                      <a:pPr marL="0" marR="0" algn="ctr">
                        <a:spcBef>
                          <a:spcPts val="0"/>
                        </a:spcBef>
                        <a:spcAft>
                          <a:spcPts val="600"/>
                        </a:spcAft>
                      </a:pPr>
                      <a:r>
                        <a:rPr lang="en-US" sz="1600" dirty="0" smtClean="0">
                          <a:latin typeface="+mn-lt"/>
                          <a:ea typeface="Times New Roman"/>
                          <a:cs typeface="Times New Roman"/>
                        </a:rPr>
                        <a:t> 43%</a:t>
                      </a:r>
                    </a:p>
                    <a:p>
                      <a:pPr marL="0" marR="0" algn="ctr">
                        <a:spcBef>
                          <a:spcPts val="0"/>
                        </a:spcBef>
                        <a:spcAft>
                          <a:spcPts val="600"/>
                        </a:spcAft>
                      </a:pPr>
                      <a:r>
                        <a:rPr lang="en-US" sz="1600" dirty="0" smtClean="0">
                          <a:latin typeface="+mn-lt"/>
                          <a:ea typeface="Times New Roman"/>
                          <a:cs typeface="Times New Roman"/>
                        </a:rPr>
                        <a:t>27%</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1586 us @</a:t>
                      </a:r>
                    </a:p>
                    <a:p>
                      <a:pPr marL="0" marR="0" algn="ctr">
                        <a:spcBef>
                          <a:spcPts val="0"/>
                        </a:spcBef>
                        <a:spcAft>
                          <a:spcPts val="600"/>
                        </a:spcAft>
                      </a:pPr>
                      <a:r>
                        <a:rPr lang="en-US" sz="1600" dirty="0">
                          <a:latin typeface="+mn-lt"/>
                          <a:ea typeface="Times New Roman"/>
                          <a:cs typeface="Times New Roman"/>
                        </a:rPr>
                        <a:t> 200 MHz</a:t>
                      </a: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106</a:t>
                      </a:r>
                    </a:p>
                  </a:txBody>
                  <a:tcPr marL="68580" marR="68580" marT="0" marB="0"/>
                </a:tc>
              </a:tr>
              <a:tr h="503355">
                <a:tc>
                  <a:txBody>
                    <a:bodyPr/>
                    <a:lstStyle/>
                    <a:p>
                      <a:pPr marL="0" marR="0" algn="ctr">
                        <a:spcBef>
                          <a:spcPts val="0"/>
                        </a:spcBef>
                        <a:spcAft>
                          <a:spcPts val="600"/>
                        </a:spcAft>
                      </a:pPr>
                      <a:r>
                        <a:rPr lang="en-US" sz="1600">
                          <a:latin typeface="+mn-lt"/>
                          <a:ea typeface="Times New Roman"/>
                          <a:cs typeface="Times New Roman"/>
                        </a:rPr>
                        <a:t>400x400</a:t>
                      </a: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100</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203K</a:t>
                      </a:r>
                    </a:p>
                    <a:p>
                      <a:pPr marL="0" marR="0" algn="ctr">
                        <a:spcBef>
                          <a:spcPts val="0"/>
                        </a:spcBef>
                        <a:spcAft>
                          <a:spcPts val="600"/>
                        </a:spcAft>
                      </a:pPr>
                      <a:r>
                        <a:rPr lang="en-US" sz="1600" dirty="0">
                          <a:latin typeface="+mn-lt"/>
                          <a:ea typeface="Times New Roman"/>
                          <a:cs typeface="Times New Roman"/>
                        </a:rPr>
                        <a:t>1566 M20K</a:t>
                      </a:r>
                    </a:p>
                    <a:p>
                      <a:pPr marL="0" marR="0" algn="ctr">
                        <a:spcBef>
                          <a:spcPts val="0"/>
                        </a:spcBef>
                        <a:spcAft>
                          <a:spcPts val="600"/>
                        </a:spcAft>
                      </a:pPr>
                      <a:r>
                        <a:rPr lang="en-US" sz="1600" dirty="0">
                          <a:latin typeface="+mn-lt"/>
                          <a:ea typeface="Times New Roman"/>
                          <a:cs typeface="Times New Roman"/>
                        </a:rPr>
                        <a:t>428 </a:t>
                      </a:r>
                      <a:r>
                        <a:rPr lang="en-US" sz="1600" dirty="0" smtClean="0">
                          <a:latin typeface="+mn-lt"/>
                          <a:ea typeface="Times New Roman"/>
                          <a:cs typeface="Times New Roman"/>
                        </a:rPr>
                        <a:t>DSP</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59%</a:t>
                      </a:r>
                    </a:p>
                    <a:p>
                      <a:pPr marL="0" marR="0" algn="ctr">
                        <a:spcBef>
                          <a:spcPts val="0"/>
                        </a:spcBef>
                        <a:spcAft>
                          <a:spcPts val="600"/>
                        </a:spcAft>
                      </a:pPr>
                      <a:r>
                        <a:rPr lang="en-US" sz="1600" dirty="0" smtClean="0">
                          <a:latin typeface="+mn-lt"/>
                          <a:ea typeface="Times New Roman"/>
                          <a:cs typeface="Times New Roman"/>
                        </a:rPr>
                        <a:t> 78%</a:t>
                      </a:r>
                    </a:p>
                    <a:p>
                      <a:pPr marL="0" marR="0" algn="ctr">
                        <a:spcBef>
                          <a:spcPts val="0"/>
                        </a:spcBef>
                        <a:spcAft>
                          <a:spcPts val="600"/>
                        </a:spcAft>
                      </a:pPr>
                      <a:r>
                        <a:rPr lang="en-US" sz="1600" dirty="0" smtClean="0">
                          <a:latin typeface="+mn-lt"/>
                          <a:ea typeface="Times New Roman"/>
                          <a:cs typeface="Times New Roman"/>
                        </a:rPr>
                        <a:t>27%</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4029 us @</a:t>
                      </a:r>
                    </a:p>
                    <a:p>
                      <a:pPr marL="0" marR="0" algn="ctr">
                        <a:spcBef>
                          <a:spcPts val="0"/>
                        </a:spcBef>
                        <a:spcAft>
                          <a:spcPts val="600"/>
                        </a:spcAft>
                      </a:pPr>
                      <a:r>
                        <a:rPr lang="en-US" sz="1600" dirty="0">
                          <a:latin typeface="+mn-lt"/>
                          <a:ea typeface="Times New Roman"/>
                          <a:cs typeface="Times New Roman"/>
                        </a:rPr>
                        <a:t> 200 MHz</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106</a:t>
                      </a: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GB" dirty="0" smtClean="0"/>
              <a:t>GFLOPs and GFLOPs/Watt</a:t>
            </a:r>
            <a:endParaRPr lang="en-GB" dirty="0"/>
          </a:p>
        </p:txBody>
      </p:sp>
      <p:sp>
        <p:nvSpPr>
          <p:cNvPr id="4" name="Slide Number Placeholder 3"/>
          <p:cNvSpPr>
            <a:spLocks noGrp="1"/>
          </p:cNvSpPr>
          <p:nvPr>
            <p:ph type="sldNum" sz="quarter" idx="10"/>
          </p:nvPr>
        </p:nvSpPr>
        <p:spPr/>
        <p:txBody>
          <a:bodyPr/>
          <a:lstStyle/>
          <a:p>
            <a:pPr>
              <a:defRPr/>
            </a:pPr>
            <a:fld id="{6810BFD2-D716-4D50-92F5-E16CA1698945}" type="slidenum">
              <a:rPr lang="en-US"/>
              <a:pPr>
                <a:defRPr/>
              </a:pPr>
              <a:t>26</a:t>
            </a:fld>
            <a:endParaRPr lang="en-US" dirty="0"/>
          </a:p>
        </p:txBody>
      </p:sp>
      <p:graphicFrame>
        <p:nvGraphicFramePr>
          <p:cNvPr id="5" name="Table 4"/>
          <p:cNvGraphicFramePr>
            <a:graphicFrameLocks noGrp="1"/>
          </p:cNvGraphicFramePr>
          <p:nvPr/>
        </p:nvGraphicFramePr>
        <p:xfrm>
          <a:off x="406399" y="1244006"/>
          <a:ext cx="8447314" cy="4853681"/>
        </p:xfrm>
        <a:graphic>
          <a:graphicData uri="http://schemas.openxmlformats.org/drawingml/2006/table">
            <a:tbl>
              <a:tblPr firstRow="1" bandRow="1">
                <a:tableStyleId>{21E4AEA4-8DFA-4A89-87EB-49C32662AFE0}</a:tableStyleId>
              </a:tblPr>
              <a:tblGrid>
                <a:gridCol w="1223852"/>
                <a:gridCol w="939286"/>
                <a:gridCol w="1351224"/>
                <a:gridCol w="1610424"/>
                <a:gridCol w="1868236"/>
                <a:gridCol w="1454292"/>
              </a:tblGrid>
              <a:tr h="496460">
                <a:tc gridSpan="6">
                  <a:txBody>
                    <a:bodyPr/>
                    <a:lstStyle/>
                    <a:p>
                      <a:pPr algn="ctr"/>
                      <a:r>
                        <a:rPr lang="en-US" dirty="0" smtClean="0">
                          <a:solidFill>
                            <a:schemeClr val="bg1"/>
                          </a:solidFill>
                        </a:rPr>
                        <a:t>QR Decomposition </a:t>
                      </a:r>
                      <a:r>
                        <a:rPr lang="en-US" baseline="0" dirty="0" err="1" smtClean="0">
                          <a:solidFill>
                            <a:schemeClr val="bg1"/>
                          </a:solidFill>
                        </a:rPr>
                        <a:t>Parameterizable</a:t>
                      </a:r>
                      <a:r>
                        <a:rPr lang="en-US" baseline="0" dirty="0" smtClean="0">
                          <a:solidFill>
                            <a:schemeClr val="bg1"/>
                          </a:solidFill>
                        </a:rPr>
                        <a:t> Core using 5SGSD5</a:t>
                      </a:r>
                      <a:endParaRPr lang="en-US" dirty="0">
                        <a:solidFill>
                          <a:schemeClr val="bg1"/>
                        </a:solidFill>
                      </a:endParaRP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1123506">
                <a:tc>
                  <a:txBody>
                    <a:bodyPr/>
                    <a:lstStyle/>
                    <a:p>
                      <a:pPr marL="0" marR="0" algn="ctr">
                        <a:spcBef>
                          <a:spcPts val="0"/>
                        </a:spcBef>
                        <a:spcAft>
                          <a:spcPts val="600"/>
                        </a:spcAft>
                      </a:pPr>
                      <a:r>
                        <a:rPr lang="en-US" sz="1600" b="0" dirty="0" smtClean="0">
                          <a:latin typeface="+mn-lt"/>
                          <a:ea typeface="Times New Roman"/>
                          <a:cs typeface="Times New Roman"/>
                        </a:rPr>
                        <a:t>Complex Input </a:t>
                      </a:r>
                      <a:r>
                        <a:rPr lang="en-US" sz="1600" b="0" dirty="0">
                          <a:latin typeface="+mn-lt"/>
                          <a:ea typeface="Times New Roman"/>
                          <a:cs typeface="Times New Roman"/>
                        </a:rPr>
                        <a:t>Matrix </a:t>
                      </a:r>
                      <a:r>
                        <a:rPr lang="en-US" sz="1600" b="0" dirty="0" smtClean="0">
                          <a:latin typeface="+mn-lt"/>
                          <a:ea typeface="Times New Roman"/>
                          <a:cs typeface="Times New Roman"/>
                        </a:rPr>
                        <a:t>Size </a:t>
                      </a:r>
                    </a:p>
                    <a:p>
                      <a:pPr marL="0" marR="0" algn="ctr">
                        <a:spcBef>
                          <a:spcPts val="0"/>
                        </a:spcBef>
                        <a:spcAft>
                          <a:spcPts val="600"/>
                        </a:spcAft>
                      </a:pPr>
                      <a:r>
                        <a:rPr lang="en-US" sz="1600" b="0" dirty="0" smtClean="0">
                          <a:latin typeface="+mn-lt"/>
                          <a:ea typeface="Times New Roman"/>
                          <a:cs typeface="Times New Roman"/>
                        </a:rPr>
                        <a:t>(n x m)</a:t>
                      </a:r>
                      <a:endParaRPr lang="en-US" sz="1600" b="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b="0" dirty="0">
                          <a:latin typeface="+mn-lt"/>
                          <a:ea typeface="Times New Roman"/>
                          <a:cs typeface="Times New Roman"/>
                        </a:rPr>
                        <a:t>Vector Size</a:t>
                      </a:r>
                    </a:p>
                  </a:txBody>
                  <a:tcPr marL="68580" marR="68580" marT="0" marB="0"/>
                </a:tc>
                <a:tc>
                  <a:txBody>
                    <a:bodyPr/>
                    <a:lstStyle/>
                    <a:p>
                      <a:pPr marL="0" marR="0" algn="ctr">
                        <a:spcBef>
                          <a:spcPts val="0"/>
                        </a:spcBef>
                        <a:spcAft>
                          <a:spcPts val="600"/>
                        </a:spcAft>
                      </a:pPr>
                      <a:r>
                        <a:rPr lang="en-US" sz="1600" b="0" dirty="0">
                          <a:latin typeface="+mn-lt"/>
                          <a:ea typeface="Times New Roman"/>
                          <a:cs typeface="Times New Roman"/>
                        </a:rPr>
                        <a:t>Through-put (Matrix per second) </a:t>
                      </a:r>
                    </a:p>
                  </a:txBody>
                  <a:tcPr marL="68580" marR="68580" marT="0" marB="0"/>
                </a:tc>
                <a:tc>
                  <a:txBody>
                    <a:bodyPr/>
                    <a:lstStyle/>
                    <a:p>
                      <a:pPr marL="0" marR="0" algn="ctr">
                        <a:spcBef>
                          <a:spcPts val="0"/>
                        </a:spcBef>
                        <a:spcAft>
                          <a:spcPts val="600"/>
                        </a:spcAft>
                      </a:pPr>
                      <a:r>
                        <a:rPr lang="en-US" sz="1600" b="0" dirty="0">
                          <a:latin typeface="+mn-lt"/>
                          <a:ea typeface="Times New Roman"/>
                          <a:cs typeface="Times New Roman"/>
                        </a:rPr>
                        <a:t>GFLOPS per core (complex single precision)</a:t>
                      </a:r>
                    </a:p>
                  </a:txBody>
                  <a:tcPr marL="68580" marR="68580" marT="0" marB="0"/>
                </a:tc>
                <a:tc>
                  <a:txBody>
                    <a:bodyPr/>
                    <a:lstStyle/>
                    <a:p>
                      <a:pPr marL="0" marR="0" algn="ctr">
                        <a:spcBef>
                          <a:spcPts val="0"/>
                        </a:spcBef>
                        <a:spcAft>
                          <a:spcPts val="600"/>
                        </a:spcAft>
                      </a:pPr>
                      <a:r>
                        <a:rPr lang="en-US" sz="1600" b="0" dirty="0">
                          <a:latin typeface="+mn-lt"/>
                          <a:ea typeface="Times New Roman"/>
                          <a:cs typeface="Times New Roman"/>
                        </a:rPr>
                        <a:t>Core power consumption as measured using Altera 5SGSD5 </a:t>
                      </a:r>
                      <a:r>
                        <a:rPr lang="en-US" sz="1600" b="0" dirty="0" err="1">
                          <a:latin typeface="+mn-lt"/>
                          <a:ea typeface="Times New Roman"/>
                          <a:cs typeface="Times New Roman"/>
                        </a:rPr>
                        <a:t>eval</a:t>
                      </a:r>
                      <a:r>
                        <a:rPr lang="en-US" sz="1600" b="0" dirty="0">
                          <a:latin typeface="+mn-lt"/>
                          <a:ea typeface="Times New Roman"/>
                          <a:cs typeface="Times New Roman"/>
                        </a:rPr>
                        <a:t> board</a:t>
                      </a:r>
                    </a:p>
                  </a:txBody>
                  <a:tcPr marL="68580" marR="68580" marT="0" marB="0"/>
                </a:tc>
                <a:tc>
                  <a:txBody>
                    <a:bodyPr/>
                    <a:lstStyle/>
                    <a:p>
                      <a:pPr marL="0" marR="0" algn="ctr">
                        <a:spcBef>
                          <a:spcPts val="0"/>
                        </a:spcBef>
                        <a:spcAft>
                          <a:spcPts val="600"/>
                        </a:spcAft>
                      </a:pPr>
                      <a:r>
                        <a:rPr lang="en-US" sz="1600" b="0" dirty="0">
                          <a:latin typeface="+mn-lt"/>
                          <a:ea typeface="Times New Roman"/>
                          <a:cs typeface="Times New Roman"/>
                        </a:rPr>
                        <a:t>GFLOPs/Watt</a:t>
                      </a:r>
                    </a:p>
                  </a:txBody>
                  <a:tcPr marL="68580" marR="68580" marT="0" marB="0"/>
                </a:tc>
              </a:tr>
              <a:tr h="542652">
                <a:tc>
                  <a:txBody>
                    <a:bodyPr/>
                    <a:lstStyle/>
                    <a:p>
                      <a:pPr marL="0" marR="0" algn="ctr">
                        <a:spcBef>
                          <a:spcPts val="0"/>
                        </a:spcBef>
                        <a:spcAft>
                          <a:spcPts val="600"/>
                        </a:spcAft>
                      </a:pPr>
                      <a:r>
                        <a:rPr lang="en-US" sz="1600" dirty="0">
                          <a:latin typeface="+mn-lt"/>
                          <a:ea typeface="Times New Roman"/>
                          <a:cs typeface="Times New Roman"/>
                        </a:rPr>
                        <a:t>50x100</a:t>
                      </a: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50</a:t>
                      </a:r>
                    </a:p>
                  </a:txBody>
                  <a:tcPr marL="68580" marR="68580" marT="0" marB="0"/>
                </a:tc>
                <a:tc>
                  <a:txBody>
                    <a:bodyPr/>
                    <a:lstStyle/>
                    <a:p>
                      <a:pPr marL="0" marR="0" algn="ctr">
                        <a:spcBef>
                          <a:spcPts val="0"/>
                        </a:spcBef>
                        <a:spcAft>
                          <a:spcPts val="0"/>
                        </a:spcAft>
                      </a:pPr>
                      <a:r>
                        <a:rPr lang="en-US" sz="1600" kern="1200">
                          <a:latin typeface="+mn-lt"/>
                          <a:ea typeface="Times New Roman"/>
                          <a:cs typeface="Times New Roman"/>
                        </a:rPr>
                        <a:t>31,681 </a:t>
                      </a:r>
                      <a:endParaRPr lang="en-US" sz="160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43.8</a:t>
                      </a: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10.8 </a:t>
                      </a:r>
                      <a:r>
                        <a:rPr lang="en-US" sz="1600" dirty="0">
                          <a:latin typeface="+mn-lt"/>
                          <a:ea typeface="Times New Roman"/>
                          <a:cs typeface="Times New Roman"/>
                        </a:rPr>
                        <a:t>W</a:t>
                      </a: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4.1</a:t>
                      </a:r>
                      <a:endParaRPr lang="en-US" sz="1600" dirty="0">
                        <a:latin typeface="+mn-lt"/>
                        <a:ea typeface="Times New Roman"/>
                        <a:cs typeface="Times New Roman"/>
                      </a:endParaRPr>
                    </a:p>
                  </a:txBody>
                  <a:tcPr marL="68580" marR="68580" marT="0" marB="0"/>
                </a:tc>
              </a:tr>
              <a:tr h="542652">
                <a:tc>
                  <a:txBody>
                    <a:bodyPr/>
                    <a:lstStyle/>
                    <a:p>
                      <a:pPr marL="0" marR="0" algn="ctr">
                        <a:spcBef>
                          <a:spcPts val="0"/>
                        </a:spcBef>
                        <a:spcAft>
                          <a:spcPts val="600"/>
                        </a:spcAft>
                      </a:pPr>
                      <a:r>
                        <a:rPr lang="en-US" sz="1600" dirty="0">
                          <a:latin typeface="+mn-lt"/>
                          <a:ea typeface="Times New Roman"/>
                          <a:cs typeface="Times New Roman"/>
                        </a:rPr>
                        <a:t>100x200</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50</a:t>
                      </a:r>
                    </a:p>
                  </a:txBody>
                  <a:tcPr marL="68580" marR="68580" marT="0" marB="0"/>
                </a:tc>
                <a:tc>
                  <a:txBody>
                    <a:bodyPr/>
                    <a:lstStyle/>
                    <a:p>
                      <a:pPr marL="0" marR="0" algn="ctr">
                        <a:spcBef>
                          <a:spcPts val="0"/>
                        </a:spcBef>
                        <a:spcAft>
                          <a:spcPts val="0"/>
                        </a:spcAft>
                      </a:pPr>
                      <a:r>
                        <a:rPr lang="en-US" sz="1600" kern="1200">
                          <a:latin typeface="+mn-lt"/>
                          <a:ea typeface="Times New Roman"/>
                          <a:cs typeface="Times New Roman"/>
                        </a:rPr>
                        <a:t>5,920 </a:t>
                      </a:r>
                      <a:endParaRPr lang="en-US" sz="160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64.3</a:t>
                      </a: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13.9 W</a:t>
                      </a: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4.6</a:t>
                      </a:r>
                      <a:endParaRPr lang="en-US" sz="1600" dirty="0">
                        <a:latin typeface="+mn-lt"/>
                        <a:ea typeface="Times New Roman"/>
                        <a:cs typeface="Times New Roman"/>
                      </a:endParaRPr>
                    </a:p>
                  </a:txBody>
                  <a:tcPr marL="68580" marR="68580" marT="0" marB="0"/>
                </a:tc>
              </a:tr>
              <a:tr h="542652">
                <a:tc>
                  <a:txBody>
                    <a:bodyPr/>
                    <a:lstStyle/>
                    <a:p>
                      <a:pPr marL="0" marR="0" algn="ctr">
                        <a:spcBef>
                          <a:spcPts val="0"/>
                        </a:spcBef>
                        <a:spcAft>
                          <a:spcPts val="600"/>
                        </a:spcAft>
                      </a:pPr>
                      <a:r>
                        <a:rPr lang="en-US" sz="1600">
                          <a:latin typeface="+mn-lt"/>
                          <a:ea typeface="Times New Roman"/>
                          <a:cs typeface="Times New Roman"/>
                        </a:rPr>
                        <a:t>100x200</a:t>
                      </a:r>
                    </a:p>
                  </a:txBody>
                  <a:tcPr marL="68580" marR="68580" marT="0" marB="0"/>
                </a:tc>
                <a:tc>
                  <a:txBody>
                    <a:bodyPr/>
                    <a:lstStyle/>
                    <a:p>
                      <a:pPr marL="0" marR="0" algn="ctr">
                        <a:spcBef>
                          <a:spcPts val="0"/>
                        </a:spcBef>
                        <a:spcAft>
                          <a:spcPts val="600"/>
                        </a:spcAft>
                      </a:pPr>
                      <a:r>
                        <a:rPr lang="en-US" sz="1600" dirty="0">
                          <a:latin typeface="+mn-lt"/>
                          <a:ea typeface="Times New Roman"/>
                          <a:cs typeface="Times New Roman"/>
                        </a:rPr>
                        <a:t>100</a:t>
                      </a:r>
                    </a:p>
                  </a:txBody>
                  <a:tcPr marL="68580" marR="68580" marT="0" marB="0"/>
                </a:tc>
                <a:tc>
                  <a:txBody>
                    <a:bodyPr/>
                    <a:lstStyle/>
                    <a:p>
                      <a:pPr marL="0" marR="0" algn="ctr">
                        <a:spcBef>
                          <a:spcPts val="0"/>
                        </a:spcBef>
                        <a:spcAft>
                          <a:spcPts val="0"/>
                        </a:spcAft>
                      </a:pPr>
                      <a:r>
                        <a:rPr lang="en-US" sz="1600" kern="1200" dirty="0">
                          <a:solidFill>
                            <a:srgbClr val="000000"/>
                          </a:solidFill>
                          <a:latin typeface="+mn-lt"/>
                          <a:ea typeface="Times New Roman"/>
                          <a:cs typeface="Times New Roman"/>
                        </a:rPr>
                        <a:t>8,467 </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91.9</a:t>
                      </a: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21.0 </a:t>
                      </a:r>
                      <a:r>
                        <a:rPr lang="en-US" sz="1600" dirty="0">
                          <a:latin typeface="+mn-lt"/>
                          <a:ea typeface="Times New Roman"/>
                          <a:cs typeface="Times New Roman"/>
                        </a:rPr>
                        <a:t>W</a:t>
                      </a: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4.4</a:t>
                      </a:r>
                      <a:endParaRPr lang="en-US" sz="1600" dirty="0">
                        <a:latin typeface="+mn-lt"/>
                        <a:ea typeface="Times New Roman"/>
                        <a:cs typeface="Times New Roman"/>
                      </a:endParaRPr>
                    </a:p>
                  </a:txBody>
                  <a:tcPr marL="68580" marR="68580" marT="0" marB="0"/>
                </a:tc>
              </a:tr>
              <a:tr h="503355">
                <a:tc>
                  <a:txBody>
                    <a:bodyPr/>
                    <a:lstStyle/>
                    <a:p>
                      <a:pPr marL="0" marR="0" algn="ctr">
                        <a:spcBef>
                          <a:spcPts val="0"/>
                        </a:spcBef>
                        <a:spcAft>
                          <a:spcPts val="600"/>
                        </a:spcAft>
                      </a:pPr>
                      <a:r>
                        <a:rPr lang="en-US" sz="1600">
                          <a:latin typeface="+mn-lt"/>
                          <a:ea typeface="Times New Roman"/>
                          <a:cs typeface="Times New Roman"/>
                        </a:rPr>
                        <a:t>400x400</a:t>
                      </a: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100</a:t>
                      </a:r>
                    </a:p>
                  </a:txBody>
                  <a:tcPr marL="68580" marR="68580" marT="0" marB="0"/>
                </a:tc>
                <a:tc>
                  <a:txBody>
                    <a:bodyPr/>
                    <a:lstStyle/>
                    <a:p>
                      <a:pPr marL="0" marR="0" algn="ctr">
                        <a:spcBef>
                          <a:spcPts val="0"/>
                        </a:spcBef>
                        <a:spcAft>
                          <a:spcPts val="0"/>
                        </a:spcAft>
                      </a:pPr>
                      <a:r>
                        <a:rPr lang="en-US" sz="1600" kern="1200" dirty="0">
                          <a:solidFill>
                            <a:srgbClr val="000000"/>
                          </a:solidFill>
                          <a:latin typeface="+mn-lt"/>
                          <a:ea typeface="Times New Roman"/>
                          <a:cs typeface="Times New Roman"/>
                        </a:rPr>
                        <a:t>310 </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106</a:t>
                      </a: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25.2 </a:t>
                      </a:r>
                      <a:r>
                        <a:rPr lang="en-US" sz="1600" dirty="0">
                          <a:latin typeface="+mn-lt"/>
                          <a:ea typeface="Times New Roman"/>
                          <a:cs typeface="Times New Roman"/>
                        </a:rPr>
                        <a:t>W</a:t>
                      </a: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4.2</a:t>
                      </a:r>
                      <a:endParaRPr lang="en-US" sz="1600" dirty="0">
                        <a:latin typeface="+mn-lt"/>
                        <a:ea typeface="Times New Roman"/>
                        <a:cs typeface="Times New Roman"/>
                      </a:endParaRPr>
                    </a:p>
                  </a:txBody>
                  <a:tcPr marL="68580" marR="68580" marT="0" marB="0"/>
                </a:tc>
              </a:tr>
              <a:tr h="503355">
                <a:tc>
                  <a:txBody>
                    <a:bodyPr/>
                    <a:lstStyle/>
                    <a:p>
                      <a:pPr marL="0" marR="0" algn="ctr">
                        <a:spcBef>
                          <a:spcPts val="0"/>
                        </a:spcBef>
                        <a:spcAft>
                          <a:spcPts val="600"/>
                        </a:spcAft>
                      </a:pPr>
                      <a:r>
                        <a:rPr lang="en-US" sz="1600" dirty="0">
                          <a:latin typeface="+mn-lt"/>
                          <a:ea typeface="Times New Roman"/>
                          <a:cs typeface="Times New Roman"/>
                        </a:rPr>
                        <a:t>450x450</a:t>
                      </a:r>
                    </a:p>
                  </a:txBody>
                  <a:tcPr marL="68580" marR="68580" marT="0" marB="0"/>
                </a:tc>
                <a:tc>
                  <a:txBody>
                    <a:bodyPr/>
                    <a:lstStyle/>
                    <a:p>
                      <a:pPr marL="0" marR="0" algn="ctr">
                        <a:spcBef>
                          <a:spcPts val="0"/>
                        </a:spcBef>
                        <a:spcAft>
                          <a:spcPts val="600"/>
                        </a:spcAft>
                      </a:pPr>
                      <a:r>
                        <a:rPr lang="en-US" sz="1600">
                          <a:latin typeface="+mn-lt"/>
                          <a:ea typeface="Times New Roman"/>
                          <a:cs typeface="Times New Roman"/>
                        </a:rPr>
                        <a:t>75</a:t>
                      </a:r>
                    </a:p>
                  </a:txBody>
                  <a:tcPr marL="68580" marR="68580" marT="0" marB="0"/>
                </a:tc>
                <a:tc>
                  <a:txBody>
                    <a:bodyPr/>
                    <a:lstStyle/>
                    <a:p>
                      <a:pPr marL="0" marR="0" algn="ctr">
                        <a:spcBef>
                          <a:spcPts val="0"/>
                        </a:spcBef>
                        <a:spcAft>
                          <a:spcPts val="0"/>
                        </a:spcAft>
                      </a:pPr>
                      <a:r>
                        <a:rPr lang="en-US" sz="1600" kern="1200" dirty="0">
                          <a:solidFill>
                            <a:srgbClr val="000000"/>
                          </a:solidFill>
                          <a:latin typeface="+mn-lt"/>
                          <a:ea typeface="Times New Roman"/>
                          <a:cs typeface="Times New Roman"/>
                        </a:rPr>
                        <a:t>165</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80.0</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20.2</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dirty="0" smtClean="0">
                          <a:latin typeface="+mn-lt"/>
                          <a:ea typeface="Times New Roman"/>
                          <a:cs typeface="Times New Roman"/>
                        </a:rPr>
                        <a:t>4.0</a:t>
                      </a:r>
                      <a:endParaRPr lang="en-US" sz="1600" dirty="0">
                        <a:latin typeface="+mn-lt"/>
                        <a:ea typeface="Times New Roman"/>
                        <a:cs typeface="Times New Roman"/>
                      </a:endParaRPr>
                    </a:p>
                  </a:txBody>
                  <a:tcPr marL="68580" marR="68580" marT="0" marB="0"/>
                </a:tc>
              </a:tr>
              <a:tr h="503355">
                <a:tc gridSpan="6">
                  <a:txBody>
                    <a:bodyPr/>
                    <a:lstStyle/>
                    <a:p>
                      <a:pPr marL="0" marR="0" algn="ctr">
                        <a:spcBef>
                          <a:spcPts val="0"/>
                        </a:spcBef>
                        <a:spcAft>
                          <a:spcPts val="600"/>
                        </a:spcAft>
                      </a:pPr>
                      <a:r>
                        <a:rPr lang="en-US" sz="1600" dirty="0" smtClean="0">
                          <a:latin typeface="+mn-lt"/>
                          <a:ea typeface="Times New Roman"/>
                          <a:cs typeface="Times New Roman"/>
                        </a:rPr>
                        <a:t>Complex QRD FLOPs = 5.33mn</a:t>
                      </a:r>
                      <a:r>
                        <a:rPr lang="en-US" sz="1600" baseline="30000" dirty="0" smtClean="0">
                          <a:latin typeface="+mn-lt"/>
                          <a:ea typeface="Times New Roman"/>
                          <a:cs typeface="Times New Roman"/>
                        </a:rPr>
                        <a:t>2</a:t>
                      </a:r>
                      <a:r>
                        <a:rPr lang="en-US" sz="1600" dirty="0" smtClean="0">
                          <a:latin typeface="+mn-lt"/>
                          <a:ea typeface="Times New Roman"/>
                          <a:cs typeface="Times New Roman"/>
                        </a:rPr>
                        <a:t> + 8mn</a:t>
                      </a:r>
                      <a:r>
                        <a:rPr lang="en-US" sz="1600" baseline="0" dirty="0" smtClean="0">
                          <a:latin typeface="+mn-lt"/>
                          <a:ea typeface="Times New Roman"/>
                          <a:cs typeface="Times New Roman"/>
                        </a:rPr>
                        <a:t> – 2n + 4n</a:t>
                      </a:r>
                      <a:r>
                        <a:rPr lang="en-US" sz="1600" baseline="30000" dirty="0" smtClean="0">
                          <a:latin typeface="+mn-lt"/>
                          <a:ea typeface="Times New Roman"/>
                          <a:cs typeface="Times New Roman"/>
                        </a:rPr>
                        <a:t>2</a:t>
                      </a:r>
                      <a:endParaRPr lang="en-US" sz="1600" baseline="30000" dirty="0">
                        <a:latin typeface="+mn-lt"/>
                        <a:ea typeface="Times New Roman"/>
                        <a:cs typeface="Times New Roman"/>
                      </a:endParaRPr>
                    </a:p>
                  </a:txBody>
                  <a:tcPr marL="68580" marR="68580" marT="0" marB="0"/>
                </a:tc>
                <a:tc hMerge="1">
                  <a:txBody>
                    <a:bodyPr/>
                    <a:lstStyle/>
                    <a:p>
                      <a:pPr marL="0" marR="0" algn="ctr">
                        <a:spcBef>
                          <a:spcPts val="0"/>
                        </a:spcBef>
                        <a:spcAft>
                          <a:spcPts val="600"/>
                        </a:spcAft>
                      </a:pPr>
                      <a:endParaRPr lang="en-US" sz="1600" dirty="0">
                        <a:latin typeface="+mn-lt"/>
                        <a:ea typeface="Times New Roman"/>
                        <a:cs typeface="Times New Roman"/>
                      </a:endParaRPr>
                    </a:p>
                  </a:txBody>
                  <a:tcPr marL="68580" marR="68580" marT="0" marB="0"/>
                </a:tc>
                <a:tc hMerge="1">
                  <a:txBody>
                    <a:bodyPr/>
                    <a:lstStyle/>
                    <a:p>
                      <a:pPr marL="0" marR="0" algn="ctr">
                        <a:spcBef>
                          <a:spcPts val="0"/>
                        </a:spcBef>
                        <a:spcAft>
                          <a:spcPts val="0"/>
                        </a:spcAft>
                      </a:pPr>
                      <a:endParaRPr lang="en-US" sz="1600" dirty="0">
                        <a:latin typeface="+mn-lt"/>
                        <a:ea typeface="Times New Roman"/>
                        <a:cs typeface="Times New Roman"/>
                      </a:endParaRPr>
                    </a:p>
                  </a:txBody>
                  <a:tcPr marL="68580" marR="68580" marT="0" marB="0"/>
                </a:tc>
                <a:tc hMerge="1">
                  <a:txBody>
                    <a:bodyPr/>
                    <a:lstStyle/>
                    <a:p>
                      <a:pPr marL="0" marR="0" algn="ctr">
                        <a:spcBef>
                          <a:spcPts val="0"/>
                        </a:spcBef>
                        <a:spcAft>
                          <a:spcPts val="600"/>
                        </a:spcAft>
                      </a:pPr>
                      <a:endParaRPr lang="en-US" sz="1600" dirty="0">
                        <a:latin typeface="+mn-lt"/>
                        <a:ea typeface="Times New Roman"/>
                        <a:cs typeface="Times New Roman"/>
                      </a:endParaRPr>
                    </a:p>
                  </a:txBody>
                  <a:tcPr marL="68580" marR="68580" marT="0" marB="0"/>
                </a:tc>
                <a:tc hMerge="1">
                  <a:txBody>
                    <a:bodyPr/>
                    <a:lstStyle/>
                    <a:p>
                      <a:pPr marL="0" marR="0" algn="ctr">
                        <a:spcBef>
                          <a:spcPts val="0"/>
                        </a:spcBef>
                        <a:spcAft>
                          <a:spcPts val="600"/>
                        </a:spcAft>
                      </a:pPr>
                      <a:endParaRPr lang="en-US" sz="1600" dirty="0">
                        <a:latin typeface="+mn-lt"/>
                        <a:ea typeface="Times New Roman"/>
                        <a:cs typeface="Times New Roman"/>
                      </a:endParaRPr>
                    </a:p>
                  </a:txBody>
                  <a:tcPr marL="68580" marR="68580" marT="0" marB="0"/>
                </a:tc>
                <a:tc hMerge="1">
                  <a:txBody>
                    <a:bodyPr/>
                    <a:lstStyle/>
                    <a:p>
                      <a:pPr marL="0" marR="0" algn="ctr">
                        <a:spcBef>
                          <a:spcPts val="0"/>
                        </a:spcBef>
                        <a:spcAft>
                          <a:spcPts val="600"/>
                        </a:spcAft>
                      </a:pPr>
                      <a:endParaRPr lang="en-US" sz="1600" dirty="0">
                        <a:latin typeface="+mn-lt"/>
                        <a:ea typeface="Times New Roman"/>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399" y="1250950"/>
            <a:ext cx="6024797" cy="1143000"/>
          </a:xfrm>
        </p:spPr>
        <p:txBody>
          <a:bodyPr/>
          <a:lstStyle/>
          <a:p>
            <a:r>
              <a:rPr lang="en-US" dirty="0" smtClean="0"/>
              <a:t>Verification and Accuracy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308797" y="273050"/>
            <a:ext cx="8331200" cy="914400"/>
          </a:xfrm>
        </p:spPr>
        <p:txBody>
          <a:bodyPr/>
          <a:lstStyle/>
          <a:p>
            <a:r>
              <a:rPr lang="en-GB" dirty="0" smtClean="0"/>
              <a:t>Running the Design</a:t>
            </a:r>
            <a:endParaRPr lang="en-GB" dirty="0"/>
          </a:p>
        </p:txBody>
      </p:sp>
      <p:sp>
        <p:nvSpPr>
          <p:cNvPr id="9" name="Content Placeholder 102"/>
          <p:cNvSpPr>
            <a:spLocks noGrp="1"/>
          </p:cNvSpPr>
          <p:nvPr>
            <p:ph idx="1"/>
          </p:nvPr>
        </p:nvSpPr>
        <p:spPr>
          <a:xfrm>
            <a:off x="329573" y="974798"/>
            <a:ext cx="8686836" cy="590955"/>
          </a:xfrm>
        </p:spPr>
        <p:txBody>
          <a:bodyPr/>
          <a:lstStyle/>
          <a:p>
            <a:r>
              <a:rPr lang="en-US" dirty="0" smtClean="0"/>
              <a:t>Initialization feedback in </a:t>
            </a:r>
            <a:r>
              <a:rPr lang="en-US" dirty="0" err="1" smtClean="0"/>
              <a:t>Matlab</a:t>
            </a:r>
            <a:r>
              <a:rPr lang="en-US" dirty="0" smtClean="0"/>
              <a:t> window</a:t>
            </a:r>
          </a:p>
        </p:txBody>
      </p:sp>
      <p:sp>
        <p:nvSpPr>
          <p:cNvPr id="294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86050" name="Picture 2"/>
          <p:cNvPicPr>
            <a:picLocks noChangeAspect="1" noChangeArrowheads="1"/>
          </p:cNvPicPr>
          <p:nvPr/>
        </p:nvPicPr>
        <p:blipFill>
          <a:blip r:embed="rId3" cstate="print"/>
          <a:srcRect/>
          <a:stretch>
            <a:fillRect/>
          </a:stretch>
        </p:blipFill>
        <p:spPr bwMode="auto">
          <a:xfrm>
            <a:off x="745684" y="1819014"/>
            <a:ext cx="7829766" cy="262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308797" y="273050"/>
            <a:ext cx="8331200" cy="914400"/>
          </a:xfrm>
        </p:spPr>
        <p:txBody>
          <a:bodyPr/>
          <a:lstStyle/>
          <a:p>
            <a:r>
              <a:rPr lang="en-GB" dirty="0" smtClean="0"/>
              <a:t>Running the Design</a:t>
            </a:r>
            <a:endParaRPr lang="en-GB" dirty="0"/>
          </a:p>
        </p:txBody>
      </p:sp>
      <p:sp>
        <p:nvSpPr>
          <p:cNvPr id="9" name="Content Placeholder 102"/>
          <p:cNvSpPr>
            <a:spLocks noGrp="1"/>
          </p:cNvSpPr>
          <p:nvPr>
            <p:ph idx="1"/>
          </p:nvPr>
        </p:nvSpPr>
        <p:spPr>
          <a:xfrm>
            <a:off x="329573" y="974798"/>
            <a:ext cx="8686836" cy="590955"/>
          </a:xfrm>
        </p:spPr>
        <p:txBody>
          <a:bodyPr/>
          <a:lstStyle/>
          <a:p>
            <a:r>
              <a:rPr lang="en-US" dirty="0" smtClean="0"/>
              <a:t>After simulation run </a:t>
            </a:r>
            <a:r>
              <a:rPr lang="en-US" dirty="0" err="1" smtClean="0"/>
              <a:t>analyze_DSPBA_out.m</a:t>
            </a:r>
            <a:endParaRPr lang="en-US" dirty="0" smtClean="0"/>
          </a:p>
        </p:txBody>
      </p:sp>
      <p:sp>
        <p:nvSpPr>
          <p:cNvPr id="294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87074" name="Picture 2"/>
          <p:cNvPicPr>
            <a:picLocks noChangeAspect="1" noChangeArrowheads="1"/>
          </p:cNvPicPr>
          <p:nvPr/>
        </p:nvPicPr>
        <p:blipFill>
          <a:blip r:embed="rId3" cstate="print"/>
          <a:srcRect/>
          <a:stretch>
            <a:fillRect/>
          </a:stretch>
        </p:blipFill>
        <p:spPr bwMode="auto">
          <a:xfrm>
            <a:off x="1296640" y="1667658"/>
            <a:ext cx="6600825" cy="432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804845" y="5784352"/>
            <a:ext cx="3400746" cy="276999"/>
          </a:xfrm>
          <a:prstGeom prst="rect">
            <a:avLst/>
          </a:prstGeom>
          <a:noFill/>
        </p:spPr>
        <p:txBody>
          <a:bodyPr wrap="square" rtlCol="0">
            <a:spAutoFit/>
          </a:bodyPr>
          <a:lstStyle/>
          <a:p>
            <a:r>
              <a:rPr lang="en-US" sz="1200" dirty="0" smtClean="0">
                <a:solidFill>
                  <a:srgbClr val="3333CC"/>
                </a:solidFill>
              </a:rPr>
              <a:t>65nm                     40nm                     28nm   </a:t>
            </a:r>
            <a:endParaRPr lang="en-US" sz="1200" dirty="0">
              <a:solidFill>
                <a:srgbClr val="3333CC"/>
              </a:solidFill>
            </a:endParaRPr>
          </a:p>
        </p:txBody>
      </p:sp>
      <p:sp>
        <p:nvSpPr>
          <p:cNvPr id="84994" name="Rectangle 2"/>
          <p:cNvSpPr>
            <a:spLocks noGrp="1" noChangeArrowheads="1"/>
          </p:cNvSpPr>
          <p:nvPr>
            <p:ph type="title"/>
          </p:nvPr>
        </p:nvSpPr>
        <p:spPr/>
        <p:txBody>
          <a:bodyPr/>
          <a:lstStyle/>
          <a:p>
            <a:r>
              <a:rPr lang="en-GB" dirty="0" smtClean="0"/>
              <a:t>Why Floating Point at 28nm ?</a:t>
            </a:r>
            <a:endParaRPr lang="en-US" dirty="0" smtClean="0"/>
          </a:p>
        </p:txBody>
      </p:sp>
      <p:sp>
        <p:nvSpPr>
          <p:cNvPr id="84995" name="Rectangle 3"/>
          <p:cNvSpPr>
            <a:spLocks noGrp="1" noChangeArrowheads="1"/>
          </p:cNvSpPr>
          <p:nvPr>
            <p:ph idx="1"/>
          </p:nvPr>
        </p:nvSpPr>
        <p:spPr>
          <a:xfrm>
            <a:off x="381000" y="1035050"/>
            <a:ext cx="8608888" cy="1116013"/>
          </a:xfrm>
        </p:spPr>
        <p:txBody>
          <a:bodyPr/>
          <a:lstStyle/>
          <a:p>
            <a:r>
              <a:rPr lang="en-GB" sz="2400" dirty="0" smtClean="0"/>
              <a:t>Floating point density determined by hard multiplier density</a:t>
            </a:r>
          </a:p>
          <a:p>
            <a:r>
              <a:rPr lang="en-GB" sz="2400" dirty="0" smtClean="0"/>
              <a:t>Multipliers must efficiently support floating point mantissa sizes</a:t>
            </a:r>
          </a:p>
        </p:txBody>
      </p:sp>
      <p:sp>
        <p:nvSpPr>
          <p:cNvPr id="84993" name="Slide Number Placeholder 3"/>
          <p:cNvSpPr>
            <a:spLocks noGrp="1"/>
          </p:cNvSpPr>
          <p:nvPr>
            <p:ph type="sldNum" sz="quarter" idx="10"/>
          </p:nvPr>
        </p:nvSpPr>
        <p:spPr>
          <a:noFill/>
        </p:spPr>
        <p:txBody>
          <a:bodyPr/>
          <a:lstStyle/>
          <a:p>
            <a:fld id="{22C29DE3-E6D1-4724-AA9F-F11602C2CCC2}" type="slidenum">
              <a:rPr lang="en-US" smtClean="0"/>
              <a:pPr/>
              <a:t>3</a:t>
            </a:fld>
            <a:endParaRPr lang="en-US" smtClean="0"/>
          </a:p>
        </p:txBody>
      </p:sp>
      <p:graphicFrame>
        <p:nvGraphicFramePr>
          <p:cNvPr id="11" name="Chart 10"/>
          <p:cNvGraphicFramePr/>
          <p:nvPr/>
        </p:nvGraphicFramePr>
        <p:xfrm>
          <a:off x="1820333" y="2243666"/>
          <a:ext cx="6045199" cy="3691467"/>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Box 23"/>
          <p:cNvSpPr txBox="1"/>
          <p:nvPr/>
        </p:nvSpPr>
        <p:spPr>
          <a:xfrm>
            <a:off x="5260305" y="5534496"/>
            <a:ext cx="1009867" cy="261610"/>
          </a:xfrm>
          <a:prstGeom prst="rect">
            <a:avLst/>
          </a:prstGeom>
          <a:solidFill>
            <a:schemeClr val="bg1"/>
          </a:solidFill>
        </p:spPr>
        <p:txBody>
          <a:bodyPr wrap="square" rtlCol="0">
            <a:spAutoFit/>
          </a:bodyPr>
          <a:lstStyle/>
          <a:p>
            <a:r>
              <a:rPr lang="en-US" sz="1050" dirty="0" smtClean="0"/>
              <a:t>5SGSB8</a:t>
            </a:r>
            <a:endParaRPr lang="en-US" sz="1050" dirty="0"/>
          </a:p>
        </p:txBody>
      </p:sp>
      <p:sp>
        <p:nvSpPr>
          <p:cNvPr id="7" name="Rectangle 6"/>
          <p:cNvSpPr>
            <a:spLocks noChangeArrowheads="1"/>
          </p:cNvSpPr>
          <p:nvPr/>
        </p:nvSpPr>
        <p:spPr bwMode="auto">
          <a:xfrm>
            <a:off x="3878263" y="2844800"/>
            <a:ext cx="1219200" cy="3278598"/>
          </a:xfrm>
          <a:prstGeom prst="rect">
            <a:avLst/>
          </a:prstGeom>
          <a:solidFill>
            <a:schemeClr val="bg1"/>
          </a:solidFill>
          <a:ln w="9525" algn="ctr">
            <a:noFill/>
            <a:round/>
            <a:headEnd/>
            <a:tailEnd/>
          </a:ln>
        </p:spPr>
        <p:txBody>
          <a:bodyPr/>
          <a:lstStyle/>
          <a:p>
            <a:pPr eaLnBrk="0" hangingPunct="0"/>
            <a:endParaRPr lang="en-US"/>
          </a:p>
        </p:txBody>
      </p:sp>
      <p:grpSp>
        <p:nvGrpSpPr>
          <p:cNvPr id="2" name="Group 7"/>
          <p:cNvGrpSpPr>
            <a:grpSpLocks/>
          </p:cNvGrpSpPr>
          <p:nvPr/>
        </p:nvGrpSpPr>
        <p:grpSpPr bwMode="auto">
          <a:xfrm>
            <a:off x="2887663" y="4716463"/>
            <a:ext cx="1768475" cy="828675"/>
            <a:chOff x="2887133" y="4715932"/>
            <a:chExt cx="1769534" cy="828877"/>
          </a:xfrm>
        </p:grpSpPr>
        <p:cxnSp>
          <p:nvCxnSpPr>
            <p:cNvPr id="9" name="Straight Arrow Connector 8"/>
            <p:cNvCxnSpPr/>
            <p:nvPr/>
          </p:nvCxnSpPr>
          <p:spPr bwMode="auto">
            <a:xfrm flipV="1">
              <a:off x="2887133" y="4774683"/>
              <a:ext cx="1159569" cy="212777"/>
            </a:xfrm>
            <a:prstGeom prst="straightConnector1">
              <a:avLst/>
            </a:prstGeom>
            <a:solidFill>
              <a:schemeClr val="accent1"/>
            </a:solidFill>
            <a:ln w="38100" cap="flat" cmpd="sng" algn="ctr">
              <a:solidFill>
                <a:schemeClr val="tx2">
                  <a:lumMod val="75000"/>
                </a:schemeClr>
              </a:solidFill>
              <a:prstDash val="solid"/>
              <a:round/>
              <a:headEnd type="none" w="med" len="med"/>
              <a:tailEnd type="triangle" w="med" len="med"/>
            </a:ln>
            <a:effectLst/>
          </p:spPr>
        </p:cxnSp>
        <p:cxnSp>
          <p:nvCxnSpPr>
            <p:cNvPr id="10" name="Straight Arrow Connector 9"/>
            <p:cNvCxnSpPr/>
            <p:nvPr/>
          </p:nvCxnSpPr>
          <p:spPr bwMode="auto">
            <a:xfrm flipV="1">
              <a:off x="3184173" y="5359026"/>
              <a:ext cx="1175453" cy="42873"/>
            </a:xfrm>
            <a:prstGeom prst="straightConnector1">
              <a:avLst/>
            </a:prstGeom>
            <a:solidFill>
              <a:schemeClr val="accent1"/>
            </a:solidFill>
            <a:ln w="38100" cap="flat" cmpd="sng" algn="ctr">
              <a:solidFill>
                <a:schemeClr val="tx2">
                  <a:lumMod val="75000"/>
                </a:schemeClr>
              </a:solidFill>
              <a:prstDash val="solid"/>
              <a:round/>
              <a:headEnd type="none" w="med" len="med"/>
              <a:tailEnd type="triangle" w="med" len="med"/>
            </a:ln>
            <a:effectLst/>
          </p:spPr>
        </p:cxnSp>
        <p:cxnSp>
          <p:nvCxnSpPr>
            <p:cNvPr id="12" name="Straight Arrow Connector 11"/>
            <p:cNvCxnSpPr/>
            <p:nvPr/>
          </p:nvCxnSpPr>
          <p:spPr bwMode="auto">
            <a:xfrm flipV="1">
              <a:off x="3446268" y="5435244"/>
              <a:ext cx="1210399" cy="17467"/>
            </a:xfrm>
            <a:prstGeom prst="straightConnector1">
              <a:avLst/>
            </a:prstGeom>
            <a:solidFill>
              <a:schemeClr val="accent1"/>
            </a:solidFill>
            <a:ln w="38100" cap="flat" cmpd="sng" algn="ctr">
              <a:solidFill>
                <a:schemeClr val="tx2">
                  <a:lumMod val="75000"/>
                </a:schemeClr>
              </a:solidFill>
              <a:prstDash val="solid"/>
              <a:round/>
              <a:headEnd type="none" w="med" len="med"/>
              <a:tailEnd type="triangle" w="med" len="med"/>
            </a:ln>
            <a:effectLst/>
          </p:spPr>
        </p:cxnSp>
        <p:sp>
          <p:nvSpPr>
            <p:cNvPr id="13" name="TextBox 12"/>
            <p:cNvSpPr txBox="1"/>
            <p:nvPr/>
          </p:nvSpPr>
          <p:spPr>
            <a:xfrm>
              <a:off x="3268361" y="4715932"/>
              <a:ext cx="459062" cy="262001"/>
            </a:xfrm>
            <a:prstGeom prst="rect">
              <a:avLst/>
            </a:prstGeom>
            <a:solidFill>
              <a:schemeClr val="bg1"/>
            </a:solidFill>
            <a:ln>
              <a:solidFill>
                <a:schemeClr val="tx2">
                  <a:lumMod val="75000"/>
                </a:schemeClr>
              </a:solidFill>
            </a:ln>
          </p:spPr>
          <p:txBody>
            <a:bodyPr wrap="none">
              <a:spAutoFit/>
            </a:bodyPr>
            <a:lstStyle/>
            <a:p>
              <a:pPr eaLnBrk="0" hangingPunct="0">
                <a:defRPr/>
              </a:pPr>
              <a:r>
                <a:rPr lang="en-US" sz="1100" b="1" dirty="0">
                  <a:solidFill>
                    <a:schemeClr val="tx2">
                      <a:lumMod val="75000"/>
                    </a:schemeClr>
                  </a:solidFill>
                </a:rPr>
                <a:t>1.4x</a:t>
              </a:r>
            </a:p>
          </p:txBody>
        </p:sp>
        <p:sp>
          <p:nvSpPr>
            <p:cNvPr id="14" name="TextBox 13"/>
            <p:cNvSpPr txBox="1"/>
            <p:nvPr/>
          </p:nvSpPr>
          <p:spPr>
            <a:xfrm>
              <a:off x="3606701" y="5282807"/>
              <a:ext cx="459063" cy="262002"/>
            </a:xfrm>
            <a:prstGeom prst="rect">
              <a:avLst/>
            </a:prstGeom>
            <a:solidFill>
              <a:schemeClr val="bg1"/>
            </a:solidFill>
            <a:ln>
              <a:solidFill>
                <a:schemeClr val="tx2">
                  <a:lumMod val="75000"/>
                </a:schemeClr>
              </a:solidFill>
            </a:ln>
          </p:spPr>
          <p:txBody>
            <a:bodyPr wrap="none">
              <a:spAutoFit/>
            </a:bodyPr>
            <a:lstStyle/>
            <a:p>
              <a:pPr eaLnBrk="0" hangingPunct="0">
                <a:defRPr/>
              </a:pPr>
              <a:r>
                <a:rPr lang="en-US" sz="1100" b="1" dirty="0">
                  <a:solidFill>
                    <a:schemeClr val="tx2">
                      <a:lumMod val="75000"/>
                    </a:schemeClr>
                  </a:solidFill>
                </a:rPr>
                <a:t>1.4x</a:t>
              </a:r>
            </a:p>
          </p:txBody>
        </p:sp>
      </p:grpSp>
      <p:grpSp>
        <p:nvGrpSpPr>
          <p:cNvPr id="3" name="Group 14"/>
          <p:cNvGrpSpPr>
            <a:grpSpLocks/>
          </p:cNvGrpSpPr>
          <p:nvPr/>
        </p:nvGrpSpPr>
        <p:grpSpPr bwMode="auto">
          <a:xfrm>
            <a:off x="4132263" y="3352800"/>
            <a:ext cx="1150937" cy="1371600"/>
            <a:chOff x="4157133" y="3361268"/>
            <a:chExt cx="1151467" cy="1371601"/>
          </a:xfrm>
        </p:grpSpPr>
        <p:cxnSp>
          <p:nvCxnSpPr>
            <p:cNvPr id="85007" name="Straight Arrow Connector 15"/>
            <p:cNvCxnSpPr>
              <a:cxnSpLocks noChangeShapeType="1"/>
            </p:cNvCxnSpPr>
            <p:nvPr/>
          </p:nvCxnSpPr>
          <p:spPr bwMode="auto">
            <a:xfrm rot="5400000" flipH="1" flipV="1">
              <a:off x="4047066" y="3471335"/>
              <a:ext cx="1371601" cy="1151467"/>
            </a:xfrm>
            <a:prstGeom prst="straightConnector1">
              <a:avLst/>
            </a:prstGeom>
            <a:noFill/>
            <a:ln w="38100" algn="ctr">
              <a:solidFill>
                <a:srgbClr val="CC0000"/>
              </a:solidFill>
              <a:round/>
              <a:headEnd/>
              <a:tailEnd type="triangle" w="med" len="med"/>
            </a:ln>
          </p:spPr>
        </p:cxnSp>
        <p:sp>
          <p:nvSpPr>
            <p:cNvPr id="85008" name="TextBox 16"/>
            <p:cNvSpPr txBox="1">
              <a:spLocks noChangeArrowheads="1"/>
            </p:cNvSpPr>
            <p:nvPr/>
          </p:nvSpPr>
          <p:spPr bwMode="auto">
            <a:xfrm>
              <a:off x="4487333" y="3936998"/>
              <a:ext cx="458991" cy="261610"/>
            </a:xfrm>
            <a:prstGeom prst="rect">
              <a:avLst/>
            </a:prstGeom>
            <a:solidFill>
              <a:schemeClr val="bg1"/>
            </a:solidFill>
            <a:ln w="9525">
              <a:solidFill>
                <a:srgbClr val="C00000"/>
              </a:solidFill>
              <a:miter lim="800000"/>
              <a:headEnd/>
              <a:tailEnd/>
            </a:ln>
          </p:spPr>
          <p:txBody>
            <a:bodyPr wrap="none">
              <a:spAutoFit/>
            </a:bodyPr>
            <a:lstStyle/>
            <a:p>
              <a:pPr eaLnBrk="0" hangingPunct="0"/>
              <a:r>
                <a:rPr lang="en-US" sz="1100" b="1" dirty="0" smtClean="0">
                  <a:solidFill>
                    <a:srgbClr val="C00000"/>
                  </a:solidFill>
                </a:rPr>
                <a:t>3.2x</a:t>
              </a:r>
              <a:endParaRPr lang="en-US" sz="1100" b="1" dirty="0">
                <a:solidFill>
                  <a:srgbClr val="C00000"/>
                </a:solidFill>
              </a:endParaRPr>
            </a:p>
          </p:txBody>
        </p:sp>
      </p:grpSp>
      <p:sp>
        <p:nvSpPr>
          <p:cNvPr id="6" name="Rectangle 5"/>
          <p:cNvSpPr>
            <a:spLocks noChangeArrowheads="1"/>
          </p:cNvSpPr>
          <p:nvPr/>
        </p:nvSpPr>
        <p:spPr bwMode="auto">
          <a:xfrm>
            <a:off x="5097463" y="2836863"/>
            <a:ext cx="1219200" cy="3255712"/>
          </a:xfrm>
          <a:prstGeom prst="rect">
            <a:avLst/>
          </a:prstGeom>
          <a:solidFill>
            <a:schemeClr val="bg1"/>
          </a:solidFill>
          <a:ln w="9525" algn="ctr">
            <a:noFill/>
            <a:round/>
            <a:headEnd/>
            <a:tailEnd/>
          </a:ln>
        </p:spPr>
        <p:txBody>
          <a:bodyPr/>
          <a:lstStyle/>
          <a:p>
            <a:pPr eaLnBrk="0" hangingPunct="0"/>
            <a:endParaRPr lang="en-US"/>
          </a:p>
        </p:txBody>
      </p:sp>
      <p:grpSp>
        <p:nvGrpSpPr>
          <p:cNvPr id="4" name="Group 17"/>
          <p:cNvGrpSpPr>
            <a:grpSpLocks/>
          </p:cNvGrpSpPr>
          <p:nvPr/>
        </p:nvGrpSpPr>
        <p:grpSpPr bwMode="auto">
          <a:xfrm>
            <a:off x="4402138" y="4419600"/>
            <a:ext cx="1211262" cy="881063"/>
            <a:chOff x="4402667" y="4419600"/>
            <a:chExt cx="1210733" cy="880534"/>
          </a:xfrm>
        </p:grpSpPr>
        <p:cxnSp>
          <p:nvCxnSpPr>
            <p:cNvPr id="85005" name="Straight Arrow Connector 18"/>
            <p:cNvCxnSpPr>
              <a:cxnSpLocks noChangeShapeType="1"/>
            </p:cNvCxnSpPr>
            <p:nvPr/>
          </p:nvCxnSpPr>
          <p:spPr bwMode="auto">
            <a:xfrm flipV="1">
              <a:off x="4402667" y="4419600"/>
              <a:ext cx="1210733" cy="880534"/>
            </a:xfrm>
            <a:prstGeom prst="straightConnector1">
              <a:avLst/>
            </a:prstGeom>
            <a:noFill/>
            <a:ln w="38100" algn="ctr">
              <a:solidFill>
                <a:srgbClr val="CC0000"/>
              </a:solidFill>
              <a:round/>
              <a:headEnd/>
              <a:tailEnd type="triangle" w="med" len="med"/>
            </a:ln>
          </p:spPr>
        </p:cxnSp>
        <p:sp>
          <p:nvSpPr>
            <p:cNvPr id="85006" name="TextBox 19"/>
            <p:cNvSpPr txBox="1">
              <a:spLocks noChangeArrowheads="1"/>
            </p:cNvSpPr>
            <p:nvPr/>
          </p:nvSpPr>
          <p:spPr bwMode="auto">
            <a:xfrm>
              <a:off x="4690533" y="4724398"/>
              <a:ext cx="458580" cy="261453"/>
            </a:xfrm>
            <a:prstGeom prst="rect">
              <a:avLst/>
            </a:prstGeom>
            <a:solidFill>
              <a:schemeClr val="bg1"/>
            </a:solidFill>
            <a:ln w="9525">
              <a:solidFill>
                <a:srgbClr val="C00000"/>
              </a:solidFill>
              <a:miter lim="800000"/>
              <a:headEnd/>
              <a:tailEnd/>
            </a:ln>
          </p:spPr>
          <p:txBody>
            <a:bodyPr wrap="none">
              <a:spAutoFit/>
            </a:bodyPr>
            <a:lstStyle/>
            <a:p>
              <a:pPr eaLnBrk="0" hangingPunct="0"/>
              <a:r>
                <a:rPr lang="en-US" sz="1100" b="1" dirty="0" smtClean="0">
                  <a:solidFill>
                    <a:srgbClr val="C00000"/>
                  </a:solidFill>
                </a:rPr>
                <a:t>6.4x</a:t>
              </a:r>
              <a:endParaRPr lang="en-US" sz="1100" b="1" dirty="0">
                <a:solidFill>
                  <a:srgbClr val="C00000"/>
                </a:solidFill>
              </a:endParaRPr>
            </a:p>
          </p:txBody>
        </p:sp>
      </p:grpSp>
      <p:grpSp>
        <p:nvGrpSpPr>
          <p:cNvPr id="5" name="Group 20"/>
          <p:cNvGrpSpPr>
            <a:grpSpLocks/>
          </p:cNvGrpSpPr>
          <p:nvPr/>
        </p:nvGrpSpPr>
        <p:grpSpPr bwMode="auto">
          <a:xfrm>
            <a:off x="4681538" y="5147553"/>
            <a:ext cx="1191361" cy="295981"/>
            <a:chOff x="4682067" y="5147731"/>
            <a:chExt cx="1191361" cy="296338"/>
          </a:xfrm>
        </p:grpSpPr>
        <p:cxnSp>
          <p:nvCxnSpPr>
            <p:cNvPr id="85003" name="Straight Arrow Connector 21"/>
            <p:cNvCxnSpPr>
              <a:cxnSpLocks noChangeShapeType="1"/>
            </p:cNvCxnSpPr>
            <p:nvPr/>
          </p:nvCxnSpPr>
          <p:spPr bwMode="auto">
            <a:xfrm flipV="1">
              <a:off x="4682067" y="5251032"/>
              <a:ext cx="1191361" cy="193037"/>
            </a:xfrm>
            <a:prstGeom prst="straightConnector1">
              <a:avLst/>
            </a:prstGeom>
            <a:noFill/>
            <a:ln w="38100" algn="ctr">
              <a:solidFill>
                <a:srgbClr val="CC0000"/>
              </a:solidFill>
              <a:round/>
              <a:headEnd/>
              <a:tailEnd type="triangle" w="med" len="med"/>
            </a:ln>
          </p:spPr>
        </p:cxnSp>
        <p:sp>
          <p:nvSpPr>
            <p:cNvPr id="85004" name="TextBox 22"/>
            <p:cNvSpPr txBox="1">
              <a:spLocks noChangeArrowheads="1"/>
            </p:cNvSpPr>
            <p:nvPr/>
          </p:nvSpPr>
          <p:spPr bwMode="auto">
            <a:xfrm>
              <a:off x="4961466" y="5147731"/>
              <a:ext cx="341760" cy="261926"/>
            </a:xfrm>
            <a:prstGeom prst="rect">
              <a:avLst/>
            </a:prstGeom>
            <a:solidFill>
              <a:schemeClr val="bg1"/>
            </a:solidFill>
            <a:ln w="9525">
              <a:solidFill>
                <a:srgbClr val="C00000"/>
              </a:solidFill>
              <a:miter lim="800000"/>
              <a:headEnd/>
              <a:tailEnd/>
            </a:ln>
          </p:spPr>
          <p:txBody>
            <a:bodyPr wrap="none">
              <a:spAutoFit/>
            </a:bodyPr>
            <a:lstStyle/>
            <a:p>
              <a:pPr eaLnBrk="0" hangingPunct="0"/>
              <a:r>
                <a:rPr lang="en-US" sz="1100" b="1" dirty="0" smtClean="0">
                  <a:solidFill>
                    <a:srgbClr val="C00000"/>
                  </a:solidFill>
                </a:rPr>
                <a:t>4x</a:t>
              </a:r>
              <a:endParaRPr lang="en-US" sz="1100" b="1" dirty="0">
                <a:solidFill>
                  <a:srgbClr val="C0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0" fill="hold" grpId="0" nodeType="clickEffect">
                                  <p:stCondLst>
                                    <p:cond delay="0"/>
                                  </p:stCondLst>
                                  <p:childTnLst>
                                    <p:anim calcmode="lin" valueType="num">
                                      <p:cBhvr>
                                        <p:cTn id="6" dur="500"/>
                                        <p:tgtEl>
                                          <p:spTgt spid="7"/>
                                        </p:tgtEl>
                                        <p:attrNameLst>
                                          <p:attrName>ppt_w</p:attrName>
                                        </p:attrNameLst>
                                      </p:cBhvr>
                                      <p:tavLst>
                                        <p:tav tm="0">
                                          <p:val>
                                            <p:strVal val="ppt_w"/>
                                          </p:val>
                                        </p:tav>
                                        <p:tav tm="100000">
                                          <p:val>
                                            <p:fltVal val="0"/>
                                          </p:val>
                                        </p:tav>
                                      </p:tavLst>
                                    </p:anim>
                                    <p:anim calcmode="lin" valueType="num">
                                      <p:cBhvr>
                                        <p:cTn id="7" dur="500"/>
                                        <p:tgtEl>
                                          <p:spTgt spid="7"/>
                                        </p:tgtEl>
                                        <p:attrNameLst>
                                          <p:attrName>ppt_h</p:attrName>
                                        </p:attrNameLst>
                                      </p:cBhvr>
                                      <p:tavLst>
                                        <p:tav tm="0">
                                          <p:val>
                                            <p:strVal val="ppt_h"/>
                                          </p:val>
                                        </p:tav>
                                        <p:tav tm="100000">
                                          <p:val>
                                            <p:fltVal val="0"/>
                                          </p:val>
                                        </p:tav>
                                      </p:tavLst>
                                    </p:anim>
                                    <p:animEffect transition="out" filter="fade">
                                      <p:cBhvr>
                                        <p:cTn id="8" dur="500"/>
                                        <p:tgtEl>
                                          <p:spTgt spid="7"/>
                                        </p:tgtEl>
                                      </p:cBhvr>
                                    </p:animEffect>
                                    <p:set>
                                      <p:cBhvr>
                                        <p:cTn id="9" dur="1" fill="hold">
                                          <p:stCondLst>
                                            <p:cond delay="499"/>
                                          </p:stCondLst>
                                        </p:cTn>
                                        <p:tgtEl>
                                          <p:spTgt spid="7"/>
                                        </p:tgtEl>
                                        <p:attrNameLst>
                                          <p:attrName>style.visibility</p:attrName>
                                        </p:attrNameLst>
                                      </p:cBhvr>
                                      <p:to>
                                        <p:strVal val="hidden"/>
                                      </p:to>
                                    </p:se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xit" presetSubtype="0" fill="hold" grpId="0" nodeType="clickEffect">
                                  <p:stCondLst>
                                    <p:cond delay="0"/>
                                  </p:stCondLst>
                                  <p:childTnLst>
                                    <p:anim calcmode="lin" valueType="num">
                                      <p:cBhvr>
                                        <p:cTn id="17" dur="500"/>
                                        <p:tgtEl>
                                          <p:spTgt spid="6"/>
                                        </p:tgtEl>
                                        <p:attrNameLst>
                                          <p:attrName>ppt_w</p:attrName>
                                        </p:attrNameLst>
                                      </p:cBhvr>
                                      <p:tavLst>
                                        <p:tav tm="0">
                                          <p:val>
                                            <p:strVal val="ppt_w"/>
                                          </p:val>
                                        </p:tav>
                                        <p:tav tm="100000">
                                          <p:val>
                                            <p:fltVal val="0"/>
                                          </p:val>
                                        </p:tav>
                                      </p:tavLst>
                                    </p:anim>
                                    <p:anim calcmode="lin" valueType="num">
                                      <p:cBhvr>
                                        <p:cTn id="18" dur="500"/>
                                        <p:tgtEl>
                                          <p:spTgt spid="6"/>
                                        </p:tgtEl>
                                        <p:attrNameLst>
                                          <p:attrName>ppt_h</p:attrName>
                                        </p:attrNameLst>
                                      </p:cBhvr>
                                      <p:tavLst>
                                        <p:tav tm="0">
                                          <p:val>
                                            <p:strVal val="ppt_h"/>
                                          </p:val>
                                        </p:tav>
                                        <p:tav tm="100000">
                                          <p:val>
                                            <p:fltVal val="0"/>
                                          </p:val>
                                        </p:tav>
                                      </p:tavLst>
                                    </p:anim>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par>
                          <p:cTn id="25" fill="hold">
                            <p:stCondLst>
                              <p:cond delay="1000"/>
                            </p:stCondLst>
                            <p:childTnLst>
                              <p:par>
                                <p:cTn id="26" presetID="22" presetClass="entr" presetSubtype="4"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00"/>
                                        <p:tgtEl>
                                          <p:spTgt spid="4"/>
                                        </p:tgtEl>
                                      </p:cBhvr>
                                    </p:animEffect>
                                  </p:childTnLst>
                                </p:cTn>
                              </p:par>
                            </p:childTnLst>
                          </p:cTn>
                        </p:par>
                        <p:par>
                          <p:cTn id="29" fill="hold">
                            <p:stCondLst>
                              <p:cond delay="1500"/>
                            </p:stCondLst>
                            <p:childTnLst>
                              <p:par>
                                <p:cTn id="30" presetID="22" presetClass="entr" presetSubtype="4"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308797" y="273050"/>
            <a:ext cx="8331200" cy="914400"/>
          </a:xfrm>
        </p:spPr>
        <p:txBody>
          <a:bodyPr/>
          <a:lstStyle/>
          <a:p>
            <a:r>
              <a:rPr lang="en-GB" dirty="0" smtClean="0"/>
              <a:t>Simulating the RTL </a:t>
            </a:r>
            <a:endParaRPr lang="en-GB" dirty="0"/>
          </a:p>
        </p:txBody>
      </p:sp>
      <p:sp>
        <p:nvSpPr>
          <p:cNvPr id="294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88099" name="Picture 3"/>
          <p:cNvPicPr>
            <a:picLocks noChangeAspect="1" noChangeArrowheads="1"/>
          </p:cNvPicPr>
          <p:nvPr/>
        </p:nvPicPr>
        <p:blipFill>
          <a:blip r:embed="rId3" cstate="print"/>
          <a:srcRect/>
          <a:stretch>
            <a:fillRect/>
          </a:stretch>
        </p:blipFill>
        <p:spPr bwMode="auto">
          <a:xfrm>
            <a:off x="751561" y="939453"/>
            <a:ext cx="7603299" cy="5133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GB" dirty="0" smtClean="0"/>
              <a:t>Computational error analysis</a:t>
            </a:r>
            <a:endParaRPr lang="en-GB" dirty="0"/>
          </a:p>
        </p:txBody>
      </p:sp>
      <p:sp>
        <p:nvSpPr>
          <p:cNvPr id="4" name="Slide Number Placeholder 3"/>
          <p:cNvSpPr>
            <a:spLocks noGrp="1"/>
          </p:cNvSpPr>
          <p:nvPr>
            <p:ph type="sldNum" sz="quarter" idx="10"/>
          </p:nvPr>
        </p:nvSpPr>
        <p:spPr/>
        <p:txBody>
          <a:bodyPr/>
          <a:lstStyle/>
          <a:p>
            <a:pPr>
              <a:defRPr/>
            </a:pPr>
            <a:fld id="{6810BFD2-D716-4D50-92F5-E16CA1698945}" type="slidenum">
              <a:rPr lang="en-US"/>
              <a:pPr>
                <a:defRPr/>
              </a:pPr>
              <a:t>31</a:t>
            </a:fld>
            <a:endParaRPr lang="en-US" dirty="0"/>
          </a:p>
        </p:txBody>
      </p:sp>
      <p:graphicFrame>
        <p:nvGraphicFramePr>
          <p:cNvPr id="5" name="Table 4"/>
          <p:cNvGraphicFramePr>
            <a:graphicFrameLocks noGrp="1"/>
          </p:cNvGraphicFramePr>
          <p:nvPr/>
        </p:nvGraphicFramePr>
        <p:xfrm>
          <a:off x="406398" y="1244006"/>
          <a:ext cx="8244307" cy="4385025"/>
        </p:xfrm>
        <a:graphic>
          <a:graphicData uri="http://schemas.openxmlformats.org/drawingml/2006/table">
            <a:tbl>
              <a:tblPr firstRow="1" bandRow="1">
                <a:tableStyleId>{21E4AEA4-8DFA-4A89-87EB-49C32662AFE0}</a:tableStyleId>
              </a:tblPr>
              <a:tblGrid>
                <a:gridCol w="1968826"/>
                <a:gridCol w="1511041"/>
                <a:gridCol w="2173731"/>
                <a:gridCol w="2590709"/>
              </a:tblGrid>
              <a:tr h="734016">
                <a:tc gridSpan="4">
                  <a:txBody>
                    <a:bodyPr/>
                    <a:lstStyle/>
                    <a:p>
                      <a:pPr algn="ctr"/>
                      <a:r>
                        <a:rPr lang="en-US" dirty="0" smtClean="0">
                          <a:solidFill>
                            <a:schemeClr val="bg1"/>
                          </a:solidFill>
                        </a:rPr>
                        <a:t>QR Decomposition </a:t>
                      </a:r>
                      <a:r>
                        <a:rPr lang="en-US" baseline="0" dirty="0" smtClean="0">
                          <a:solidFill>
                            <a:schemeClr val="bg1"/>
                          </a:solidFill>
                        </a:rPr>
                        <a:t>Accuracy</a:t>
                      </a:r>
                      <a:endParaRPr lang="en-US" dirty="0">
                        <a:solidFill>
                          <a:schemeClr val="bg1"/>
                        </a:solidFill>
                      </a:endParaRP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1115793">
                <a:tc>
                  <a:txBody>
                    <a:bodyPr/>
                    <a:lstStyle/>
                    <a:p>
                      <a:pPr marL="0" marR="0" algn="ctr">
                        <a:spcBef>
                          <a:spcPts val="0"/>
                        </a:spcBef>
                        <a:spcAft>
                          <a:spcPts val="600"/>
                        </a:spcAft>
                      </a:pPr>
                      <a:r>
                        <a:rPr lang="en-US" sz="1600" b="0" dirty="0" smtClean="0">
                          <a:latin typeface="+mn-lt"/>
                          <a:ea typeface="Times New Roman"/>
                          <a:cs typeface="Times New Roman"/>
                        </a:rPr>
                        <a:t>Complex Input </a:t>
                      </a:r>
                      <a:r>
                        <a:rPr lang="en-US" sz="1600" b="0" dirty="0">
                          <a:latin typeface="+mn-lt"/>
                          <a:ea typeface="Times New Roman"/>
                          <a:cs typeface="Times New Roman"/>
                        </a:rPr>
                        <a:t>Matrix </a:t>
                      </a:r>
                      <a:r>
                        <a:rPr lang="en-US" sz="1600" b="0" dirty="0" smtClean="0">
                          <a:latin typeface="+mn-lt"/>
                          <a:ea typeface="Times New Roman"/>
                          <a:cs typeface="Times New Roman"/>
                        </a:rPr>
                        <a:t>Size </a:t>
                      </a:r>
                    </a:p>
                    <a:p>
                      <a:pPr marL="0" marR="0" algn="ctr">
                        <a:spcBef>
                          <a:spcPts val="0"/>
                        </a:spcBef>
                        <a:spcAft>
                          <a:spcPts val="600"/>
                        </a:spcAft>
                      </a:pPr>
                      <a:r>
                        <a:rPr lang="en-US" sz="1600" b="0" dirty="0" smtClean="0">
                          <a:latin typeface="+mn-lt"/>
                          <a:ea typeface="Times New Roman"/>
                          <a:cs typeface="Times New Roman"/>
                        </a:rPr>
                        <a:t>(n x m)</a:t>
                      </a:r>
                      <a:endParaRPr lang="en-US" sz="1600" b="0" dirty="0">
                        <a:latin typeface="+mn-lt"/>
                        <a:ea typeface="Times New Roman"/>
                        <a:cs typeface="Times New Roman"/>
                      </a:endParaRPr>
                    </a:p>
                  </a:txBody>
                  <a:tcPr marL="68580" marR="68580" marT="0" marB="0"/>
                </a:tc>
                <a:tc>
                  <a:txBody>
                    <a:bodyPr/>
                    <a:lstStyle/>
                    <a:p>
                      <a:pPr marL="0" marR="0" algn="ctr">
                        <a:spcBef>
                          <a:spcPts val="0"/>
                        </a:spcBef>
                        <a:spcAft>
                          <a:spcPts val="600"/>
                        </a:spcAft>
                      </a:pPr>
                      <a:r>
                        <a:rPr lang="en-US" sz="1600" b="0" dirty="0">
                          <a:latin typeface="+mn-lt"/>
                          <a:ea typeface="Times New Roman"/>
                          <a:cs typeface="Times New Roman"/>
                        </a:rPr>
                        <a:t>Vector Size</a:t>
                      </a:r>
                    </a:p>
                  </a:txBody>
                  <a:tcPr marL="68580" marR="68580" marT="0" marB="0"/>
                </a:tc>
                <a:tc>
                  <a:txBody>
                    <a:bodyPr/>
                    <a:lstStyle/>
                    <a:p>
                      <a:pPr marL="0" marR="0" algn="ctr">
                        <a:spcBef>
                          <a:spcPts val="0"/>
                        </a:spcBef>
                        <a:spcAft>
                          <a:spcPts val="0"/>
                        </a:spcAft>
                      </a:pPr>
                      <a:r>
                        <a:rPr lang="en-US" sz="1600" b="0">
                          <a:latin typeface="+mn-lt"/>
                          <a:ea typeface="Times New Roman"/>
                          <a:cs typeface="Times New Roman"/>
                        </a:rPr>
                        <a:t>MATLAB using computer Norm/Max</a:t>
                      </a:r>
                    </a:p>
                  </a:txBody>
                  <a:tcPr marL="68580" marR="68580" marT="0" marB="0"/>
                </a:tc>
                <a:tc>
                  <a:txBody>
                    <a:bodyPr/>
                    <a:lstStyle/>
                    <a:p>
                      <a:pPr marL="0" marR="0" algn="ctr">
                        <a:spcBef>
                          <a:spcPts val="0"/>
                        </a:spcBef>
                        <a:spcAft>
                          <a:spcPts val="0"/>
                        </a:spcAft>
                      </a:pPr>
                      <a:r>
                        <a:rPr lang="en-US" sz="1600" b="0" dirty="0">
                          <a:latin typeface="+mn-lt"/>
                          <a:ea typeface="Times New Roman"/>
                          <a:cs typeface="Times New Roman"/>
                        </a:rPr>
                        <a:t>DSPBA generated RTL Norm/Max</a:t>
                      </a:r>
                    </a:p>
                  </a:txBody>
                  <a:tcPr marL="68580" marR="68580" marT="0" marB="0"/>
                </a:tc>
              </a:tr>
              <a:tr h="694027">
                <a:tc>
                  <a:txBody>
                    <a:bodyPr/>
                    <a:lstStyle/>
                    <a:p>
                      <a:pPr marL="0" marR="0" algn="ctr">
                        <a:spcBef>
                          <a:spcPts val="0"/>
                        </a:spcBef>
                        <a:spcAft>
                          <a:spcPts val="600"/>
                        </a:spcAft>
                      </a:pPr>
                      <a:r>
                        <a:rPr lang="en-US" sz="1600" dirty="0">
                          <a:latin typeface="+mn-lt"/>
                          <a:ea typeface="Times New Roman"/>
                          <a:cs typeface="Times New Roman"/>
                        </a:rPr>
                        <a:t>50x100</a:t>
                      </a:r>
                    </a:p>
                  </a:txBody>
                  <a:tcPr marL="68580" marR="68580" marT="0" marB="0"/>
                </a:tc>
                <a:tc>
                  <a:txBody>
                    <a:bodyPr/>
                    <a:lstStyle/>
                    <a:p>
                      <a:pPr marL="0" marR="0" algn="ctr">
                        <a:spcBef>
                          <a:spcPts val="0"/>
                        </a:spcBef>
                        <a:spcAft>
                          <a:spcPts val="0"/>
                        </a:spcAft>
                      </a:pPr>
                      <a:r>
                        <a:rPr lang="en-US" sz="1600" dirty="0" smtClean="0">
                          <a:latin typeface="+mn-lt"/>
                          <a:ea typeface="Times New Roman"/>
                          <a:cs typeface="Times New Roman"/>
                        </a:rPr>
                        <a:t>50</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latin typeface="+mn-lt"/>
                          <a:ea typeface="Times New Roman"/>
                          <a:cs typeface="Times New Roman"/>
                        </a:rPr>
                        <a:t>5.01e-5 </a:t>
                      </a:r>
                      <a:r>
                        <a:rPr lang="en-US" sz="1600" dirty="0">
                          <a:latin typeface="+mn-lt"/>
                          <a:ea typeface="Times New Roman"/>
                          <a:cs typeface="Times New Roman"/>
                        </a:rPr>
                        <a:t>/ </a:t>
                      </a:r>
                      <a:r>
                        <a:rPr lang="en-US" sz="1600" dirty="0" smtClean="0">
                          <a:latin typeface="+mn-lt"/>
                          <a:ea typeface="Times New Roman"/>
                          <a:cs typeface="Times New Roman"/>
                        </a:rPr>
                        <a:t>6.42e-6</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latin typeface="+mn-lt"/>
                          <a:ea typeface="Times New Roman"/>
                          <a:cs typeface="Times New Roman"/>
                        </a:rPr>
                        <a:t>4.87e-5 </a:t>
                      </a:r>
                      <a:r>
                        <a:rPr lang="en-US" sz="1600" dirty="0">
                          <a:latin typeface="+mn-lt"/>
                          <a:ea typeface="Times New Roman"/>
                          <a:cs typeface="Times New Roman"/>
                        </a:rPr>
                        <a:t>/ </a:t>
                      </a:r>
                      <a:r>
                        <a:rPr lang="en-US" sz="1600" dirty="0" smtClean="0">
                          <a:latin typeface="+mn-lt"/>
                          <a:ea typeface="Times New Roman"/>
                          <a:cs typeface="Times New Roman"/>
                        </a:rPr>
                        <a:t>6.02e-6</a:t>
                      </a:r>
                      <a:endParaRPr lang="en-US" sz="1600" dirty="0">
                        <a:latin typeface="+mn-lt"/>
                        <a:ea typeface="Times New Roman"/>
                        <a:cs typeface="Times New Roman"/>
                      </a:endParaRPr>
                    </a:p>
                  </a:txBody>
                  <a:tcPr marL="68580" marR="68580" marT="0" marB="0"/>
                </a:tc>
              </a:tr>
              <a:tr h="588415">
                <a:tc>
                  <a:txBody>
                    <a:bodyPr/>
                    <a:lstStyle/>
                    <a:p>
                      <a:pPr marL="0" marR="0" algn="ctr">
                        <a:spcBef>
                          <a:spcPts val="0"/>
                        </a:spcBef>
                        <a:spcAft>
                          <a:spcPts val="600"/>
                        </a:spcAft>
                      </a:pPr>
                      <a:r>
                        <a:rPr lang="en-US" sz="1600" dirty="0">
                          <a:latin typeface="+mn-lt"/>
                          <a:ea typeface="Times New Roman"/>
                          <a:cs typeface="Times New Roman"/>
                        </a:rPr>
                        <a:t>100x200</a:t>
                      </a:r>
                    </a:p>
                  </a:txBody>
                  <a:tcPr marL="68580" marR="68580" marT="0" marB="0"/>
                </a:tc>
                <a:tc>
                  <a:txBody>
                    <a:bodyPr/>
                    <a:lstStyle/>
                    <a:p>
                      <a:pPr marL="0" marR="0" algn="ctr">
                        <a:spcBef>
                          <a:spcPts val="0"/>
                        </a:spcBef>
                        <a:spcAft>
                          <a:spcPts val="0"/>
                        </a:spcAft>
                      </a:pPr>
                      <a:r>
                        <a:rPr lang="en-US" sz="1600" dirty="0" smtClean="0">
                          <a:latin typeface="+mn-lt"/>
                          <a:ea typeface="Times New Roman"/>
                          <a:cs typeface="Times New Roman"/>
                        </a:rPr>
                        <a:t>100</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1600" dirty="0">
                          <a:latin typeface="+mn-lt"/>
                          <a:ea typeface="Times New Roman"/>
                          <a:cs typeface="Times New Roman"/>
                        </a:rPr>
                        <a:t>2.3e-5 / 1.24e-6</a:t>
                      </a:r>
                    </a:p>
                  </a:txBody>
                  <a:tcPr marL="68580" marR="68580" marT="0" marB="0"/>
                </a:tc>
                <a:tc>
                  <a:txBody>
                    <a:bodyPr/>
                    <a:lstStyle/>
                    <a:p>
                      <a:pPr marL="0" marR="0" algn="ctr">
                        <a:spcBef>
                          <a:spcPts val="0"/>
                        </a:spcBef>
                        <a:spcAft>
                          <a:spcPts val="0"/>
                        </a:spcAft>
                      </a:pPr>
                      <a:r>
                        <a:rPr lang="en-US" sz="1600">
                          <a:latin typeface="+mn-lt"/>
                          <a:ea typeface="Times New Roman"/>
                          <a:cs typeface="Times New Roman"/>
                        </a:rPr>
                        <a:t>1.68e-5 / 9.97e-7</a:t>
                      </a:r>
                    </a:p>
                  </a:txBody>
                  <a:tcPr marL="68580" marR="68580" marT="0" marB="0"/>
                </a:tc>
              </a:tr>
              <a:tr h="508564">
                <a:tc>
                  <a:txBody>
                    <a:bodyPr/>
                    <a:lstStyle/>
                    <a:p>
                      <a:pPr marL="0" marR="0" algn="ctr">
                        <a:spcBef>
                          <a:spcPts val="0"/>
                        </a:spcBef>
                        <a:spcAft>
                          <a:spcPts val="600"/>
                        </a:spcAft>
                      </a:pPr>
                      <a:r>
                        <a:rPr lang="en-US" sz="1600" dirty="0" smtClean="0">
                          <a:latin typeface="+mn-lt"/>
                          <a:ea typeface="Times New Roman"/>
                          <a:cs typeface="Times New Roman"/>
                        </a:rPr>
                        <a:t>400x400</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1600" dirty="0" smtClean="0">
                          <a:latin typeface="+mn-lt"/>
                          <a:ea typeface="Times New Roman"/>
                          <a:cs typeface="Times New Roman"/>
                        </a:rPr>
                        <a:t>100</a:t>
                      </a:r>
                      <a:endParaRPr lang="en-US" sz="1600" dirty="0">
                        <a:latin typeface="+mn-lt"/>
                        <a:ea typeface="Times New Roman"/>
                        <a:cs typeface="Times New Roman"/>
                      </a:endParaRPr>
                    </a:p>
                  </a:txBody>
                  <a:tcPr marL="68580" marR="68580" marT="0" marB="0"/>
                </a:tc>
                <a:tc>
                  <a:txBody>
                    <a:bodyPr/>
                    <a:lstStyle/>
                    <a:p>
                      <a:pPr marL="0" marR="0" algn="ctr">
                        <a:spcBef>
                          <a:spcPts val="0"/>
                        </a:spcBef>
                        <a:spcAft>
                          <a:spcPts val="0"/>
                        </a:spcAft>
                      </a:pPr>
                      <a:r>
                        <a:rPr lang="en-US" sz="1600" dirty="0">
                          <a:latin typeface="+mn-lt"/>
                          <a:ea typeface="Times New Roman"/>
                          <a:cs typeface="Times New Roman"/>
                        </a:rPr>
                        <a:t>8.8e-5 / 4.81e-6</a:t>
                      </a:r>
                    </a:p>
                  </a:txBody>
                  <a:tcPr marL="68580" marR="68580" marT="0" marB="0"/>
                </a:tc>
                <a:tc>
                  <a:txBody>
                    <a:bodyPr/>
                    <a:lstStyle/>
                    <a:p>
                      <a:pPr marL="0" marR="0" algn="ctr">
                        <a:spcBef>
                          <a:spcPts val="0"/>
                        </a:spcBef>
                        <a:spcAft>
                          <a:spcPts val="0"/>
                        </a:spcAft>
                      </a:pPr>
                      <a:r>
                        <a:rPr lang="en-US" sz="1600" dirty="0">
                          <a:latin typeface="+mn-lt"/>
                          <a:ea typeface="Times New Roman"/>
                          <a:cs typeface="Times New Roman"/>
                        </a:rPr>
                        <a:t>7.07e-5 / 4.03e-6</a:t>
                      </a:r>
                    </a:p>
                  </a:txBody>
                  <a:tcPr marL="68580" marR="68580" marT="0" marB="0"/>
                </a:tc>
              </a:tr>
              <a:tr h="744210">
                <a:tc gridSpan="4">
                  <a:txBody>
                    <a:bodyPr/>
                    <a:lstStyle/>
                    <a:p>
                      <a:pPr marL="0" marR="0" algn="ctr">
                        <a:spcBef>
                          <a:spcPts val="0"/>
                        </a:spcBef>
                        <a:spcAft>
                          <a:spcPts val="600"/>
                        </a:spcAft>
                      </a:pPr>
                      <a:endParaRPr lang="en-US" sz="1600" baseline="0" dirty="0" smtClean="0">
                        <a:latin typeface="+mn-lt"/>
                        <a:ea typeface="Times New Roman"/>
                        <a:cs typeface="Times New Roman"/>
                      </a:endParaRPr>
                    </a:p>
                    <a:p>
                      <a:pPr marL="0" marR="0" algn="ctr">
                        <a:spcBef>
                          <a:spcPts val="0"/>
                        </a:spcBef>
                        <a:spcAft>
                          <a:spcPts val="600"/>
                        </a:spcAft>
                      </a:pPr>
                      <a:r>
                        <a:rPr lang="en-US" sz="1600" baseline="0" dirty="0" smtClean="0">
                          <a:latin typeface="+mn-lt"/>
                          <a:ea typeface="Times New Roman"/>
                          <a:cs typeface="Times New Roman"/>
                        </a:rPr>
                        <a:t> using </a:t>
                      </a:r>
                      <a:r>
                        <a:rPr lang="en-US" sz="1600" baseline="0" dirty="0" err="1" smtClean="0">
                          <a:latin typeface="+mn-lt"/>
                          <a:ea typeface="Times New Roman"/>
                          <a:cs typeface="Times New Roman"/>
                        </a:rPr>
                        <a:t>Frobenius</a:t>
                      </a:r>
                      <a:r>
                        <a:rPr lang="en-US" sz="1600" baseline="0" dirty="0" smtClean="0">
                          <a:latin typeface="+mn-lt"/>
                          <a:ea typeface="Times New Roman"/>
                          <a:cs typeface="Times New Roman"/>
                        </a:rPr>
                        <a:t> norm </a:t>
                      </a:r>
                      <a:endParaRPr lang="en-US" sz="1600" baseline="30000" dirty="0">
                        <a:latin typeface="+mn-lt"/>
                        <a:ea typeface="Times New Roman"/>
                        <a:cs typeface="Times New Roman"/>
                      </a:endParaRPr>
                    </a:p>
                  </a:txBody>
                  <a:tcPr marL="68580" marR="68580" marT="0" marB="0"/>
                </a:tc>
                <a:tc hMerge="1">
                  <a:txBody>
                    <a:bodyPr/>
                    <a:lstStyle/>
                    <a:p>
                      <a:pPr marL="0" marR="0" algn="ctr">
                        <a:spcBef>
                          <a:spcPts val="0"/>
                        </a:spcBef>
                        <a:spcAft>
                          <a:spcPts val="600"/>
                        </a:spcAft>
                      </a:pPr>
                      <a:endParaRPr lang="en-US" sz="1600" dirty="0">
                        <a:latin typeface="+mn-lt"/>
                        <a:ea typeface="Times New Roman"/>
                        <a:cs typeface="Times New Roman"/>
                      </a:endParaRPr>
                    </a:p>
                  </a:txBody>
                  <a:tcPr marL="68580" marR="68580" marT="0" marB="0"/>
                </a:tc>
                <a:tc hMerge="1">
                  <a:txBody>
                    <a:bodyPr/>
                    <a:lstStyle/>
                    <a:p>
                      <a:pPr marL="0" marR="0" algn="ctr">
                        <a:spcBef>
                          <a:spcPts val="0"/>
                        </a:spcBef>
                        <a:spcAft>
                          <a:spcPts val="0"/>
                        </a:spcAft>
                      </a:pPr>
                      <a:endParaRPr lang="en-US" sz="1600" dirty="0">
                        <a:latin typeface="+mn-lt"/>
                        <a:ea typeface="Times New Roman"/>
                        <a:cs typeface="Times New Roman"/>
                      </a:endParaRPr>
                    </a:p>
                  </a:txBody>
                  <a:tcPr marL="68580" marR="68580" marT="0" marB="0"/>
                </a:tc>
                <a:tc hMerge="1">
                  <a:txBody>
                    <a:bodyPr/>
                    <a:lstStyle/>
                    <a:p>
                      <a:pPr marL="0" marR="0" algn="ctr">
                        <a:spcBef>
                          <a:spcPts val="0"/>
                        </a:spcBef>
                        <a:spcAft>
                          <a:spcPts val="600"/>
                        </a:spcAft>
                      </a:pPr>
                      <a:endParaRPr lang="en-US" sz="1600" dirty="0">
                        <a:latin typeface="+mn-lt"/>
                        <a:ea typeface="Times New Roman"/>
                        <a:cs typeface="Times New Roman"/>
                      </a:endParaRPr>
                    </a:p>
                  </a:txBody>
                  <a:tcPr marL="68580" marR="68580" marT="0" marB="0"/>
                </a:tc>
              </a:tr>
            </a:tbl>
          </a:graphicData>
        </a:graphic>
      </p:graphicFrame>
      <p:sp>
        <p:nvSpPr>
          <p:cNvPr id="67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73793" name="Object 1"/>
          <p:cNvGraphicFramePr>
            <a:graphicFrameLocks noChangeAspect="1"/>
          </p:cNvGraphicFramePr>
          <p:nvPr/>
        </p:nvGraphicFramePr>
        <p:xfrm>
          <a:off x="5789613" y="4862513"/>
          <a:ext cx="2022475" cy="828675"/>
        </p:xfrm>
        <a:graphic>
          <a:graphicData uri="http://schemas.openxmlformats.org/presentationml/2006/ole">
            <p:oleObj spid="_x0000_s94210" name="Equation" r:id="rId4" imgW="1244520" imgH="507960" progId="Equation.3">
              <p:embed/>
            </p:oleObj>
          </a:graphicData>
        </a:graphic>
      </p:graphicFrame>
      <p:sp>
        <p:nvSpPr>
          <p:cNvPr id="8" name="TextBox 7"/>
          <p:cNvSpPr txBox="1"/>
          <p:nvPr/>
        </p:nvSpPr>
        <p:spPr>
          <a:xfrm>
            <a:off x="1780674" y="5751095"/>
            <a:ext cx="5498432" cy="369332"/>
          </a:xfrm>
          <a:prstGeom prst="rect">
            <a:avLst/>
          </a:prstGeom>
          <a:noFill/>
        </p:spPr>
        <p:txBody>
          <a:bodyPr wrap="square" rtlCol="0">
            <a:spAutoFit/>
          </a:bodyPr>
          <a:lstStyle/>
          <a:p>
            <a:r>
              <a:rPr lang="en-US" dirty="0" smtClean="0"/>
              <a:t>Using Single Precision Floating Point</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7480D3F8-F758-456F-B023-4C216B03CD42}" type="slidenum">
              <a:rPr lang="en-US"/>
              <a:pPr/>
              <a:t>32</a:t>
            </a:fld>
            <a:endParaRPr lang="en-US"/>
          </a:p>
        </p:txBody>
      </p:sp>
      <p:sp>
        <p:nvSpPr>
          <p:cNvPr id="754690" name="Rectangle 2"/>
          <p:cNvSpPr>
            <a:spLocks noGrp="1" noChangeArrowheads="1"/>
          </p:cNvSpPr>
          <p:nvPr>
            <p:ph type="title"/>
          </p:nvPr>
        </p:nvSpPr>
        <p:spPr/>
        <p:txBody>
          <a:bodyPr/>
          <a:lstStyle/>
          <a:p>
            <a:r>
              <a:rPr lang="en-GB" altLang="ja-JP" dirty="0" smtClean="0">
                <a:ea typeface="ＭＳ Ｐゴシック" charset="-128"/>
              </a:rPr>
              <a:t>Shipping </a:t>
            </a:r>
            <a:r>
              <a:rPr lang="en-GB" altLang="ja-JP" dirty="0" smtClean="0">
                <a:ea typeface="ＭＳ Ｐゴシック" charset="-128"/>
              </a:rPr>
              <a:t>today as reference </a:t>
            </a:r>
            <a:r>
              <a:rPr lang="en-GB" altLang="ja-JP" dirty="0" smtClean="0">
                <a:ea typeface="ＭＳ Ｐゴシック" charset="-128"/>
              </a:rPr>
              <a:t>designs</a:t>
            </a:r>
            <a:endParaRPr lang="en-US" altLang="ja-JP" dirty="0">
              <a:ea typeface="ＭＳ Ｐゴシック" charset="-128"/>
            </a:endParaRPr>
          </a:p>
        </p:txBody>
      </p:sp>
      <p:pic>
        <p:nvPicPr>
          <p:cNvPr id="698370" name="Picture 2"/>
          <p:cNvPicPr>
            <a:picLocks noChangeAspect="1" noChangeArrowheads="1"/>
          </p:cNvPicPr>
          <p:nvPr/>
        </p:nvPicPr>
        <p:blipFill>
          <a:blip r:embed="rId3" cstate="print"/>
          <a:srcRect/>
          <a:stretch>
            <a:fillRect/>
          </a:stretch>
        </p:blipFill>
        <p:spPr bwMode="auto">
          <a:xfrm>
            <a:off x="214313" y="1724025"/>
            <a:ext cx="8715375" cy="34099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Grp="1" noChangeArrowheads="1"/>
          </p:cNvSpPr>
          <p:nvPr>
            <p:ph type="title"/>
          </p:nvPr>
        </p:nvSpPr>
        <p:spPr/>
        <p:txBody>
          <a:bodyPr/>
          <a:lstStyle/>
          <a:p>
            <a:r>
              <a:rPr lang="en-GB" altLang="ja-JP" dirty="0" smtClean="0">
                <a:ea typeface="ＭＳ Ｐゴシック" charset="-128"/>
              </a:rPr>
              <a:t>Third party benchmarking by BDTI</a:t>
            </a:r>
            <a:endParaRPr lang="en-US" altLang="ja-JP" dirty="0">
              <a:ea typeface="ＭＳ Ｐゴシック" charset="-128"/>
            </a:endParaRPr>
          </a:p>
        </p:txBody>
      </p:sp>
      <p:sp>
        <p:nvSpPr>
          <p:cNvPr id="5" name="Slide Number Placeholder 3"/>
          <p:cNvSpPr>
            <a:spLocks noGrp="1"/>
          </p:cNvSpPr>
          <p:nvPr>
            <p:ph type="sldNum" sz="quarter" idx="10"/>
          </p:nvPr>
        </p:nvSpPr>
        <p:spPr/>
        <p:txBody>
          <a:bodyPr/>
          <a:lstStyle/>
          <a:p>
            <a:fld id="{7480D3F8-F758-456F-B023-4C216B03CD42}" type="slidenum">
              <a:rPr lang="en-US"/>
              <a:pPr/>
              <a:t>33</a:t>
            </a:fld>
            <a:endParaRPr lang="en-US"/>
          </a:p>
        </p:txBody>
      </p:sp>
      <p:pic>
        <p:nvPicPr>
          <p:cNvPr id="521218" name="Picture 2"/>
          <p:cNvPicPr>
            <a:picLocks noChangeAspect="1" noChangeArrowheads="1"/>
          </p:cNvPicPr>
          <p:nvPr/>
        </p:nvPicPr>
        <p:blipFill>
          <a:blip r:embed="rId3" cstate="print"/>
          <a:srcRect/>
          <a:stretch>
            <a:fillRect/>
          </a:stretch>
        </p:blipFill>
        <p:spPr bwMode="auto">
          <a:xfrm>
            <a:off x="2418744" y="842444"/>
            <a:ext cx="4414318" cy="561432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399" y="1250950"/>
            <a:ext cx="6024797" cy="1143000"/>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smtClean="0"/>
              <a:t>Floating Point Multiplier Capabilities</a:t>
            </a:r>
            <a:endParaRPr lang="en-US" smtClean="0"/>
          </a:p>
        </p:txBody>
      </p:sp>
      <p:sp>
        <p:nvSpPr>
          <p:cNvPr id="86017" name="Slide Number Placeholder 3"/>
          <p:cNvSpPr>
            <a:spLocks noGrp="1"/>
          </p:cNvSpPr>
          <p:nvPr>
            <p:ph type="sldNum" sz="quarter" idx="10"/>
          </p:nvPr>
        </p:nvSpPr>
        <p:spPr>
          <a:noFill/>
        </p:spPr>
        <p:txBody>
          <a:bodyPr/>
          <a:lstStyle/>
          <a:p>
            <a:fld id="{0CF1D399-899F-45E6-968F-0AF038A3A6F6}" type="slidenum">
              <a:rPr lang="en-US" smtClean="0"/>
              <a:pPr/>
              <a:t>4</a:t>
            </a:fld>
            <a:endParaRPr lang="en-US" smtClean="0"/>
          </a:p>
        </p:txBody>
      </p:sp>
      <p:graphicFrame>
        <p:nvGraphicFramePr>
          <p:cNvPr id="11" name="Chart 10"/>
          <p:cNvGraphicFramePr/>
          <p:nvPr/>
        </p:nvGraphicFramePr>
        <p:xfrm>
          <a:off x="1820333" y="2243666"/>
          <a:ext cx="6045199" cy="3691467"/>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Group 5"/>
          <p:cNvGrpSpPr>
            <a:grpSpLocks/>
          </p:cNvGrpSpPr>
          <p:nvPr/>
        </p:nvGrpSpPr>
        <p:grpSpPr bwMode="auto">
          <a:xfrm>
            <a:off x="2887663" y="4716463"/>
            <a:ext cx="1768475" cy="828675"/>
            <a:chOff x="2887133" y="4715932"/>
            <a:chExt cx="1769534" cy="828877"/>
          </a:xfrm>
        </p:grpSpPr>
        <p:cxnSp>
          <p:nvCxnSpPr>
            <p:cNvPr id="7" name="Straight Arrow Connector 6"/>
            <p:cNvCxnSpPr/>
            <p:nvPr/>
          </p:nvCxnSpPr>
          <p:spPr bwMode="auto">
            <a:xfrm flipV="1">
              <a:off x="2887133" y="4774683"/>
              <a:ext cx="1159569" cy="212777"/>
            </a:xfrm>
            <a:prstGeom prst="straightConnector1">
              <a:avLst/>
            </a:prstGeom>
            <a:solidFill>
              <a:schemeClr val="accent1"/>
            </a:solidFill>
            <a:ln w="38100" cap="flat" cmpd="sng" algn="ctr">
              <a:solidFill>
                <a:schemeClr val="tx2">
                  <a:lumMod val="75000"/>
                </a:schemeClr>
              </a:solidFill>
              <a:prstDash val="solid"/>
              <a:round/>
              <a:headEnd type="none" w="med" len="med"/>
              <a:tailEnd type="triangle" w="med" len="med"/>
            </a:ln>
            <a:effectLst/>
          </p:spPr>
        </p:cxnSp>
        <p:cxnSp>
          <p:nvCxnSpPr>
            <p:cNvPr id="8" name="Straight Arrow Connector 7"/>
            <p:cNvCxnSpPr/>
            <p:nvPr/>
          </p:nvCxnSpPr>
          <p:spPr bwMode="auto">
            <a:xfrm flipV="1">
              <a:off x="3184173" y="5359026"/>
              <a:ext cx="1175453" cy="42873"/>
            </a:xfrm>
            <a:prstGeom prst="straightConnector1">
              <a:avLst/>
            </a:prstGeom>
            <a:solidFill>
              <a:schemeClr val="accent1"/>
            </a:solidFill>
            <a:ln w="38100" cap="flat" cmpd="sng" algn="ctr">
              <a:solidFill>
                <a:schemeClr val="tx2">
                  <a:lumMod val="75000"/>
                </a:schemeClr>
              </a:solidFill>
              <a:prstDash val="solid"/>
              <a:round/>
              <a:headEnd type="none" w="med" len="med"/>
              <a:tailEnd type="triangle" w="med" len="med"/>
            </a:ln>
            <a:effectLst/>
          </p:spPr>
        </p:cxnSp>
        <p:cxnSp>
          <p:nvCxnSpPr>
            <p:cNvPr id="9" name="Straight Arrow Connector 8"/>
            <p:cNvCxnSpPr/>
            <p:nvPr/>
          </p:nvCxnSpPr>
          <p:spPr bwMode="auto">
            <a:xfrm flipV="1">
              <a:off x="3446268" y="5435244"/>
              <a:ext cx="1210399" cy="17467"/>
            </a:xfrm>
            <a:prstGeom prst="straightConnector1">
              <a:avLst/>
            </a:prstGeom>
            <a:solidFill>
              <a:schemeClr val="accent1"/>
            </a:solidFill>
            <a:ln w="38100" cap="flat" cmpd="sng" algn="ctr">
              <a:solidFill>
                <a:schemeClr val="tx2">
                  <a:lumMod val="75000"/>
                </a:schemeClr>
              </a:solidFill>
              <a:prstDash val="solid"/>
              <a:round/>
              <a:headEnd type="none" w="med" len="med"/>
              <a:tailEnd type="triangle" w="med" len="med"/>
            </a:ln>
            <a:effectLst/>
          </p:spPr>
        </p:cxnSp>
        <p:sp>
          <p:nvSpPr>
            <p:cNvPr id="10" name="TextBox 9"/>
            <p:cNvSpPr txBox="1"/>
            <p:nvPr/>
          </p:nvSpPr>
          <p:spPr>
            <a:xfrm>
              <a:off x="3268361" y="4715932"/>
              <a:ext cx="459062" cy="262001"/>
            </a:xfrm>
            <a:prstGeom prst="rect">
              <a:avLst/>
            </a:prstGeom>
            <a:solidFill>
              <a:schemeClr val="bg1"/>
            </a:solidFill>
            <a:ln>
              <a:solidFill>
                <a:schemeClr val="tx2">
                  <a:lumMod val="75000"/>
                </a:schemeClr>
              </a:solidFill>
            </a:ln>
          </p:spPr>
          <p:txBody>
            <a:bodyPr wrap="none">
              <a:spAutoFit/>
            </a:bodyPr>
            <a:lstStyle/>
            <a:p>
              <a:pPr eaLnBrk="0" hangingPunct="0">
                <a:defRPr/>
              </a:pPr>
              <a:r>
                <a:rPr lang="en-US" sz="1100" b="1" dirty="0">
                  <a:solidFill>
                    <a:schemeClr val="tx2">
                      <a:lumMod val="75000"/>
                    </a:schemeClr>
                  </a:solidFill>
                </a:rPr>
                <a:t>1.4x</a:t>
              </a:r>
            </a:p>
          </p:txBody>
        </p:sp>
        <p:sp>
          <p:nvSpPr>
            <p:cNvPr id="12" name="TextBox 11"/>
            <p:cNvSpPr txBox="1"/>
            <p:nvPr/>
          </p:nvSpPr>
          <p:spPr>
            <a:xfrm>
              <a:off x="3606701" y="5282807"/>
              <a:ext cx="459063" cy="262002"/>
            </a:xfrm>
            <a:prstGeom prst="rect">
              <a:avLst/>
            </a:prstGeom>
            <a:solidFill>
              <a:schemeClr val="bg1"/>
            </a:solidFill>
            <a:ln>
              <a:solidFill>
                <a:schemeClr val="tx2">
                  <a:lumMod val="75000"/>
                </a:schemeClr>
              </a:solidFill>
            </a:ln>
          </p:spPr>
          <p:txBody>
            <a:bodyPr wrap="none">
              <a:spAutoFit/>
            </a:bodyPr>
            <a:lstStyle/>
            <a:p>
              <a:pPr eaLnBrk="0" hangingPunct="0">
                <a:defRPr/>
              </a:pPr>
              <a:r>
                <a:rPr lang="en-US" sz="1100" b="1" dirty="0">
                  <a:solidFill>
                    <a:schemeClr val="tx2">
                      <a:lumMod val="75000"/>
                    </a:schemeClr>
                  </a:solidFill>
                </a:rPr>
                <a:t>1.4x</a:t>
              </a:r>
            </a:p>
          </p:txBody>
        </p:sp>
      </p:grpSp>
      <p:grpSp>
        <p:nvGrpSpPr>
          <p:cNvPr id="3" name="Group 12"/>
          <p:cNvGrpSpPr>
            <a:grpSpLocks/>
          </p:cNvGrpSpPr>
          <p:nvPr/>
        </p:nvGrpSpPr>
        <p:grpSpPr bwMode="auto">
          <a:xfrm>
            <a:off x="4132263" y="3352800"/>
            <a:ext cx="1150937" cy="1371600"/>
            <a:chOff x="4157133" y="3361268"/>
            <a:chExt cx="1151467" cy="1371601"/>
          </a:xfrm>
        </p:grpSpPr>
        <p:cxnSp>
          <p:nvCxnSpPr>
            <p:cNvPr id="86029" name="Straight Arrow Connector 13"/>
            <p:cNvCxnSpPr>
              <a:cxnSpLocks noChangeShapeType="1"/>
            </p:cNvCxnSpPr>
            <p:nvPr/>
          </p:nvCxnSpPr>
          <p:spPr bwMode="auto">
            <a:xfrm rot="5400000" flipH="1" flipV="1">
              <a:off x="4047066" y="3471335"/>
              <a:ext cx="1371601" cy="1151467"/>
            </a:xfrm>
            <a:prstGeom prst="straightConnector1">
              <a:avLst/>
            </a:prstGeom>
            <a:noFill/>
            <a:ln w="38100" algn="ctr">
              <a:solidFill>
                <a:srgbClr val="CC0000"/>
              </a:solidFill>
              <a:round/>
              <a:headEnd/>
              <a:tailEnd type="triangle" w="med" len="med"/>
            </a:ln>
          </p:spPr>
        </p:cxnSp>
        <p:sp>
          <p:nvSpPr>
            <p:cNvPr id="86030" name="TextBox 14"/>
            <p:cNvSpPr txBox="1">
              <a:spLocks noChangeArrowheads="1"/>
            </p:cNvSpPr>
            <p:nvPr/>
          </p:nvSpPr>
          <p:spPr bwMode="auto">
            <a:xfrm>
              <a:off x="4487333" y="3936998"/>
              <a:ext cx="458991" cy="261610"/>
            </a:xfrm>
            <a:prstGeom prst="rect">
              <a:avLst/>
            </a:prstGeom>
            <a:solidFill>
              <a:schemeClr val="bg1"/>
            </a:solidFill>
            <a:ln w="9525">
              <a:solidFill>
                <a:srgbClr val="C00000"/>
              </a:solidFill>
              <a:miter lim="800000"/>
              <a:headEnd/>
              <a:tailEnd/>
            </a:ln>
          </p:spPr>
          <p:txBody>
            <a:bodyPr wrap="none">
              <a:spAutoFit/>
            </a:bodyPr>
            <a:lstStyle/>
            <a:p>
              <a:pPr eaLnBrk="0" hangingPunct="0"/>
              <a:r>
                <a:rPr lang="en-US" sz="1100" b="1" dirty="0" smtClean="0">
                  <a:solidFill>
                    <a:srgbClr val="C00000"/>
                  </a:solidFill>
                </a:rPr>
                <a:t>3.2x</a:t>
              </a:r>
              <a:endParaRPr lang="en-US" sz="1100" b="1" dirty="0">
                <a:solidFill>
                  <a:srgbClr val="C00000"/>
                </a:solidFill>
              </a:endParaRPr>
            </a:p>
          </p:txBody>
        </p:sp>
      </p:grpSp>
      <p:grpSp>
        <p:nvGrpSpPr>
          <p:cNvPr id="4" name="Group 15"/>
          <p:cNvGrpSpPr>
            <a:grpSpLocks/>
          </p:cNvGrpSpPr>
          <p:nvPr/>
        </p:nvGrpSpPr>
        <p:grpSpPr bwMode="auto">
          <a:xfrm>
            <a:off x="4402138" y="4419600"/>
            <a:ext cx="1211262" cy="881063"/>
            <a:chOff x="4402667" y="4419600"/>
            <a:chExt cx="1210733" cy="880534"/>
          </a:xfrm>
        </p:grpSpPr>
        <p:cxnSp>
          <p:nvCxnSpPr>
            <p:cNvPr id="86027" name="Straight Arrow Connector 16"/>
            <p:cNvCxnSpPr>
              <a:cxnSpLocks noChangeShapeType="1"/>
            </p:cNvCxnSpPr>
            <p:nvPr/>
          </p:nvCxnSpPr>
          <p:spPr bwMode="auto">
            <a:xfrm flipV="1">
              <a:off x="4402667" y="4419600"/>
              <a:ext cx="1210733" cy="880534"/>
            </a:xfrm>
            <a:prstGeom prst="straightConnector1">
              <a:avLst/>
            </a:prstGeom>
            <a:noFill/>
            <a:ln w="38100" algn="ctr">
              <a:solidFill>
                <a:srgbClr val="CC0000"/>
              </a:solidFill>
              <a:round/>
              <a:headEnd/>
              <a:tailEnd type="triangle" w="med" len="med"/>
            </a:ln>
          </p:spPr>
        </p:cxnSp>
        <p:sp>
          <p:nvSpPr>
            <p:cNvPr id="86028" name="TextBox 17"/>
            <p:cNvSpPr txBox="1">
              <a:spLocks noChangeArrowheads="1"/>
            </p:cNvSpPr>
            <p:nvPr/>
          </p:nvSpPr>
          <p:spPr bwMode="auto">
            <a:xfrm>
              <a:off x="4690533" y="4724398"/>
              <a:ext cx="458580" cy="261453"/>
            </a:xfrm>
            <a:prstGeom prst="rect">
              <a:avLst/>
            </a:prstGeom>
            <a:solidFill>
              <a:schemeClr val="bg1"/>
            </a:solidFill>
            <a:ln w="9525">
              <a:solidFill>
                <a:srgbClr val="C00000"/>
              </a:solidFill>
              <a:miter lim="800000"/>
              <a:headEnd/>
              <a:tailEnd/>
            </a:ln>
          </p:spPr>
          <p:txBody>
            <a:bodyPr wrap="none">
              <a:spAutoFit/>
            </a:bodyPr>
            <a:lstStyle/>
            <a:p>
              <a:pPr eaLnBrk="0" hangingPunct="0"/>
              <a:r>
                <a:rPr lang="en-US" sz="1100" b="1" dirty="0">
                  <a:solidFill>
                    <a:srgbClr val="C00000"/>
                  </a:solidFill>
                </a:rPr>
                <a:t>6</a:t>
              </a:r>
              <a:r>
                <a:rPr lang="en-US" sz="1100" b="1" dirty="0" smtClean="0">
                  <a:solidFill>
                    <a:srgbClr val="C00000"/>
                  </a:solidFill>
                </a:rPr>
                <a:t>.4x</a:t>
              </a:r>
              <a:endParaRPr lang="en-US" sz="1100" b="1" dirty="0">
                <a:solidFill>
                  <a:srgbClr val="C00000"/>
                </a:solidFill>
              </a:endParaRPr>
            </a:p>
          </p:txBody>
        </p:sp>
      </p:grpSp>
      <p:grpSp>
        <p:nvGrpSpPr>
          <p:cNvPr id="5" name="Group 18"/>
          <p:cNvGrpSpPr>
            <a:grpSpLocks/>
          </p:cNvGrpSpPr>
          <p:nvPr/>
        </p:nvGrpSpPr>
        <p:grpSpPr bwMode="auto">
          <a:xfrm>
            <a:off x="4681538" y="5147553"/>
            <a:ext cx="1266775" cy="295985"/>
            <a:chOff x="4682067" y="5147731"/>
            <a:chExt cx="1266775" cy="296342"/>
          </a:xfrm>
        </p:grpSpPr>
        <p:cxnSp>
          <p:nvCxnSpPr>
            <p:cNvPr id="86025" name="Straight Arrow Connector 19"/>
            <p:cNvCxnSpPr>
              <a:cxnSpLocks noChangeShapeType="1"/>
            </p:cNvCxnSpPr>
            <p:nvPr/>
          </p:nvCxnSpPr>
          <p:spPr bwMode="auto">
            <a:xfrm flipV="1">
              <a:off x="4682067" y="5241594"/>
              <a:ext cx="1266775" cy="202479"/>
            </a:xfrm>
            <a:prstGeom prst="straightConnector1">
              <a:avLst/>
            </a:prstGeom>
            <a:noFill/>
            <a:ln w="38100" algn="ctr">
              <a:solidFill>
                <a:srgbClr val="CC0000"/>
              </a:solidFill>
              <a:round/>
              <a:headEnd/>
              <a:tailEnd type="triangle" w="med" len="med"/>
            </a:ln>
          </p:spPr>
        </p:cxnSp>
        <p:sp>
          <p:nvSpPr>
            <p:cNvPr id="86026" name="TextBox 20"/>
            <p:cNvSpPr txBox="1">
              <a:spLocks noChangeArrowheads="1"/>
            </p:cNvSpPr>
            <p:nvPr/>
          </p:nvSpPr>
          <p:spPr bwMode="auto">
            <a:xfrm>
              <a:off x="4961466" y="5147731"/>
              <a:ext cx="341760" cy="261926"/>
            </a:xfrm>
            <a:prstGeom prst="rect">
              <a:avLst/>
            </a:prstGeom>
            <a:solidFill>
              <a:schemeClr val="bg1"/>
            </a:solidFill>
            <a:ln w="9525">
              <a:solidFill>
                <a:srgbClr val="C00000"/>
              </a:solidFill>
              <a:miter lim="800000"/>
              <a:headEnd/>
              <a:tailEnd/>
            </a:ln>
          </p:spPr>
          <p:txBody>
            <a:bodyPr wrap="none">
              <a:spAutoFit/>
            </a:bodyPr>
            <a:lstStyle/>
            <a:p>
              <a:pPr eaLnBrk="0" hangingPunct="0"/>
              <a:r>
                <a:rPr lang="en-US" sz="1100" b="1" dirty="0" smtClean="0">
                  <a:solidFill>
                    <a:srgbClr val="C00000"/>
                  </a:solidFill>
                </a:rPr>
                <a:t>4x</a:t>
              </a:r>
              <a:endParaRPr lang="en-US" sz="1100" b="1" dirty="0">
                <a:solidFill>
                  <a:srgbClr val="C00000"/>
                </a:solidFill>
              </a:endParaRPr>
            </a:p>
          </p:txBody>
        </p:sp>
      </p:grpSp>
      <p:sp>
        <p:nvSpPr>
          <p:cNvPr id="22" name="Rectangle 3"/>
          <p:cNvSpPr txBox="1">
            <a:spLocks noChangeArrowheads="1"/>
          </p:cNvSpPr>
          <p:nvPr/>
        </p:nvSpPr>
        <p:spPr bwMode="auto">
          <a:xfrm>
            <a:off x="381000" y="1035050"/>
            <a:ext cx="8608888" cy="1116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003399"/>
              </a:buClr>
              <a:buSzPct val="75000"/>
              <a:buFont typeface="Wingdings" pitchFamily="2" charset="2"/>
              <a:buChar char="n"/>
              <a:tabLst/>
              <a:defRPr/>
            </a:pPr>
            <a:r>
              <a:rPr kumimoji="0" lang="en-GB" sz="2400" b="0" i="0" u="none" strike="noStrike" kern="0" cap="none" spc="0" normalizeH="0" baseline="0" noProof="0" smtClean="0">
                <a:ln>
                  <a:noFill/>
                </a:ln>
                <a:solidFill>
                  <a:schemeClr val="tx1"/>
                </a:solidFill>
                <a:effectLst/>
                <a:uLnTx/>
                <a:uFillTx/>
                <a:latin typeface="+mn-lt"/>
                <a:ea typeface="+mn-ea"/>
                <a:cs typeface="+mn-cs"/>
              </a:rPr>
              <a:t>Floating point density determined by hard multiplier density</a:t>
            </a:r>
          </a:p>
          <a:p>
            <a:pPr marL="342900" marR="0" lvl="0" indent="-342900" algn="l" defTabSz="914400" rtl="0" eaLnBrk="0" fontAlgn="base" latinLnBrk="0" hangingPunct="0">
              <a:lnSpc>
                <a:spcPct val="100000"/>
              </a:lnSpc>
              <a:spcBef>
                <a:spcPct val="20000"/>
              </a:spcBef>
              <a:spcAft>
                <a:spcPct val="0"/>
              </a:spcAft>
              <a:buClr>
                <a:srgbClr val="003399"/>
              </a:buClr>
              <a:buSzPct val="75000"/>
              <a:buFont typeface="Wingdings" pitchFamily="2" charset="2"/>
              <a:buChar char="n"/>
              <a:tabLst/>
              <a:defRPr/>
            </a:pPr>
            <a:r>
              <a:rPr kumimoji="0" lang="en-GB" sz="2400" b="0" i="0" u="none" strike="noStrike" kern="0" cap="none" spc="0" normalizeH="0" baseline="0" noProof="0" smtClean="0">
                <a:ln>
                  <a:noFill/>
                </a:ln>
                <a:solidFill>
                  <a:schemeClr val="tx1"/>
                </a:solidFill>
                <a:effectLst/>
                <a:uLnTx/>
                <a:uFillTx/>
                <a:latin typeface="+mn-lt"/>
                <a:ea typeface="+mn-ea"/>
                <a:cs typeface="+mn-cs"/>
              </a:rPr>
              <a:t>Multipliers must efficiently support floating point mantissa sizes</a:t>
            </a:r>
            <a:endParaRPr kumimoji="0" lang="en-GB"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3" name="TextBox 22"/>
          <p:cNvSpPr txBox="1"/>
          <p:nvPr/>
        </p:nvSpPr>
        <p:spPr>
          <a:xfrm>
            <a:off x="2804845" y="5784352"/>
            <a:ext cx="3400746" cy="276999"/>
          </a:xfrm>
          <a:prstGeom prst="rect">
            <a:avLst/>
          </a:prstGeom>
          <a:noFill/>
        </p:spPr>
        <p:txBody>
          <a:bodyPr wrap="square" rtlCol="0">
            <a:spAutoFit/>
          </a:bodyPr>
          <a:lstStyle/>
          <a:p>
            <a:r>
              <a:rPr lang="en-US" sz="1200" dirty="0" smtClean="0">
                <a:solidFill>
                  <a:srgbClr val="3333CC"/>
                </a:solidFill>
              </a:rPr>
              <a:t>65nm                     40nm                     28nm   </a:t>
            </a:r>
            <a:endParaRPr lang="en-US" sz="1200" dirty="0">
              <a:solidFill>
                <a:srgbClr val="3333CC"/>
              </a:solidFill>
            </a:endParaRPr>
          </a:p>
        </p:txBody>
      </p:sp>
      <p:sp>
        <p:nvSpPr>
          <p:cNvPr id="24" name="TextBox 23"/>
          <p:cNvSpPr txBox="1"/>
          <p:nvPr/>
        </p:nvSpPr>
        <p:spPr>
          <a:xfrm>
            <a:off x="5260305" y="5534496"/>
            <a:ext cx="1009867" cy="261610"/>
          </a:xfrm>
          <a:prstGeom prst="rect">
            <a:avLst/>
          </a:prstGeom>
          <a:solidFill>
            <a:schemeClr val="bg1"/>
          </a:solidFill>
        </p:spPr>
        <p:txBody>
          <a:bodyPr wrap="square" rtlCol="0">
            <a:spAutoFit/>
          </a:bodyPr>
          <a:lstStyle/>
          <a:p>
            <a:r>
              <a:rPr lang="en-US" sz="1050" dirty="0" smtClean="0"/>
              <a:t>5SGSD8</a:t>
            </a:r>
            <a:endParaRPr lang="en-US" sz="105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Floating</a:t>
            </a:r>
            <a:r>
              <a:rPr lang="en-US" dirty="0" smtClean="0">
                <a:solidFill>
                  <a:schemeClr val="tx2"/>
                </a:solidFill>
              </a:rPr>
              <a:t>-p</a:t>
            </a:r>
            <a:r>
              <a:rPr lang="en-US" dirty="0" smtClean="0"/>
              <a:t>oint Methodology	</a:t>
            </a:r>
          </a:p>
        </p:txBody>
      </p:sp>
      <p:sp>
        <p:nvSpPr>
          <p:cNvPr id="403459" name="Rectangle 3"/>
          <p:cNvSpPr>
            <a:spLocks noGrp="1" noChangeArrowheads="1"/>
          </p:cNvSpPr>
          <p:nvPr>
            <p:ph idx="1"/>
          </p:nvPr>
        </p:nvSpPr>
        <p:spPr>
          <a:xfrm>
            <a:off x="350838" y="1187450"/>
            <a:ext cx="5084762" cy="4679950"/>
          </a:xfrm>
        </p:spPr>
        <p:txBody>
          <a:bodyPr/>
          <a:lstStyle/>
          <a:p>
            <a:r>
              <a:rPr lang="en-US" sz="2000" b="1" dirty="0" smtClean="0"/>
              <a:t>Processors – each floating-point operation supports IEEE 754 format</a:t>
            </a:r>
          </a:p>
          <a:p>
            <a:r>
              <a:rPr lang="en-US" sz="2000" b="1" dirty="0" smtClean="0"/>
              <a:t>Inefficient format for FPGAs</a:t>
            </a:r>
          </a:p>
          <a:p>
            <a:pPr lvl="1">
              <a:lnSpc>
                <a:spcPct val="90000"/>
              </a:lnSpc>
            </a:pPr>
            <a:r>
              <a:rPr lang="en-US" sz="1400" dirty="0" smtClean="0"/>
              <a:t>Not 2’s complement </a:t>
            </a:r>
          </a:p>
          <a:p>
            <a:pPr lvl="1">
              <a:lnSpc>
                <a:spcPct val="90000"/>
              </a:lnSpc>
            </a:pPr>
            <a:r>
              <a:rPr lang="en-US" sz="1400" dirty="0" smtClean="0"/>
              <a:t>Special cases, error conditions</a:t>
            </a:r>
          </a:p>
          <a:p>
            <a:pPr lvl="1">
              <a:lnSpc>
                <a:spcPct val="90000"/>
              </a:lnSpc>
            </a:pPr>
            <a:r>
              <a:rPr lang="en-US" sz="1400" dirty="0" smtClean="0"/>
              <a:t>Exponential normalization for each step</a:t>
            </a:r>
          </a:p>
          <a:p>
            <a:pPr lvl="1"/>
            <a:r>
              <a:rPr lang="en-US" sz="1400" dirty="0" smtClean="0"/>
              <a:t>Excessive </a:t>
            </a:r>
            <a:r>
              <a:rPr lang="en-US" sz="1400" dirty="0" smtClean="0"/>
              <a:t>routing requirement resulting in low performance and high logic usage</a:t>
            </a:r>
          </a:p>
          <a:p>
            <a:pPr lvl="1"/>
            <a:r>
              <a:rPr lang="en-US" sz="1400" b="1" dirty="0" smtClean="0">
                <a:solidFill>
                  <a:srgbClr val="C31503"/>
                </a:solidFill>
              </a:rPr>
              <a:t>Result: FPGAs </a:t>
            </a:r>
            <a:r>
              <a:rPr lang="en-US" sz="1400" b="1" dirty="0" smtClean="0">
                <a:solidFill>
                  <a:srgbClr val="C31503"/>
                </a:solidFill>
              </a:rPr>
              <a:t>restricted to </a:t>
            </a:r>
            <a:r>
              <a:rPr lang="en-US" sz="1400" b="1" dirty="0" smtClean="0">
                <a:solidFill>
                  <a:srgbClr val="C31503"/>
                </a:solidFill>
              </a:rPr>
              <a:t>fixed point</a:t>
            </a:r>
          </a:p>
        </p:txBody>
      </p:sp>
      <p:sp>
        <p:nvSpPr>
          <p:cNvPr id="9220" name="Slide Number Placeholder 3"/>
          <p:cNvSpPr>
            <a:spLocks noGrp="1"/>
          </p:cNvSpPr>
          <p:nvPr>
            <p:ph type="sldNum" sz="quarter" idx="10"/>
          </p:nvPr>
        </p:nvSpPr>
        <p:spPr>
          <a:noFill/>
        </p:spPr>
        <p:txBody>
          <a:bodyPr/>
          <a:lstStyle/>
          <a:p>
            <a:fld id="{9F87E1D7-769D-4F27-9919-887796FC3ABB}" type="slidenum">
              <a:rPr lang="en-US" smtClean="0">
                <a:latin typeface="Arial" pitchFamily="34" charset="0"/>
              </a:rPr>
              <a:pPr/>
              <a:t>5</a:t>
            </a:fld>
            <a:endParaRPr lang="en-US" smtClean="0">
              <a:latin typeface="Arial" pitchFamily="34" charset="0"/>
            </a:endParaRPr>
          </a:p>
        </p:txBody>
      </p:sp>
      <p:grpSp>
        <p:nvGrpSpPr>
          <p:cNvPr id="2" name="Group 4"/>
          <p:cNvGrpSpPr>
            <a:grpSpLocks/>
          </p:cNvGrpSpPr>
          <p:nvPr/>
        </p:nvGrpSpPr>
        <p:grpSpPr bwMode="auto">
          <a:xfrm>
            <a:off x="5153025" y="1181100"/>
            <a:ext cx="3784600" cy="4846638"/>
            <a:chOff x="4806127" y="1308630"/>
            <a:chExt cx="3783836" cy="4846108"/>
          </a:xfrm>
        </p:grpSpPr>
        <p:pic>
          <p:nvPicPr>
            <p:cNvPr id="9222" name="Picture 4" descr="fpadd"/>
            <p:cNvPicPr>
              <a:picLocks noChangeAspect="1" noChangeArrowheads="1"/>
            </p:cNvPicPr>
            <p:nvPr/>
          </p:nvPicPr>
          <p:blipFill>
            <a:blip r:embed="rId3"/>
            <a:srcRect/>
            <a:stretch>
              <a:fillRect/>
            </a:stretch>
          </p:blipFill>
          <p:spPr bwMode="auto">
            <a:xfrm>
              <a:off x="5541433" y="1308630"/>
              <a:ext cx="1420813" cy="2263775"/>
            </a:xfrm>
            <a:prstGeom prst="rect">
              <a:avLst/>
            </a:prstGeom>
            <a:noFill/>
            <a:ln w="9525">
              <a:noFill/>
              <a:miter lim="800000"/>
              <a:headEnd/>
              <a:tailEnd/>
            </a:ln>
          </p:spPr>
        </p:pic>
        <p:pic>
          <p:nvPicPr>
            <p:cNvPr id="9223" name="Picture 5" descr="fpadd"/>
            <p:cNvPicPr>
              <a:picLocks noChangeAspect="1" noChangeArrowheads="1"/>
            </p:cNvPicPr>
            <p:nvPr/>
          </p:nvPicPr>
          <p:blipFill>
            <a:blip r:embed="rId3"/>
            <a:srcRect/>
            <a:stretch>
              <a:fillRect/>
            </a:stretch>
          </p:blipFill>
          <p:spPr bwMode="auto">
            <a:xfrm>
              <a:off x="6507163" y="3890963"/>
              <a:ext cx="1420812" cy="2263775"/>
            </a:xfrm>
            <a:prstGeom prst="rect">
              <a:avLst/>
            </a:prstGeom>
            <a:noFill/>
            <a:ln w="9525">
              <a:noFill/>
              <a:miter lim="800000"/>
              <a:headEnd/>
              <a:tailEnd/>
            </a:ln>
          </p:spPr>
        </p:pic>
        <p:pic>
          <p:nvPicPr>
            <p:cNvPr id="9224" name="Picture 6" descr="fpadd"/>
            <p:cNvPicPr>
              <a:picLocks noChangeAspect="1" noChangeArrowheads="1"/>
            </p:cNvPicPr>
            <p:nvPr/>
          </p:nvPicPr>
          <p:blipFill>
            <a:blip r:embed="rId3"/>
            <a:srcRect/>
            <a:stretch>
              <a:fillRect/>
            </a:stretch>
          </p:blipFill>
          <p:spPr bwMode="auto">
            <a:xfrm>
              <a:off x="7046913" y="1320800"/>
              <a:ext cx="1420812" cy="2263775"/>
            </a:xfrm>
            <a:prstGeom prst="rect">
              <a:avLst/>
            </a:prstGeom>
            <a:noFill/>
            <a:ln w="9525">
              <a:noFill/>
              <a:miter lim="800000"/>
              <a:headEnd/>
              <a:tailEnd/>
            </a:ln>
          </p:spPr>
        </p:pic>
        <p:sp>
          <p:nvSpPr>
            <p:cNvPr id="9225" name="Oval 7"/>
            <p:cNvSpPr>
              <a:spLocks noChangeArrowheads="1"/>
            </p:cNvSpPr>
            <p:nvPr/>
          </p:nvSpPr>
          <p:spPr bwMode="auto">
            <a:xfrm>
              <a:off x="5411788" y="2687638"/>
              <a:ext cx="3178175" cy="1044575"/>
            </a:xfrm>
            <a:prstGeom prst="ellipse">
              <a:avLst/>
            </a:prstGeom>
            <a:noFill/>
            <a:ln w="19050">
              <a:solidFill>
                <a:schemeClr val="folHlink"/>
              </a:solidFill>
              <a:prstDash val="dash"/>
              <a:round/>
              <a:headEnd/>
              <a:tailEnd/>
            </a:ln>
          </p:spPr>
          <p:txBody>
            <a:bodyPr wrap="none" anchor="ctr"/>
            <a:lstStyle/>
            <a:p>
              <a:pPr eaLnBrk="0" hangingPunct="0"/>
              <a:endParaRPr lang="en-US"/>
            </a:p>
          </p:txBody>
        </p:sp>
        <p:sp>
          <p:nvSpPr>
            <p:cNvPr id="9226" name="Oval 8"/>
            <p:cNvSpPr>
              <a:spLocks noChangeArrowheads="1"/>
            </p:cNvSpPr>
            <p:nvPr/>
          </p:nvSpPr>
          <p:spPr bwMode="auto">
            <a:xfrm>
              <a:off x="5883275" y="3759200"/>
              <a:ext cx="2235200" cy="1127125"/>
            </a:xfrm>
            <a:prstGeom prst="ellipse">
              <a:avLst/>
            </a:prstGeom>
            <a:noFill/>
            <a:ln w="19050">
              <a:solidFill>
                <a:schemeClr val="folHlink"/>
              </a:solidFill>
              <a:prstDash val="dash"/>
              <a:round/>
              <a:headEnd/>
              <a:tailEnd/>
            </a:ln>
          </p:spPr>
          <p:txBody>
            <a:bodyPr wrap="none" anchor="ctr"/>
            <a:lstStyle/>
            <a:p>
              <a:pPr eaLnBrk="0" hangingPunct="0"/>
              <a:endParaRPr lang="en-US"/>
            </a:p>
          </p:txBody>
        </p:sp>
        <p:sp>
          <p:nvSpPr>
            <p:cNvPr id="9227" name="Line 9"/>
            <p:cNvSpPr>
              <a:spLocks noChangeShapeType="1"/>
            </p:cNvSpPr>
            <p:nvPr/>
          </p:nvSpPr>
          <p:spPr bwMode="auto">
            <a:xfrm>
              <a:off x="6294438" y="3468688"/>
              <a:ext cx="485775" cy="517525"/>
            </a:xfrm>
            <a:prstGeom prst="line">
              <a:avLst/>
            </a:prstGeom>
            <a:noFill/>
            <a:ln w="19050">
              <a:solidFill>
                <a:schemeClr val="tx1"/>
              </a:solidFill>
              <a:round/>
              <a:headEnd/>
              <a:tailEnd/>
            </a:ln>
          </p:spPr>
          <p:txBody>
            <a:bodyPr/>
            <a:lstStyle/>
            <a:p>
              <a:endParaRPr lang="en-US"/>
            </a:p>
          </p:txBody>
        </p:sp>
        <p:sp>
          <p:nvSpPr>
            <p:cNvPr id="9228" name="Line 10"/>
            <p:cNvSpPr>
              <a:spLocks noChangeShapeType="1"/>
            </p:cNvSpPr>
            <p:nvPr/>
          </p:nvSpPr>
          <p:spPr bwMode="auto">
            <a:xfrm flipH="1">
              <a:off x="7250113" y="3463925"/>
              <a:ext cx="512762" cy="517525"/>
            </a:xfrm>
            <a:prstGeom prst="line">
              <a:avLst/>
            </a:prstGeom>
            <a:noFill/>
            <a:ln w="19050">
              <a:solidFill>
                <a:schemeClr val="tx1"/>
              </a:solidFill>
              <a:round/>
              <a:headEnd/>
              <a:tailEnd/>
            </a:ln>
          </p:spPr>
          <p:txBody>
            <a:bodyPr/>
            <a:lstStyle/>
            <a:p>
              <a:endParaRPr lang="en-US"/>
            </a:p>
          </p:txBody>
        </p:sp>
        <p:sp>
          <p:nvSpPr>
            <p:cNvPr id="9229" name="Line 11"/>
            <p:cNvSpPr>
              <a:spLocks noChangeShapeType="1"/>
            </p:cNvSpPr>
            <p:nvPr/>
          </p:nvSpPr>
          <p:spPr bwMode="auto">
            <a:xfrm>
              <a:off x="6589713" y="3471863"/>
              <a:ext cx="809625" cy="519112"/>
            </a:xfrm>
            <a:prstGeom prst="line">
              <a:avLst/>
            </a:prstGeom>
            <a:noFill/>
            <a:ln w="19050">
              <a:solidFill>
                <a:schemeClr val="tx1"/>
              </a:solidFill>
              <a:round/>
              <a:headEnd/>
              <a:tailEnd/>
            </a:ln>
          </p:spPr>
          <p:txBody>
            <a:bodyPr/>
            <a:lstStyle/>
            <a:p>
              <a:endParaRPr lang="en-US"/>
            </a:p>
          </p:txBody>
        </p:sp>
        <p:sp>
          <p:nvSpPr>
            <p:cNvPr id="9230" name="Line 12"/>
            <p:cNvSpPr>
              <a:spLocks noChangeShapeType="1"/>
            </p:cNvSpPr>
            <p:nvPr/>
          </p:nvSpPr>
          <p:spPr bwMode="auto">
            <a:xfrm flipH="1">
              <a:off x="7643813" y="3468688"/>
              <a:ext cx="419100" cy="520700"/>
            </a:xfrm>
            <a:prstGeom prst="line">
              <a:avLst/>
            </a:prstGeom>
            <a:noFill/>
            <a:ln w="19050">
              <a:solidFill>
                <a:schemeClr val="tx1"/>
              </a:solidFill>
              <a:round/>
              <a:headEnd/>
              <a:tailEnd/>
            </a:ln>
          </p:spPr>
          <p:txBody>
            <a:bodyPr/>
            <a:lstStyle/>
            <a:p>
              <a:endParaRPr lang="en-US"/>
            </a:p>
          </p:txBody>
        </p:sp>
        <p:sp>
          <p:nvSpPr>
            <p:cNvPr id="9231" name="Text Box 13"/>
            <p:cNvSpPr txBox="1">
              <a:spLocks noChangeArrowheads="1"/>
            </p:cNvSpPr>
            <p:nvPr/>
          </p:nvSpPr>
          <p:spPr bwMode="auto">
            <a:xfrm>
              <a:off x="4806127" y="3450329"/>
              <a:ext cx="1089025" cy="274637"/>
            </a:xfrm>
            <a:prstGeom prst="rect">
              <a:avLst/>
            </a:prstGeom>
            <a:noFill/>
            <a:ln w="9525">
              <a:noFill/>
              <a:miter lim="800000"/>
              <a:headEnd/>
              <a:tailEnd/>
            </a:ln>
          </p:spPr>
          <p:txBody>
            <a:bodyPr wrap="none">
              <a:spAutoFit/>
            </a:bodyPr>
            <a:lstStyle/>
            <a:p>
              <a:pPr eaLnBrk="0" hangingPunct="0"/>
              <a:r>
                <a:rPr lang="en-GB" sz="1200" b="1">
                  <a:solidFill>
                    <a:schemeClr val="tx2"/>
                  </a:solidFill>
                </a:rPr>
                <a:t>Denormalize</a:t>
              </a:r>
              <a:endParaRPr lang="en-US" sz="1200" b="1">
                <a:solidFill>
                  <a:schemeClr val="tx2"/>
                </a:solidFill>
              </a:endParaRPr>
            </a:p>
          </p:txBody>
        </p:sp>
        <p:sp>
          <p:nvSpPr>
            <p:cNvPr id="9232" name="Text Box 14"/>
            <p:cNvSpPr txBox="1">
              <a:spLocks noChangeArrowheads="1"/>
            </p:cNvSpPr>
            <p:nvPr/>
          </p:nvSpPr>
          <p:spPr bwMode="auto">
            <a:xfrm>
              <a:off x="4887795" y="4304404"/>
              <a:ext cx="911225" cy="274637"/>
            </a:xfrm>
            <a:prstGeom prst="rect">
              <a:avLst/>
            </a:prstGeom>
            <a:noFill/>
            <a:ln w="9525">
              <a:noFill/>
              <a:miter lim="800000"/>
              <a:headEnd/>
              <a:tailEnd/>
            </a:ln>
          </p:spPr>
          <p:txBody>
            <a:bodyPr wrap="none">
              <a:spAutoFit/>
            </a:bodyPr>
            <a:lstStyle/>
            <a:p>
              <a:pPr eaLnBrk="0" hangingPunct="0"/>
              <a:r>
                <a:rPr lang="en-GB" sz="1200" b="1">
                  <a:solidFill>
                    <a:schemeClr val="tx2"/>
                  </a:solidFill>
                </a:rPr>
                <a:t>Normalize</a:t>
              </a:r>
              <a:endParaRPr lang="en-US" sz="1200" b="1">
                <a:solidFill>
                  <a:schemeClr val="tx2"/>
                </a:solidFill>
              </a:endParaRPr>
            </a:p>
          </p:txBody>
        </p:sp>
        <p:sp>
          <p:nvSpPr>
            <p:cNvPr id="9233" name="AutoShape 15"/>
            <p:cNvSpPr>
              <a:spLocks noChangeArrowheads="1"/>
            </p:cNvSpPr>
            <p:nvPr/>
          </p:nvSpPr>
          <p:spPr bwMode="auto">
            <a:xfrm>
              <a:off x="5259270" y="3731316"/>
              <a:ext cx="161925" cy="590550"/>
            </a:xfrm>
            <a:prstGeom prst="upDownArrow">
              <a:avLst>
                <a:gd name="adj1" fmla="val 50000"/>
                <a:gd name="adj2" fmla="val 72941"/>
              </a:avLst>
            </a:prstGeom>
            <a:solidFill>
              <a:schemeClr val="hlink"/>
            </a:solidFill>
            <a:ln w="9525">
              <a:solidFill>
                <a:schemeClr val="tx1"/>
              </a:solidFill>
              <a:miter lim="800000"/>
              <a:headEnd/>
              <a:tailEnd/>
            </a:ln>
          </p:spPr>
          <p:txBody>
            <a:bodyPr vert="eaVert" wrap="none" anchor="ctr"/>
            <a:lstStyle/>
            <a:p>
              <a:pPr algn="ctr" eaLnBrk="0" hangingPunct="0"/>
              <a:endParaRPr lang="en-GB">
                <a:solidFill>
                  <a:schemeClr val="tx2"/>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3459">
                                            <p:txEl>
                                              <p:pRg st="0" end="0"/>
                                            </p:txEl>
                                          </p:spTgt>
                                        </p:tgtEl>
                                        <p:attrNameLst>
                                          <p:attrName>style.visibility</p:attrName>
                                        </p:attrNameLst>
                                      </p:cBhvr>
                                      <p:to>
                                        <p:strVal val="visible"/>
                                      </p:to>
                                    </p:set>
                                    <p:animEffect transition="in" filter="wipe(left)">
                                      <p:cBhvr>
                                        <p:cTn id="7" dur="500"/>
                                        <p:tgtEl>
                                          <p:spTgt spid="403459">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03459">
                                            <p:txEl>
                                              <p:pRg st="1" end="1"/>
                                            </p:txEl>
                                          </p:spTgt>
                                        </p:tgtEl>
                                        <p:attrNameLst>
                                          <p:attrName>style.visibility</p:attrName>
                                        </p:attrNameLst>
                                      </p:cBhvr>
                                      <p:to>
                                        <p:strVal val="visible"/>
                                      </p:to>
                                    </p:set>
                                    <p:animEffect transition="in" filter="wipe(left)">
                                      <p:cBhvr>
                                        <p:cTn id="15" dur="500"/>
                                        <p:tgtEl>
                                          <p:spTgt spid="403459">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03459">
                                            <p:txEl>
                                              <p:pRg st="2" end="2"/>
                                            </p:txEl>
                                          </p:spTgt>
                                        </p:tgtEl>
                                        <p:attrNameLst>
                                          <p:attrName>style.visibility</p:attrName>
                                        </p:attrNameLst>
                                      </p:cBhvr>
                                      <p:to>
                                        <p:strVal val="visible"/>
                                      </p:to>
                                    </p:set>
                                    <p:animEffect transition="in" filter="wipe(left)">
                                      <p:cBhvr>
                                        <p:cTn id="18" dur="500"/>
                                        <p:tgtEl>
                                          <p:spTgt spid="403459">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03459">
                                            <p:txEl>
                                              <p:pRg st="3" end="3"/>
                                            </p:txEl>
                                          </p:spTgt>
                                        </p:tgtEl>
                                        <p:attrNameLst>
                                          <p:attrName>style.visibility</p:attrName>
                                        </p:attrNameLst>
                                      </p:cBhvr>
                                      <p:to>
                                        <p:strVal val="visible"/>
                                      </p:to>
                                    </p:set>
                                    <p:animEffect transition="in" filter="wipe(left)">
                                      <p:cBhvr>
                                        <p:cTn id="21" dur="500"/>
                                        <p:tgtEl>
                                          <p:spTgt spid="403459">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03459">
                                            <p:txEl>
                                              <p:pRg st="4" end="4"/>
                                            </p:txEl>
                                          </p:spTgt>
                                        </p:tgtEl>
                                        <p:attrNameLst>
                                          <p:attrName>style.visibility</p:attrName>
                                        </p:attrNameLst>
                                      </p:cBhvr>
                                      <p:to>
                                        <p:strVal val="visible"/>
                                      </p:to>
                                    </p:set>
                                    <p:animEffect transition="in" filter="wipe(left)">
                                      <p:cBhvr>
                                        <p:cTn id="24" dur="500"/>
                                        <p:tgtEl>
                                          <p:spTgt spid="403459">
                                            <p:txEl>
                                              <p:pRg st="4" end="4"/>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03459">
                                            <p:txEl>
                                              <p:pRg st="5" end="5"/>
                                            </p:txEl>
                                          </p:spTgt>
                                        </p:tgtEl>
                                        <p:attrNameLst>
                                          <p:attrName>style.visibility</p:attrName>
                                        </p:attrNameLst>
                                      </p:cBhvr>
                                      <p:to>
                                        <p:strVal val="visible"/>
                                      </p:to>
                                    </p:set>
                                    <p:animEffect transition="in" filter="wipe(left)">
                                      <p:cBhvr>
                                        <p:cTn id="27" dur="500"/>
                                        <p:tgtEl>
                                          <p:spTgt spid="403459">
                                            <p:txEl>
                                              <p:pRg st="5" end="5"/>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03459">
                                            <p:txEl>
                                              <p:pRg st="6" end="6"/>
                                            </p:txEl>
                                          </p:spTgt>
                                        </p:tgtEl>
                                        <p:attrNameLst>
                                          <p:attrName>style.visibility</p:attrName>
                                        </p:attrNameLst>
                                      </p:cBhvr>
                                      <p:to>
                                        <p:strVal val="visible"/>
                                      </p:to>
                                    </p:set>
                                    <p:animEffect transition="in" filter="wipe(left)">
                                      <p:cBhvr>
                                        <p:cTn id="30" dur="500"/>
                                        <p:tgtEl>
                                          <p:spTgt spid="403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US" smtClean="0"/>
              <a:t>New </a:t>
            </a:r>
            <a:r>
              <a:rPr lang="en-US" smtClean="0">
                <a:solidFill>
                  <a:schemeClr val="tx2"/>
                </a:solidFill>
              </a:rPr>
              <a:t>Floating-point</a:t>
            </a:r>
            <a:r>
              <a:rPr lang="en-US" smtClean="0">
                <a:solidFill>
                  <a:srgbClr val="C00000"/>
                </a:solidFill>
              </a:rPr>
              <a:t> </a:t>
            </a:r>
            <a:r>
              <a:rPr lang="en-US" smtClean="0"/>
              <a:t>Methodology	</a:t>
            </a:r>
          </a:p>
        </p:txBody>
      </p:sp>
      <p:sp>
        <p:nvSpPr>
          <p:cNvPr id="403459" name="Rectangle 3"/>
          <p:cNvSpPr>
            <a:spLocks noGrp="1" noChangeArrowheads="1"/>
          </p:cNvSpPr>
          <p:nvPr>
            <p:ph idx="1"/>
          </p:nvPr>
        </p:nvSpPr>
        <p:spPr>
          <a:xfrm>
            <a:off x="350838" y="1187450"/>
            <a:ext cx="5084762" cy="4679950"/>
          </a:xfrm>
        </p:spPr>
        <p:txBody>
          <a:bodyPr/>
          <a:lstStyle/>
          <a:p>
            <a:pPr>
              <a:lnSpc>
                <a:spcPct val="90000"/>
              </a:lnSpc>
            </a:pPr>
            <a:r>
              <a:rPr lang="en-US" sz="2000" b="1" dirty="0" smtClean="0"/>
              <a:t>Processors – each floating-point operation supports IEEE 754 format</a:t>
            </a:r>
          </a:p>
          <a:p>
            <a:pPr>
              <a:lnSpc>
                <a:spcPct val="90000"/>
              </a:lnSpc>
            </a:pPr>
            <a:r>
              <a:rPr lang="en-US" sz="2000" b="1" dirty="0" smtClean="0"/>
              <a:t>Inefficient format for FPGAs</a:t>
            </a:r>
          </a:p>
          <a:p>
            <a:pPr lvl="1">
              <a:lnSpc>
                <a:spcPct val="90000"/>
              </a:lnSpc>
            </a:pPr>
            <a:r>
              <a:rPr lang="en-US" sz="1400" dirty="0" smtClean="0"/>
              <a:t>Not 2’s complement </a:t>
            </a:r>
          </a:p>
          <a:p>
            <a:pPr lvl="1">
              <a:lnSpc>
                <a:spcPct val="90000"/>
              </a:lnSpc>
            </a:pPr>
            <a:r>
              <a:rPr lang="en-US" sz="1400" dirty="0" smtClean="0"/>
              <a:t>Special </a:t>
            </a:r>
            <a:r>
              <a:rPr lang="en-US" sz="1400" dirty="0" smtClean="0"/>
              <a:t>cases, error conditions</a:t>
            </a:r>
          </a:p>
          <a:p>
            <a:pPr lvl="1">
              <a:lnSpc>
                <a:spcPct val="90000"/>
              </a:lnSpc>
            </a:pPr>
            <a:r>
              <a:rPr lang="en-US" sz="1400" dirty="0" smtClean="0"/>
              <a:t>Exponential normalization for each step</a:t>
            </a:r>
          </a:p>
          <a:p>
            <a:pPr lvl="1">
              <a:lnSpc>
                <a:spcPct val="90000"/>
              </a:lnSpc>
            </a:pPr>
            <a:r>
              <a:rPr lang="en-US" sz="1400" dirty="0" smtClean="0"/>
              <a:t>Excessive routing requirement resulting in low performance and high logic usage</a:t>
            </a:r>
          </a:p>
          <a:p>
            <a:pPr lvl="1">
              <a:lnSpc>
                <a:spcPct val="90000"/>
              </a:lnSpc>
            </a:pPr>
            <a:r>
              <a:rPr lang="en-US" sz="1400" b="1" dirty="0" smtClean="0">
                <a:solidFill>
                  <a:srgbClr val="C31503"/>
                </a:solidFill>
              </a:rPr>
              <a:t>Result: </a:t>
            </a:r>
            <a:r>
              <a:rPr lang="en-US" sz="1400" b="1" dirty="0" smtClean="0">
                <a:solidFill>
                  <a:srgbClr val="C31503"/>
                </a:solidFill>
              </a:rPr>
              <a:t>FPGAs restricted to fixed point</a:t>
            </a:r>
            <a:endParaRPr lang="en-US" sz="1400" b="1" dirty="0" smtClean="0"/>
          </a:p>
          <a:p>
            <a:pPr>
              <a:lnSpc>
                <a:spcPct val="90000"/>
              </a:lnSpc>
            </a:pPr>
            <a:r>
              <a:rPr lang="en-US" sz="2000" b="1" dirty="0" smtClean="0"/>
              <a:t>Novel approach: fused </a:t>
            </a:r>
            <a:r>
              <a:rPr lang="en-US" sz="2000" b="1" dirty="0" err="1" smtClean="0"/>
              <a:t>datapath</a:t>
            </a:r>
            <a:r>
              <a:rPr lang="en-US" sz="2000" b="1" dirty="0" smtClean="0"/>
              <a:t> </a:t>
            </a:r>
          </a:p>
          <a:p>
            <a:pPr lvl="1">
              <a:lnSpc>
                <a:spcPct val="90000"/>
              </a:lnSpc>
            </a:pPr>
            <a:r>
              <a:rPr lang="en-US" sz="1400" dirty="0" smtClean="0"/>
              <a:t>IEEE 754 interface only at algorithm boundaries</a:t>
            </a:r>
          </a:p>
          <a:p>
            <a:pPr lvl="1">
              <a:lnSpc>
                <a:spcPct val="90000"/>
              </a:lnSpc>
            </a:pPr>
            <a:r>
              <a:rPr lang="en-US" sz="1400" dirty="0" smtClean="0"/>
              <a:t>Signed, fractional mantissa </a:t>
            </a:r>
          </a:p>
          <a:p>
            <a:pPr lvl="1">
              <a:lnSpc>
                <a:spcPct val="90000"/>
              </a:lnSpc>
            </a:pPr>
            <a:r>
              <a:rPr lang="en-US" sz="1400" dirty="0" smtClean="0"/>
              <a:t>Increases mantissa precision </a:t>
            </a:r>
            <a:r>
              <a:rPr lang="en-US" sz="1400" dirty="0" smtClean="0">
                <a:cs typeface="Arial" pitchFamily="34" charset="0"/>
              </a:rPr>
              <a:t>→ </a:t>
            </a:r>
            <a:r>
              <a:rPr lang="en-US" sz="1400" dirty="0" smtClean="0"/>
              <a:t>reduces need for normalization</a:t>
            </a:r>
          </a:p>
          <a:p>
            <a:pPr lvl="1">
              <a:lnSpc>
                <a:spcPct val="90000"/>
              </a:lnSpc>
            </a:pPr>
            <a:r>
              <a:rPr lang="en-US" sz="1400" b="1" dirty="0" smtClean="0">
                <a:solidFill>
                  <a:srgbClr val="C31503"/>
                </a:solidFill>
              </a:rPr>
              <a:t>Result</a:t>
            </a:r>
            <a:r>
              <a:rPr lang="en-US" sz="1400" b="1" dirty="0" smtClean="0">
                <a:solidFill>
                  <a:srgbClr val="C31503"/>
                </a:solidFill>
              </a:rPr>
              <a:t>: </a:t>
            </a:r>
            <a:r>
              <a:rPr lang="en-US" sz="1400" b="1" dirty="0" smtClean="0">
                <a:solidFill>
                  <a:srgbClr val="C31503"/>
                </a:solidFill>
              </a:rPr>
              <a:t>200-250 MHz </a:t>
            </a:r>
            <a:r>
              <a:rPr lang="en-US" sz="1400" b="1" dirty="0" smtClean="0">
                <a:solidFill>
                  <a:srgbClr val="C31503"/>
                </a:solidFill>
              </a:rPr>
              <a:t>performance </a:t>
            </a:r>
            <a:r>
              <a:rPr lang="en-US" sz="1400" b="1" dirty="0" smtClean="0">
                <a:solidFill>
                  <a:srgbClr val="C31503"/>
                </a:solidFill>
              </a:rPr>
              <a:t>with large </a:t>
            </a:r>
            <a:r>
              <a:rPr lang="en-US" sz="1400" b="1" dirty="0" smtClean="0">
                <a:solidFill>
                  <a:srgbClr val="C31503"/>
                </a:solidFill>
              </a:rPr>
              <a:t>complex </a:t>
            </a:r>
            <a:r>
              <a:rPr lang="en-US" sz="1400" b="1" dirty="0" smtClean="0">
                <a:solidFill>
                  <a:srgbClr val="C31503"/>
                </a:solidFill>
              </a:rPr>
              <a:t>floating-point </a:t>
            </a:r>
            <a:r>
              <a:rPr lang="en-US" sz="1400" b="1" dirty="0" smtClean="0">
                <a:solidFill>
                  <a:srgbClr val="C31503"/>
                </a:solidFill>
              </a:rPr>
              <a:t>designs</a:t>
            </a:r>
            <a:r>
              <a:rPr lang="en-US" sz="1400" b="1" dirty="0" smtClean="0"/>
              <a:t> </a:t>
            </a:r>
          </a:p>
        </p:txBody>
      </p:sp>
      <p:sp>
        <p:nvSpPr>
          <p:cNvPr id="10244" name="Slide Number Placeholder 3"/>
          <p:cNvSpPr>
            <a:spLocks noGrp="1"/>
          </p:cNvSpPr>
          <p:nvPr>
            <p:ph type="sldNum" sz="quarter" idx="10"/>
          </p:nvPr>
        </p:nvSpPr>
        <p:spPr>
          <a:noFill/>
        </p:spPr>
        <p:txBody>
          <a:bodyPr/>
          <a:lstStyle/>
          <a:p>
            <a:fld id="{B6556CFF-D490-493B-AC66-7739A71D416D}" type="slidenum">
              <a:rPr lang="en-US" smtClean="0">
                <a:latin typeface="Arial" pitchFamily="34" charset="0"/>
              </a:rPr>
              <a:pPr/>
              <a:t>6</a:t>
            </a:fld>
            <a:endParaRPr lang="en-US" smtClean="0">
              <a:latin typeface="Arial" pitchFamily="34" charset="0"/>
            </a:endParaRPr>
          </a:p>
        </p:txBody>
      </p:sp>
      <p:grpSp>
        <p:nvGrpSpPr>
          <p:cNvPr id="10245" name="Group 27"/>
          <p:cNvGrpSpPr>
            <a:grpSpLocks/>
          </p:cNvGrpSpPr>
          <p:nvPr/>
        </p:nvGrpSpPr>
        <p:grpSpPr bwMode="auto">
          <a:xfrm>
            <a:off x="5181600" y="1181100"/>
            <a:ext cx="3756025" cy="4846638"/>
            <a:chOff x="5182071" y="1181100"/>
            <a:chExt cx="3755554" cy="4846638"/>
          </a:xfrm>
        </p:grpSpPr>
        <p:pic>
          <p:nvPicPr>
            <p:cNvPr id="10255" name="Picture 4" descr="fpadd"/>
            <p:cNvPicPr>
              <a:picLocks noChangeAspect="1" noChangeArrowheads="1"/>
            </p:cNvPicPr>
            <p:nvPr/>
          </p:nvPicPr>
          <p:blipFill>
            <a:blip r:embed="rId3"/>
            <a:srcRect/>
            <a:stretch>
              <a:fillRect/>
            </a:stretch>
          </p:blipFill>
          <p:spPr bwMode="auto">
            <a:xfrm>
              <a:off x="5889096" y="1181100"/>
              <a:ext cx="1420813" cy="2264023"/>
            </a:xfrm>
            <a:prstGeom prst="rect">
              <a:avLst/>
            </a:prstGeom>
            <a:noFill/>
            <a:ln w="9525">
              <a:noFill/>
              <a:miter lim="800000"/>
              <a:headEnd/>
              <a:tailEnd/>
            </a:ln>
          </p:spPr>
        </p:pic>
        <p:pic>
          <p:nvPicPr>
            <p:cNvPr id="10256" name="Picture 5" descr="fpadd"/>
            <p:cNvPicPr>
              <a:picLocks noChangeAspect="1" noChangeArrowheads="1"/>
            </p:cNvPicPr>
            <p:nvPr/>
          </p:nvPicPr>
          <p:blipFill>
            <a:blip r:embed="rId3"/>
            <a:srcRect/>
            <a:stretch>
              <a:fillRect/>
            </a:stretch>
          </p:blipFill>
          <p:spPr bwMode="auto">
            <a:xfrm>
              <a:off x="6854826" y="3763715"/>
              <a:ext cx="1420812" cy="2264023"/>
            </a:xfrm>
            <a:prstGeom prst="rect">
              <a:avLst/>
            </a:prstGeom>
            <a:noFill/>
            <a:ln w="9525">
              <a:noFill/>
              <a:miter lim="800000"/>
              <a:headEnd/>
              <a:tailEnd/>
            </a:ln>
          </p:spPr>
        </p:pic>
        <p:pic>
          <p:nvPicPr>
            <p:cNvPr id="10257" name="Picture 6" descr="fpadd"/>
            <p:cNvPicPr>
              <a:picLocks noChangeAspect="1" noChangeArrowheads="1"/>
            </p:cNvPicPr>
            <p:nvPr/>
          </p:nvPicPr>
          <p:blipFill>
            <a:blip r:embed="rId3"/>
            <a:srcRect/>
            <a:stretch>
              <a:fillRect/>
            </a:stretch>
          </p:blipFill>
          <p:spPr bwMode="auto">
            <a:xfrm>
              <a:off x="7394575" y="1193271"/>
              <a:ext cx="1420812" cy="2264023"/>
            </a:xfrm>
            <a:prstGeom prst="rect">
              <a:avLst/>
            </a:prstGeom>
            <a:noFill/>
            <a:ln w="9525">
              <a:noFill/>
              <a:miter lim="800000"/>
              <a:headEnd/>
              <a:tailEnd/>
            </a:ln>
          </p:spPr>
        </p:pic>
        <p:sp>
          <p:nvSpPr>
            <p:cNvPr id="10258" name="Oval 7"/>
            <p:cNvSpPr>
              <a:spLocks noChangeArrowheads="1"/>
            </p:cNvSpPr>
            <p:nvPr/>
          </p:nvSpPr>
          <p:spPr bwMode="auto">
            <a:xfrm>
              <a:off x="5759451" y="2560259"/>
              <a:ext cx="3178174" cy="1044689"/>
            </a:xfrm>
            <a:prstGeom prst="ellipse">
              <a:avLst/>
            </a:prstGeom>
            <a:noFill/>
            <a:ln w="19050">
              <a:solidFill>
                <a:schemeClr val="folHlink"/>
              </a:solidFill>
              <a:prstDash val="dash"/>
              <a:round/>
              <a:headEnd/>
              <a:tailEnd/>
            </a:ln>
          </p:spPr>
          <p:txBody>
            <a:bodyPr wrap="none" anchor="ctr"/>
            <a:lstStyle/>
            <a:p>
              <a:pPr eaLnBrk="0" hangingPunct="0"/>
              <a:endParaRPr lang="en-US"/>
            </a:p>
          </p:txBody>
        </p:sp>
        <p:sp>
          <p:nvSpPr>
            <p:cNvPr id="10259" name="Oval 8"/>
            <p:cNvSpPr>
              <a:spLocks noChangeArrowheads="1"/>
            </p:cNvSpPr>
            <p:nvPr/>
          </p:nvSpPr>
          <p:spPr bwMode="auto">
            <a:xfrm>
              <a:off x="6230938" y="3631938"/>
              <a:ext cx="2235199" cy="1127248"/>
            </a:xfrm>
            <a:prstGeom prst="ellipse">
              <a:avLst/>
            </a:prstGeom>
            <a:noFill/>
            <a:ln w="19050">
              <a:solidFill>
                <a:schemeClr val="folHlink"/>
              </a:solidFill>
              <a:prstDash val="dash"/>
              <a:round/>
              <a:headEnd/>
              <a:tailEnd/>
            </a:ln>
          </p:spPr>
          <p:txBody>
            <a:bodyPr wrap="none" anchor="ctr"/>
            <a:lstStyle/>
            <a:p>
              <a:pPr eaLnBrk="0" hangingPunct="0"/>
              <a:endParaRPr lang="en-US"/>
            </a:p>
          </p:txBody>
        </p:sp>
        <p:sp>
          <p:nvSpPr>
            <p:cNvPr id="10260" name="Line 9"/>
            <p:cNvSpPr>
              <a:spLocks noChangeShapeType="1"/>
            </p:cNvSpPr>
            <p:nvPr/>
          </p:nvSpPr>
          <p:spPr bwMode="auto">
            <a:xfrm>
              <a:off x="6642101" y="3341394"/>
              <a:ext cx="485775" cy="517582"/>
            </a:xfrm>
            <a:prstGeom prst="line">
              <a:avLst/>
            </a:prstGeom>
            <a:noFill/>
            <a:ln w="19050">
              <a:solidFill>
                <a:schemeClr val="tx1"/>
              </a:solidFill>
              <a:round/>
              <a:headEnd/>
              <a:tailEnd/>
            </a:ln>
          </p:spPr>
          <p:txBody>
            <a:bodyPr/>
            <a:lstStyle/>
            <a:p>
              <a:endParaRPr lang="en-US"/>
            </a:p>
          </p:txBody>
        </p:sp>
        <p:sp>
          <p:nvSpPr>
            <p:cNvPr id="10261" name="Line 10"/>
            <p:cNvSpPr>
              <a:spLocks noChangeShapeType="1"/>
            </p:cNvSpPr>
            <p:nvPr/>
          </p:nvSpPr>
          <p:spPr bwMode="auto">
            <a:xfrm flipH="1">
              <a:off x="7597775" y="3336631"/>
              <a:ext cx="512762" cy="517582"/>
            </a:xfrm>
            <a:prstGeom prst="line">
              <a:avLst/>
            </a:prstGeom>
            <a:noFill/>
            <a:ln w="19050">
              <a:solidFill>
                <a:schemeClr val="tx1"/>
              </a:solidFill>
              <a:round/>
              <a:headEnd/>
              <a:tailEnd/>
            </a:ln>
          </p:spPr>
          <p:txBody>
            <a:bodyPr/>
            <a:lstStyle/>
            <a:p>
              <a:endParaRPr lang="en-US"/>
            </a:p>
          </p:txBody>
        </p:sp>
        <p:sp>
          <p:nvSpPr>
            <p:cNvPr id="10262" name="Line 11"/>
            <p:cNvSpPr>
              <a:spLocks noChangeShapeType="1"/>
            </p:cNvSpPr>
            <p:nvPr/>
          </p:nvSpPr>
          <p:spPr bwMode="auto">
            <a:xfrm>
              <a:off x="6937376" y="3344570"/>
              <a:ext cx="809625" cy="519169"/>
            </a:xfrm>
            <a:prstGeom prst="line">
              <a:avLst/>
            </a:prstGeom>
            <a:noFill/>
            <a:ln w="19050">
              <a:solidFill>
                <a:schemeClr val="tx1"/>
              </a:solidFill>
              <a:round/>
              <a:headEnd/>
              <a:tailEnd/>
            </a:ln>
          </p:spPr>
          <p:txBody>
            <a:bodyPr/>
            <a:lstStyle/>
            <a:p>
              <a:endParaRPr lang="en-US"/>
            </a:p>
          </p:txBody>
        </p:sp>
        <p:sp>
          <p:nvSpPr>
            <p:cNvPr id="10263" name="Line 12"/>
            <p:cNvSpPr>
              <a:spLocks noChangeShapeType="1"/>
            </p:cNvSpPr>
            <p:nvPr/>
          </p:nvSpPr>
          <p:spPr bwMode="auto">
            <a:xfrm flipH="1">
              <a:off x="7991475" y="3341394"/>
              <a:ext cx="419100" cy="520757"/>
            </a:xfrm>
            <a:prstGeom prst="line">
              <a:avLst/>
            </a:prstGeom>
            <a:noFill/>
            <a:ln w="19050">
              <a:solidFill>
                <a:schemeClr val="tx1"/>
              </a:solidFill>
              <a:round/>
              <a:headEnd/>
              <a:tailEnd/>
            </a:ln>
          </p:spPr>
          <p:txBody>
            <a:bodyPr/>
            <a:lstStyle/>
            <a:p>
              <a:endParaRPr lang="en-US"/>
            </a:p>
          </p:txBody>
        </p:sp>
        <p:sp>
          <p:nvSpPr>
            <p:cNvPr id="10264" name="Text Box 13"/>
            <p:cNvSpPr txBox="1">
              <a:spLocks noChangeArrowheads="1"/>
            </p:cNvSpPr>
            <p:nvPr/>
          </p:nvSpPr>
          <p:spPr bwMode="auto">
            <a:xfrm>
              <a:off x="5182071" y="3360749"/>
              <a:ext cx="1089025" cy="274667"/>
            </a:xfrm>
            <a:prstGeom prst="rect">
              <a:avLst/>
            </a:prstGeom>
            <a:noFill/>
            <a:ln w="9525">
              <a:noFill/>
              <a:miter lim="800000"/>
              <a:headEnd/>
              <a:tailEnd/>
            </a:ln>
          </p:spPr>
          <p:txBody>
            <a:bodyPr wrap="none">
              <a:spAutoFit/>
            </a:bodyPr>
            <a:lstStyle/>
            <a:p>
              <a:pPr eaLnBrk="0" hangingPunct="0"/>
              <a:r>
                <a:rPr lang="en-GB" sz="1200" b="1">
                  <a:solidFill>
                    <a:schemeClr val="tx2"/>
                  </a:solidFill>
                </a:rPr>
                <a:t>Denormalize</a:t>
              </a:r>
              <a:endParaRPr lang="en-US" sz="1200" b="1">
                <a:solidFill>
                  <a:schemeClr val="tx2"/>
                </a:solidFill>
              </a:endParaRPr>
            </a:p>
          </p:txBody>
        </p:sp>
        <p:sp>
          <p:nvSpPr>
            <p:cNvPr id="10265" name="Text Box 14"/>
            <p:cNvSpPr txBox="1">
              <a:spLocks noChangeArrowheads="1"/>
            </p:cNvSpPr>
            <p:nvPr/>
          </p:nvSpPr>
          <p:spPr bwMode="auto">
            <a:xfrm>
              <a:off x="5254312" y="4214918"/>
              <a:ext cx="911225" cy="274667"/>
            </a:xfrm>
            <a:prstGeom prst="rect">
              <a:avLst/>
            </a:prstGeom>
            <a:noFill/>
            <a:ln w="9525">
              <a:noFill/>
              <a:miter lim="800000"/>
              <a:headEnd/>
              <a:tailEnd/>
            </a:ln>
          </p:spPr>
          <p:txBody>
            <a:bodyPr wrap="none">
              <a:spAutoFit/>
            </a:bodyPr>
            <a:lstStyle/>
            <a:p>
              <a:pPr eaLnBrk="0" hangingPunct="0"/>
              <a:r>
                <a:rPr lang="en-GB" sz="1200" b="1">
                  <a:solidFill>
                    <a:schemeClr val="tx2"/>
                  </a:solidFill>
                </a:rPr>
                <a:t>Normalize</a:t>
              </a:r>
              <a:endParaRPr lang="en-US" sz="1200" b="1">
                <a:solidFill>
                  <a:schemeClr val="tx2"/>
                </a:solidFill>
              </a:endParaRPr>
            </a:p>
          </p:txBody>
        </p:sp>
        <p:sp>
          <p:nvSpPr>
            <p:cNvPr id="10266" name="AutoShape 15"/>
            <p:cNvSpPr>
              <a:spLocks noChangeArrowheads="1"/>
            </p:cNvSpPr>
            <p:nvPr/>
          </p:nvSpPr>
          <p:spPr bwMode="auto">
            <a:xfrm>
              <a:off x="5625787" y="3641767"/>
              <a:ext cx="161925" cy="590615"/>
            </a:xfrm>
            <a:prstGeom prst="upDownArrow">
              <a:avLst>
                <a:gd name="adj1" fmla="val 50000"/>
                <a:gd name="adj2" fmla="val 72949"/>
              </a:avLst>
            </a:prstGeom>
            <a:solidFill>
              <a:schemeClr val="hlink"/>
            </a:solidFill>
            <a:ln w="9525">
              <a:solidFill>
                <a:schemeClr val="tx1"/>
              </a:solidFill>
              <a:miter lim="800000"/>
              <a:headEnd/>
              <a:tailEnd/>
            </a:ln>
          </p:spPr>
          <p:txBody>
            <a:bodyPr vert="eaVert" wrap="none" anchor="ctr"/>
            <a:lstStyle/>
            <a:p>
              <a:pPr algn="ctr" eaLnBrk="0" hangingPunct="0"/>
              <a:endParaRPr lang="en-GB">
                <a:solidFill>
                  <a:schemeClr val="tx2"/>
                </a:solidFill>
              </a:endParaRPr>
            </a:p>
          </p:txBody>
        </p:sp>
      </p:grpSp>
      <p:pic>
        <p:nvPicPr>
          <p:cNvPr id="10246" name="Picture 4" descr="fpadd"/>
          <p:cNvPicPr>
            <a:picLocks noChangeAspect="1" noChangeArrowheads="1"/>
          </p:cNvPicPr>
          <p:nvPr/>
        </p:nvPicPr>
        <p:blipFill>
          <a:blip r:embed="rId3"/>
          <a:srcRect/>
          <a:stretch>
            <a:fillRect/>
          </a:stretch>
        </p:blipFill>
        <p:spPr bwMode="auto">
          <a:xfrm>
            <a:off x="6791325" y="1458913"/>
            <a:ext cx="2005013" cy="3860800"/>
          </a:xfrm>
          <a:prstGeom prst="rect">
            <a:avLst/>
          </a:prstGeom>
          <a:noFill/>
          <a:ln w="9525">
            <a:noFill/>
            <a:miter lim="800000"/>
            <a:headEnd/>
            <a:tailEnd/>
          </a:ln>
        </p:spPr>
      </p:pic>
      <p:sp>
        <p:nvSpPr>
          <p:cNvPr id="10247" name="Oval 5"/>
          <p:cNvSpPr>
            <a:spLocks noChangeArrowheads="1"/>
          </p:cNvSpPr>
          <p:nvPr/>
        </p:nvSpPr>
        <p:spPr bwMode="auto">
          <a:xfrm>
            <a:off x="6862763" y="3579813"/>
            <a:ext cx="1690687" cy="1493837"/>
          </a:xfrm>
          <a:prstGeom prst="ellipse">
            <a:avLst/>
          </a:prstGeom>
          <a:noFill/>
          <a:ln w="19050">
            <a:solidFill>
              <a:schemeClr val="folHlink"/>
            </a:solidFill>
            <a:prstDash val="dash"/>
            <a:round/>
            <a:headEnd/>
            <a:tailEnd/>
          </a:ln>
        </p:spPr>
        <p:txBody>
          <a:bodyPr wrap="none" anchor="ctr"/>
          <a:lstStyle/>
          <a:p>
            <a:pPr algn="ctr" eaLnBrk="0" hangingPunct="0"/>
            <a:endParaRPr lang="en-GB"/>
          </a:p>
        </p:txBody>
      </p:sp>
      <p:sp>
        <p:nvSpPr>
          <p:cNvPr id="10248" name="Line 8"/>
          <p:cNvSpPr>
            <a:spLocks noChangeShapeType="1"/>
          </p:cNvSpPr>
          <p:nvPr/>
        </p:nvSpPr>
        <p:spPr bwMode="auto">
          <a:xfrm flipV="1">
            <a:off x="7073900" y="3560763"/>
            <a:ext cx="400050" cy="114300"/>
          </a:xfrm>
          <a:prstGeom prst="line">
            <a:avLst/>
          </a:prstGeom>
          <a:noFill/>
          <a:ln w="19050">
            <a:solidFill>
              <a:schemeClr val="folHlink"/>
            </a:solidFill>
            <a:round/>
            <a:headEnd/>
            <a:tailEnd type="triangle" w="med" len="med"/>
          </a:ln>
        </p:spPr>
        <p:txBody>
          <a:bodyPr/>
          <a:lstStyle/>
          <a:p>
            <a:endParaRPr lang="en-US"/>
          </a:p>
        </p:txBody>
      </p:sp>
      <p:sp>
        <p:nvSpPr>
          <p:cNvPr id="10249" name="Oval 9"/>
          <p:cNvSpPr>
            <a:spLocks noChangeArrowheads="1"/>
          </p:cNvSpPr>
          <p:nvPr/>
        </p:nvSpPr>
        <p:spPr bwMode="auto">
          <a:xfrm>
            <a:off x="6948488" y="5273675"/>
            <a:ext cx="1636712" cy="461963"/>
          </a:xfrm>
          <a:prstGeom prst="ellipse">
            <a:avLst/>
          </a:prstGeom>
          <a:noFill/>
          <a:ln w="19050">
            <a:solidFill>
              <a:schemeClr val="folHlink"/>
            </a:solidFill>
            <a:prstDash val="dash"/>
            <a:round/>
            <a:headEnd/>
            <a:tailEnd/>
          </a:ln>
        </p:spPr>
        <p:txBody>
          <a:bodyPr wrap="none" anchor="ctr"/>
          <a:lstStyle/>
          <a:p>
            <a:pPr eaLnBrk="0" hangingPunct="0"/>
            <a:endParaRPr lang="en-US"/>
          </a:p>
        </p:txBody>
      </p:sp>
      <p:sp>
        <p:nvSpPr>
          <p:cNvPr id="10250" name="Oval 11"/>
          <p:cNvSpPr>
            <a:spLocks noChangeArrowheads="1"/>
          </p:cNvSpPr>
          <p:nvPr/>
        </p:nvSpPr>
        <p:spPr bwMode="auto">
          <a:xfrm>
            <a:off x="6838950" y="1698625"/>
            <a:ext cx="1449388" cy="1465263"/>
          </a:xfrm>
          <a:prstGeom prst="ellipse">
            <a:avLst/>
          </a:prstGeom>
          <a:noFill/>
          <a:ln w="19050">
            <a:solidFill>
              <a:schemeClr val="tx2"/>
            </a:solidFill>
            <a:prstDash val="dash"/>
            <a:round/>
            <a:headEnd/>
            <a:tailEnd/>
          </a:ln>
        </p:spPr>
        <p:txBody>
          <a:bodyPr wrap="none" anchor="ctr"/>
          <a:lstStyle/>
          <a:p>
            <a:pPr eaLnBrk="0" hangingPunct="0"/>
            <a:endParaRPr lang="en-US"/>
          </a:p>
        </p:txBody>
      </p:sp>
      <p:sp>
        <p:nvSpPr>
          <p:cNvPr id="10251" name="Text Box 6"/>
          <p:cNvSpPr txBox="1">
            <a:spLocks noChangeArrowheads="1"/>
          </p:cNvSpPr>
          <p:nvPr/>
        </p:nvSpPr>
        <p:spPr bwMode="auto">
          <a:xfrm>
            <a:off x="7627938" y="4489450"/>
            <a:ext cx="1368425" cy="523875"/>
          </a:xfrm>
          <a:prstGeom prst="rect">
            <a:avLst/>
          </a:prstGeom>
          <a:solidFill>
            <a:srgbClr val="92D050">
              <a:alpha val="81960"/>
            </a:srgbClr>
          </a:solidFill>
          <a:ln w="9525">
            <a:noFill/>
            <a:miter lim="800000"/>
            <a:headEnd/>
            <a:tailEnd/>
          </a:ln>
        </p:spPr>
        <p:txBody>
          <a:bodyPr wrap="none">
            <a:spAutoFit/>
          </a:bodyPr>
          <a:lstStyle/>
          <a:p>
            <a:pPr algn="ctr" eaLnBrk="0" hangingPunct="0"/>
            <a:r>
              <a:rPr lang="en-GB" sz="1400" b="1"/>
              <a:t>Remove</a:t>
            </a:r>
          </a:p>
          <a:p>
            <a:pPr algn="ctr" eaLnBrk="0" hangingPunct="0"/>
            <a:r>
              <a:rPr lang="en-GB" sz="1400" b="1"/>
              <a:t>Normalization</a:t>
            </a:r>
            <a:endParaRPr lang="en-US" sz="1400" b="1"/>
          </a:p>
        </p:txBody>
      </p:sp>
      <p:sp>
        <p:nvSpPr>
          <p:cNvPr id="10252" name="Text Box 7"/>
          <p:cNvSpPr txBox="1">
            <a:spLocks noChangeArrowheads="1"/>
          </p:cNvSpPr>
          <p:nvPr/>
        </p:nvSpPr>
        <p:spPr bwMode="auto">
          <a:xfrm>
            <a:off x="6888163" y="3344863"/>
            <a:ext cx="2133600" cy="523875"/>
          </a:xfrm>
          <a:prstGeom prst="rect">
            <a:avLst/>
          </a:prstGeom>
          <a:solidFill>
            <a:srgbClr val="92D050">
              <a:alpha val="81960"/>
            </a:srgbClr>
          </a:solidFill>
          <a:ln w="9525">
            <a:noFill/>
            <a:miter lim="800000"/>
            <a:headEnd/>
            <a:tailEnd/>
          </a:ln>
        </p:spPr>
        <p:txBody>
          <a:bodyPr wrap="none">
            <a:spAutoFit/>
          </a:bodyPr>
          <a:lstStyle/>
          <a:p>
            <a:pPr algn="ctr" eaLnBrk="0" hangingPunct="0"/>
            <a:r>
              <a:rPr lang="en-GB" sz="1400" b="1"/>
              <a:t>True Floating Mantissa</a:t>
            </a:r>
          </a:p>
          <a:p>
            <a:pPr algn="ctr" eaLnBrk="0" hangingPunct="0"/>
            <a:r>
              <a:rPr lang="en-GB" sz="1400" b="1"/>
              <a:t>(Not Just 1.0 – 1.99..)</a:t>
            </a:r>
            <a:endParaRPr lang="en-US" sz="1400" b="1"/>
          </a:p>
        </p:txBody>
      </p:sp>
      <p:sp>
        <p:nvSpPr>
          <p:cNvPr id="10253" name="Text Box 10"/>
          <p:cNvSpPr txBox="1">
            <a:spLocks noChangeArrowheads="1"/>
          </p:cNvSpPr>
          <p:nvPr/>
        </p:nvSpPr>
        <p:spPr bwMode="auto">
          <a:xfrm>
            <a:off x="7212013" y="5260975"/>
            <a:ext cx="1784350" cy="738188"/>
          </a:xfrm>
          <a:prstGeom prst="rect">
            <a:avLst/>
          </a:prstGeom>
          <a:solidFill>
            <a:srgbClr val="92D050">
              <a:alpha val="81960"/>
            </a:srgbClr>
          </a:solidFill>
          <a:ln w="9525">
            <a:noFill/>
            <a:miter lim="800000"/>
            <a:headEnd/>
            <a:tailEnd/>
          </a:ln>
        </p:spPr>
        <p:txBody>
          <a:bodyPr>
            <a:spAutoFit/>
          </a:bodyPr>
          <a:lstStyle/>
          <a:p>
            <a:pPr algn="ctr" eaLnBrk="0" hangingPunct="0"/>
            <a:r>
              <a:rPr lang="en-GB" sz="1400" b="1"/>
              <a:t>Do Not Apply Special and Error Conditions Here</a:t>
            </a:r>
            <a:endParaRPr lang="en-US" sz="1400" b="1"/>
          </a:p>
        </p:txBody>
      </p:sp>
      <p:sp>
        <p:nvSpPr>
          <p:cNvPr id="10254" name="Text Box 12"/>
          <p:cNvSpPr txBox="1">
            <a:spLocks noChangeArrowheads="1"/>
          </p:cNvSpPr>
          <p:nvPr/>
        </p:nvSpPr>
        <p:spPr bwMode="auto">
          <a:xfrm>
            <a:off x="7396163" y="2301875"/>
            <a:ext cx="1600200" cy="523875"/>
          </a:xfrm>
          <a:prstGeom prst="rect">
            <a:avLst/>
          </a:prstGeom>
          <a:solidFill>
            <a:srgbClr val="92D050">
              <a:alpha val="81960"/>
            </a:srgbClr>
          </a:solidFill>
          <a:ln w="9525">
            <a:noFill/>
            <a:miter lim="800000"/>
            <a:headEnd/>
            <a:tailEnd/>
          </a:ln>
        </p:spPr>
        <p:txBody>
          <a:bodyPr>
            <a:spAutoFit/>
          </a:bodyPr>
          <a:lstStyle/>
          <a:p>
            <a:pPr algn="ctr" eaLnBrk="0" hangingPunct="0"/>
            <a:r>
              <a:rPr lang="en-GB" sz="1400" b="1"/>
              <a:t>Slightly Larger – Wider Operands</a:t>
            </a:r>
            <a:endParaRPr lang="en-US" sz="1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3458"/>
                                        </p:tgtEl>
                                        <p:attrNameLst>
                                          <p:attrName>style.visibility</p:attrName>
                                        </p:attrNameLst>
                                      </p:cBhvr>
                                      <p:to>
                                        <p:strVal val="visible"/>
                                      </p:to>
                                    </p:set>
                                    <p:anim calcmode="lin" valueType="num">
                                      <p:cBhvr>
                                        <p:cTn id="7" dur="500" fill="hold"/>
                                        <p:tgtEl>
                                          <p:spTgt spid="403458"/>
                                        </p:tgtEl>
                                        <p:attrNameLst>
                                          <p:attrName>ppt_w</p:attrName>
                                        </p:attrNameLst>
                                      </p:cBhvr>
                                      <p:tavLst>
                                        <p:tav tm="0">
                                          <p:val>
                                            <p:fltVal val="0"/>
                                          </p:val>
                                        </p:tav>
                                        <p:tav tm="100000">
                                          <p:val>
                                            <p:strVal val="#ppt_w"/>
                                          </p:val>
                                        </p:tav>
                                      </p:tavLst>
                                    </p:anim>
                                    <p:anim calcmode="lin" valueType="num">
                                      <p:cBhvr>
                                        <p:cTn id="8" dur="500" fill="hold"/>
                                        <p:tgtEl>
                                          <p:spTgt spid="403458"/>
                                        </p:tgtEl>
                                        <p:attrNameLst>
                                          <p:attrName>ppt_h</p:attrName>
                                        </p:attrNameLst>
                                      </p:cBhvr>
                                      <p:tavLst>
                                        <p:tav tm="0">
                                          <p:val>
                                            <p:fltVal val="0"/>
                                          </p:val>
                                        </p:tav>
                                        <p:tav tm="100000">
                                          <p:val>
                                            <p:strVal val="#ppt_h"/>
                                          </p:val>
                                        </p:tav>
                                      </p:tavLst>
                                    </p:anim>
                                    <p:animEffect transition="in" filter="fade">
                                      <p:cBhvr>
                                        <p:cTn id="9" dur="500"/>
                                        <p:tgtEl>
                                          <p:spTgt spid="403458"/>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403459">
                                            <p:txEl>
                                              <p:pRg st="7" end="7"/>
                                            </p:txEl>
                                          </p:spTgt>
                                        </p:tgtEl>
                                        <p:attrNameLst>
                                          <p:attrName>style.visibility</p:attrName>
                                        </p:attrNameLst>
                                      </p:cBhvr>
                                      <p:to>
                                        <p:strVal val="visible"/>
                                      </p:to>
                                    </p:set>
                                    <p:animEffect transition="in" filter="wipe(left)">
                                      <p:cBhvr>
                                        <p:cTn id="13" dur="500"/>
                                        <p:tgtEl>
                                          <p:spTgt spid="403459">
                                            <p:txEl>
                                              <p:pRg st="7" end="7"/>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03459">
                                            <p:txEl>
                                              <p:pRg st="8" end="8"/>
                                            </p:txEl>
                                          </p:spTgt>
                                        </p:tgtEl>
                                        <p:attrNameLst>
                                          <p:attrName>style.visibility</p:attrName>
                                        </p:attrNameLst>
                                      </p:cBhvr>
                                      <p:to>
                                        <p:strVal val="visible"/>
                                      </p:to>
                                    </p:set>
                                    <p:animEffect transition="in" filter="wipe(left)">
                                      <p:cBhvr>
                                        <p:cTn id="16" dur="500"/>
                                        <p:tgtEl>
                                          <p:spTgt spid="403459">
                                            <p:txEl>
                                              <p:pRg st="8" end="8"/>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03459">
                                            <p:txEl>
                                              <p:pRg st="9" end="9"/>
                                            </p:txEl>
                                          </p:spTgt>
                                        </p:tgtEl>
                                        <p:attrNameLst>
                                          <p:attrName>style.visibility</p:attrName>
                                        </p:attrNameLst>
                                      </p:cBhvr>
                                      <p:to>
                                        <p:strVal val="visible"/>
                                      </p:to>
                                    </p:set>
                                    <p:animEffect transition="in" filter="wipe(left)">
                                      <p:cBhvr>
                                        <p:cTn id="19" dur="500"/>
                                        <p:tgtEl>
                                          <p:spTgt spid="403459">
                                            <p:txEl>
                                              <p:pRg st="9" end="9"/>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03459">
                                            <p:txEl>
                                              <p:pRg st="10" end="10"/>
                                            </p:txEl>
                                          </p:spTgt>
                                        </p:tgtEl>
                                        <p:attrNameLst>
                                          <p:attrName>style.visibility</p:attrName>
                                        </p:attrNameLst>
                                      </p:cBhvr>
                                      <p:to>
                                        <p:strVal val="visible"/>
                                      </p:to>
                                    </p:set>
                                    <p:animEffect transition="in" filter="wipe(left)">
                                      <p:cBhvr>
                                        <p:cTn id="22" dur="500"/>
                                        <p:tgtEl>
                                          <p:spTgt spid="403459">
                                            <p:txEl>
                                              <p:pRg st="10" end="10"/>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3459">
                                            <p:txEl>
                                              <p:pRg st="11" end="11"/>
                                            </p:txEl>
                                          </p:spTgt>
                                        </p:tgtEl>
                                        <p:attrNameLst>
                                          <p:attrName>style.visibility</p:attrName>
                                        </p:attrNameLst>
                                      </p:cBhvr>
                                      <p:to>
                                        <p:strVal val="visible"/>
                                      </p:to>
                                    </p:set>
                                    <p:animEffect transition="in" filter="wipe(left)">
                                      <p:cBhvr>
                                        <p:cTn id="25" dur="500"/>
                                        <p:tgtEl>
                                          <p:spTgt spid="4034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8" grpId="0"/>
      <p:bldP spid="4034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p:txBody>
          <a:bodyPr/>
          <a:lstStyle/>
          <a:p>
            <a:pPr algn="ctr"/>
            <a:r>
              <a:rPr lang="en-US" dirty="0" smtClean="0"/>
              <a:t>Vector Dot Product Example</a:t>
            </a:r>
            <a:endParaRPr lang="en-US" dirty="0"/>
          </a:p>
        </p:txBody>
      </p:sp>
      <p:sp>
        <p:nvSpPr>
          <p:cNvPr id="5122" name="Slide Number Placeholder 1"/>
          <p:cNvSpPr>
            <a:spLocks noGrp="1"/>
          </p:cNvSpPr>
          <p:nvPr>
            <p:ph type="sldNum" sz="quarter" idx="10"/>
          </p:nvPr>
        </p:nvSpPr>
        <p:spPr>
          <a:noFill/>
        </p:spPr>
        <p:txBody>
          <a:bodyPr/>
          <a:lstStyle/>
          <a:p>
            <a:fld id="{E5C4D61D-10D3-4D6E-BB3A-523B973072EE}" type="slidenum">
              <a:rPr lang="en-US" smtClean="0">
                <a:latin typeface="Arial" pitchFamily="34" charset="0"/>
              </a:rPr>
              <a:pPr/>
              <a:t>7</a:t>
            </a:fld>
            <a:endParaRPr lang="en-US" smtClean="0">
              <a:latin typeface="Arial" pitchFamily="34" charset="0"/>
            </a:endParaRPr>
          </a:p>
        </p:txBody>
      </p:sp>
      <p:sp>
        <p:nvSpPr>
          <p:cNvPr id="34" name="Oval 33"/>
          <p:cNvSpPr/>
          <p:nvPr/>
        </p:nvSpPr>
        <p:spPr>
          <a:xfrm>
            <a:off x="6400800" y="2209800"/>
            <a:ext cx="381000" cy="13716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981200" y="990600"/>
            <a:ext cx="533400" cy="4343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8"/>
          <p:cNvGrpSpPr/>
          <p:nvPr/>
        </p:nvGrpSpPr>
        <p:grpSpPr>
          <a:xfrm>
            <a:off x="1371600" y="2129135"/>
            <a:ext cx="762000" cy="480715"/>
            <a:chOff x="1371600" y="1524000"/>
            <a:chExt cx="762000" cy="480715"/>
          </a:xfrm>
        </p:grpSpPr>
        <p:sp>
          <p:nvSpPr>
            <p:cNvPr id="40" name="Oval 39"/>
            <p:cNvSpPr/>
            <p:nvPr/>
          </p:nvSpPr>
          <p:spPr>
            <a:xfrm>
              <a:off x="1371600" y="1524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371600" y="1543050"/>
              <a:ext cx="762000" cy="461665"/>
            </a:xfrm>
            <a:prstGeom prst="rect">
              <a:avLst/>
            </a:prstGeom>
            <a:noFill/>
          </p:spPr>
          <p:txBody>
            <a:bodyPr wrap="square" rtlCol="0">
              <a:spAutoFit/>
            </a:bodyPr>
            <a:lstStyle/>
            <a:p>
              <a:r>
                <a:rPr lang="en-US" dirty="0" smtClean="0"/>
                <a:t>X</a:t>
              </a:r>
              <a:endParaRPr lang="en-US" dirty="0"/>
            </a:p>
          </p:txBody>
        </p:sp>
      </p:grpSp>
      <p:grpSp>
        <p:nvGrpSpPr>
          <p:cNvPr id="3" name="Group 11"/>
          <p:cNvGrpSpPr/>
          <p:nvPr/>
        </p:nvGrpSpPr>
        <p:grpSpPr>
          <a:xfrm>
            <a:off x="1371600" y="2667000"/>
            <a:ext cx="762000" cy="461665"/>
            <a:chOff x="1371600" y="1524000"/>
            <a:chExt cx="762000" cy="461665"/>
          </a:xfrm>
        </p:grpSpPr>
        <p:sp>
          <p:nvSpPr>
            <p:cNvPr id="43" name="Oval 42"/>
            <p:cNvSpPr/>
            <p:nvPr/>
          </p:nvSpPr>
          <p:spPr>
            <a:xfrm>
              <a:off x="1371600" y="1524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371600" y="1524000"/>
              <a:ext cx="762000" cy="461665"/>
            </a:xfrm>
            <a:prstGeom prst="rect">
              <a:avLst/>
            </a:prstGeom>
            <a:noFill/>
          </p:spPr>
          <p:txBody>
            <a:bodyPr wrap="square" rtlCol="0">
              <a:spAutoFit/>
            </a:bodyPr>
            <a:lstStyle/>
            <a:p>
              <a:r>
                <a:rPr lang="en-US" dirty="0" smtClean="0"/>
                <a:t>X</a:t>
              </a:r>
              <a:endParaRPr lang="en-US" dirty="0"/>
            </a:p>
          </p:txBody>
        </p:sp>
      </p:grpSp>
      <p:grpSp>
        <p:nvGrpSpPr>
          <p:cNvPr id="4" name="Group 14"/>
          <p:cNvGrpSpPr/>
          <p:nvPr/>
        </p:nvGrpSpPr>
        <p:grpSpPr>
          <a:xfrm>
            <a:off x="1371600" y="1066800"/>
            <a:ext cx="762000" cy="471190"/>
            <a:chOff x="1371600" y="1524000"/>
            <a:chExt cx="762000" cy="471190"/>
          </a:xfrm>
        </p:grpSpPr>
        <p:sp>
          <p:nvSpPr>
            <p:cNvPr id="46" name="Oval 45"/>
            <p:cNvSpPr/>
            <p:nvPr/>
          </p:nvSpPr>
          <p:spPr>
            <a:xfrm>
              <a:off x="1371600" y="1524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371600" y="1533525"/>
              <a:ext cx="762000" cy="461665"/>
            </a:xfrm>
            <a:prstGeom prst="rect">
              <a:avLst/>
            </a:prstGeom>
            <a:noFill/>
          </p:spPr>
          <p:txBody>
            <a:bodyPr wrap="square" rtlCol="0">
              <a:spAutoFit/>
            </a:bodyPr>
            <a:lstStyle/>
            <a:p>
              <a:r>
                <a:rPr lang="en-US" dirty="0" smtClean="0"/>
                <a:t>X</a:t>
              </a:r>
              <a:endParaRPr lang="en-US" dirty="0"/>
            </a:p>
          </p:txBody>
        </p:sp>
      </p:grpSp>
      <p:grpSp>
        <p:nvGrpSpPr>
          <p:cNvPr id="5" name="Group 17"/>
          <p:cNvGrpSpPr/>
          <p:nvPr/>
        </p:nvGrpSpPr>
        <p:grpSpPr>
          <a:xfrm>
            <a:off x="1371600" y="1604665"/>
            <a:ext cx="762000" cy="461665"/>
            <a:chOff x="1371600" y="1524000"/>
            <a:chExt cx="762000" cy="461665"/>
          </a:xfrm>
        </p:grpSpPr>
        <p:sp>
          <p:nvSpPr>
            <p:cNvPr id="49" name="Oval 48"/>
            <p:cNvSpPr/>
            <p:nvPr/>
          </p:nvSpPr>
          <p:spPr>
            <a:xfrm>
              <a:off x="1371600" y="1524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1371600" y="1524000"/>
              <a:ext cx="762000" cy="461665"/>
            </a:xfrm>
            <a:prstGeom prst="rect">
              <a:avLst/>
            </a:prstGeom>
            <a:noFill/>
          </p:spPr>
          <p:txBody>
            <a:bodyPr wrap="square" rtlCol="0">
              <a:spAutoFit/>
            </a:bodyPr>
            <a:lstStyle/>
            <a:p>
              <a:r>
                <a:rPr lang="en-US" dirty="0" smtClean="0"/>
                <a:t>X</a:t>
              </a:r>
              <a:endParaRPr lang="en-US" dirty="0"/>
            </a:p>
          </p:txBody>
        </p:sp>
      </p:grpSp>
      <p:grpSp>
        <p:nvGrpSpPr>
          <p:cNvPr id="6" name="Group 20"/>
          <p:cNvGrpSpPr/>
          <p:nvPr/>
        </p:nvGrpSpPr>
        <p:grpSpPr>
          <a:xfrm>
            <a:off x="1371600" y="4258270"/>
            <a:ext cx="762000" cy="471190"/>
            <a:chOff x="1371600" y="1524000"/>
            <a:chExt cx="762000" cy="471190"/>
          </a:xfrm>
        </p:grpSpPr>
        <p:sp>
          <p:nvSpPr>
            <p:cNvPr id="52" name="Oval 51"/>
            <p:cNvSpPr/>
            <p:nvPr/>
          </p:nvSpPr>
          <p:spPr>
            <a:xfrm>
              <a:off x="1371600" y="1524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371600" y="1533525"/>
              <a:ext cx="762000" cy="461665"/>
            </a:xfrm>
            <a:prstGeom prst="rect">
              <a:avLst/>
            </a:prstGeom>
            <a:noFill/>
          </p:spPr>
          <p:txBody>
            <a:bodyPr wrap="square" rtlCol="0">
              <a:spAutoFit/>
            </a:bodyPr>
            <a:lstStyle/>
            <a:p>
              <a:r>
                <a:rPr lang="en-US" dirty="0" smtClean="0"/>
                <a:t>X</a:t>
              </a:r>
              <a:endParaRPr lang="en-US" dirty="0"/>
            </a:p>
          </p:txBody>
        </p:sp>
      </p:grpSp>
      <p:grpSp>
        <p:nvGrpSpPr>
          <p:cNvPr id="7" name="Group 23"/>
          <p:cNvGrpSpPr/>
          <p:nvPr/>
        </p:nvGrpSpPr>
        <p:grpSpPr>
          <a:xfrm>
            <a:off x="1371600" y="4796135"/>
            <a:ext cx="762000" cy="480715"/>
            <a:chOff x="1371600" y="1524000"/>
            <a:chExt cx="762000" cy="480715"/>
          </a:xfrm>
        </p:grpSpPr>
        <p:sp>
          <p:nvSpPr>
            <p:cNvPr id="55" name="Oval 54"/>
            <p:cNvSpPr/>
            <p:nvPr/>
          </p:nvSpPr>
          <p:spPr>
            <a:xfrm>
              <a:off x="1371600" y="1524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1371600" y="1543050"/>
              <a:ext cx="762000" cy="461665"/>
            </a:xfrm>
            <a:prstGeom prst="rect">
              <a:avLst/>
            </a:prstGeom>
            <a:noFill/>
          </p:spPr>
          <p:txBody>
            <a:bodyPr wrap="square" rtlCol="0">
              <a:spAutoFit/>
            </a:bodyPr>
            <a:lstStyle/>
            <a:p>
              <a:r>
                <a:rPr lang="en-US" dirty="0" smtClean="0"/>
                <a:t>X</a:t>
              </a:r>
              <a:endParaRPr lang="en-US" dirty="0"/>
            </a:p>
          </p:txBody>
        </p:sp>
      </p:grpSp>
      <p:grpSp>
        <p:nvGrpSpPr>
          <p:cNvPr id="8" name="Group 26"/>
          <p:cNvGrpSpPr/>
          <p:nvPr/>
        </p:nvGrpSpPr>
        <p:grpSpPr>
          <a:xfrm>
            <a:off x="1371600" y="3195935"/>
            <a:ext cx="762000" cy="471190"/>
            <a:chOff x="1371600" y="1524000"/>
            <a:chExt cx="762000" cy="471190"/>
          </a:xfrm>
        </p:grpSpPr>
        <p:sp>
          <p:nvSpPr>
            <p:cNvPr id="58" name="Oval 57"/>
            <p:cNvSpPr/>
            <p:nvPr/>
          </p:nvSpPr>
          <p:spPr>
            <a:xfrm>
              <a:off x="1371600" y="1524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1371600" y="1533525"/>
              <a:ext cx="762000" cy="461665"/>
            </a:xfrm>
            <a:prstGeom prst="rect">
              <a:avLst/>
            </a:prstGeom>
            <a:noFill/>
          </p:spPr>
          <p:txBody>
            <a:bodyPr wrap="square" rtlCol="0">
              <a:spAutoFit/>
            </a:bodyPr>
            <a:lstStyle/>
            <a:p>
              <a:r>
                <a:rPr lang="en-US" dirty="0" smtClean="0"/>
                <a:t>X</a:t>
              </a:r>
              <a:endParaRPr lang="en-US" dirty="0"/>
            </a:p>
          </p:txBody>
        </p:sp>
      </p:grpSp>
      <p:grpSp>
        <p:nvGrpSpPr>
          <p:cNvPr id="9" name="Group 29"/>
          <p:cNvGrpSpPr/>
          <p:nvPr/>
        </p:nvGrpSpPr>
        <p:grpSpPr>
          <a:xfrm>
            <a:off x="1371600" y="3733800"/>
            <a:ext cx="762000" cy="461665"/>
            <a:chOff x="1371600" y="1524000"/>
            <a:chExt cx="762000" cy="461665"/>
          </a:xfrm>
        </p:grpSpPr>
        <p:sp>
          <p:nvSpPr>
            <p:cNvPr id="61" name="Oval 60"/>
            <p:cNvSpPr/>
            <p:nvPr/>
          </p:nvSpPr>
          <p:spPr>
            <a:xfrm>
              <a:off x="1371600" y="1524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1371600" y="1524000"/>
              <a:ext cx="762000" cy="461665"/>
            </a:xfrm>
            <a:prstGeom prst="rect">
              <a:avLst/>
            </a:prstGeom>
            <a:noFill/>
          </p:spPr>
          <p:txBody>
            <a:bodyPr wrap="square" rtlCol="0">
              <a:spAutoFit/>
            </a:bodyPr>
            <a:lstStyle/>
            <a:p>
              <a:r>
                <a:rPr lang="en-US" dirty="0" smtClean="0"/>
                <a:t>X</a:t>
              </a:r>
              <a:endParaRPr lang="en-US" dirty="0"/>
            </a:p>
          </p:txBody>
        </p:sp>
      </p:grpSp>
      <p:sp>
        <p:nvSpPr>
          <p:cNvPr id="63" name="Oval 62"/>
          <p:cNvSpPr/>
          <p:nvPr/>
        </p:nvSpPr>
        <p:spPr>
          <a:xfrm>
            <a:off x="1524000" y="5410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524000" y="55626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1524000" y="57150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p:nvPr/>
        </p:nvCxnSpPr>
        <p:spPr>
          <a:xfrm>
            <a:off x="762000" y="1143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762000" y="1370012"/>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762000" y="1676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762000" y="1903412"/>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762000" y="2209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62000" y="2436812"/>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762000" y="27432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762000" y="2970212"/>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762000" y="3276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762000" y="3503612"/>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762000" y="3810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62000" y="4037012"/>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762000" y="4343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762000" y="4570412"/>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762000" y="4876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762000" y="5103812"/>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0" name="Group 66"/>
          <p:cNvGrpSpPr/>
          <p:nvPr/>
        </p:nvGrpSpPr>
        <p:grpSpPr>
          <a:xfrm>
            <a:off x="2895600" y="1143000"/>
            <a:ext cx="609600" cy="685800"/>
            <a:chOff x="2057400" y="1143000"/>
            <a:chExt cx="609600" cy="685800"/>
          </a:xfrm>
        </p:grpSpPr>
        <p:sp>
          <p:nvSpPr>
            <p:cNvPr id="83" name="Rectangle 82"/>
            <p:cNvSpPr/>
            <p:nvPr/>
          </p:nvSpPr>
          <p:spPr>
            <a:xfrm>
              <a:off x="2057400" y="1143000"/>
              <a:ext cx="5334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2133600" y="1229380"/>
              <a:ext cx="533400" cy="523220"/>
            </a:xfrm>
            <a:prstGeom prst="rect">
              <a:avLst/>
            </a:prstGeom>
            <a:noFill/>
          </p:spPr>
          <p:txBody>
            <a:bodyPr wrap="square" rtlCol="0">
              <a:spAutoFit/>
            </a:bodyPr>
            <a:lstStyle/>
            <a:p>
              <a:r>
                <a:rPr lang="en-US" sz="2800" b="1" dirty="0" smtClean="0"/>
                <a:t>+</a:t>
              </a:r>
              <a:endParaRPr lang="en-US" sz="2800" b="1" dirty="0"/>
            </a:p>
          </p:txBody>
        </p:sp>
      </p:grpSp>
      <p:cxnSp>
        <p:nvCxnSpPr>
          <p:cNvPr id="85" name="Straight Arrow Connector 84"/>
          <p:cNvCxnSpPr/>
          <p:nvPr/>
        </p:nvCxnSpPr>
        <p:spPr>
          <a:xfrm>
            <a:off x="1752600" y="12192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1752600" y="1751012"/>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1" name="Group 70"/>
          <p:cNvGrpSpPr/>
          <p:nvPr/>
        </p:nvGrpSpPr>
        <p:grpSpPr>
          <a:xfrm>
            <a:off x="2895600" y="2209800"/>
            <a:ext cx="609600" cy="685800"/>
            <a:chOff x="2057400" y="1143000"/>
            <a:chExt cx="609600" cy="685800"/>
          </a:xfrm>
        </p:grpSpPr>
        <p:sp>
          <p:nvSpPr>
            <p:cNvPr id="88" name="Rectangle 87"/>
            <p:cNvSpPr/>
            <p:nvPr/>
          </p:nvSpPr>
          <p:spPr>
            <a:xfrm>
              <a:off x="2057400" y="1143000"/>
              <a:ext cx="5334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2133600" y="1229380"/>
              <a:ext cx="533400" cy="523220"/>
            </a:xfrm>
            <a:prstGeom prst="rect">
              <a:avLst/>
            </a:prstGeom>
            <a:noFill/>
          </p:spPr>
          <p:txBody>
            <a:bodyPr wrap="square" rtlCol="0">
              <a:spAutoFit/>
            </a:bodyPr>
            <a:lstStyle/>
            <a:p>
              <a:r>
                <a:rPr lang="en-US" sz="2800" b="1" dirty="0" smtClean="0"/>
                <a:t>+</a:t>
              </a:r>
              <a:endParaRPr lang="en-US" sz="2800" b="1" dirty="0"/>
            </a:p>
          </p:txBody>
        </p:sp>
      </p:grpSp>
      <p:cxnSp>
        <p:nvCxnSpPr>
          <p:cNvPr id="90" name="Straight Arrow Connector 89"/>
          <p:cNvCxnSpPr/>
          <p:nvPr/>
        </p:nvCxnSpPr>
        <p:spPr>
          <a:xfrm>
            <a:off x="1752600" y="22860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1752600" y="2817812"/>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2" name="Group 75"/>
          <p:cNvGrpSpPr/>
          <p:nvPr/>
        </p:nvGrpSpPr>
        <p:grpSpPr>
          <a:xfrm>
            <a:off x="2895600" y="3276600"/>
            <a:ext cx="609600" cy="685800"/>
            <a:chOff x="2057400" y="1143000"/>
            <a:chExt cx="609600" cy="685800"/>
          </a:xfrm>
        </p:grpSpPr>
        <p:sp>
          <p:nvSpPr>
            <p:cNvPr id="93" name="Rectangle 92"/>
            <p:cNvSpPr/>
            <p:nvPr/>
          </p:nvSpPr>
          <p:spPr>
            <a:xfrm>
              <a:off x="2057400" y="1143000"/>
              <a:ext cx="5334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2133600" y="1229380"/>
              <a:ext cx="533400" cy="523220"/>
            </a:xfrm>
            <a:prstGeom prst="rect">
              <a:avLst/>
            </a:prstGeom>
            <a:noFill/>
          </p:spPr>
          <p:txBody>
            <a:bodyPr wrap="square" rtlCol="0">
              <a:spAutoFit/>
            </a:bodyPr>
            <a:lstStyle/>
            <a:p>
              <a:r>
                <a:rPr lang="en-US" sz="2800" b="1" dirty="0" smtClean="0"/>
                <a:t>+</a:t>
              </a:r>
              <a:endParaRPr lang="en-US" sz="2800" b="1" dirty="0"/>
            </a:p>
          </p:txBody>
        </p:sp>
      </p:grpSp>
      <p:cxnSp>
        <p:nvCxnSpPr>
          <p:cNvPr id="95" name="Straight Arrow Connector 94"/>
          <p:cNvCxnSpPr/>
          <p:nvPr/>
        </p:nvCxnSpPr>
        <p:spPr>
          <a:xfrm>
            <a:off x="1752600" y="33528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1752600" y="3884612"/>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3" name="Group 80"/>
          <p:cNvGrpSpPr/>
          <p:nvPr/>
        </p:nvGrpSpPr>
        <p:grpSpPr>
          <a:xfrm>
            <a:off x="2895600" y="4343400"/>
            <a:ext cx="609600" cy="685800"/>
            <a:chOff x="2057400" y="1143000"/>
            <a:chExt cx="609600" cy="685800"/>
          </a:xfrm>
        </p:grpSpPr>
        <p:sp>
          <p:nvSpPr>
            <p:cNvPr id="98" name="Rectangle 97"/>
            <p:cNvSpPr/>
            <p:nvPr/>
          </p:nvSpPr>
          <p:spPr>
            <a:xfrm>
              <a:off x="2057400" y="1143000"/>
              <a:ext cx="5334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2133600" y="1229380"/>
              <a:ext cx="533400" cy="523220"/>
            </a:xfrm>
            <a:prstGeom prst="rect">
              <a:avLst/>
            </a:prstGeom>
            <a:noFill/>
          </p:spPr>
          <p:txBody>
            <a:bodyPr wrap="square" rtlCol="0">
              <a:spAutoFit/>
            </a:bodyPr>
            <a:lstStyle/>
            <a:p>
              <a:r>
                <a:rPr lang="en-US" sz="2800" b="1" dirty="0" smtClean="0"/>
                <a:t>+</a:t>
              </a:r>
              <a:endParaRPr lang="en-US" sz="2800" b="1" dirty="0"/>
            </a:p>
          </p:txBody>
        </p:sp>
      </p:grpSp>
      <p:cxnSp>
        <p:nvCxnSpPr>
          <p:cNvPr id="100" name="Straight Arrow Connector 99"/>
          <p:cNvCxnSpPr/>
          <p:nvPr/>
        </p:nvCxnSpPr>
        <p:spPr>
          <a:xfrm>
            <a:off x="1752600" y="44196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1752600" y="4951412"/>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4" name="Group 85"/>
          <p:cNvGrpSpPr/>
          <p:nvPr/>
        </p:nvGrpSpPr>
        <p:grpSpPr>
          <a:xfrm>
            <a:off x="4191000" y="1676400"/>
            <a:ext cx="609600" cy="685800"/>
            <a:chOff x="2057400" y="1143000"/>
            <a:chExt cx="609600" cy="685800"/>
          </a:xfrm>
        </p:grpSpPr>
        <p:sp>
          <p:nvSpPr>
            <p:cNvPr id="103" name="Rectangle 102"/>
            <p:cNvSpPr/>
            <p:nvPr/>
          </p:nvSpPr>
          <p:spPr>
            <a:xfrm>
              <a:off x="2057400" y="1143000"/>
              <a:ext cx="5334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2133600" y="1229380"/>
              <a:ext cx="533400" cy="523220"/>
            </a:xfrm>
            <a:prstGeom prst="rect">
              <a:avLst/>
            </a:prstGeom>
            <a:noFill/>
          </p:spPr>
          <p:txBody>
            <a:bodyPr wrap="square" rtlCol="0">
              <a:spAutoFit/>
            </a:bodyPr>
            <a:lstStyle/>
            <a:p>
              <a:r>
                <a:rPr lang="en-US" sz="2800" b="1" dirty="0" smtClean="0"/>
                <a:t>+</a:t>
              </a:r>
              <a:endParaRPr lang="en-US" sz="2800" b="1" dirty="0"/>
            </a:p>
          </p:txBody>
        </p:sp>
      </p:grpSp>
      <p:cxnSp>
        <p:nvCxnSpPr>
          <p:cNvPr id="105" name="Straight Arrow Connector 104"/>
          <p:cNvCxnSpPr/>
          <p:nvPr/>
        </p:nvCxnSpPr>
        <p:spPr>
          <a:xfrm>
            <a:off x="3429000" y="1752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3429000" y="2286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5" name="Group 95"/>
          <p:cNvGrpSpPr/>
          <p:nvPr/>
        </p:nvGrpSpPr>
        <p:grpSpPr>
          <a:xfrm>
            <a:off x="4191000" y="3810000"/>
            <a:ext cx="609600" cy="685800"/>
            <a:chOff x="2057400" y="1143000"/>
            <a:chExt cx="609600" cy="685800"/>
          </a:xfrm>
        </p:grpSpPr>
        <p:sp>
          <p:nvSpPr>
            <p:cNvPr id="108" name="Rectangle 107"/>
            <p:cNvSpPr/>
            <p:nvPr/>
          </p:nvSpPr>
          <p:spPr>
            <a:xfrm>
              <a:off x="2057400" y="1143000"/>
              <a:ext cx="5334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p:cNvSpPr txBox="1"/>
            <p:nvPr/>
          </p:nvSpPr>
          <p:spPr>
            <a:xfrm>
              <a:off x="2133600" y="1229380"/>
              <a:ext cx="533400" cy="523220"/>
            </a:xfrm>
            <a:prstGeom prst="rect">
              <a:avLst/>
            </a:prstGeom>
            <a:noFill/>
          </p:spPr>
          <p:txBody>
            <a:bodyPr wrap="square" rtlCol="0">
              <a:spAutoFit/>
            </a:bodyPr>
            <a:lstStyle/>
            <a:p>
              <a:r>
                <a:rPr lang="en-US" sz="2800" b="1" dirty="0" smtClean="0"/>
                <a:t>+</a:t>
              </a:r>
              <a:endParaRPr lang="en-US" sz="2800" b="1" dirty="0"/>
            </a:p>
          </p:txBody>
        </p:sp>
      </p:grpSp>
      <p:cxnSp>
        <p:nvCxnSpPr>
          <p:cNvPr id="110" name="Straight Arrow Connector 109"/>
          <p:cNvCxnSpPr/>
          <p:nvPr/>
        </p:nvCxnSpPr>
        <p:spPr>
          <a:xfrm>
            <a:off x="3429000" y="3886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3429000" y="4419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6" name="Group 100"/>
          <p:cNvGrpSpPr/>
          <p:nvPr/>
        </p:nvGrpSpPr>
        <p:grpSpPr>
          <a:xfrm>
            <a:off x="5486400" y="2590800"/>
            <a:ext cx="609600" cy="685800"/>
            <a:chOff x="2057400" y="1143000"/>
            <a:chExt cx="609600" cy="685800"/>
          </a:xfrm>
        </p:grpSpPr>
        <p:sp>
          <p:nvSpPr>
            <p:cNvPr id="113" name="Rectangle 112"/>
            <p:cNvSpPr/>
            <p:nvPr/>
          </p:nvSpPr>
          <p:spPr>
            <a:xfrm>
              <a:off x="2057400" y="1143000"/>
              <a:ext cx="5334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p:cNvSpPr txBox="1"/>
            <p:nvPr/>
          </p:nvSpPr>
          <p:spPr>
            <a:xfrm>
              <a:off x="2133600" y="1229380"/>
              <a:ext cx="533400" cy="523220"/>
            </a:xfrm>
            <a:prstGeom prst="rect">
              <a:avLst/>
            </a:prstGeom>
            <a:noFill/>
          </p:spPr>
          <p:txBody>
            <a:bodyPr wrap="square" rtlCol="0">
              <a:spAutoFit/>
            </a:bodyPr>
            <a:lstStyle/>
            <a:p>
              <a:r>
                <a:rPr lang="en-US" sz="2800" b="1" dirty="0" smtClean="0"/>
                <a:t>+</a:t>
              </a:r>
              <a:endParaRPr lang="en-US" sz="2800" b="1" dirty="0"/>
            </a:p>
          </p:txBody>
        </p:sp>
      </p:grpSp>
      <p:cxnSp>
        <p:nvCxnSpPr>
          <p:cNvPr id="115" name="Straight Arrow Connector 114"/>
          <p:cNvCxnSpPr/>
          <p:nvPr/>
        </p:nvCxnSpPr>
        <p:spPr>
          <a:xfrm>
            <a:off x="4724400" y="2286000"/>
            <a:ext cx="762000" cy="382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flipV="1">
            <a:off x="4724400" y="3200400"/>
            <a:ext cx="762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7" name="Oval 116"/>
          <p:cNvSpPr/>
          <p:nvPr/>
        </p:nvSpPr>
        <p:spPr>
          <a:xfrm>
            <a:off x="3352800" y="5410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3352800" y="55626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3352800" y="57150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4419600" y="5410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4419600" y="55626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4419600" y="57150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5791200" y="5410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5791200" y="55626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5791200" y="57150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6" name="Straight Arrow Connector 125"/>
          <p:cNvCxnSpPr/>
          <p:nvPr/>
        </p:nvCxnSpPr>
        <p:spPr>
          <a:xfrm>
            <a:off x="6019800" y="28956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6019800" y="3505200"/>
            <a:ext cx="2133600" cy="461665"/>
          </a:xfrm>
          <a:prstGeom prst="rect">
            <a:avLst/>
          </a:prstGeom>
          <a:noFill/>
        </p:spPr>
        <p:txBody>
          <a:bodyPr wrap="square" rtlCol="0">
            <a:spAutoFit/>
          </a:bodyPr>
          <a:lstStyle/>
          <a:p>
            <a:r>
              <a:rPr lang="en-US" dirty="0" smtClean="0"/>
              <a:t>Normalize</a:t>
            </a:r>
            <a:endParaRPr lang="en-US" dirty="0"/>
          </a:p>
        </p:txBody>
      </p:sp>
      <p:sp>
        <p:nvSpPr>
          <p:cNvPr id="128" name="TextBox 127"/>
          <p:cNvSpPr txBox="1"/>
          <p:nvPr/>
        </p:nvSpPr>
        <p:spPr>
          <a:xfrm>
            <a:off x="1600200" y="5253335"/>
            <a:ext cx="2133600" cy="461665"/>
          </a:xfrm>
          <a:prstGeom prst="rect">
            <a:avLst/>
          </a:prstGeom>
          <a:noFill/>
        </p:spPr>
        <p:txBody>
          <a:bodyPr wrap="square" rtlCol="0">
            <a:spAutoFit/>
          </a:bodyPr>
          <a:lstStyle/>
          <a:p>
            <a:r>
              <a:rPr lang="en-US" dirty="0" err="1" smtClean="0"/>
              <a:t>DeNormalize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804348" y="2241029"/>
            <a:ext cx="3772400" cy="3936121"/>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GB" dirty="0" smtClean="0"/>
              <a:t>Selection of IEEE Precisions</a:t>
            </a:r>
            <a:endParaRPr lang="en-GB" dirty="0"/>
          </a:p>
        </p:txBody>
      </p:sp>
      <p:sp>
        <p:nvSpPr>
          <p:cNvPr id="3" name="Content Placeholder 2"/>
          <p:cNvSpPr>
            <a:spLocks noGrp="1"/>
          </p:cNvSpPr>
          <p:nvPr>
            <p:ph idx="1"/>
          </p:nvPr>
        </p:nvSpPr>
        <p:spPr>
          <a:xfrm>
            <a:off x="350838" y="1019331"/>
            <a:ext cx="8331200" cy="5119141"/>
          </a:xfrm>
        </p:spPr>
        <p:txBody>
          <a:bodyPr>
            <a:normAutofit/>
          </a:bodyPr>
          <a:lstStyle/>
          <a:p>
            <a:r>
              <a:rPr lang="en-GB" sz="2400" dirty="0" smtClean="0"/>
              <a:t>IEEE format</a:t>
            </a:r>
          </a:p>
          <a:p>
            <a:r>
              <a:rPr lang="en-GB" sz="2400" dirty="0" smtClean="0"/>
              <a:t>7 precisions (including double and single)</a:t>
            </a:r>
          </a:p>
          <a:p>
            <a:pPr lvl="1"/>
            <a:r>
              <a:rPr lang="en-GB" sz="1600" dirty="0" smtClean="0"/>
              <a:t>float16_m10</a:t>
            </a:r>
          </a:p>
          <a:p>
            <a:pPr lvl="1"/>
            <a:r>
              <a:rPr lang="en-GB" sz="1600" dirty="0" smtClean="0"/>
              <a:t>float26_m17</a:t>
            </a:r>
          </a:p>
          <a:p>
            <a:pPr lvl="1"/>
            <a:r>
              <a:rPr lang="en-GB" sz="1600" dirty="0" smtClean="0">
                <a:solidFill>
                  <a:srgbClr val="FF0000"/>
                </a:solidFill>
              </a:rPr>
              <a:t>float32_m23 (IEEE single)</a:t>
            </a:r>
          </a:p>
          <a:p>
            <a:pPr lvl="1"/>
            <a:r>
              <a:rPr lang="en-GB" sz="1600" dirty="0" smtClean="0"/>
              <a:t>float35_m26</a:t>
            </a:r>
          </a:p>
          <a:p>
            <a:pPr lvl="1"/>
            <a:r>
              <a:rPr lang="en-GB" sz="1600" dirty="0" smtClean="0"/>
              <a:t>float46_m35</a:t>
            </a:r>
          </a:p>
          <a:p>
            <a:pPr lvl="1"/>
            <a:r>
              <a:rPr lang="en-GB" sz="1600" dirty="0" smtClean="0"/>
              <a:t>float55_m44</a:t>
            </a:r>
          </a:p>
          <a:p>
            <a:pPr lvl="1"/>
            <a:r>
              <a:rPr lang="en-GB" sz="1600" dirty="0" smtClean="0"/>
              <a:t>float64_m52 (IEEE double)</a:t>
            </a:r>
          </a:p>
        </p:txBody>
      </p:sp>
      <p:sp>
        <p:nvSpPr>
          <p:cNvPr id="4" name="Slide Number Placeholder 3"/>
          <p:cNvSpPr>
            <a:spLocks noGrp="1"/>
          </p:cNvSpPr>
          <p:nvPr>
            <p:ph type="sldNum" sz="quarter" idx="10"/>
          </p:nvPr>
        </p:nvSpPr>
        <p:spPr/>
        <p:txBody>
          <a:bodyPr/>
          <a:lstStyle/>
          <a:p>
            <a:pPr>
              <a:defRPr/>
            </a:pPr>
            <a:fld id="{6CE5E3FE-A279-48DF-B3FF-4EAF46D5DB6F}" type="slidenum">
              <a:rPr lang="en-US" smtClean="0"/>
              <a:pPr>
                <a:defRPr/>
              </a:pPr>
              <a:t>8</a:t>
            </a:fld>
            <a:endParaRPr lang="en-US" dirty="0"/>
          </a:p>
        </p:txBody>
      </p:sp>
      <p:graphicFrame>
        <p:nvGraphicFramePr>
          <p:cNvPr id="6" name="Table 5"/>
          <p:cNvGraphicFramePr>
            <a:graphicFrameLocks noGrp="1"/>
          </p:cNvGraphicFramePr>
          <p:nvPr/>
        </p:nvGraphicFramePr>
        <p:xfrm>
          <a:off x="827584" y="3984094"/>
          <a:ext cx="3543935" cy="2083435"/>
        </p:xfrm>
        <a:graphic>
          <a:graphicData uri="http://schemas.openxmlformats.org/drawingml/2006/table">
            <a:tbl>
              <a:tblPr/>
              <a:tblGrid>
                <a:gridCol w="658675"/>
                <a:gridCol w="322694"/>
                <a:gridCol w="1281283"/>
                <a:gridCol w="1281283"/>
              </a:tblGrid>
              <a:tr h="358904">
                <a:tc>
                  <a:txBody>
                    <a:bodyPr/>
                    <a:lstStyle/>
                    <a:p>
                      <a:pPr marL="0" marR="0">
                        <a:spcBef>
                          <a:spcPts val="0"/>
                        </a:spcBef>
                        <a:spcAft>
                          <a:spcPts val="0"/>
                        </a:spcAft>
                      </a:pPr>
                      <a:r>
                        <a:rPr lang="en-US" sz="1100">
                          <a:solidFill>
                            <a:srgbClr val="000000"/>
                          </a:solidFill>
                          <a:latin typeface="Calibri"/>
                          <a:ea typeface="Calibri"/>
                          <a:cs typeface="Times New Roman"/>
                        </a:rPr>
                        <a:t>Precision</a:t>
                      </a:r>
                      <a:endParaRPr lang="en-U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gridSpan="2">
                  <a:txBody>
                    <a:bodyPr/>
                    <a:lstStyle/>
                    <a:p>
                      <a:pPr marL="0" marR="0">
                        <a:spcBef>
                          <a:spcPts val="0"/>
                        </a:spcBef>
                        <a:spcAft>
                          <a:spcPts val="0"/>
                        </a:spcAft>
                      </a:pPr>
                      <a:r>
                        <a:rPr lang="en-US" sz="1100">
                          <a:solidFill>
                            <a:srgbClr val="000000"/>
                          </a:solidFill>
                          <a:latin typeface="Calibri"/>
                          <a:ea typeface="Calibri"/>
                          <a:cs typeface="Times New Roman"/>
                        </a:rPr>
                        <a:t>DSP usage compared to single precision</a:t>
                      </a:r>
                      <a:endParaRPr lang="en-U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hMerge="1">
                  <a:txBody>
                    <a:bodyPr/>
                    <a:lstStyle/>
                    <a:p>
                      <a:endParaRPr lang="en-US"/>
                    </a:p>
                  </a:txBody>
                  <a:tcPr/>
                </a:tc>
                <a:tc>
                  <a:txBody>
                    <a:bodyPr/>
                    <a:lstStyle/>
                    <a:p>
                      <a:pPr marL="0" marR="0">
                        <a:spcBef>
                          <a:spcPts val="0"/>
                        </a:spcBef>
                        <a:spcAft>
                          <a:spcPts val="0"/>
                        </a:spcAft>
                      </a:pPr>
                      <a:r>
                        <a:rPr lang="en-US" sz="1100">
                          <a:solidFill>
                            <a:srgbClr val="000000"/>
                          </a:solidFill>
                          <a:latin typeface="Calibri"/>
                          <a:ea typeface="Calibri"/>
                          <a:cs typeface="Times New Roman"/>
                        </a:rPr>
                        <a:t>Logic usage compared to single precision</a:t>
                      </a:r>
                      <a:endParaRPr lang="en-US" sz="1100">
                        <a:latin typeface="Calibri"/>
                        <a:ea typeface="Calibri"/>
                        <a:cs typeface="Times New Roman"/>
                      </a:endParaRPr>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r>
              <a:tr h="224155">
                <a:tc gridSpan="2">
                  <a:txBody>
                    <a:bodyPr/>
                    <a:lstStyle/>
                    <a:p>
                      <a:pPr marL="0" marR="0">
                        <a:spcBef>
                          <a:spcPts val="0"/>
                        </a:spcBef>
                        <a:spcAft>
                          <a:spcPts val="0"/>
                        </a:spcAft>
                      </a:pPr>
                      <a:r>
                        <a:rPr lang="en-US" sz="1100" b="1">
                          <a:solidFill>
                            <a:srgbClr val="000000"/>
                          </a:solidFill>
                          <a:latin typeface="Calibri"/>
                          <a:ea typeface="Calibri"/>
                          <a:cs typeface="Times New Roman"/>
                        </a:rPr>
                        <a:t>f16m10</a:t>
                      </a:r>
                      <a:endParaRPr lang="en-U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100">
                          <a:solidFill>
                            <a:srgbClr val="000000"/>
                          </a:solidFill>
                          <a:latin typeface="Calibri"/>
                          <a:ea typeface="Calibri"/>
                          <a:cs typeface="Times New Roman"/>
                        </a:rPr>
                        <a:t>0.6</a:t>
                      </a:r>
                      <a:endParaRPr lang="en-US" sz="1100">
                        <a:latin typeface="Calibri"/>
                        <a:ea typeface="Calibri"/>
                        <a:cs typeface="Times New Roman"/>
                      </a:endParaRPr>
                    </a:p>
                  </a:txBody>
                  <a:tcPr marL="68580" marR="68580" marT="0" marB="0" anchor="b">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spcBef>
                          <a:spcPts val="0"/>
                        </a:spcBef>
                        <a:spcAft>
                          <a:spcPts val="0"/>
                        </a:spcAft>
                      </a:pPr>
                      <a:r>
                        <a:rPr lang="en-US" sz="1100">
                          <a:solidFill>
                            <a:srgbClr val="000000"/>
                          </a:solidFill>
                          <a:latin typeface="Calibri"/>
                          <a:ea typeface="Calibri"/>
                          <a:cs typeface="Times New Roman"/>
                        </a:rPr>
                        <a:t>0.3</a:t>
                      </a:r>
                      <a:endParaRPr lang="en-US" sz="1100">
                        <a:latin typeface="Calibri"/>
                        <a:ea typeface="Calibri"/>
                        <a:cs typeface="Times New Roman"/>
                      </a:endParaRPr>
                    </a:p>
                  </a:txBody>
                  <a:tcPr marL="68580" marR="68580" marT="0" marB="0" anchor="b">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98120">
                <a:tc gridSpan="2">
                  <a:txBody>
                    <a:bodyPr/>
                    <a:lstStyle/>
                    <a:p>
                      <a:pPr marL="0" marR="0">
                        <a:spcBef>
                          <a:spcPts val="0"/>
                        </a:spcBef>
                        <a:spcAft>
                          <a:spcPts val="0"/>
                        </a:spcAft>
                      </a:pPr>
                      <a:r>
                        <a:rPr lang="en-US" sz="1100" b="1">
                          <a:solidFill>
                            <a:srgbClr val="000000"/>
                          </a:solidFill>
                          <a:latin typeface="Calibri"/>
                          <a:ea typeface="Calibri"/>
                          <a:cs typeface="Times New Roman"/>
                        </a:rPr>
                        <a:t>f26m17</a:t>
                      </a:r>
                      <a:endParaRPr lang="en-U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100">
                          <a:solidFill>
                            <a:srgbClr val="000000"/>
                          </a:solidFill>
                          <a:latin typeface="Calibri"/>
                          <a:ea typeface="Calibri"/>
                          <a:cs typeface="Times New Roman"/>
                        </a:rPr>
                        <a:t>0.9</a:t>
                      </a:r>
                      <a:endParaRPr lang="en-US" sz="1100">
                        <a:latin typeface="Calibri"/>
                        <a:ea typeface="Calibri"/>
                        <a:cs typeface="Times New Roman"/>
                      </a:endParaRPr>
                    </a:p>
                  </a:txBody>
                  <a:tcPr marL="68580" marR="68580" marT="0" marB="0" anchor="b">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spcBef>
                          <a:spcPts val="0"/>
                        </a:spcBef>
                        <a:spcAft>
                          <a:spcPts val="0"/>
                        </a:spcAft>
                      </a:pPr>
                      <a:r>
                        <a:rPr lang="en-US" sz="1100">
                          <a:solidFill>
                            <a:srgbClr val="000000"/>
                          </a:solidFill>
                          <a:latin typeface="Calibri"/>
                          <a:ea typeface="Calibri"/>
                          <a:cs typeface="Times New Roman"/>
                        </a:rPr>
                        <a:t>0.6</a:t>
                      </a:r>
                      <a:endParaRPr lang="en-US" sz="1100">
                        <a:latin typeface="Calibri"/>
                        <a:ea typeface="Calibri"/>
                        <a:cs typeface="Times New Roman"/>
                      </a:endParaRPr>
                    </a:p>
                  </a:txBody>
                  <a:tcPr marL="68580" marR="68580" marT="0" marB="0" anchor="b">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98120">
                <a:tc gridSpan="2">
                  <a:txBody>
                    <a:bodyPr/>
                    <a:lstStyle/>
                    <a:p>
                      <a:pPr marL="0" marR="0">
                        <a:spcBef>
                          <a:spcPts val="0"/>
                        </a:spcBef>
                        <a:spcAft>
                          <a:spcPts val="0"/>
                        </a:spcAft>
                      </a:pPr>
                      <a:r>
                        <a:rPr lang="en-US" sz="1100" b="1">
                          <a:solidFill>
                            <a:srgbClr val="000000"/>
                          </a:solidFill>
                          <a:latin typeface="Calibri"/>
                          <a:ea typeface="Calibri"/>
                          <a:cs typeface="Times New Roman"/>
                        </a:rPr>
                        <a:t>f32m23</a:t>
                      </a:r>
                      <a:endParaRPr lang="en-U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100">
                          <a:solidFill>
                            <a:srgbClr val="000000"/>
                          </a:solidFill>
                          <a:latin typeface="Calibri"/>
                          <a:ea typeface="Calibri"/>
                          <a:cs typeface="Times New Roman"/>
                        </a:rPr>
                        <a:t>1</a:t>
                      </a:r>
                      <a:endParaRPr lang="en-US" sz="1100">
                        <a:latin typeface="Calibri"/>
                        <a:ea typeface="Calibri"/>
                        <a:cs typeface="Times New Roman"/>
                      </a:endParaRPr>
                    </a:p>
                  </a:txBody>
                  <a:tcPr marL="68580" marR="68580" marT="0" marB="0" anchor="b">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spcBef>
                          <a:spcPts val="0"/>
                        </a:spcBef>
                        <a:spcAft>
                          <a:spcPts val="0"/>
                        </a:spcAft>
                      </a:pPr>
                      <a:r>
                        <a:rPr lang="en-US" sz="1100">
                          <a:solidFill>
                            <a:srgbClr val="000000"/>
                          </a:solidFill>
                          <a:latin typeface="Calibri"/>
                          <a:ea typeface="Calibri"/>
                          <a:cs typeface="Times New Roman"/>
                        </a:rPr>
                        <a:t>1</a:t>
                      </a:r>
                      <a:endParaRPr lang="en-US" sz="1100">
                        <a:latin typeface="Calibri"/>
                        <a:ea typeface="Calibri"/>
                        <a:cs typeface="Times New Roman"/>
                      </a:endParaRPr>
                    </a:p>
                  </a:txBody>
                  <a:tcPr marL="68580" marR="68580" marT="0" marB="0" anchor="b">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98120">
                <a:tc gridSpan="2">
                  <a:txBody>
                    <a:bodyPr/>
                    <a:lstStyle/>
                    <a:p>
                      <a:pPr marL="0" marR="0">
                        <a:spcBef>
                          <a:spcPts val="0"/>
                        </a:spcBef>
                        <a:spcAft>
                          <a:spcPts val="0"/>
                        </a:spcAft>
                      </a:pPr>
                      <a:r>
                        <a:rPr lang="en-US" sz="1100" b="1">
                          <a:solidFill>
                            <a:srgbClr val="000000"/>
                          </a:solidFill>
                          <a:latin typeface="Calibri"/>
                          <a:ea typeface="Calibri"/>
                          <a:cs typeface="Times New Roman"/>
                        </a:rPr>
                        <a:t>f35m26</a:t>
                      </a:r>
                      <a:endParaRPr lang="en-U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100">
                          <a:solidFill>
                            <a:srgbClr val="000000"/>
                          </a:solidFill>
                          <a:latin typeface="Calibri"/>
                          <a:ea typeface="Calibri"/>
                          <a:cs typeface="Times New Roman"/>
                        </a:rPr>
                        <a:t>1.2</a:t>
                      </a:r>
                      <a:endParaRPr lang="en-US" sz="1100">
                        <a:latin typeface="Calibri"/>
                        <a:ea typeface="Calibri"/>
                        <a:cs typeface="Times New Roman"/>
                      </a:endParaRPr>
                    </a:p>
                  </a:txBody>
                  <a:tcPr marL="68580" marR="68580" marT="0" marB="0" anchor="b">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spcBef>
                          <a:spcPts val="0"/>
                        </a:spcBef>
                        <a:spcAft>
                          <a:spcPts val="0"/>
                        </a:spcAft>
                      </a:pPr>
                      <a:r>
                        <a:rPr lang="en-US" sz="1100">
                          <a:solidFill>
                            <a:srgbClr val="000000"/>
                          </a:solidFill>
                          <a:latin typeface="Calibri"/>
                          <a:ea typeface="Calibri"/>
                          <a:cs typeface="Times New Roman"/>
                        </a:rPr>
                        <a:t>1.4</a:t>
                      </a:r>
                      <a:endParaRPr lang="en-US" sz="1100">
                        <a:latin typeface="Calibri"/>
                        <a:ea typeface="Calibri"/>
                        <a:cs typeface="Times New Roman"/>
                      </a:endParaRPr>
                    </a:p>
                  </a:txBody>
                  <a:tcPr marL="68580" marR="68580" marT="0" marB="0" anchor="b">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98120">
                <a:tc gridSpan="2">
                  <a:txBody>
                    <a:bodyPr/>
                    <a:lstStyle/>
                    <a:p>
                      <a:pPr marL="0" marR="0">
                        <a:spcBef>
                          <a:spcPts val="0"/>
                        </a:spcBef>
                        <a:spcAft>
                          <a:spcPts val="0"/>
                        </a:spcAft>
                      </a:pPr>
                      <a:r>
                        <a:rPr lang="en-US" sz="1100" b="1">
                          <a:solidFill>
                            <a:srgbClr val="000000"/>
                          </a:solidFill>
                          <a:latin typeface="Calibri"/>
                          <a:ea typeface="Calibri"/>
                          <a:cs typeface="Times New Roman"/>
                        </a:rPr>
                        <a:t>f46m35</a:t>
                      </a:r>
                      <a:endParaRPr lang="en-U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100">
                          <a:solidFill>
                            <a:srgbClr val="000000"/>
                          </a:solidFill>
                          <a:latin typeface="Calibri"/>
                          <a:ea typeface="Calibri"/>
                          <a:cs typeface="Times New Roman"/>
                        </a:rPr>
                        <a:t>2.2</a:t>
                      </a:r>
                      <a:endParaRPr lang="en-US" sz="1100">
                        <a:latin typeface="Calibri"/>
                        <a:ea typeface="Calibri"/>
                        <a:cs typeface="Times New Roman"/>
                      </a:endParaRPr>
                    </a:p>
                  </a:txBody>
                  <a:tcPr marL="68580" marR="68580" marT="0" marB="0" anchor="b">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spcBef>
                          <a:spcPts val="0"/>
                        </a:spcBef>
                        <a:spcAft>
                          <a:spcPts val="0"/>
                        </a:spcAft>
                      </a:pPr>
                      <a:r>
                        <a:rPr lang="en-US" sz="1100">
                          <a:solidFill>
                            <a:srgbClr val="000000"/>
                          </a:solidFill>
                          <a:latin typeface="Calibri"/>
                          <a:ea typeface="Calibri"/>
                          <a:cs typeface="Times New Roman"/>
                        </a:rPr>
                        <a:t>2.2</a:t>
                      </a:r>
                      <a:endParaRPr lang="en-US" sz="1100">
                        <a:latin typeface="Calibri"/>
                        <a:ea typeface="Calibri"/>
                        <a:cs typeface="Times New Roman"/>
                      </a:endParaRPr>
                    </a:p>
                  </a:txBody>
                  <a:tcPr marL="68580" marR="68580" marT="0" marB="0" anchor="b">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98120">
                <a:tc gridSpan="2">
                  <a:txBody>
                    <a:bodyPr/>
                    <a:lstStyle/>
                    <a:p>
                      <a:pPr marL="0" marR="0">
                        <a:spcBef>
                          <a:spcPts val="0"/>
                        </a:spcBef>
                        <a:spcAft>
                          <a:spcPts val="0"/>
                        </a:spcAft>
                      </a:pPr>
                      <a:r>
                        <a:rPr lang="en-US" sz="1100" b="1">
                          <a:solidFill>
                            <a:srgbClr val="000000"/>
                          </a:solidFill>
                          <a:latin typeface="Calibri"/>
                          <a:ea typeface="Calibri"/>
                          <a:cs typeface="Times New Roman"/>
                        </a:rPr>
                        <a:t>f55m44</a:t>
                      </a:r>
                      <a:endParaRPr lang="en-U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100">
                          <a:solidFill>
                            <a:srgbClr val="000000"/>
                          </a:solidFill>
                          <a:latin typeface="Calibri"/>
                          <a:ea typeface="Calibri"/>
                          <a:cs typeface="Times New Roman"/>
                        </a:rPr>
                        <a:t>3.7</a:t>
                      </a:r>
                      <a:endParaRPr lang="en-US" sz="1100">
                        <a:latin typeface="Calibri"/>
                        <a:ea typeface="Calibri"/>
                        <a:cs typeface="Times New Roman"/>
                      </a:endParaRPr>
                    </a:p>
                  </a:txBody>
                  <a:tcPr marL="68580" marR="68580" marT="0" marB="0" anchor="b">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spcBef>
                          <a:spcPts val="0"/>
                        </a:spcBef>
                        <a:spcAft>
                          <a:spcPts val="0"/>
                        </a:spcAft>
                      </a:pPr>
                      <a:r>
                        <a:rPr lang="en-US" sz="1100">
                          <a:solidFill>
                            <a:srgbClr val="000000"/>
                          </a:solidFill>
                          <a:latin typeface="Calibri"/>
                          <a:ea typeface="Calibri"/>
                          <a:cs typeface="Times New Roman"/>
                        </a:rPr>
                        <a:t>3.4</a:t>
                      </a:r>
                      <a:endParaRPr lang="en-US" sz="1100">
                        <a:latin typeface="Calibri"/>
                        <a:ea typeface="Calibri"/>
                        <a:cs typeface="Times New Roman"/>
                      </a:endParaRPr>
                    </a:p>
                  </a:txBody>
                  <a:tcPr marL="68580" marR="68580" marT="0" marB="0" anchor="b">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98120">
                <a:tc gridSpan="2">
                  <a:txBody>
                    <a:bodyPr/>
                    <a:lstStyle/>
                    <a:p>
                      <a:pPr marL="0" marR="0">
                        <a:spcBef>
                          <a:spcPts val="0"/>
                        </a:spcBef>
                        <a:spcAft>
                          <a:spcPts val="0"/>
                        </a:spcAft>
                      </a:pPr>
                      <a:r>
                        <a:rPr lang="en-US" sz="1100" b="1">
                          <a:solidFill>
                            <a:srgbClr val="000000"/>
                          </a:solidFill>
                          <a:latin typeface="Calibri"/>
                          <a:ea typeface="Calibri"/>
                          <a:cs typeface="Times New Roman"/>
                        </a:rPr>
                        <a:t>f64m52</a:t>
                      </a:r>
                      <a:endParaRPr lang="en-U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100">
                          <a:solidFill>
                            <a:srgbClr val="000000"/>
                          </a:solidFill>
                          <a:latin typeface="Calibri"/>
                          <a:ea typeface="Calibri"/>
                          <a:cs typeface="Times New Roman"/>
                        </a:rPr>
                        <a:t>5.0</a:t>
                      </a:r>
                      <a:endParaRPr lang="en-US" sz="1100">
                        <a:latin typeface="Calibri"/>
                        <a:ea typeface="Calibri"/>
                        <a:cs typeface="Times New Roman"/>
                      </a:endParaRPr>
                    </a:p>
                  </a:txBody>
                  <a:tcPr marL="68580" marR="68580" marT="0" marB="0" anchor="b">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spcBef>
                          <a:spcPts val="0"/>
                        </a:spcBef>
                        <a:spcAft>
                          <a:spcPts val="0"/>
                        </a:spcAft>
                      </a:pPr>
                      <a:r>
                        <a:rPr lang="en-US" sz="1100">
                          <a:solidFill>
                            <a:srgbClr val="000000"/>
                          </a:solidFill>
                          <a:latin typeface="Calibri"/>
                          <a:ea typeface="Calibri"/>
                          <a:cs typeface="Times New Roman"/>
                        </a:rPr>
                        <a:t>4.6</a:t>
                      </a:r>
                      <a:endParaRPr lang="en-US" sz="1100">
                        <a:latin typeface="Calibri"/>
                        <a:ea typeface="Calibri"/>
                        <a:cs typeface="Times New Roman"/>
                      </a:endParaRPr>
                    </a:p>
                  </a:txBody>
                  <a:tcPr marL="68580" marR="68580" marT="0" marB="0" anchor="b">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0">
                <a:tc>
                  <a:txBody>
                    <a:bodyPr/>
                    <a:lstStyle/>
                    <a:p>
                      <a:endParaRPr lang="en-US" sz="1100">
                        <a:latin typeface="Calibri"/>
                        <a:ea typeface="Times New Roman"/>
                        <a:cs typeface="Times New Roman"/>
                      </a:endParaRPr>
                    </a:p>
                  </a:txBody>
                  <a:tcPr marL="0" marR="0" marT="0" marB="0" anchor="ctr">
                    <a:lnL>
                      <a:noFill/>
                    </a:lnL>
                    <a:lnR>
                      <a:noFill/>
                    </a:lnR>
                    <a:lnT w="12700" cap="flat" cmpd="sng" algn="ctr">
                      <a:solidFill>
                        <a:srgbClr val="9BBB59"/>
                      </a:solidFill>
                      <a:prstDash val="solid"/>
                      <a:round/>
                      <a:headEnd type="none" w="med" len="med"/>
                      <a:tailEnd type="none" w="med" len="med"/>
                    </a:lnT>
                    <a:lnB>
                      <a:noFill/>
                    </a:lnB>
                  </a:tcPr>
                </a:tc>
                <a:tc>
                  <a:txBody>
                    <a:bodyPr/>
                    <a:lstStyle/>
                    <a:p>
                      <a:endParaRPr lang="en-US" sz="1100">
                        <a:latin typeface="Calibri"/>
                        <a:ea typeface="Times New Roman"/>
                        <a:cs typeface="Times New Roman"/>
                      </a:endParaRPr>
                    </a:p>
                  </a:txBody>
                  <a:tcPr marL="0" marR="0" marT="0" marB="0" anchor="ctr">
                    <a:lnL>
                      <a:noFill/>
                    </a:lnL>
                    <a:lnR>
                      <a:noFill/>
                    </a:lnR>
                    <a:lnT w="12700" cap="flat" cmpd="sng" algn="ctr">
                      <a:solidFill>
                        <a:srgbClr val="9BBB59"/>
                      </a:solidFill>
                      <a:prstDash val="solid"/>
                      <a:round/>
                      <a:headEnd type="none" w="med" len="med"/>
                      <a:tailEnd type="none" w="med" len="med"/>
                    </a:lnT>
                    <a:lnB>
                      <a:noFill/>
                    </a:lnB>
                  </a:tcPr>
                </a:tc>
                <a:tc>
                  <a:txBody>
                    <a:bodyPr/>
                    <a:lstStyle/>
                    <a:p>
                      <a:endParaRPr lang="en-US" sz="1100">
                        <a:latin typeface="Calibri"/>
                        <a:ea typeface="Times New Roman"/>
                        <a:cs typeface="Times New Roman"/>
                      </a:endParaRPr>
                    </a:p>
                  </a:txBody>
                  <a:tcPr marL="0" marR="0" marT="0" marB="0" anchor="ctr">
                    <a:lnL>
                      <a:noFill/>
                    </a:lnL>
                    <a:lnR>
                      <a:noFill/>
                    </a:lnR>
                    <a:lnT w="12700" cap="flat" cmpd="sng" algn="ctr">
                      <a:solidFill>
                        <a:srgbClr val="9BBB59"/>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0" marR="0" marT="0" marB="0" anchor="ctr">
                    <a:lnL>
                      <a:noFill/>
                    </a:lnL>
                    <a:lnR>
                      <a:noFill/>
                    </a:lnR>
                    <a:lnT w="12700" cap="flat" cmpd="sng" algn="ctr">
                      <a:solidFill>
                        <a:srgbClr val="9BBB59"/>
                      </a:solidFill>
                      <a:prstDash val="solid"/>
                      <a:round/>
                      <a:headEnd type="none" w="med" len="med"/>
                      <a:tailEnd type="none" w="med" len="med"/>
                    </a:lnT>
                    <a:lnB>
                      <a:noFill/>
                    </a:lnB>
                  </a:tcPr>
                </a:tc>
              </a:tr>
            </a:tbl>
          </a:graphicData>
        </a:graphic>
      </p:graphicFrame>
      <p:sp>
        <p:nvSpPr>
          <p:cNvPr id="419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Elementary Mathematical Functions</a:t>
            </a:r>
            <a:endParaRPr lang="en-US" dirty="0"/>
          </a:p>
        </p:txBody>
      </p:sp>
      <p:sp>
        <p:nvSpPr>
          <p:cNvPr id="11" name="Content Placeholder 10"/>
          <p:cNvSpPr>
            <a:spLocks noGrp="1"/>
          </p:cNvSpPr>
          <p:nvPr>
            <p:ph idx="1"/>
          </p:nvPr>
        </p:nvSpPr>
        <p:spPr>
          <a:xfrm>
            <a:off x="350838" y="1187450"/>
            <a:ext cx="8331200" cy="820964"/>
          </a:xfrm>
        </p:spPr>
        <p:txBody>
          <a:bodyPr>
            <a:normAutofit/>
          </a:bodyPr>
          <a:lstStyle/>
          <a:p>
            <a:pPr>
              <a:buNone/>
            </a:pPr>
            <a:r>
              <a:rPr lang="en-US" dirty="0" smtClean="0"/>
              <a:t>Selectable Precision Floating Point</a:t>
            </a:r>
            <a:endParaRPr lang="en-US" dirty="0"/>
          </a:p>
        </p:txBody>
      </p:sp>
      <p:sp>
        <p:nvSpPr>
          <p:cNvPr id="4" name="Slide Number Placeholder 3"/>
          <p:cNvSpPr>
            <a:spLocks noGrp="1"/>
          </p:cNvSpPr>
          <p:nvPr>
            <p:ph type="sldNum" sz="quarter" idx="10"/>
          </p:nvPr>
        </p:nvSpPr>
        <p:spPr/>
        <p:txBody>
          <a:bodyPr/>
          <a:lstStyle/>
          <a:p>
            <a:pPr>
              <a:defRPr/>
            </a:pPr>
            <a:fld id="{6CE5E3FE-A279-48DF-B3FF-4EAF46D5DB6F}" type="slidenum">
              <a:rPr lang="en-US" smtClean="0"/>
              <a:pPr>
                <a:defRPr/>
              </a:pPr>
              <a:t>9</a:t>
            </a:fld>
            <a:endParaRPr lang="en-US" dirty="0"/>
          </a:p>
        </p:txBody>
      </p:sp>
      <p:grpSp>
        <p:nvGrpSpPr>
          <p:cNvPr id="2" name="Group 15"/>
          <p:cNvGrpSpPr/>
          <p:nvPr/>
        </p:nvGrpSpPr>
        <p:grpSpPr>
          <a:xfrm>
            <a:off x="1028164" y="1844566"/>
            <a:ext cx="6377898" cy="699994"/>
            <a:chOff x="996633" y="0"/>
            <a:chExt cx="6377898" cy="699994"/>
          </a:xfrm>
        </p:grpSpPr>
        <p:pic>
          <p:nvPicPr>
            <p:cNvPr id="1026" name="Picture 2"/>
            <p:cNvPicPr>
              <a:picLocks noChangeAspect="1" noChangeArrowheads="1"/>
            </p:cNvPicPr>
            <p:nvPr/>
          </p:nvPicPr>
          <p:blipFill>
            <a:blip r:embed="rId2"/>
            <a:srcRect t="11458"/>
            <a:stretch>
              <a:fillRect/>
            </a:stretch>
          </p:blipFill>
          <p:spPr bwMode="auto">
            <a:xfrm>
              <a:off x="996633" y="0"/>
              <a:ext cx="809625" cy="69999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t="10666"/>
            <a:stretch>
              <a:fillRect/>
            </a:stretch>
          </p:blipFill>
          <p:spPr bwMode="auto">
            <a:xfrm>
              <a:off x="2136557" y="0"/>
              <a:ext cx="704850" cy="672216"/>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t="13151"/>
            <a:stretch>
              <a:fillRect/>
            </a:stretch>
          </p:blipFill>
          <p:spPr bwMode="auto">
            <a:xfrm>
              <a:off x="3343818" y="0"/>
              <a:ext cx="733425" cy="678338"/>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t="6903"/>
            <a:stretch>
              <a:fillRect/>
            </a:stretch>
          </p:blipFill>
          <p:spPr bwMode="auto">
            <a:xfrm>
              <a:off x="4455992" y="0"/>
              <a:ext cx="676275" cy="691664"/>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t="6703"/>
            <a:stretch>
              <a:fillRect/>
            </a:stretch>
          </p:blipFill>
          <p:spPr bwMode="auto">
            <a:xfrm>
              <a:off x="5572488" y="0"/>
              <a:ext cx="666750" cy="639829"/>
            </a:xfrm>
            <a:prstGeom prst="rect">
              <a:avLst/>
            </a:prstGeom>
            <a:noFill/>
            <a:ln w="9525">
              <a:noFill/>
              <a:miter lim="800000"/>
              <a:headEnd/>
              <a:tailEnd/>
            </a:ln>
            <a:effectLst/>
          </p:spPr>
        </p:pic>
        <p:pic>
          <p:nvPicPr>
            <p:cNvPr id="1031" name="Picture 7"/>
            <p:cNvPicPr>
              <a:picLocks noChangeAspect="1" noChangeArrowheads="1"/>
            </p:cNvPicPr>
            <p:nvPr/>
          </p:nvPicPr>
          <p:blipFill>
            <a:blip r:embed="rId7"/>
            <a:srcRect t="5769"/>
            <a:stretch>
              <a:fillRect/>
            </a:stretch>
          </p:blipFill>
          <p:spPr bwMode="auto">
            <a:xfrm>
              <a:off x="6707781" y="0"/>
              <a:ext cx="666750" cy="682139"/>
            </a:xfrm>
            <a:prstGeom prst="rect">
              <a:avLst/>
            </a:prstGeom>
            <a:noFill/>
            <a:ln w="9525">
              <a:noFill/>
              <a:miter lim="800000"/>
              <a:headEnd/>
              <a:tailEnd/>
            </a:ln>
            <a:effectLst/>
          </p:spPr>
        </p:pic>
      </p:grpSp>
      <p:graphicFrame>
        <p:nvGraphicFramePr>
          <p:cNvPr id="12" name="Table 11"/>
          <p:cNvGraphicFramePr>
            <a:graphicFrameLocks noGrp="1"/>
          </p:cNvGraphicFramePr>
          <p:nvPr/>
        </p:nvGraphicFramePr>
        <p:xfrm>
          <a:off x="555171" y="2572687"/>
          <a:ext cx="7794172" cy="3708370"/>
        </p:xfrm>
        <a:graphic>
          <a:graphicData uri="http://schemas.openxmlformats.org/drawingml/2006/table">
            <a:tbl>
              <a:tblPr firstRow="1" bandRow="1">
                <a:tableStyleId>{21E4AEA4-8DFA-4A89-87EB-49C32662AFE0}</a:tableStyleId>
              </a:tblPr>
              <a:tblGrid>
                <a:gridCol w="947717"/>
                <a:gridCol w="1692352"/>
                <a:gridCol w="1237834"/>
                <a:gridCol w="1254272"/>
                <a:gridCol w="1374835"/>
                <a:gridCol w="1287162"/>
              </a:tblGrid>
              <a:tr h="333238">
                <a:tc>
                  <a:txBody>
                    <a:bodyPr/>
                    <a:lstStyle/>
                    <a:p>
                      <a:pPr algn="ctr"/>
                      <a:r>
                        <a:rPr lang="en-GB" sz="1200" dirty="0" smtClean="0"/>
                        <a:t>Round</a:t>
                      </a:r>
                      <a:endParaRPr lang="en-GB" sz="1200" dirty="0">
                        <a:solidFill>
                          <a:schemeClr val="tx1"/>
                        </a:solidFill>
                      </a:endParaRPr>
                    </a:p>
                  </a:txBody>
                  <a:tcPr anchor="ctr"/>
                </a:tc>
                <a:tc>
                  <a:txBody>
                    <a:bodyPr/>
                    <a:lstStyle/>
                    <a:p>
                      <a:pPr algn="ctr"/>
                      <a:r>
                        <a:rPr lang="en-GB" sz="1200" dirty="0" smtClean="0"/>
                        <a:t>Trigonometric</a:t>
                      </a:r>
                      <a:endParaRPr lang="en-GB" sz="12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t>Math</a:t>
                      </a:r>
                      <a:endParaRPr lang="en-GB" sz="1200" dirty="0" smtClean="0">
                        <a:solidFill>
                          <a:schemeClr val="tx1"/>
                        </a:solidFill>
                      </a:endParaRPr>
                    </a:p>
                  </a:txBody>
                  <a:tcPr anchor="ctr"/>
                </a:tc>
                <a:tc>
                  <a:txBody>
                    <a:bodyPr/>
                    <a:lstStyle/>
                    <a:p>
                      <a:pPr algn="ctr"/>
                      <a:r>
                        <a:rPr lang="en-GB" sz="1200" dirty="0" err="1" smtClean="0"/>
                        <a:t>Sqrt</a:t>
                      </a:r>
                      <a:endParaRPr lang="en-GB" sz="1200" dirty="0">
                        <a:solidFill>
                          <a:schemeClr val="tx1"/>
                        </a:solidFill>
                      </a:endParaRPr>
                    </a:p>
                  </a:txBody>
                  <a:tcPr anchor="ctr"/>
                </a:tc>
                <a:tc>
                  <a:txBody>
                    <a:bodyPr/>
                    <a:lstStyle/>
                    <a:p>
                      <a:pPr algn="ctr"/>
                      <a:r>
                        <a:rPr lang="en-GB" sz="1200" dirty="0" smtClean="0"/>
                        <a:t>Min Max</a:t>
                      </a:r>
                      <a:endParaRPr lang="en-GB" sz="12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err="1" smtClean="0"/>
                        <a:t>LdExp</a:t>
                      </a:r>
                      <a:endParaRPr lang="en-GB" sz="1200" dirty="0" smtClean="0">
                        <a:solidFill>
                          <a:schemeClr val="tx1"/>
                        </a:solidFill>
                      </a:endParaRPr>
                    </a:p>
                  </a:txBody>
                  <a:tcPr anchor="ctr"/>
                </a:tc>
              </a:tr>
              <a:tr h="3375132">
                <a:tc>
                  <a:txBody>
                    <a:bodyPr/>
                    <a:lstStyle/>
                    <a:p>
                      <a:r>
                        <a:rPr lang="en-GB" sz="1200" dirty="0" smtClean="0"/>
                        <a:t>floor(x)</a:t>
                      </a:r>
                    </a:p>
                    <a:p>
                      <a:r>
                        <a:rPr lang="en-GB" sz="1200" dirty="0" smtClean="0"/>
                        <a:t>ceil(x)</a:t>
                      </a:r>
                    </a:p>
                    <a:p>
                      <a:r>
                        <a:rPr lang="en-GB" sz="1200" dirty="0" smtClean="0"/>
                        <a:t>round(x)</a:t>
                      </a:r>
                    </a:p>
                    <a:p>
                      <a:r>
                        <a:rPr lang="en-GB" sz="1200" dirty="0" err="1" smtClean="0"/>
                        <a:t>rint</a:t>
                      </a:r>
                      <a:r>
                        <a:rPr lang="en-GB" sz="1200" dirty="0" smtClean="0"/>
                        <a:t>(x)</a:t>
                      </a:r>
                      <a:endParaRPr lang="en-GB" sz="1200" dirty="0">
                        <a:solidFill>
                          <a:schemeClr val="tx1"/>
                        </a:solidFill>
                      </a:endParaRPr>
                    </a:p>
                  </a:txBody>
                  <a:tcPr/>
                </a:tc>
                <a:tc>
                  <a:txBody>
                    <a:bodyPr/>
                    <a:lstStyle/>
                    <a:p>
                      <a:r>
                        <a:rPr lang="en-GB" sz="1200" dirty="0" smtClean="0"/>
                        <a:t>sin(a)</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err="1" smtClean="0"/>
                        <a:t>cos</a:t>
                      </a:r>
                      <a:r>
                        <a:rPr lang="en-GB" sz="1200" dirty="0" smtClean="0"/>
                        <a:t>(a)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err="1" smtClean="0"/>
                        <a:t>sincos</a:t>
                      </a:r>
                      <a:r>
                        <a:rPr lang="en-GB" sz="1200" dirty="0" smtClean="0"/>
                        <a:t>(a)</a:t>
                      </a:r>
                    </a:p>
                    <a:p>
                      <a:r>
                        <a:rPr lang="en-GB" sz="1200" dirty="0" smtClean="0"/>
                        <a:t>tan(a)</a:t>
                      </a:r>
                      <a:br>
                        <a:rPr lang="en-GB" sz="1200" dirty="0" smtClean="0"/>
                      </a:br>
                      <a:r>
                        <a:rPr lang="en-GB" sz="1200" dirty="0" smtClean="0"/>
                        <a:t>cot(a)</a:t>
                      </a:r>
                      <a:br>
                        <a:rPr lang="en-GB" sz="1200" dirty="0" smtClean="0"/>
                      </a:br>
                      <a:r>
                        <a:rPr lang="en-GB" sz="1200" dirty="0" smtClean="0"/>
                        <a:t>sin(pi*x)</a:t>
                      </a:r>
                      <a:br>
                        <a:rPr lang="en-GB" sz="1200" dirty="0" smtClean="0"/>
                      </a:br>
                      <a:r>
                        <a:rPr lang="en-GB" sz="1200" dirty="0" err="1" smtClean="0"/>
                        <a:t>cos</a:t>
                      </a:r>
                      <a:r>
                        <a:rPr lang="en-GB" sz="1200" dirty="0" smtClean="0"/>
                        <a:t>(pi*x)</a:t>
                      </a:r>
                      <a:br>
                        <a:rPr lang="en-GB" sz="1200" dirty="0" smtClean="0"/>
                      </a:br>
                      <a:r>
                        <a:rPr lang="en-GB" sz="1200" dirty="0" smtClean="0"/>
                        <a:t>tan(pi*x)</a:t>
                      </a:r>
                      <a:br>
                        <a:rPr lang="en-GB" sz="1200" dirty="0" smtClean="0"/>
                      </a:br>
                      <a:r>
                        <a:rPr lang="en-GB" sz="1200" dirty="0" smtClean="0"/>
                        <a:t>cot(pi*x)</a:t>
                      </a:r>
                      <a:br>
                        <a:rPr lang="en-GB" sz="1200" dirty="0" smtClean="0"/>
                      </a:br>
                      <a:r>
                        <a:rPr lang="en-GB" sz="1200" dirty="0" err="1" smtClean="0"/>
                        <a:t>asin</a:t>
                      </a:r>
                      <a:r>
                        <a:rPr lang="en-GB" sz="1200" dirty="0" smtClean="0"/>
                        <a:t>(a)</a:t>
                      </a:r>
                      <a:br>
                        <a:rPr lang="en-GB" sz="1200" dirty="0" smtClean="0"/>
                      </a:br>
                      <a:r>
                        <a:rPr lang="en-GB" sz="1200" dirty="0" err="1" smtClean="0"/>
                        <a:t>acos</a:t>
                      </a:r>
                      <a:r>
                        <a:rPr lang="en-GB" sz="1200" dirty="0" smtClean="0"/>
                        <a:t>(a)</a:t>
                      </a:r>
                      <a:br>
                        <a:rPr lang="en-GB" sz="1200" dirty="0" smtClean="0"/>
                      </a:br>
                      <a:r>
                        <a:rPr lang="en-GB" sz="1200" dirty="0" err="1" smtClean="0"/>
                        <a:t>atan</a:t>
                      </a:r>
                      <a:r>
                        <a:rPr lang="en-GB" sz="1200" dirty="0" smtClean="0"/>
                        <a:t>(a)</a:t>
                      </a:r>
                      <a:br>
                        <a:rPr lang="en-GB" sz="1200" dirty="0" smtClean="0"/>
                      </a:br>
                      <a:r>
                        <a:rPr lang="en-GB" sz="1200" dirty="0" smtClean="0"/>
                        <a:t>atan2(</a:t>
                      </a:r>
                      <a:r>
                        <a:rPr lang="en-GB" sz="1200" dirty="0" err="1" smtClean="0"/>
                        <a:t>y,x</a:t>
                      </a:r>
                      <a:r>
                        <a:rPr lang="en-GB" sz="1200" dirty="0" smtClean="0"/>
                        <a:t>)</a:t>
                      </a:r>
                      <a:br>
                        <a:rPr lang="en-GB" sz="1200" dirty="0" smtClean="0"/>
                      </a:br>
                      <a:r>
                        <a:rPr lang="en-GB" sz="1200" dirty="0" err="1" smtClean="0"/>
                        <a:t>asin</a:t>
                      </a:r>
                      <a:r>
                        <a:rPr lang="en-GB" sz="1200" dirty="0" smtClean="0"/>
                        <a:t>(x)/pi</a:t>
                      </a:r>
                      <a:br>
                        <a:rPr lang="en-GB" sz="1200" dirty="0" smtClean="0"/>
                      </a:br>
                      <a:r>
                        <a:rPr lang="en-GB" sz="1200" dirty="0" err="1" smtClean="0"/>
                        <a:t>acos</a:t>
                      </a:r>
                      <a:r>
                        <a:rPr lang="en-GB" sz="1200" dirty="0" smtClean="0"/>
                        <a:t>(x)/pi</a:t>
                      </a:r>
                      <a:br>
                        <a:rPr lang="en-GB" sz="1200" dirty="0" smtClean="0"/>
                      </a:br>
                      <a:r>
                        <a:rPr lang="en-GB" sz="1200" dirty="0" err="1" smtClean="0"/>
                        <a:t>atan</a:t>
                      </a:r>
                      <a:r>
                        <a:rPr lang="en-GB" sz="1200" dirty="0" smtClean="0"/>
                        <a:t>(x)/pi</a:t>
                      </a:r>
                      <a:endParaRPr lang="en-GB" sz="1200" dirty="0"/>
                    </a:p>
                  </a:txBody>
                  <a:tcPr/>
                </a:tc>
                <a:tc>
                  <a:txBody>
                    <a:bodyPr/>
                    <a:lstStyle/>
                    <a:p>
                      <a:r>
                        <a:rPr lang="en-GB" sz="1200" dirty="0" smtClean="0">
                          <a:solidFill>
                            <a:srgbClr val="FF0000"/>
                          </a:solidFill>
                        </a:rPr>
                        <a:t>exp(x)</a:t>
                      </a:r>
                      <a:br>
                        <a:rPr lang="en-GB" sz="1200" dirty="0" smtClean="0">
                          <a:solidFill>
                            <a:srgbClr val="FF0000"/>
                          </a:solidFill>
                        </a:rPr>
                      </a:br>
                      <a:r>
                        <a:rPr lang="en-GB" sz="1200" dirty="0" smtClean="0">
                          <a:solidFill>
                            <a:srgbClr val="FF0000"/>
                          </a:solidFill>
                        </a:rPr>
                        <a:t>log(x)</a:t>
                      </a:r>
                      <a:r>
                        <a:rPr lang="en-GB" sz="1200" dirty="0" smtClean="0"/>
                        <a:t/>
                      </a:r>
                      <a:br>
                        <a:rPr lang="en-GB" sz="1200" dirty="0" smtClean="0"/>
                      </a:br>
                      <a:r>
                        <a:rPr lang="en-GB" sz="1200" dirty="0" err="1" smtClean="0"/>
                        <a:t>recip</a:t>
                      </a:r>
                      <a:r>
                        <a:rPr lang="en-GB" sz="1200" dirty="0" smtClean="0"/>
                        <a:t>(x)</a:t>
                      </a:r>
                      <a:br>
                        <a:rPr lang="en-GB" sz="1200" dirty="0" smtClean="0"/>
                      </a:br>
                      <a:r>
                        <a:rPr lang="en-GB" sz="1200" dirty="0" err="1" smtClean="0"/>
                        <a:t>hypot</a:t>
                      </a:r>
                      <a:r>
                        <a:rPr lang="en-GB" sz="1200" dirty="0" smtClean="0"/>
                        <a:t>(</a:t>
                      </a:r>
                      <a:r>
                        <a:rPr lang="en-GB" sz="1200" dirty="0" err="1" smtClean="0"/>
                        <a:t>x,y</a:t>
                      </a:r>
                      <a:r>
                        <a:rPr lang="en-GB" sz="1200" dirty="0" smtClean="0"/>
                        <a:t>)</a:t>
                      </a:r>
                      <a:br>
                        <a:rPr lang="en-GB" sz="1200" dirty="0" smtClean="0"/>
                      </a:br>
                      <a:r>
                        <a:rPr lang="en-GB" sz="1200" dirty="0" smtClean="0"/>
                        <a:t>mod(</a:t>
                      </a:r>
                      <a:r>
                        <a:rPr lang="en-GB" sz="1200" dirty="0" err="1" smtClean="0"/>
                        <a:t>x,y</a:t>
                      </a:r>
                      <a:r>
                        <a:rPr lang="en-GB" sz="1200" dirty="0" smtClean="0"/>
                        <a:t>)</a:t>
                      </a:r>
                      <a:br>
                        <a:rPr lang="en-GB" sz="1200" dirty="0" smtClean="0"/>
                      </a:br>
                      <a:r>
                        <a:rPr lang="en-GB" sz="1200" dirty="0" smtClean="0"/>
                        <a:t/>
                      </a:r>
                      <a:br>
                        <a:rPr lang="en-GB" sz="1200" dirty="0" smtClean="0"/>
                      </a:br>
                      <a:endParaRPr lang="en-GB" sz="1200" dirty="0"/>
                    </a:p>
                  </a:txBody>
                  <a:tcPr/>
                </a:tc>
                <a:tc>
                  <a:txBody>
                    <a:bodyPr/>
                    <a:lstStyle/>
                    <a:p>
                      <a:r>
                        <a:rPr lang="en-GB" sz="1200" dirty="0" err="1" smtClean="0"/>
                        <a:t>sqrt</a:t>
                      </a:r>
                      <a:r>
                        <a:rPr lang="en-GB" sz="1200" dirty="0" smtClean="0"/>
                        <a:t>(x)</a:t>
                      </a:r>
                      <a:br>
                        <a:rPr lang="en-GB" sz="1200" dirty="0" smtClean="0"/>
                      </a:br>
                      <a:r>
                        <a:rPr lang="en-GB" sz="1200" dirty="0" err="1" smtClean="0"/>
                        <a:t>recipSqrt</a:t>
                      </a:r>
                      <a:r>
                        <a:rPr lang="en-GB" sz="1200" dirty="0" smtClean="0"/>
                        <a:t>(x)</a:t>
                      </a:r>
                      <a:br>
                        <a:rPr lang="en-GB" sz="1200" dirty="0" smtClean="0"/>
                      </a:br>
                      <a:r>
                        <a:rPr lang="en-GB" sz="1200" dirty="0" err="1" smtClean="0"/>
                        <a:t>cbrt</a:t>
                      </a:r>
                      <a:r>
                        <a:rPr lang="en-GB" sz="1200" dirty="0" smtClean="0"/>
                        <a:t>(x)</a:t>
                      </a:r>
                      <a:endParaRPr lang="en-GB" sz="1200" dirty="0"/>
                    </a:p>
                  </a:txBody>
                  <a:tcPr/>
                </a:tc>
                <a:tc>
                  <a:txBody>
                    <a:bodyPr/>
                    <a:lstStyle/>
                    <a:p>
                      <a:r>
                        <a:rPr lang="en-GB" sz="1200" dirty="0" smtClean="0"/>
                        <a:t>min(</a:t>
                      </a:r>
                      <a:r>
                        <a:rPr lang="en-GB" sz="1200" dirty="0" err="1" smtClean="0"/>
                        <a:t>a,b</a:t>
                      </a:r>
                      <a:r>
                        <a:rPr lang="en-GB" sz="1200" dirty="0" smtClean="0"/>
                        <a:t>)</a:t>
                      </a:r>
                      <a:br>
                        <a:rPr lang="en-GB" sz="1200" dirty="0" smtClean="0"/>
                      </a:br>
                      <a:r>
                        <a:rPr lang="en-GB" sz="1200" dirty="0" smtClean="0"/>
                        <a:t>max(</a:t>
                      </a:r>
                      <a:r>
                        <a:rPr lang="en-GB" sz="1200" dirty="0" err="1" smtClean="0"/>
                        <a:t>a,b</a:t>
                      </a:r>
                      <a:r>
                        <a:rPr lang="en-GB" sz="1200" dirty="0" smtClean="0"/>
                        <a:t>)</a:t>
                      </a:r>
                      <a:br>
                        <a:rPr lang="en-GB" sz="1200" dirty="0" smtClean="0"/>
                      </a:br>
                      <a:r>
                        <a:rPr lang="en-GB" sz="1200" dirty="0" smtClean="0"/>
                        <a:t>dim(</a:t>
                      </a:r>
                      <a:r>
                        <a:rPr lang="en-GB" sz="1200" dirty="0" err="1" smtClean="0"/>
                        <a:t>a,b</a:t>
                      </a:r>
                      <a:r>
                        <a:rPr lang="en-GB" sz="1200" dirty="0" smtClean="0"/>
                        <a:t>)</a:t>
                      </a:r>
                    </a:p>
                    <a:p>
                      <a:r>
                        <a:rPr lang="en-GB" sz="1200" dirty="0" smtClean="0"/>
                        <a:t>sat(</a:t>
                      </a:r>
                      <a:r>
                        <a:rPr lang="en-GB" sz="1200" dirty="0" err="1" smtClean="0"/>
                        <a:t>a,hi,lo</a:t>
                      </a:r>
                      <a:r>
                        <a:rPr lang="en-GB" sz="1200" dirty="0" smtClean="0"/>
                        <a:t>)</a:t>
                      </a:r>
                      <a:endParaRPr lang="en-GB" sz="1200" dirty="0"/>
                    </a:p>
                  </a:txBody>
                  <a:tcPr/>
                </a:tc>
                <a:tc>
                  <a:txBody>
                    <a:bodyPr/>
                    <a:lstStyle/>
                    <a:p>
                      <a:r>
                        <a:rPr lang="en-GB" sz="1200" dirty="0" err="1" smtClean="0">
                          <a:solidFill>
                            <a:srgbClr val="FF0000"/>
                          </a:solidFill>
                        </a:rPr>
                        <a:t>ldexp</a:t>
                      </a:r>
                      <a:r>
                        <a:rPr lang="en-GB" sz="1200" dirty="0" smtClean="0">
                          <a:solidFill>
                            <a:srgbClr val="FF0000"/>
                          </a:solidFill>
                        </a:rPr>
                        <a:t>(</a:t>
                      </a:r>
                      <a:r>
                        <a:rPr lang="en-GB" sz="1200" dirty="0" err="1" smtClean="0">
                          <a:solidFill>
                            <a:srgbClr val="FF0000"/>
                          </a:solidFill>
                        </a:rPr>
                        <a:t>x,b</a:t>
                      </a:r>
                      <a:r>
                        <a:rPr lang="en-GB" sz="1200" dirty="0" smtClean="0">
                          <a:solidFill>
                            <a:srgbClr val="FF0000"/>
                          </a:solidFill>
                        </a:rPr>
                        <a:t>)</a:t>
                      </a:r>
                      <a:r>
                        <a:rPr lang="en-GB" sz="1200" dirty="0" smtClean="0"/>
                        <a:t/>
                      </a:r>
                      <a:br>
                        <a:rPr lang="en-GB" sz="1200" dirty="0" smtClean="0"/>
                      </a:br>
                      <a:r>
                        <a:rPr lang="en-GB" sz="1200" dirty="0" err="1" smtClean="0"/>
                        <a:t>ilogb</a:t>
                      </a:r>
                      <a:r>
                        <a:rPr lang="en-GB" sz="1200" dirty="0" smtClean="0"/>
                        <a:t>(x)</a:t>
                      </a:r>
                      <a:endParaRPr lang="en-GB" sz="1200" dirty="0"/>
                    </a:p>
                  </a:txBody>
                  <a:tcPr/>
                </a:tc>
              </a:tr>
            </a:tbl>
          </a:graphicData>
        </a:graphic>
      </p:graphicFrame>
      <p:sp>
        <p:nvSpPr>
          <p:cNvPr id="14" name="TextBox 13"/>
          <p:cNvSpPr txBox="1"/>
          <p:nvPr/>
        </p:nvSpPr>
        <p:spPr>
          <a:xfrm>
            <a:off x="3372787" y="5321508"/>
            <a:ext cx="4924269" cy="307777"/>
          </a:xfrm>
          <a:prstGeom prst="rect">
            <a:avLst/>
          </a:prstGeom>
          <a:noFill/>
        </p:spPr>
        <p:txBody>
          <a:bodyPr wrap="square" rtlCol="0">
            <a:spAutoFit/>
          </a:bodyPr>
          <a:lstStyle/>
          <a:p>
            <a:r>
              <a:rPr lang="en-GB" sz="1400" dirty="0" smtClean="0">
                <a:solidFill>
                  <a:srgbClr val="FF0000"/>
                </a:solidFill>
              </a:rPr>
              <a:t>Highlighted</a:t>
            </a:r>
            <a:r>
              <a:rPr lang="en-GB" sz="1400" dirty="0" smtClean="0"/>
              <a:t> functions are limited to IEEE single and double</a:t>
            </a:r>
            <a:endParaRPr lang="en-GB" sz="1400" dirty="0"/>
          </a:p>
        </p:txBody>
      </p:sp>
      <p:sp>
        <p:nvSpPr>
          <p:cNvPr id="15" name="TextBox 14"/>
          <p:cNvSpPr txBox="1"/>
          <p:nvPr/>
        </p:nvSpPr>
        <p:spPr>
          <a:xfrm>
            <a:off x="3360295" y="4669437"/>
            <a:ext cx="4924269" cy="523220"/>
          </a:xfrm>
          <a:prstGeom prst="rect">
            <a:avLst/>
          </a:prstGeom>
          <a:noFill/>
        </p:spPr>
        <p:txBody>
          <a:bodyPr wrap="square" rtlCol="0">
            <a:spAutoFit/>
          </a:bodyPr>
          <a:lstStyle/>
          <a:p>
            <a:r>
              <a:rPr lang="en-GB" sz="1400" dirty="0" smtClean="0"/>
              <a:t>The new </a:t>
            </a:r>
            <a:r>
              <a:rPr lang="en-GB" sz="1200" b="1" i="1" dirty="0" smtClean="0"/>
              <a:t>fn</a:t>
            </a:r>
            <a:r>
              <a:rPr lang="en-GB" sz="1400" b="1" i="1" dirty="0" smtClean="0"/>
              <a:t>(pi*x)</a:t>
            </a:r>
            <a:r>
              <a:rPr lang="en-GB" sz="1400" dirty="0" smtClean="0"/>
              <a:t> and </a:t>
            </a:r>
            <a:r>
              <a:rPr lang="en-GB" sz="1200" b="1" i="1" dirty="0" smtClean="0"/>
              <a:t>fn</a:t>
            </a:r>
            <a:r>
              <a:rPr lang="en-GB" sz="1400" b="1" i="1" dirty="0" smtClean="0"/>
              <a:t>(x)/pi</a:t>
            </a:r>
            <a:r>
              <a:rPr lang="en-GB" sz="1400" b="1" dirty="0" smtClean="0"/>
              <a:t> </a:t>
            </a:r>
            <a:r>
              <a:rPr lang="en-GB" sz="1400" dirty="0" smtClean="0"/>
              <a:t>trig functions are particularly logic efficient when used in floating point designs</a:t>
            </a:r>
            <a:endParaRPr lang="en-GB"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Altera">
      <a:dk1>
        <a:srgbClr val="000000"/>
      </a:dk1>
      <a:lt1>
        <a:srgbClr val="FFFFFF"/>
      </a:lt1>
      <a:dk2>
        <a:srgbClr val="00319E"/>
      </a:dk2>
      <a:lt2>
        <a:srgbClr val="C0C0C0"/>
      </a:lt2>
      <a:accent1>
        <a:srgbClr val="4F8A10"/>
      </a:accent1>
      <a:accent2>
        <a:srgbClr val="00AEEF"/>
      </a:accent2>
      <a:accent3>
        <a:srgbClr val="9933FF"/>
      </a:accent3>
      <a:accent4>
        <a:srgbClr val="30C1BE"/>
      </a:accent4>
      <a:accent5>
        <a:srgbClr val="FF6600"/>
      </a:accent5>
      <a:accent6>
        <a:srgbClr val="CC0000"/>
      </a:accent6>
      <a:hlink>
        <a:srgbClr val="00AEEF"/>
      </a:hlink>
      <a:folHlink>
        <a:srgbClr val="C10435"/>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003399"/>
        </a:dk2>
        <a:lt2>
          <a:srgbClr val="B2B2B2"/>
        </a:lt2>
        <a:accent1>
          <a:srgbClr val="00AC00"/>
        </a:accent1>
        <a:accent2>
          <a:srgbClr val="FFCC00"/>
        </a:accent2>
        <a:accent3>
          <a:srgbClr val="FFFFFF"/>
        </a:accent3>
        <a:accent4>
          <a:srgbClr val="000000"/>
        </a:accent4>
        <a:accent5>
          <a:srgbClr val="AAD2AA"/>
        </a:accent5>
        <a:accent6>
          <a:srgbClr val="E7B900"/>
        </a:accent6>
        <a:hlink>
          <a:srgbClr val="3399FF"/>
        </a:hlink>
        <a:folHlink>
          <a:srgbClr val="E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00267F"/>
        </a:dk2>
        <a:lt2>
          <a:srgbClr val="B2B2B2"/>
        </a:lt2>
        <a:accent1>
          <a:srgbClr val="4F8A10"/>
        </a:accent1>
        <a:accent2>
          <a:srgbClr val="FFF200"/>
        </a:accent2>
        <a:accent3>
          <a:srgbClr val="FFFFFF"/>
        </a:accent3>
        <a:accent4>
          <a:srgbClr val="000000"/>
        </a:accent4>
        <a:accent5>
          <a:srgbClr val="B2C4AA"/>
        </a:accent5>
        <a:accent6>
          <a:srgbClr val="E7DB00"/>
        </a:accent6>
        <a:hlink>
          <a:srgbClr val="00AEEF"/>
        </a:hlink>
        <a:folHlink>
          <a:srgbClr val="C10435"/>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00529B"/>
        </a:dk2>
        <a:lt2>
          <a:srgbClr val="B2B2B2"/>
        </a:lt2>
        <a:accent1>
          <a:srgbClr val="4F8A10"/>
        </a:accent1>
        <a:accent2>
          <a:srgbClr val="FFF200"/>
        </a:accent2>
        <a:accent3>
          <a:srgbClr val="FFFFFF"/>
        </a:accent3>
        <a:accent4>
          <a:srgbClr val="000000"/>
        </a:accent4>
        <a:accent5>
          <a:srgbClr val="B2C4AA"/>
        </a:accent5>
        <a:accent6>
          <a:srgbClr val="E7DB00"/>
        </a:accent6>
        <a:hlink>
          <a:srgbClr val="00AEEF"/>
        </a:hlink>
        <a:folHlink>
          <a:srgbClr val="C10435"/>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00267F"/>
        </a:dk2>
        <a:lt2>
          <a:srgbClr val="B2B2B2"/>
        </a:lt2>
        <a:accent1>
          <a:srgbClr val="4F8A10"/>
        </a:accent1>
        <a:accent2>
          <a:srgbClr val="30B6B4"/>
        </a:accent2>
        <a:accent3>
          <a:srgbClr val="FFFFFF"/>
        </a:accent3>
        <a:accent4>
          <a:srgbClr val="000000"/>
        </a:accent4>
        <a:accent5>
          <a:srgbClr val="B2C4AA"/>
        </a:accent5>
        <a:accent6>
          <a:srgbClr val="2AA5A3"/>
        </a:accent6>
        <a:hlink>
          <a:srgbClr val="00AEEF"/>
        </a:hlink>
        <a:folHlink>
          <a:srgbClr val="C10435"/>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00267F"/>
        </a:dk2>
        <a:lt2>
          <a:srgbClr val="B2B2B2"/>
        </a:lt2>
        <a:accent1>
          <a:srgbClr val="4F8A10"/>
        </a:accent1>
        <a:accent2>
          <a:srgbClr val="30C1BE"/>
        </a:accent2>
        <a:accent3>
          <a:srgbClr val="FFFFFF"/>
        </a:accent3>
        <a:accent4>
          <a:srgbClr val="000000"/>
        </a:accent4>
        <a:accent5>
          <a:srgbClr val="B2C4AA"/>
        </a:accent5>
        <a:accent6>
          <a:srgbClr val="2AAFAC"/>
        </a:accent6>
        <a:hlink>
          <a:srgbClr val="30C1BE"/>
        </a:hlink>
        <a:folHlink>
          <a:srgbClr val="C10435"/>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00319E"/>
        </a:dk2>
        <a:lt2>
          <a:srgbClr val="B2B2B2"/>
        </a:lt2>
        <a:accent1>
          <a:srgbClr val="4F8A10"/>
        </a:accent1>
        <a:accent2>
          <a:srgbClr val="30C1BE"/>
        </a:accent2>
        <a:accent3>
          <a:srgbClr val="FFFFFF"/>
        </a:accent3>
        <a:accent4>
          <a:srgbClr val="000000"/>
        </a:accent4>
        <a:accent5>
          <a:srgbClr val="B2C4AA"/>
        </a:accent5>
        <a:accent6>
          <a:srgbClr val="2AAFAC"/>
        </a:accent6>
        <a:hlink>
          <a:srgbClr val="30C1BE"/>
        </a:hlink>
        <a:folHlink>
          <a:srgbClr val="C10435"/>
        </a:folHlink>
      </a:clrScheme>
      <a:clrMap bg1="lt1" tx1="dk1" bg2="lt2" tx2="dk2" accent1="accent1" accent2="accent2" accent3="accent3" accent4="accent4" accent5="accent5" accent6="accent6" hlink="hlink" folHlink="folHlink"/>
    </a:extraClrScheme>
    <a:extraClrScheme>
      <a:clrScheme name="default 14">
        <a:dk1>
          <a:srgbClr val="000000"/>
        </a:dk1>
        <a:lt1>
          <a:srgbClr val="FFFFFF"/>
        </a:lt1>
        <a:dk2>
          <a:srgbClr val="00319E"/>
        </a:dk2>
        <a:lt2>
          <a:srgbClr val="B2B2B2"/>
        </a:lt2>
        <a:accent1>
          <a:srgbClr val="4F8A10"/>
        </a:accent1>
        <a:accent2>
          <a:srgbClr val="00AEEF"/>
        </a:accent2>
        <a:accent3>
          <a:srgbClr val="FFFFFF"/>
        </a:accent3>
        <a:accent4>
          <a:srgbClr val="000000"/>
        </a:accent4>
        <a:accent5>
          <a:srgbClr val="B2C4AA"/>
        </a:accent5>
        <a:accent6>
          <a:srgbClr val="009DD9"/>
        </a:accent6>
        <a:hlink>
          <a:srgbClr val="30C1BE"/>
        </a:hlink>
        <a:folHlink>
          <a:srgbClr val="C1043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F3527DF4AA3B47AF5E4856292939EB" ma:contentTypeVersion="0" ma:contentTypeDescription="Create a new document." ma:contentTypeScope="" ma:versionID="5b2a08dfffa9263328935c7d480536d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80D311F-54B4-4E10-AF23-E1A35F2DD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B474ECA-5BE0-49B7-8418-814E67ABA9C6}">
  <ds:schemaRefs>
    <ds:schemaRef ds:uri="http://schemas.microsoft.com/sharepoint/v3/contenttype/forms"/>
  </ds:schemaRefs>
</ds:datastoreItem>
</file>

<file path=customXml/itemProps3.xml><?xml version="1.0" encoding="utf-8"?>
<ds:datastoreItem xmlns:ds="http://schemas.openxmlformats.org/officeDocument/2006/customXml" ds:itemID="{9AA71B98-56AE-4171-8420-585A52B35589}">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25291</TotalTime>
  <Words>2800</Words>
  <Application>Microsoft Office PowerPoint</Application>
  <PresentationFormat>On-screen Show (4:3)</PresentationFormat>
  <Paragraphs>615</Paragraphs>
  <Slides>34</Slides>
  <Notes>19</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vt:lpstr>
      <vt:lpstr>Wingdings</vt:lpstr>
      <vt:lpstr>Symbol</vt:lpstr>
      <vt:lpstr>Times New Roman</vt:lpstr>
      <vt:lpstr>ＭＳ Ｐゴシック</vt:lpstr>
      <vt:lpstr>Arial Black</vt:lpstr>
      <vt:lpstr>Batang</vt:lpstr>
      <vt:lpstr>default</vt:lpstr>
      <vt:lpstr>Equation</vt:lpstr>
      <vt:lpstr>Floating Point Vector Processing using 28nm FPGAs</vt:lpstr>
      <vt:lpstr>28-nm DSP Architecture on Stratix V FPGAs</vt:lpstr>
      <vt:lpstr>Why Floating Point at 28nm ?</vt:lpstr>
      <vt:lpstr>Floating Point Multiplier Capabilities</vt:lpstr>
      <vt:lpstr>Floating-point Methodology </vt:lpstr>
      <vt:lpstr>New Floating-point Methodology </vt:lpstr>
      <vt:lpstr>Vector Dot Product Example</vt:lpstr>
      <vt:lpstr>Selection of IEEE Precisions</vt:lpstr>
      <vt:lpstr>Elementary Mathematical Functions</vt:lpstr>
      <vt:lpstr>QR Decomposition Algorithm Implementation</vt:lpstr>
      <vt:lpstr>QR Decomposition</vt:lpstr>
      <vt:lpstr>Block Diagram</vt:lpstr>
      <vt:lpstr>QR Decomposition Algorithm</vt:lpstr>
      <vt:lpstr>Algorithm  -  Observations</vt:lpstr>
      <vt:lpstr>Algorithm  -  Data Dependencies</vt:lpstr>
      <vt:lpstr>Algorithm  -  Splitting Operations</vt:lpstr>
      <vt:lpstr>Algorithm  -  Substitutions</vt:lpstr>
      <vt:lpstr>Algorithm  -  After Substitutions</vt:lpstr>
      <vt:lpstr>Algorithm  -  Re-Ordering</vt:lpstr>
      <vt:lpstr>Algorithm  -  Flow Advantages</vt:lpstr>
      <vt:lpstr>Algorithm  -  Number of Calculations</vt:lpstr>
      <vt:lpstr>QRD Structure</vt:lpstr>
      <vt:lpstr>Stratix V Floating Point QRD Benchmarks </vt:lpstr>
      <vt:lpstr>Altera 28nm high end FPGAs</vt:lpstr>
      <vt:lpstr>Performance and FPGA Resources</vt:lpstr>
      <vt:lpstr>GFLOPs and GFLOPs/Watt</vt:lpstr>
      <vt:lpstr>Verification and Accuracy</vt:lpstr>
      <vt:lpstr>Running the Design</vt:lpstr>
      <vt:lpstr>Running the Design</vt:lpstr>
      <vt:lpstr>Simulating the RTL </vt:lpstr>
      <vt:lpstr>Computational error analysis</vt:lpstr>
      <vt:lpstr>Shipping today as reference designs</vt:lpstr>
      <vt:lpstr>Third party benchmarking by BDTI</vt:lpstr>
      <vt:lpstr>Thank you</vt:lpstr>
    </vt:vector>
  </TitlesOfParts>
  <Company>Altera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 Precision DSP in FPGAs</dc:title>
  <dc:creator>Altera User</dc:creator>
  <cp:lastModifiedBy>Mike Parker</cp:lastModifiedBy>
  <cp:revision>709</cp:revision>
  <cp:lastPrinted>2007-02-01T00:01:47Z</cp:lastPrinted>
  <dcterms:created xsi:type="dcterms:W3CDTF">2010-01-19T17:11:20Z</dcterms:created>
  <dcterms:modified xsi:type="dcterms:W3CDTF">2012-09-06T23:49:01Z</dcterms:modified>
</cp:coreProperties>
</file>