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1" r:id="rId1"/>
  </p:sldMasterIdLst>
  <p:notesMasterIdLst>
    <p:notesMasterId r:id="rId25"/>
  </p:notesMasterIdLst>
  <p:handoutMasterIdLst>
    <p:handoutMasterId r:id="rId26"/>
  </p:handoutMasterIdLst>
  <p:sldIdLst>
    <p:sldId id="275" r:id="rId2"/>
    <p:sldId id="312" r:id="rId3"/>
    <p:sldId id="292" r:id="rId4"/>
    <p:sldId id="309" r:id="rId5"/>
    <p:sldId id="293" r:id="rId6"/>
    <p:sldId id="310" r:id="rId7"/>
    <p:sldId id="327" r:id="rId8"/>
    <p:sldId id="329" r:id="rId9"/>
    <p:sldId id="311" r:id="rId10"/>
    <p:sldId id="332" r:id="rId11"/>
    <p:sldId id="326" r:id="rId12"/>
    <p:sldId id="300" r:id="rId13"/>
    <p:sldId id="274" r:id="rId14"/>
    <p:sldId id="313" r:id="rId15"/>
    <p:sldId id="330" r:id="rId16"/>
    <p:sldId id="296" r:id="rId17"/>
    <p:sldId id="328" r:id="rId18"/>
    <p:sldId id="321" r:id="rId19"/>
    <p:sldId id="314" r:id="rId20"/>
    <p:sldId id="315" r:id="rId21"/>
    <p:sldId id="316" r:id="rId22"/>
    <p:sldId id="304" r:id="rId23"/>
    <p:sldId id="331" r:id="rId24"/>
  </p:sldIdLst>
  <p:sldSz cx="9144000" cy="6858000" type="screen4x3"/>
  <p:notesSz cx="6946900" cy="9220200"/>
  <p:defaultTextStyle>
    <a:defPPr>
      <a:defRPr lang="en-US"/>
    </a:defPPr>
    <a:lvl1pPr algn="ctr" rtl="0" eaLnBrk="0" fontAlgn="base" hangingPunct="0">
      <a:spcBef>
        <a:spcPct val="0"/>
      </a:spcBef>
      <a:spcAft>
        <a:spcPct val="0"/>
      </a:spcAft>
      <a:defRPr sz="2400" kern="1200">
        <a:solidFill>
          <a:schemeClr val="tx1"/>
        </a:solidFill>
        <a:latin typeface="Arial" charset="0"/>
        <a:ea typeface="+mn-ea"/>
        <a:cs typeface="+mn-cs"/>
      </a:defRPr>
    </a:lvl1pPr>
    <a:lvl2pPr marL="457200" algn="ctr" rtl="0" eaLnBrk="0" fontAlgn="base" hangingPunct="0">
      <a:spcBef>
        <a:spcPct val="0"/>
      </a:spcBef>
      <a:spcAft>
        <a:spcPct val="0"/>
      </a:spcAft>
      <a:defRPr sz="2400" kern="1200">
        <a:solidFill>
          <a:schemeClr val="tx1"/>
        </a:solidFill>
        <a:latin typeface="Arial" charset="0"/>
        <a:ea typeface="+mn-ea"/>
        <a:cs typeface="+mn-cs"/>
      </a:defRPr>
    </a:lvl2pPr>
    <a:lvl3pPr marL="914400" algn="ctr" rtl="0" eaLnBrk="0" fontAlgn="base" hangingPunct="0">
      <a:spcBef>
        <a:spcPct val="0"/>
      </a:spcBef>
      <a:spcAft>
        <a:spcPct val="0"/>
      </a:spcAft>
      <a:defRPr sz="2400" kern="1200">
        <a:solidFill>
          <a:schemeClr val="tx1"/>
        </a:solidFill>
        <a:latin typeface="Arial" charset="0"/>
        <a:ea typeface="+mn-ea"/>
        <a:cs typeface="+mn-cs"/>
      </a:defRPr>
    </a:lvl3pPr>
    <a:lvl4pPr marL="1371600" algn="ctr" rtl="0" eaLnBrk="0" fontAlgn="base" hangingPunct="0">
      <a:spcBef>
        <a:spcPct val="0"/>
      </a:spcBef>
      <a:spcAft>
        <a:spcPct val="0"/>
      </a:spcAft>
      <a:defRPr sz="2400" kern="1200">
        <a:solidFill>
          <a:schemeClr val="tx1"/>
        </a:solidFill>
        <a:latin typeface="Arial" charset="0"/>
        <a:ea typeface="+mn-ea"/>
        <a:cs typeface="+mn-cs"/>
      </a:defRPr>
    </a:lvl4pPr>
    <a:lvl5pPr marL="1828800" algn="ctr"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4DE"/>
    <a:srgbClr val="000000"/>
    <a:srgbClr val="7F2E3A"/>
    <a:srgbClr val="FFE665"/>
    <a:srgbClr val="B8DBFF"/>
    <a:srgbClr val="008080"/>
    <a:srgbClr val="0000FF"/>
    <a:srgbClr val="008000"/>
    <a:srgbClr val="58AAFF"/>
    <a:srgbClr val="618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884" autoAdjust="0"/>
  </p:normalViewPr>
  <p:slideViewPr>
    <p:cSldViewPr snapToGrid="0">
      <p:cViewPr varScale="1">
        <p:scale>
          <a:sx n="161" d="100"/>
          <a:sy n="161" d="100"/>
        </p:scale>
        <p:origin x="-112" y="-200"/>
      </p:cViewPr>
      <p:guideLst>
        <p:guide orient="horz" pos="2003"/>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3" d="100"/>
        <a:sy n="93" d="100"/>
      </p:scale>
      <p:origin x="0" y="0"/>
    </p:cViewPr>
  </p:sorterViewPr>
  <p:notesViewPr>
    <p:cSldViewPr snapToGrid="0">
      <p:cViewPr>
        <p:scale>
          <a:sx n="150" d="100"/>
          <a:sy n="150" d="100"/>
        </p:scale>
        <p:origin x="-24" y="3552"/>
      </p:cViewPr>
      <p:guideLst>
        <p:guide orient="horz" pos="2904"/>
        <p:guide pos="2512"/>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19285" tIns="0" rIns="19285" bIns="0" numCol="1" anchor="t" anchorCtr="0" compatLnSpc="1">
            <a:prstTxWarp prst="textNoShape">
              <a:avLst/>
            </a:prstTxWarp>
          </a:bodyPr>
          <a:lstStyle>
            <a:lvl1pPr algn="l" defTabSz="925513">
              <a:defRPr sz="1000" i="1">
                <a:latin typeface="Times New Roman" pitchFamily="18" charset="0"/>
              </a:defRPr>
            </a:lvl1pPr>
          </a:lstStyle>
          <a:p>
            <a:endParaRPr lang="en-US"/>
          </a:p>
        </p:txBody>
      </p:sp>
      <p:sp>
        <p:nvSpPr>
          <p:cNvPr id="3075" name="Rectangle 3"/>
          <p:cNvSpPr>
            <a:spLocks noGrp="1" noChangeArrowheads="1"/>
          </p:cNvSpPr>
          <p:nvPr>
            <p:ph type="dt" sz="quarter" idx="1"/>
          </p:nvPr>
        </p:nvSpPr>
        <p:spPr bwMode="auto">
          <a:xfrm>
            <a:off x="3937000" y="0"/>
            <a:ext cx="3009900" cy="461963"/>
          </a:xfrm>
          <a:prstGeom prst="rect">
            <a:avLst/>
          </a:prstGeom>
          <a:noFill/>
          <a:ln w="9525">
            <a:noFill/>
            <a:miter lim="800000"/>
            <a:headEnd/>
            <a:tailEnd/>
          </a:ln>
          <a:effectLst/>
        </p:spPr>
        <p:txBody>
          <a:bodyPr vert="horz" wrap="square" lIns="19285" tIns="0" rIns="19285" bIns="0" numCol="1" anchor="t" anchorCtr="0" compatLnSpc="1">
            <a:prstTxWarp prst="textNoShape">
              <a:avLst/>
            </a:prstTxWarp>
          </a:bodyPr>
          <a:lstStyle>
            <a:lvl1pPr algn="r" defTabSz="925513">
              <a:defRPr sz="1000" i="1">
                <a:latin typeface="Times New Roman" pitchFamily="18" charset="0"/>
              </a:defRPr>
            </a:lvl1pPr>
          </a:lstStyle>
          <a:p>
            <a:endParaRPr lang="en-US"/>
          </a:p>
        </p:txBody>
      </p:sp>
      <p:sp>
        <p:nvSpPr>
          <p:cNvPr id="3076" name="Rectangle 4"/>
          <p:cNvSpPr>
            <a:spLocks noGrp="1" noChangeArrowheads="1"/>
          </p:cNvSpPr>
          <p:nvPr>
            <p:ph type="ftr" sz="quarter" idx="2"/>
          </p:nvPr>
        </p:nvSpPr>
        <p:spPr bwMode="auto">
          <a:xfrm>
            <a:off x="0" y="8758238"/>
            <a:ext cx="3009900" cy="461962"/>
          </a:xfrm>
          <a:prstGeom prst="rect">
            <a:avLst/>
          </a:prstGeom>
          <a:noFill/>
          <a:ln w="9525">
            <a:noFill/>
            <a:miter lim="800000"/>
            <a:headEnd/>
            <a:tailEnd/>
          </a:ln>
          <a:effectLst/>
        </p:spPr>
        <p:txBody>
          <a:bodyPr vert="horz" wrap="square" lIns="19285" tIns="0" rIns="19285" bIns="0" numCol="1" anchor="b" anchorCtr="0" compatLnSpc="1">
            <a:prstTxWarp prst="textNoShape">
              <a:avLst/>
            </a:prstTxWarp>
          </a:bodyPr>
          <a:lstStyle>
            <a:lvl1pPr algn="l" defTabSz="925513">
              <a:defRPr sz="1000" i="1">
                <a:latin typeface="Times New Roman" pitchFamily="18" charset="0"/>
              </a:defRPr>
            </a:lvl1pPr>
          </a:lstStyle>
          <a:p>
            <a:endParaRPr lang="en-US"/>
          </a:p>
        </p:txBody>
      </p:sp>
      <p:sp>
        <p:nvSpPr>
          <p:cNvPr id="3077" name="Rectangle 5"/>
          <p:cNvSpPr>
            <a:spLocks noGrp="1" noChangeArrowheads="1"/>
          </p:cNvSpPr>
          <p:nvPr>
            <p:ph type="sldNum" sz="quarter" idx="3"/>
          </p:nvPr>
        </p:nvSpPr>
        <p:spPr bwMode="auto">
          <a:xfrm>
            <a:off x="3937000" y="8758238"/>
            <a:ext cx="3009900" cy="461962"/>
          </a:xfrm>
          <a:prstGeom prst="rect">
            <a:avLst/>
          </a:prstGeom>
          <a:noFill/>
          <a:ln w="9525">
            <a:noFill/>
            <a:miter lim="800000"/>
            <a:headEnd/>
            <a:tailEnd/>
          </a:ln>
          <a:effectLst/>
        </p:spPr>
        <p:txBody>
          <a:bodyPr vert="horz" wrap="square" lIns="19285" tIns="0" rIns="19285" bIns="0" numCol="1" anchor="b" anchorCtr="0" compatLnSpc="1">
            <a:prstTxWarp prst="textNoShape">
              <a:avLst/>
            </a:prstTxWarp>
          </a:bodyPr>
          <a:lstStyle>
            <a:lvl1pPr algn="r" defTabSz="925513">
              <a:defRPr sz="1000" i="1">
                <a:latin typeface="Times New Roman" pitchFamily="18" charset="0"/>
              </a:defRPr>
            </a:lvl1pPr>
          </a:lstStyle>
          <a:p>
            <a:fld id="{A4F939B5-92C6-4C31-AF36-2065EB99389F}" type="slidenum">
              <a:rPr lang="en-US"/>
              <a:pPr/>
              <a:t>‹#›</a:t>
            </a:fld>
            <a:endParaRPr lang="en-US"/>
          </a:p>
        </p:txBody>
      </p:sp>
    </p:spTree>
    <p:extLst>
      <p:ext uri="{BB962C8B-B14F-4D97-AF65-F5344CB8AC3E}">
        <p14:creationId xmlns:p14="http://schemas.microsoft.com/office/powerpoint/2010/main" val="627986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19285" tIns="0" rIns="19285" bIns="0" numCol="1" anchor="t" anchorCtr="0" compatLnSpc="1">
            <a:prstTxWarp prst="textNoShape">
              <a:avLst/>
            </a:prstTxWarp>
          </a:bodyPr>
          <a:lstStyle>
            <a:lvl1pPr algn="l" defTabSz="925513">
              <a:defRPr sz="1000" i="1">
                <a:latin typeface="Times New Roman" pitchFamily="18" charset="0"/>
              </a:defRPr>
            </a:lvl1pPr>
          </a:lstStyle>
          <a:p>
            <a:endParaRPr lang="en-US"/>
          </a:p>
        </p:txBody>
      </p:sp>
      <p:sp>
        <p:nvSpPr>
          <p:cNvPr id="2051" name="Rectangle 3"/>
          <p:cNvSpPr>
            <a:spLocks noGrp="1" noChangeArrowheads="1"/>
          </p:cNvSpPr>
          <p:nvPr>
            <p:ph type="dt" idx="1"/>
          </p:nvPr>
        </p:nvSpPr>
        <p:spPr bwMode="auto">
          <a:xfrm>
            <a:off x="3937000" y="0"/>
            <a:ext cx="3009900" cy="461963"/>
          </a:xfrm>
          <a:prstGeom prst="rect">
            <a:avLst/>
          </a:prstGeom>
          <a:noFill/>
          <a:ln w="9525">
            <a:noFill/>
            <a:miter lim="800000"/>
            <a:headEnd/>
            <a:tailEnd/>
          </a:ln>
          <a:effectLst/>
        </p:spPr>
        <p:txBody>
          <a:bodyPr vert="horz" wrap="square" lIns="19285" tIns="0" rIns="19285" bIns="0" numCol="1" anchor="t" anchorCtr="0" compatLnSpc="1">
            <a:prstTxWarp prst="textNoShape">
              <a:avLst/>
            </a:prstTxWarp>
          </a:bodyPr>
          <a:lstStyle>
            <a:lvl1pPr algn="r" defTabSz="925513">
              <a:defRPr sz="1000" i="1">
                <a:latin typeface="Times New Roman" pitchFamily="18" charset="0"/>
              </a:defRPr>
            </a:lvl1pPr>
          </a:lstStyle>
          <a:p>
            <a:endParaRPr lang="en-US"/>
          </a:p>
        </p:txBody>
      </p:sp>
      <p:sp>
        <p:nvSpPr>
          <p:cNvPr id="2052" name="Rectangle 4"/>
          <p:cNvSpPr>
            <a:spLocks noGrp="1" noChangeArrowheads="1"/>
          </p:cNvSpPr>
          <p:nvPr>
            <p:ph type="ftr" sz="quarter" idx="4"/>
          </p:nvPr>
        </p:nvSpPr>
        <p:spPr bwMode="auto">
          <a:xfrm>
            <a:off x="0" y="8758238"/>
            <a:ext cx="3009900" cy="461962"/>
          </a:xfrm>
          <a:prstGeom prst="rect">
            <a:avLst/>
          </a:prstGeom>
          <a:noFill/>
          <a:ln w="9525">
            <a:noFill/>
            <a:miter lim="800000"/>
            <a:headEnd/>
            <a:tailEnd/>
          </a:ln>
          <a:effectLst/>
        </p:spPr>
        <p:txBody>
          <a:bodyPr vert="horz" wrap="square" lIns="19285" tIns="0" rIns="19285" bIns="0" numCol="1" anchor="b" anchorCtr="0" compatLnSpc="1">
            <a:prstTxWarp prst="textNoShape">
              <a:avLst/>
            </a:prstTxWarp>
          </a:bodyPr>
          <a:lstStyle>
            <a:lvl1pPr algn="l" defTabSz="925513">
              <a:defRPr sz="1000" i="1">
                <a:latin typeface="Times New Roman" pitchFamily="18" charset="0"/>
              </a:defRPr>
            </a:lvl1pPr>
          </a:lstStyle>
          <a:p>
            <a:endParaRPr lang="en-US"/>
          </a:p>
        </p:txBody>
      </p:sp>
      <p:sp>
        <p:nvSpPr>
          <p:cNvPr id="2053" name="Rectangle 5"/>
          <p:cNvSpPr>
            <a:spLocks noGrp="1" noChangeArrowheads="1"/>
          </p:cNvSpPr>
          <p:nvPr>
            <p:ph type="sldNum" sz="quarter" idx="5"/>
          </p:nvPr>
        </p:nvSpPr>
        <p:spPr bwMode="auto">
          <a:xfrm>
            <a:off x="3937000" y="8758238"/>
            <a:ext cx="3009900" cy="461962"/>
          </a:xfrm>
          <a:prstGeom prst="rect">
            <a:avLst/>
          </a:prstGeom>
          <a:noFill/>
          <a:ln w="9525">
            <a:noFill/>
            <a:miter lim="800000"/>
            <a:headEnd/>
            <a:tailEnd/>
          </a:ln>
          <a:effectLst/>
        </p:spPr>
        <p:txBody>
          <a:bodyPr vert="horz" wrap="square" lIns="19285" tIns="0" rIns="19285" bIns="0" numCol="1" anchor="b" anchorCtr="0" compatLnSpc="1">
            <a:prstTxWarp prst="textNoShape">
              <a:avLst/>
            </a:prstTxWarp>
          </a:bodyPr>
          <a:lstStyle>
            <a:lvl1pPr algn="r" defTabSz="925513">
              <a:defRPr sz="1000" i="1">
                <a:latin typeface="Times New Roman" pitchFamily="18" charset="0"/>
              </a:defRPr>
            </a:lvl1pPr>
          </a:lstStyle>
          <a:p>
            <a:fld id="{23C12F5A-17D0-4294-9BC5-AB66574BA75E}" type="slidenum">
              <a:rPr lang="en-US"/>
              <a:pPr/>
              <a:t>‹#›</a:t>
            </a:fld>
            <a:endParaRPr lang="en-US"/>
          </a:p>
        </p:txBody>
      </p:sp>
      <p:sp>
        <p:nvSpPr>
          <p:cNvPr id="2054" name="Rectangle 6"/>
          <p:cNvSpPr>
            <a:spLocks noGrp="1" noChangeArrowheads="1"/>
          </p:cNvSpPr>
          <p:nvPr>
            <p:ph type="body" sz="quarter" idx="3"/>
          </p:nvPr>
        </p:nvSpPr>
        <p:spPr bwMode="auto">
          <a:xfrm>
            <a:off x="923925" y="4379913"/>
            <a:ext cx="5095875" cy="4148137"/>
          </a:xfrm>
          <a:prstGeom prst="rect">
            <a:avLst/>
          </a:prstGeom>
          <a:noFill/>
          <a:ln w="9525">
            <a:noFill/>
            <a:miter lim="800000"/>
            <a:headEnd/>
            <a:tailEnd/>
          </a:ln>
          <a:effectLst/>
        </p:spPr>
        <p:txBody>
          <a:bodyPr vert="horz" wrap="square" lIns="93211" tIns="46608" rIns="93211" bIns="466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5" name="Rectangle 7"/>
          <p:cNvSpPr>
            <a:spLocks noGrp="1" noRot="1" noChangeAspect="1" noChangeArrowheads="1" noTextEdit="1"/>
          </p:cNvSpPr>
          <p:nvPr>
            <p:ph type="sldImg" idx="2"/>
          </p:nvPr>
        </p:nvSpPr>
        <p:spPr bwMode="auto">
          <a:xfrm>
            <a:off x="1177925" y="698500"/>
            <a:ext cx="4592638" cy="3444875"/>
          </a:xfrm>
          <a:prstGeom prst="rect">
            <a:avLst/>
          </a:prstGeom>
          <a:noFill/>
          <a:ln w="12700">
            <a:solidFill>
              <a:schemeClr val="tx1"/>
            </a:solidFill>
            <a:miter lim="800000"/>
            <a:headEnd/>
            <a:tailEnd/>
          </a:ln>
          <a:effectLst/>
        </p:spPr>
      </p:sp>
    </p:spTree>
    <p:extLst>
      <p:ext uri="{BB962C8B-B14F-4D97-AF65-F5344CB8AC3E}">
        <p14:creationId xmlns:p14="http://schemas.microsoft.com/office/powerpoint/2010/main" val="42945625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4423">
              <a:defRPr sz="2400" b="1">
                <a:solidFill>
                  <a:schemeClr val="tx1"/>
                </a:solidFill>
                <a:latin typeface="Arial" charset="0"/>
                <a:ea typeface="ＭＳ Ｐゴシック" charset="0"/>
                <a:cs typeface="ＭＳ Ｐゴシック" charset="0"/>
              </a:defRPr>
            </a:lvl1pPr>
            <a:lvl2pPr marL="729725" indent="-280664" defTabSz="1024423">
              <a:defRPr sz="2400" b="1">
                <a:solidFill>
                  <a:schemeClr val="tx1"/>
                </a:solidFill>
                <a:latin typeface="Arial" charset="0"/>
                <a:ea typeface="ＭＳ Ｐゴシック" charset="0"/>
              </a:defRPr>
            </a:lvl2pPr>
            <a:lvl3pPr marL="1122655" indent="-224531" defTabSz="1024423">
              <a:defRPr sz="2400" b="1">
                <a:solidFill>
                  <a:schemeClr val="tx1"/>
                </a:solidFill>
                <a:latin typeface="Arial" charset="0"/>
                <a:ea typeface="ＭＳ Ｐゴシック" charset="0"/>
              </a:defRPr>
            </a:lvl3pPr>
            <a:lvl4pPr marL="1571716" indent="-224531" defTabSz="1024423">
              <a:defRPr sz="2400" b="1">
                <a:solidFill>
                  <a:schemeClr val="tx1"/>
                </a:solidFill>
                <a:latin typeface="Arial" charset="0"/>
                <a:ea typeface="ＭＳ Ｐゴシック" charset="0"/>
              </a:defRPr>
            </a:lvl4pPr>
            <a:lvl5pPr marL="2020778" indent="-224531" defTabSz="1024423">
              <a:defRPr sz="2400" b="1">
                <a:solidFill>
                  <a:schemeClr val="tx1"/>
                </a:solidFill>
                <a:latin typeface="Arial" charset="0"/>
                <a:ea typeface="ＭＳ Ｐゴシック" charset="0"/>
              </a:defRPr>
            </a:lvl5pPr>
            <a:lvl6pPr marL="2469840" indent="-224531" algn="ctr" defTabSz="1024423" eaLnBrk="0" fontAlgn="base" hangingPunct="0">
              <a:spcBef>
                <a:spcPct val="0"/>
              </a:spcBef>
              <a:spcAft>
                <a:spcPct val="0"/>
              </a:spcAft>
              <a:defRPr sz="2400" b="1">
                <a:solidFill>
                  <a:schemeClr val="tx1"/>
                </a:solidFill>
                <a:latin typeface="Arial" charset="0"/>
                <a:ea typeface="ＭＳ Ｐゴシック" charset="0"/>
              </a:defRPr>
            </a:lvl6pPr>
            <a:lvl7pPr marL="2918902" indent="-224531" algn="ctr" defTabSz="1024423" eaLnBrk="0" fontAlgn="base" hangingPunct="0">
              <a:spcBef>
                <a:spcPct val="0"/>
              </a:spcBef>
              <a:spcAft>
                <a:spcPct val="0"/>
              </a:spcAft>
              <a:defRPr sz="2400" b="1">
                <a:solidFill>
                  <a:schemeClr val="tx1"/>
                </a:solidFill>
                <a:latin typeface="Arial" charset="0"/>
                <a:ea typeface="ＭＳ Ｐゴシック" charset="0"/>
              </a:defRPr>
            </a:lvl7pPr>
            <a:lvl8pPr marL="3367964" indent="-224531" algn="ctr" defTabSz="1024423" eaLnBrk="0" fontAlgn="base" hangingPunct="0">
              <a:spcBef>
                <a:spcPct val="0"/>
              </a:spcBef>
              <a:spcAft>
                <a:spcPct val="0"/>
              </a:spcAft>
              <a:defRPr sz="2400" b="1">
                <a:solidFill>
                  <a:schemeClr val="tx1"/>
                </a:solidFill>
                <a:latin typeface="Arial" charset="0"/>
                <a:ea typeface="ＭＳ Ｐゴシック" charset="0"/>
              </a:defRPr>
            </a:lvl8pPr>
            <a:lvl9pPr marL="3817026" indent="-224531" algn="ctr" defTabSz="1024423" eaLnBrk="0" fontAlgn="base" hangingPunct="0">
              <a:spcBef>
                <a:spcPct val="0"/>
              </a:spcBef>
              <a:spcAft>
                <a:spcPct val="0"/>
              </a:spcAft>
              <a:defRPr sz="2400" b="1">
                <a:solidFill>
                  <a:schemeClr val="tx1"/>
                </a:solidFill>
                <a:latin typeface="Arial" charset="0"/>
                <a:ea typeface="ＭＳ Ｐゴシック" charset="0"/>
              </a:defRPr>
            </a:lvl9pPr>
          </a:lstStyle>
          <a:p>
            <a:fld id="{A38B7280-D060-334B-B31E-7C5DC0065AD7}" type="slidenum">
              <a:rPr lang="en-US" sz="1000" b="0">
                <a:latin typeface="Times New Roman" charset="0"/>
              </a:rPr>
              <a:pPr/>
              <a:t>1</a:t>
            </a:fld>
            <a:endParaRPr lang="en-US" sz="1000" b="0" dirty="0">
              <a:latin typeface="Times New Roman" charset="0"/>
            </a:endParaRPr>
          </a:p>
        </p:txBody>
      </p:sp>
      <p:sp>
        <p:nvSpPr>
          <p:cNvPr id="72706" name="Rectangle 5"/>
          <p:cNvSpPr txBox="1">
            <a:spLocks noGrp="1" noChangeArrowheads="1"/>
          </p:cNvSpPr>
          <p:nvPr/>
        </p:nvSpPr>
        <p:spPr bwMode="auto">
          <a:xfrm>
            <a:off x="3937522" y="8761669"/>
            <a:ext cx="3009379" cy="45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194" tIns="0" rIns="19194" bIns="0" anchor="b"/>
          <a:lstStyle>
            <a:lvl1pPr defTabSz="938213">
              <a:defRPr sz="2400" b="1">
                <a:solidFill>
                  <a:schemeClr val="tx1"/>
                </a:solidFill>
                <a:latin typeface="Arial" charset="0"/>
                <a:ea typeface="ＭＳ Ｐゴシック" charset="0"/>
                <a:cs typeface="ＭＳ Ｐゴシック" charset="0"/>
              </a:defRPr>
            </a:lvl1pPr>
            <a:lvl2pPr marL="742950" indent="-285750" defTabSz="938213">
              <a:defRPr sz="2400" b="1">
                <a:solidFill>
                  <a:schemeClr val="tx1"/>
                </a:solidFill>
                <a:latin typeface="Arial" charset="0"/>
                <a:ea typeface="ＭＳ Ｐゴシック" charset="0"/>
              </a:defRPr>
            </a:lvl2pPr>
            <a:lvl3pPr marL="1143000" indent="-228600" defTabSz="938213">
              <a:defRPr sz="2400" b="1">
                <a:solidFill>
                  <a:schemeClr val="tx1"/>
                </a:solidFill>
                <a:latin typeface="Arial" charset="0"/>
                <a:ea typeface="ＭＳ Ｐゴシック" charset="0"/>
              </a:defRPr>
            </a:lvl3pPr>
            <a:lvl4pPr marL="1600200" indent="-228600" defTabSz="938213">
              <a:defRPr sz="2400" b="1">
                <a:solidFill>
                  <a:schemeClr val="tx1"/>
                </a:solidFill>
                <a:latin typeface="Arial" charset="0"/>
                <a:ea typeface="ＭＳ Ｐゴシック" charset="0"/>
              </a:defRPr>
            </a:lvl4pPr>
            <a:lvl5pPr marL="2057400" indent="-228600" defTabSz="938213">
              <a:defRPr sz="2400" b="1">
                <a:solidFill>
                  <a:schemeClr val="tx1"/>
                </a:solidFill>
                <a:latin typeface="Arial" charset="0"/>
                <a:ea typeface="ＭＳ Ｐゴシック" charset="0"/>
              </a:defRPr>
            </a:lvl5pPr>
            <a:lvl6pPr marL="2514600" indent="-228600" algn="ctr" defTabSz="938213"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defTabSz="938213"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defTabSz="938213"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defTabSz="938213" eaLnBrk="0" fontAlgn="base" hangingPunct="0">
              <a:spcBef>
                <a:spcPct val="0"/>
              </a:spcBef>
              <a:spcAft>
                <a:spcPct val="0"/>
              </a:spcAft>
              <a:defRPr sz="2400" b="1">
                <a:solidFill>
                  <a:schemeClr val="tx1"/>
                </a:solidFill>
                <a:latin typeface="Arial" charset="0"/>
                <a:ea typeface="ＭＳ Ｐゴシック" charset="0"/>
              </a:defRPr>
            </a:lvl9pPr>
          </a:lstStyle>
          <a:p>
            <a:pPr algn="r"/>
            <a:fld id="{C5B49D48-C390-A24E-A750-E1C3F78060A3}" type="slidenum">
              <a:rPr lang="en-US" sz="1000" b="0" i="1"/>
              <a:pPr algn="r"/>
              <a:t>1</a:t>
            </a:fld>
            <a:endParaRPr lang="en-US" sz="1000" b="0" i="1" dirty="0"/>
          </a:p>
        </p:txBody>
      </p:sp>
      <p:sp>
        <p:nvSpPr>
          <p:cNvPr id="72707" name="Rectangle 2"/>
          <p:cNvSpPr>
            <a:spLocks noGrp="1" noRot="1" noChangeAspect="1" noChangeArrowheads="1" noTextEdit="1"/>
          </p:cNvSpPr>
          <p:nvPr>
            <p:ph type="sldImg"/>
          </p:nvPr>
        </p:nvSpPr>
        <p:spPr>
          <a:xfrm>
            <a:off x="1179513" y="698500"/>
            <a:ext cx="4591050" cy="3443288"/>
          </a:xfrm>
          <a:solidFill>
            <a:srgbClr val="FFFFFF"/>
          </a:solidFill>
          <a:ln/>
        </p:spPr>
      </p:sp>
      <p:sp>
        <p:nvSpPr>
          <p:cNvPr id="72708" name="Rectangle 3"/>
          <p:cNvSpPr>
            <a:spLocks noGrp="1" noChangeArrowheads="1"/>
          </p:cNvSpPr>
          <p:nvPr>
            <p:ph type="body" idx="1"/>
          </p:nvPr>
        </p:nvSpPr>
        <p:spPr>
          <a:xfrm>
            <a:off x="923422" y="4380834"/>
            <a:ext cx="5096910" cy="4146922"/>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770" tIns="46385" rIns="92770" bIns="46385"/>
          <a:lstStyle/>
          <a:p>
            <a:pPr>
              <a:spcBef>
                <a:spcPct val="0"/>
              </a:spcBef>
            </a:pPr>
            <a:r>
              <a:rPr lang="en-US" sz="2400" dirty="0" smtClean="0">
                <a:ea typeface="ＭＳ Ｐゴシック" charset="0"/>
                <a:cs typeface="ＭＳ Ｐゴシック" charset="0"/>
              </a:rPr>
              <a:t>Title slide</a:t>
            </a:r>
            <a:endParaRPr lang="en-US" sz="2400"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Demonstrate a</a:t>
            </a:r>
            <a:r>
              <a:rPr lang="en-US" baseline="0" dirty="0" smtClean="0"/>
              <a:t> wildly popular game built on the Unity3D platform</a:t>
            </a:r>
            <a:endParaRPr lang="en-US" dirty="0"/>
          </a:p>
        </p:txBody>
      </p:sp>
      <p:sp>
        <p:nvSpPr>
          <p:cNvPr id="4" name="Slide Number Placeholder 3"/>
          <p:cNvSpPr>
            <a:spLocks noGrp="1"/>
          </p:cNvSpPr>
          <p:nvPr>
            <p:ph type="sldNum" sz="quarter" idx="10"/>
          </p:nvPr>
        </p:nvSpPr>
        <p:spPr/>
        <p:txBody>
          <a:bodyPr/>
          <a:lstStyle/>
          <a:p>
            <a:fld id="{23C12F5A-17D0-4294-9BC5-AB66574BA75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Demonstrate a</a:t>
            </a:r>
            <a:r>
              <a:rPr lang="en-US" baseline="0" dirty="0" smtClean="0"/>
              <a:t> wildly popular game that requires the player to internalize their environment and respond quickly to events based on visual cues within the game interface. </a:t>
            </a:r>
            <a:endParaRPr lang="en-US" dirty="0"/>
          </a:p>
        </p:txBody>
      </p:sp>
      <p:sp>
        <p:nvSpPr>
          <p:cNvPr id="4" name="Slide Number Placeholder 3"/>
          <p:cNvSpPr>
            <a:spLocks noGrp="1"/>
          </p:cNvSpPr>
          <p:nvPr>
            <p:ph type="sldNum" sz="quarter" idx="10"/>
          </p:nvPr>
        </p:nvSpPr>
        <p:spPr/>
        <p:txBody>
          <a:bodyPr/>
          <a:lstStyle/>
          <a:p>
            <a:fld id="{23C12F5A-17D0-4294-9BC5-AB66574BA75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a:t>
            </a:r>
            <a:r>
              <a:rPr lang="en-US" baseline="0" dirty="0" smtClean="0"/>
              <a:t> our login and settings scenes to demonstrate how we authenticate users, the benefits of using tiered logins, as well as show how you can customize the connection settings to accommodate different versions of the Game running from a Master Server. </a:t>
            </a:r>
            <a:endParaRPr lang="en-US" dirty="0"/>
          </a:p>
        </p:txBody>
      </p:sp>
      <p:sp>
        <p:nvSpPr>
          <p:cNvPr id="4" name="Slide Number Placeholder 3"/>
          <p:cNvSpPr>
            <a:spLocks noGrp="1"/>
          </p:cNvSpPr>
          <p:nvPr>
            <p:ph type="sldNum" sz="quarter" idx="10"/>
          </p:nvPr>
        </p:nvSpPr>
        <p:spPr/>
        <p:txBody>
          <a:bodyPr/>
          <a:lstStyle/>
          <a:p>
            <a:fld id="{23C12F5A-17D0-4294-9BC5-AB66574BA75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66">
              <a:defRPr sz="2000">
                <a:solidFill>
                  <a:schemeClr val="tx1"/>
                </a:solidFill>
                <a:latin typeface="Arial" pitchFamily="34" charset="0"/>
              </a:defRPr>
            </a:lvl1pPr>
            <a:lvl2pPr marL="736495" indent="-283267" defTabSz="923766">
              <a:defRPr sz="2000">
                <a:solidFill>
                  <a:schemeClr val="tx1"/>
                </a:solidFill>
                <a:latin typeface="Arial" pitchFamily="34" charset="0"/>
              </a:defRPr>
            </a:lvl2pPr>
            <a:lvl3pPr marL="1133069" indent="-226613" defTabSz="923766">
              <a:defRPr sz="2000">
                <a:solidFill>
                  <a:schemeClr val="tx1"/>
                </a:solidFill>
                <a:latin typeface="Arial" pitchFamily="34" charset="0"/>
              </a:defRPr>
            </a:lvl3pPr>
            <a:lvl4pPr marL="1586296" indent="-226613" defTabSz="923766">
              <a:defRPr sz="2000">
                <a:solidFill>
                  <a:schemeClr val="tx1"/>
                </a:solidFill>
                <a:latin typeface="Arial" pitchFamily="34" charset="0"/>
              </a:defRPr>
            </a:lvl4pPr>
            <a:lvl5pPr marL="2039524" indent="-226613" defTabSz="923766">
              <a:defRPr sz="2000">
                <a:solidFill>
                  <a:schemeClr val="tx1"/>
                </a:solidFill>
                <a:latin typeface="Arial" pitchFamily="34" charset="0"/>
              </a:defRPr>
            </a:lvl5pPr>
            <a:lvl6pPr marL="2492751" indent="-226613" algn="ctr" defTabSz="923766" eaLnBrk="0" fontAlgn="base" hangingPunct="0">
              <a:lnSpc>
                <a:spcPct val="90000"/>
              </a:lnSpc>
              <a:spcBef>
                <a:spcPct val="25000"/>
              </a:spcBef>
              <a:spcAft>
                <a:spcPct val="0"/>
              </a:spcAft>
              <a:buSzPct val="125000"/>
              <a:buChar char="•"/>
              <a:defRPr sz="2000">
                <a:solidFill>
                  <a:schemeClr val="tx1"/>
                </a:solidFill>
                <a:latin typeface="Arial" pitchFamily="34" charset="0"/>
              </a:defRPr>
            </a:lvl6pPr>
            <a:lvl7pPr marL="2945979" indent="-226613" algn="ctr" defTabSz="923766" eaLnBrk="0" fontAlgn="base" hangingPunct="0">
              <a:lnSpc>
                <a:spcPct val="90000"/>
              </a:lnSpc>
              <a:spcBef>
                <a:spcPct val="25000"/>
              </a:spcBef>
              <a:spcAft>
                <a:spcPct val="0"/>
              </a:spcAft>
              <a:buSzPct val="125000"/>
              <a:buChar char="•"/>
              <a:defRPr sz="2000">
                <a:solidFill>
                  <a:schemeClr val="tx1"/>
                </a:solidFill>
                <a:latin typeface="Arial" pitchFamily="34" charset="0"/>
              </a:defRPr>
            </a:lvl7pPr>
            <a:lvl8pPr marL="3399207" indent="-226613" algn="ctr" defTabSz="923766" eaLnBrk="0" fontAlgn="base" hangingPunct="0">
              <a:lnSpc>
                <a:spcPct val="90000"/>
              </a:lnSpc>
              <a:spcBef>
                <a:spcPct val="25000"/>
              </a:spcBef>
              <a:spcAft>
                <a:spcPct val="0"/>
              </a:spcAft>
              <a:buSzPct val="125000"/>
              <a:buChar char="•"/>
              <a:defRPr sz="2000">
                <a:solidFill>
                  <a:schemeClr val="tx1"/>
                </a:solidFill>
                <a:latin typeface="Arial" pitchFamily="34" charset="0"/>
              </a:defRPr>
            </a:lvl8pPr>
            <a:lvl9pPr marL="3852434" indent="-226613" algn="ctr" defTabSz="923766" eaLnBrk="0" fontAlgn="base" hangingPunct="0">
              <a:lnSpc>
                <a:spcPct val="90000"/>
              </a:lnSpc>
              <a:spcBef>
                <a:spcPct val="25000"/>
              </a:spcBef>
              <a:spcAft>
                <a:spcPct val="0"/>
              </a:spcAft>
              <a:buSzPct val="125000"/>
              <a:buChar char="•"/>
              <a:defRPr sz="2000">
                <a:solidFill>
                  <a:schemeClr val="tx1"/>
                </a:solidFill>
                <a:latin typeface="Arial" pitchFamily="34" charset="0"/>
              </a:defRPr>
            </a:lvl9pPr>
          </a:lstStyle>
          <a:p>
            <a:fld id="{BE3BCEAE-5F28-4EC7-91EE-2094921BC7C4}" type="slidenum">
              <a:rPr lang="en-US" sz="1100">
                <a:latin typeface="Times New Roman" pitchFamily="18" charset="0"/>
              </a:rPr>
              <a:pPr/>
              <a:t>13</a:t>
            </a:fld>
            <a:endParaRPr lang="en-US" sz="1100" dirty="0">
              <a:latin typeface="Times New Roman" pitchFamily="18" charset="0"/>
            </a:endParaRPr>
          </a:p>
        </p:txBody>
      </p:sp>
      <p:sp>
        <p:nvSpPr>
          <p:cNvPr id="23555" name="Rectangle 7"/>
          <p:cNvSpPr txBox="1">
            <a:spLocks noGrp="1" noChangeArrowheads="1"/>
          </p:cNvSpPr>
          <p:nvPr/>
        </p:nvSpPr>
        <p:spPr bwMode="auto">
          <a:xfrm>
            <a:off x="3934377" y="8755728"/>
            <a:ext cx="3010952" cy="46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57" tIns="45777" rIns="91557" bIns="45777" anchor="b"/>
          <a:lstStyle>
            <a:lvl1pPr defTabSz="925513">
              <a:defRPr sz="2000">
                <a:solidFill>
                  <a:schemeClr val="tx1"/>
                </a:solidFill>
                <a:latin typeface="Arial" pitchFamily="34" charset="0"/>
              </a:defRPr>
            </a:lvl1pPr>
            <a:lvl2pPr marL="742950" indent="-285750" defTabSz="925513">
              <a:defRPr sz="2000">
                <a:solidFill>
                  <a:schemeClr val="tx1"/>
                </a:solidFill>
                <a:latin typeface="Arial" pitchFamily="34" charset="0"/>
              </a:defRPr>
            </a:lvl2pPr>
            <a:lvl3pPr marL="1143000" indent="-228600" defTabSz="925513">
              <a:defRPr sz="2000">
                <a:solidFill>
                  <a:schemeClr val="tx1"/>
                </a:solidFill>
                <a:latin typeface="Arial" pitchFamily="34" charset="0"/>
              </a:defRPr>
            </a:lvl3pPr>
            <a:lvl4pPr marL="1600200" indent="-228600" defTabSz="925513">
              <a:defRPr sz="2000">
                <a:solidFill>
                  <a:schemeClr val="tx1"/>
                </a:solidFill>
                <a:latin typeface="Arial" pitchFamily="34" charset="0"/>
              </a:defRPr>
            </a:lvl4pPr>
            <a:lvl5pPr marL="2057400" indent="-228600" defTabSz="925513">
              <a:defRPr sz="2000">
                <a:solidFill>
                  <a:schemeClr val="tx1"/>
                </a:solidFill>
                <a:latin typeface="Arial" pitchFamily="34" charset="0"/>
              </a:defRPr>
            </a:lvl5pPr>
            <a:lvl6pPr marL="2514600" indent="-228600" algn="ctr" defTabSz="925513" eaLnBrk="0" fontAlgn="base" hangingPunct="0">
              <a:lnSpc>
                <a:spcPct val="90000"/>
              </a:lnSpc>
              <a:spcBef>
                <a:spcPct val="25000"/>
              </a:spcBef>
              <a:spcAft>
                <a:spcPct val="0"/>
              </a:spcAft>
              <a:buSzPct val="125000"/>
              <a:buChar char="•"/>
              <a:defRPr sz="2000">
                <a:solidFill>
                  <a:schemeClr val="tx1"/>
                </a:solidFill>
                <a:latin typeface="Arial" pitchFamily="34" charset="0"/>
              </a:defRPr>
            </a:lvl6pPr>
            <a:lvl7pPr marL="2971800" indent="-228600" algn="ctr" defTabSz="925513" eaLnBrk="0" fontAlgn="base" hangingPunct="0">
              <a:lnSpc>
                <a:spcPct val="90000"/>
              </a:lnSpc>
              <a:spcBef>
                <a:spcPct val="25000"/>
              </a:spcBef>
              <a:spcAft>
                <a:spcPct val="0"/>
              </a:spcAft>
              <a:buSzPct val="125000"/>
              <a:buChar char="•"/>
              <a:defRPr sz="2000">
                <a:solidFill>
                  <a:schemeClr val="tx1"/>
                </a:solidFill>
                <a:latin typeface="Arial" pitchFamily="34" charset="0"/>
              </a:defRPr>
            </a:lvl7pPr>
            <a:lvl8pPr marL="3429000" indent="-228600" algn="ctr" defTabSz="925513" eaLnBrk="0" fontAlgn="base" hangingPunct="0">
              <a:lnSpc>
                <a:spcPct val="90000"/>
              </a:lnSpc>
              <a:spcBef>
                <a:spcPct val="25000"/>
              </a:spcBef>
              <a:spcAft>
                <a:spcPct val="0"/>
              </a:spcAft>
              <a:buSzPct val="125000"/>
              <a:buChar char="•"/>
              <a:defRPr sz="2000">
                <a:solidFill>
                  <a:schemeClr val="tx1"/>
                </a:solidFill>
                <a:latin typeface="Arial" pitchFamily="34" charset="0"/>
              </a:defRPr>
            </a:lvl8pPr>
            <a:lvl9pPr marL="3886200" indent="-228600" algn="ctr" defTabSz="925513" eaLnBrk="0" fontAlgn="base" hangingPunct="0">
              <a:lnSpc>
                <a:spcPct val="90000"/>
              </a:lnSpc>
              <a:spcBef>
                <a:spcPct val="25000"/>
              </a:spcBef>
              <a:spcAft>
                <a:spcPct val="0"/>
              </a:spcAft>
              <a:buSzPct val="125000"/>
              <a:buChar char="•"/>
              <a:defRPr sz="2000">
                <a:solidFill>
                  <a:schemeClr val="tx1"/>
                </a:solidFill>
                <a:latin typeface="Arial" pitchFamily="34" charset="0"/>
              </a:defRPr>
            </a:lvl9pPr>
          </a:lstStyle>
          <a:p>
            <a:pPr algn="r" eaLnBrk="1" hangingPunct="1">
              <a:lnSpc>
                <a:spcPct val="100000"/>
              </a:lnSpc>
              <a:spcBef>
                <a:spcPct val="0"/>
              </a:spcBef>
              <a:buSzTx/>
              <a:buFontTx/>
              <a:buNone/>
            </a:pPr>
            <a:fld id="{5F0B0C8F-416C-41DC-A15B-BAF2E5BEFAAF}" type="slidenum">
              <a:rPr lang="en-US" sz="1200">
                <a:ea typeface="ＭＳ Ｐゴシック" pitchFamily="34" charset="-128"/>
              </a:rPr>
              <a:pPr algn="r" eaLnBrk="1" hangingPunct="1">
                <a:lnSpc>
                  <a:spcPct val="100000"/>
                </a:lnSpc>
                <a:spcBef>
                  <a:spcPct val="0"/>
                </a:spcBef>
                <a:buSzTx/>
                <a:buFontTx/>
                <a:buNone/>
              </a:pPr>
              <a:t>13</a:t>
            </a:fld>
            <a:endParaRPr lang="en-US" sz="1200" dirty="0">
              <a:ea typeface="ＭＳ Ｐゴシック" pitchFamily="34" charset="-128"/>
            </a:endParaRPr>
          </a:p>
        </p:txBody>
      </p:sp>
      <p:sp>
        <p:nvSpPr>
          <p:cNvPr id="23556" name="Rectangle 2"/>
          <p:cNvSpPr>
            <a:spLocks noGrp="1" noRot="1" noChangeAspect="1" noChangeArrowheads="1" noTextEdit="1"/>
          </p:cNvSpPr>
          <p:nvPr>
            <p:ph type="sldImg"/>
          </p:nvPr>
        </p:nvSpPr>
        <p:spPr>
          <a:xfrm>
            <a:off x="1179513" y="695325"/>
            <a:ext cx="4592637" cy="3446463"/>
          </a:xfrm>
          <a:ln/>
        </p:spPr>
      </p:sp>
      <p:sp>
        <p:nvSpPr>
          <p:cNvPr id="23557" name="Rectangle 3"/>
          <p:cNvSpPr>
            <a:spLocks noGrp="1" noChangeArrowheads="1"/>
          </p:cNvSpPr>
          <p:nvPr>
            <p:ph type="body" idx="1"/>
          </p:nvPr>
        </p:nvSpPr>
        <p:spPr>
          <a:xfrm>
            <a:off x="924996" y="4381800"/>
            <a:ext cx="5093764" cy="414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57" tIns="45777" rIns="91557" bIns="45777"/>
          <a:lstStyle/>
          <a:p>
            <a:pPr eaLnBrk="1" hangingPunct="1"/>
            <a:r>
              <a:rPr lang="en-US" dirty="0" smtClean="0"/>
              <a:t>Show how the data flows from the data gathering stage to the Unity3D master server</a:t>
            </a:r>
            <a:r>
              <a:rPr lang="en-US" baseline="0" dirty="0" smtClean="0"/>
              <a:t> and distributes content over the network to connected clients. The master server is the single point of data distribution. </a:t>
            </a:r>
            <a:r>
              <a:rPr lang="en-US" dirty="0" smtClean="0"/>
              <a:t> </a:t>
            </a:r>
            <a:endParaRPr lang="en-US" dirty="0" smtClean="0"/>
          </a:p>
          <a:p>
            <a:pPr eaLnBrk="1" hangingPunct="1"/>
            <a:endParaRPr lang="en-US" dirty="0" smtClean="0"/>
          </a:p>
          <a:p>
            <a:pPr eaLnBrk="1" hangingPunct="1"/>
            <a:r>
              <a:rPr lang="en-US" dirty="0" smtClean="0"/>
              <a:t>1 Utilize emerging technology</a:t>
            </a:r>
            <a:r>
              <a:rPr lang="en-US" baseline="0" dirty="0" smtClean="0"/>
              <a:t> to drive the game big data/big table</a:t>
            </a:r>
          </a:p>
          <a:p>
            <a:pPr eaLnBrk="1" hangingPunct="1"/>
            <a:endParaRPr lang="en-US" baseline="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66">
              <a:defRPr sz="2000">
                <a:solidFill>
                  <a:schemeClr val="tx1"/>
                </a:solidFill>
                <a:latin typeface="Arial" pitchFamily="34" charset="0"/>
              </a:defRPr>
            </a:lvl1pPr>
            <a:lvl2pPr marL="736495" indent="-283267" defTabSz="923766">
              <a:defRPr sz="2000">
                <a:solidFill>
                  <a:schemeClr val="tx1"/>
                </a:solidFill>
                <a:latin typeface="Arial" pitchFamily="34" charset="0"/>
              </a:defRPr>
            </a:lvl2pPr>
            <a:lvl3pPr marL="1133069" indent="-226613" defTabSz="923766">
              <a:defRPr sz="2000">
                <a:solidFill>
                  <a:schemeClr val="tx1"/>
                </a:solidFill>
                <a:latin typeface="Arial" pitchFamily="34" charset="0"/>
              </a:defRPr>
            </a:lvl3pPr>
            <a:lvl4pPr marL="1586296" indent="-226613" defTabSz="923766">
              <a:defRPr sz="2000">
                <a:solidFill>
                  <a:schemeClr val="tx1"/>
                </a:solidFill>
                <a:latin typeface="Arial" pitchFamily="34" charset="0"/>
              </a:defRPr>
            </a:lvl4pPr>
            <a:lvl5pPr marL="2039524" indent="-226613" defTabSz="923766">
              <a:defRPr sz="2000">
                <a:solidFill>
                  <a:schemeClr val="tx1"/>
                </a:solidFill>
                <a:latin typeface="Arial" pitchFamily="34" charset="0"/>
              </a:defRPr>
            </a:lvl5pPr>
            <a:lvl6pPr marL="2492751" indent="-226613" algn="ctr" defTabSz="923766" eaLnBrk="0" fontAlgn="base" hangingPunct="0">
              <a:lnSpc>
                <a:spcPct val="90000"/>
              </a:lnSpc>
              <a:spcBef>
                <a:spcPct val="25000"/>
              </a:spcBef>
              <a:spcAft>
                <a:spcPct val="0"/>
              </a:spcAft>
              <a:buSzPct val="125000"/>
              <a:buChar char="•"/>
              <a:defRPr sz="2000">
                <a:solidFill>
                  <a:schemeClr val="tx1"/>
                </a:solidFill>
                <a:latin typeface="Arial" pitchFamily="34" charset="0"/>
              </a:defRPr>
            </a:lvl6pPr>
            <a:lvl7pPr marL="2945979" indent="-226613" algn="ctr" defTabSz="923766" eaLnBrk="0" fontAlgn="base" hangingPunct="0">
              <a:lnSpc>
                <a:spcPct val="90000"/>
              </a:lnSpc>
              <a:spcBef>
                <a:spcPct val="25000"/>
              </a:spcBef>
              <a:spcAft>
                <a:spcPct val="0"/>
              </a:spcAft>
              <a:buSzPct val="125000"/>
              <a:buChar char="•"/>
              <a:defRPr sz="2000">
                <a:solidFill>
                  <a:schemeClr val="tx1"/>
                </a:solidFill>
                <a:latin typeface="Arial" pitchFamily="34" charset="0"/>
              </a:defRPr>
            </a:lvl7pPr>
            <a:lvl8pPr marL="3399207" indent="-226613" algn="ctr" defTabSz="923766" eaLnBrk="0" fontAlgn="base" hangingPunct="0">
              <a:lnSpc>
                <a:spcPct val="90000"/>
              </a:lnSpc>
              <a:spcBef>
                <a:spcPct val="25000"/>
              </a:spcBef>
              <a:spcAft>
                <a:spcPct val="0"/>
              </a:spcAft>
              <a:buSzPct val="125000"/>
              <a:buChar char="•"/>
              <a:defRPr sz="2000">
                <a:solidFill>
                  <a:schemeClr val="tx1"/>
                </a:solidFill>
                <a:latin typeface="Arial" pitchFamily="34" charset="0"/>
              </a:defRPr>
            </a:lvl8pPr>
            <a:lvl9pPr marL="3852434" indent="-226613" algn="ctr" defTabSz="923766" eaLnBrk="0" fontAlgn="base" hangingPunct="0">
              <a:lnSpc>
                <a:spcPct val="90000"/>
              </a:lnSpc>
              <a:spcBef>
                <a:spcPct val="25000"/>
              </a:spcBef>
              <a:spcAft>
                <a:spcPct val="0"/>
              </a:spcAft>
              <a:buSzPct val="125000"/>
              <a:buChar char="•"/>
              <a:defRPr sz="2000">
                <a:solidFill>
                  <a:schemeClr val="tx1"/>
                </a:solidFill>
                <a:latin typeface="Arial" pitchFamily="34" charset="0"/>
              </a:defRPr>
            </a:lvl9pPr>
          </a:lstStyle>
          <a:p>
            <a:fld id="{BE3BCEAE-5F28-4EC7-91EE-2094921BC7C4}" type="slidenum">
              <a:rPr lang="en-US" sz="1100">
                <a:latin typeface="Times New Roman" pitchFamily="18" charset="0"/>
              </a:rPr>
              <a:pPr/>
              <a:t>14</a:t>
            </a:fld>
            <a:endParaRPr lang="en-US" sz="1100" dirty="0">
              <a:latin typeface="Times New Roman" pitchFamily="18" charset="0"/>
            </a:endParaRPr>
          </a:p>
        </p:txBody>
      </p:sp>
      <p:sp>
        <p:nvSpPr>
          <p:cNvPr id="23555" name="Rectangle 7"/>
          <p:cNvSpPr txBox="1">
            <a:spLocks noGrp="1" noChangeArrowheads="1"/>
          </p:cNvSpPr>
          <p:nvPr/>
        </p:nvSpPr>
        <p:spPr bwMode="auto">
          <a:xfrm>
            <a:off x="3934377" y="8755728"/>
            <a:ext cx="3010952" cy="46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57" tIns="45777" rIns="91557" bIns="45777" anchor="b"/>
          <a:lstStyle>
            <a:lvl1pPr defTabSz="925513">
              <a:defRPr sz="2000">
                <a:solidFill>
                  <a:schemeClr val="tx1"/>
                </a:solidFill>
                <a:latin typeface="Arial" pitchFamily="34" charset="0"/>
              </a:defRPr>
            </a:lvl1pPr>
            <a:lvl2pPr marL="742950" indent="-285750" defTabSz="925513">
              <a:defRPr sz="2000">
                <a:solidFill>
                  <a:schemeClr val="tx1"/>
                </a:solidFill>
                <a:latin typeface="Arial" pitchFamily="34" charset="0"/>
              </a:defRPr>
            </a:lvl2pPr>
            <a:lvl3pPr marL="1143000" indent="-228600" defTabSz="925513">
              <a:defRPr sz="2000">
                <a:solidFill>
                  <a:schemeClr val="tx1"/>
                </a:solidFill>
                <a:latin typeface="Arial" pitchFamily="34" charset="0"/>
              </a:defRPr>
            </a:lvl3pPr>
            <a:lvl4pPr marL="1600200" indent="-228600" defTabSz="925513">
              <a:defRPr sz="2000">
                <a:solidFill>
                  <a:schemeClr val="tx1"/>
                </a:solidFill>
                <a:latin typeface="Arial" pitchFamily="34" charset="0"/>
              </a:defRPr>
            </a:lvl4pPr>
            <a:lvl5pPr marL="2057400" indent="-228600" defTabSz="925513">
              <a:defRPr sz="2000">
                <a:solidFill>
                  <a:schemeClr val="tx1"/>
                </a:solidFill>
                <a:latin typeface="Arial" pitchFamily="34" charset="0"/>
              </a:defRPr>
            </a:lvl5pPr>
            <a:lvl6pPr marL="2514600" indent="-228600" algn="ctr" defTabSz="925513" eaLnBrk="0" fontAlgn="base" hangingPunct="0">
              <a:lnSpc>
                <a:spcPct val="90000"/>
              </a:lnSpc>
              <a:spcBef>
                <a:spcPct val="25000"/>
              </a:spcBef>
              <a:spcAft>
                <a:spcPct val="0"/>
              </a:spcAft>
              <a:buSzPct val="125000"/>
              <a:buChar char="•"/>
              <a:defRPr sz="2000">
                <a:solidFill>
                  <a:schemeClr val="tx1"/>
                </a:solidFill>
                <a:latin typeface="Arial" pitchFamily="34" charset="0"/>
              </a:defRPr>
            </a:lvl6pPr>
            <a:lvl7pPr marL="2971800" indent="-228600" algn="ctr" defTabSz="925513" eaLnBrk="0" fontAlgn="base" hangingPunct="0">
              <a:lnSpc>
                <a:spcPct val="90000"/>
              </a:lnSpc>
              <a:spcBef>
                <a:spcPct val="25000"/>
              </a:spcBef>
              <a:spcAft>
                <a:spcPct val="0"/>
              </a:spcAft>
              <a:buSzPct val="125000"/>
              <a:buChar char="•"/>
              <a:defRPr sz="2000">
                <a:solidFill>
                  <a:schemeClr val="tx1"/>
                </a:solidFill>
                <a:latin typeface="Arial" pitchFamily="34" charset="0"/>
              </a:defRPr>
            </a:lvl7pPr>
            <a:lvl8pPr marL="3429000" indent="-228600" algn="ctr" defTabSz="925513" eaLnBrk="0" fontAlgn="base" hangingPunct="0">
              <a:lnSpc>
                <a:spcPct val="90000"/>
              </a:lnSpc>
              <a:spcBef>
                <a:spcPct val="25000"/>
              </a:spcBef>
              <a:spcAft>
                <a:spcPct val="0"/>
              </a:spcAft>
              <a:buSzPct val="125000"/>
              <a:buChar char="•"/>
              <a:defRPr sz="2000">
                <a:solidFill>
                  <a:schemeClr val="tx1"/>
                </a:solidFill>
                <a:latin typeface="Arial" pitchFamily="34" charset="0"/>
              </a:defRPr>
            </a:lvl8pPr>
            <a:lvl9pPr marL="3886200" indent="-228600" algn="ctr" defTabSz="925513" eaLnBrk="0" fontAlgn="base" hangingPunct="0">
              <a:lnSpc>
                <a:spcPct val="90000"/>
              </a:lnSpc>
              <a:spcBef>
                <a:spcPct val="25000"/>
              </a:spcBef>
              <a:spcAft>
                <a:spcPct val="0"/>
              </a:spcAft>
              <a:buSzPct val="125000"/>
              <a:buChar char="•"/>
              <a:defRPr sz="2000">
                <a:solidFill>
                  <a:schemeClr val="tx1"/>
                </a:solidFill>
                <a:latin typeface="Arial" pitchFamily="34" charset="0"/>
              </a:defRPr>
            </a:lvl9pPr>
          </a:lstStyle>
          <a:p>
            <a:pPr algn="r" eaLnBrk="1" hangingPunct="1">
              <a:lnSpc>
                <a:spcPct val="100000"/>
              </a:lnSpc>
              <a:spcBef>
                <a:spcPct val="0"/>
              </a:spcBef>
              <a:buSzTx/>
              <a:buFontTx/>
              <a:buNone/>
            </a:pPr>
            <a:fld id="{5F0B0C8F-416C-41DC-A15B-BAF2E5BEFAAF}" type="slidenum">
              <a:rPr lang="en-US" sz="1200">
                <a:ea typeface="ＭＳ Ｐゴシック" pitchFamily="34" charset="-128"/>
              </a:rPr>
              <a:pPr algn="r" eaLnBrk="1" hangingPunct="1">
                <a:lnSpc>
                  <a:spcPct val="100000"/>
                </a:lnSpc>
                <a:spcBef>
                  <a:spcPct val="0"/>
                </a:spcBef>
                <a:buSzTx/>
                <a:buFontTx/>
                <a:buNone/>
              </a:pPr>
              <a:t>14</a:t>
            </a:fld>
            <a:endParaRPr lang="en-US" sz="1200" dirty="0">
              <a:ea typeface="ＭＳ Ｐゴシック" pitchFamily="34" charset="-128"/>
            </a:endParaRPr>
          </a:p>
        </p:txBody>
      </p:sp>
      <p:sp>
        <p:nvSpPr>
          <p:cNvPr id="23556" name="Rectangle 2"/>
          <p:cNvSpPr>
            <a:spLocks noGrp="1" noRot="1" noChangeAspect="1" noChangeArrowheads="1" noTextEdit="1"/>
          </p:cNvSpPr>
          <p:nvPr>
            <p:ph type="sldImg"/>
          </p:nvPr>
        </p:nvSpPr>
        <p:spPr>
          <a:xfrm>
            <a:off x="1179513" y="695325"/>
            <a:ext cx="4592637" cy="3446463"/>
          </a:xfrm>
          <a:ln/>
        </p:spPr>
      </p:sp>
      <p:sp>
        <p:nvSpPr>
          <p:cNvPr id="23557" name="Rectangle 3"/>
          <p:cNvSpPr>
            <a:spLocks noGrp="1" noChangeArrowheads="1"/>
          </p:cNvSpPr>
          <p:nvPr>
            <p:ph type="body" idx="1"/>
          </p:nvPr>
        </p:nvSpPr>
        <p:spPr>
          <a:xfrm>
            <a:off x="924996" y="4381800"/>
            <a:ext cx="5093764" cy="414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57" tIns="45777" rIns="91557" bIns="45777"/>
          <a:lstStyle/>
          <a:p>
            <a:pPr eaLnBrk="1" hangingPunct="1"/>
            <a:r>
              <a:rPr lang="en-US" dirty="0" smtClean="0"/>
              <a:t>Show the data flow from a more granular</a:t>
            </a:r>
            <a:r>
              <a:rPr lang="en-US" baseline="0" dirty="0" smtClean="0"/>
              <a:t> level, identify different data sources and how they are refined and distributed throughout the data pipeline. </a:t>
            </a:r>
            <a:endParaRPr lang="en-US" baseline="0" dirty="0" smtClean="0"/>
          </a:p>
          <a:p>
            <a:pPr eaLnBrk="1" hangingPunct="1"/>
            <a:endParaRPr lang="en-US" baseline="0" dirty="0" smtClean="0"/>
          </a:p>
          <a:p>
            <a:pPr eaLnBrk="1" hangingPunct="1"/>
            <a:r>
              <a:rPr lang="en-US" baseline="0" dirty="0" smtClean="0"/>
              <a:t>D4M associations generate the Uniform Resource Identifier </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Outline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LLGrid</a:t>
            </a:r>
            <a:r>
              <a:rPr lang="en-US" baseline="0" dirty="0" err="1" smtClean="0"/>
              <a:t>’s</a:t>
            </a:r>
            <a:r>
              <a:rPr lang="en-US" baseline="0" dirty="0" smtClean="0"/>
              <a:t> first implementation of using Unity3D to visualize the SA of our production compute cluster. </a:t>
            </a:r>
            <a:endParaRPr lang="en-US" baseline="0" dirty="0" smtClean="0"/>
          </a:p>
          <a:p>
            <a:endParaRPr lang="en-US" baseline="0" dirty="0" smtClean="0"/>
          </a:p>
          <a:p>
            <a:r>
              <a:rPr lang="en-US" baseline="0" dirty="0" smtClean="0"/>
              <a:t>Eat our own dog food</a:t>
            </a:r>
          </a:p>
          <a:p>
            <a:endParaRPr lang="en-US" baseline="0" dirty="0" smtClean="0"/>
          </a:p>
          <a:p>
            <a:r>
              <a:rPr lang="en-US" baseline="0" dirty="0" smtClean="0"/>
              <a:t>Similar challenges to obtaining SA on a large network – </a:t>
            </a:r>
          </a:p>
          <a:p>
            <a:r>
              <a:rPr lang="en-US" baseline="0" dirty="0" smtClean="0"/>
              <a:t>	Network</a:t>
            </a:r>
          </a:p>
          <a:p>
            <a:r>
              <a:rPr lang="en-US" baseline="0" dirty="0" smtClean="0"/>
              <a:t>	Scheduler</a:t>
            </a:r>
          </a:p>
          <a:p>
            <a:r>
              <a:rPr lang="en-US" baseline="0" dirty="0" smtClean="0"/>
              <a:t>	Storage</a:t>
            </a:r>
          </a:p>
          <a:p>
            <a:r>
              <a:rPr lang="en-US" baseline="0" dirty="0" smtClean="0"/>
              <a:t>	Node Image</a:t>
            </a:r>
          </a:p>
          <a:p>
            <a:r>
              <a:rPr lang="en-US" baseline="0" dirty="0" smtClean="0"/>
              <a:t>	General Node health</a:t>
            </a:r>
          </a:p>
          <a:p>
            <a:endParaRPr lang="en-US" baseline="0" dirty="0"/>
          </a:p>
          <a:p>
            <a:r>
              <a:rPr lang="en-US" baseline="0" dirty="0" smtClean="0"/>
              <a:t>Orientation is familiar to Sys Admins</a:t>
            </a:r>
          </a:p>
        </p:txBody>
      </p:sp>
      <p:sp>
        <p:nvSpPr>
          <p:cNvPr id="4" name="Slide Number Placeholder 3"/>
          <p:cNvSpPr>
            <a:spLocks noGrp="1"/>
          </p:cNvSpPr>
          <p:nvPr>
            <p:ph type="sldNum" sz="quarter" idx="10"/>
          </p:nvPr>
        </p:nvSpPr>
        <p:spPr/>
        <p:txBody>
          <a:bodyPr/>
          <a:lstStyle/>
          <a:p>
            <a:fld id="{23C12F5A-17D0-4294-9BC5-AB66574BA75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a:t>
            </a:r>
            <a:r>
              <a:rPr lang="en-US" baseline="0" dirty="0" smtClean="0"/>
              <a:t>all birds eye view of </a:t>
            </a:r>
            <a:r>
              <a:rPr lang="en-US" baseline="0" dirty="0" smtClean="0"/>
              <a:t>Lincoln </a:t>
            </a:r>
            <a:r>
              <a:rPr lang="en-US" baseline="0" dirty="0" smtClean="0"/>
              <a:t>facility virtualized in a 3D environment. </a:t>
            </a:r>
            <a:endParaRPr lang="en-US" baseline="0" dirty="0" smtClean="0"/>
          </a:p>
          <a:p>
            <a:endParaRPr lang="en-US" baseline="0" dirty="0" smtClean="0"/>
          </a:p>
          <a:p>
            <a:r>
              <a:rPr lang="en-US" baseline="0" dirty="0" smtClean="0"/>
              <a:t>Scale is accurate to building locations and their relative location</a:t>
            </a:r>
          </a:p>
          <a:p>
            <a:endParaRPr lang="en-US" baseline="0" dirty="0" smtClean="0"/>
          </a:p>
          <a:p>
            <a:r>
              <a:rPr lang="en-US" baseline="0" dirty="0" err="1" smtClean="0"/>
              <a:t>Geolocate</a:t>
            </a:r>
            <a:r>
              <a:rPr lang="en-US" baseline="0" dirty="0" smtClean="0"/>
              <a:t> assets against the floor plan</a:t>
            </a:r>
            <a:endParaRPr lang="en-US" dirty="0"/>
          </a:p>
        </p:txBody>
      </p:sp>
      <p:sp>
        <p:nvSpPr>
          <p:cNvPr id="4" name="Slide Number Placeholder 3"/>
          <p:cNvSpPr>
            <a:spLocks noGrp="1"/>
          </p:cNvSpPr>
          <p:nvPr>
            <p:ph type="sldNum" sz="quarter" idx="10"/>
          </p:nvPr>
        </p:nvSpPr>
        <p:spPr/>
        <p:txBody>
          <a:bodyPr/>
          <a:lstStyle/>
          <a:p>
            <a:fld id="{23C12F5A-17D0-4294-9BC5-AB66574BA75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standard view when walking down a virtual hallway showing machines on the network their compliance status, OS, physical location, and current network activity</a:t>
            </a:r>
            <a:r>
              <a:rPr lang="en-US" baseline="0" dirty="0" smtClean="0"/>
              <a:t>.</a:t>
            </a:r>
          </a:p>
          <a:p>
            <a:endParaRPr lang="en-US" baseline="0" dirty="0" smtClean="0"/>
          </a:p>
          <a:p>
            <a:r>
              <a:rPr lang="en-US" baseline="0" dirty="0" smtClean="0"/>
              <a:t>What do we see? </a:t>
            </a:r>
            <a:endParaRPr lang="en-US" dirty="0"/>
          </a:p>
        </p:txBody>
      </p:sp>
      <p:sp>
        <p:nvSpPr>
          <p:cNvPr id="4" name="Slide Number Placeholder 3"/>
          <p:cNvSpPr>
            <a:spLocks noGrp="1"/>
          </p:cNvSpPr>
          <p:nvPr>
            <p:ph type="sldNum" sz="quarter" idx="10"/>
          </p:nvPr>
        </p:nvSpPr>
        <p:spPr/>
        <p:txBody>
          <a:bodyPr/>
          <a:lstStyle/>
          <a:p>
            <a:fld id="{23C12F5A-17D0-4294-9BC5-AB66574BA75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a:t>
            </a:r>
            <a:r>
              <a:rPr lang="en-US" baseline="0" dirty="0" smtClean="0"/>
              <a:t> analyst’s view when interacting with an asset of interest (AOI). Collecting information or possibly performing an action against the AOI. </a:t>
            </a:r>
            <a:endParaRPr lang="en-US" baseline="0" dirty="0" smtClean="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Collision detection easily identifies hubs, switches, VM’s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Radar plots network assets not in player view</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r>
              <a:rPr lang="en-US" baseline="0" dirty="0" err="1" smtClean="0"/>
              <a:t>Mouseover</a:t>
            </a:r>
            <a:r>
              <a:rPr lang="en-US" baseline="0" dirty="0" smtClean="0"/>
              <a:t> to show assets detail</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r>
              <a:rPr lang="en-US" baseline="0" dirty="0" err="1" smtClean="0"/>
              <a:t>Mouseup</a:t>
            </a:r>
            <a:r>
              <a:rPr lang="en-US" baseline="0" dirty="0" smtClean="0"/>
              <a:t> events provide potential actions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In game actions generate real world results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3C12F5A-17D0-4294-9BC5-AB66574BA75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Outline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Showing the targeted</a:t>
            </a:r>
            <a:r>
              <a:rPr lang="en-US" baseline="0" dirty="0" smtClean="0"/>
              <a:t> approach from an analyst’s perspective when looking for specific assets as well as the in-game communication and command window. </a:t>
            </a:r>
            <a:endParaRPr lang="en-US" baseline="0" dirty="0" smtClean="0"/>
          </a:p>
          <a:p>
            <a:endParaRPr lang="en-US" baseline="0" dirty="0" smtClean="0"/>
          </a:p>
          <a:p>
            <a:r>
              <a:rPr lang="en-US" baseline="0" dirty="0" smtClean="0"/>
              <a:t>In game communication</a:t>
            </a:r>
          </a:p>
          <a:p>
            <a:r>
              <a:rPr lang="en-US" baseline="0" dirty="0" smtClean="0"/>
              <a:t>Terminal</a:t>
            </a:r>
          </a:p>
          <a:p>
            <a:r>
              <a:rPr lang="en-US" baseline="0" dirty="0" smtClean="0"/>
              <a:t>Locations</a:t>
            </a:r>
          </a:p>
          <a:p>
            <a:r>
              <a:rPr lang="en-US" baseline="0" dirty="0" smtClean="0"/>
              <a:t>Teleport to assets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3C12F5A-17D0-4294-9BC5-AB66574BA75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Game performance results as the network assets being rendered increase as a proportion of total update time</a:t>
            </a:r>
            <a:r>
              <a:rPr lang="en-US" baseline="0" dirty="0" smtClean="0"/>
              <a:t>.</a:t>
            </a:r>
          </a:p>
          <a:p>
            <a:endParaRPr lang="en-US" baseline="0" dirty="0" smtClean="0"/>
          </a:p>
          <a:p>
            <a:r>
              <a:rPr lang="en-US" baseline="0" dirty="0" smtClean="0"/>
              <a:t>As we would expect as the number of assets in the game increased the time to render the assets in the 3D world scaled linearly </a:t>
            </a:r>
          </a:p>
          <a:p>
            <a:endParaRPr lang="en-US" baseline="0" dirty="0" smtClean="0"/>
          </a:p>
          <a:p>
            <a:r>
              <a:rPr lang="en-US" baseline="0" dirty="0" smtClean="0"/>
              <a:t>Represented only a fraction of the total time to complete a full network update. </a:t>
            </a:r>
          </a:p>
          <a:p>
            <a:endParaRPr lang="en-US" dirty="0"/>
          </a:p>
        </p:txBody>
      </p:sp>
      <p:sp>
        <p:nvSpPr>
          <p:cNvPr id="4" name="Slide Number Placeholder 3"/>
          <p:cNvSpPr>
            <a:spLocks noGrp="1"/>
          </p:cNvSpPr>
          <p:nvPr>
            <p:ph type="sldNum" sz="quarter" idx="10"/>
          </p:nvPr>
        </p:nvSpPr>
        <p:spPr/>
        <p:txBody>
          <a:bodyPr/>
          <a:lstStyle/>
          <a:p>
            <a:fld id="{23C12F5A-17D0-4294-9BC5-AB66574BA75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Identify areas</a:t>
            </a:r>
            <a:r>
              <a:rPr lang="en-US" baseline="0" dirty="0" smtClean="0"/>
              <a:t> for research within the Unity3D environment to improve upon and expand the visual capabilities. </a:t>
            </a:r>
            <a:endParaRPr lang="en-US" dirty="0"/>
          </a:p>
        </p:txBody>
      </p:sp>
      <p:sp>
        <p:nvSpPr>
          <p:cNvPr id="4" name="Slide Number Placeholder 3"/>
          <p:cNvSpPr>
            <a:spLocks noGrp="1"/>
          </p:cNvSpPr>
          <p:nvPr>
            <p:ph type="sldNum" sz="quarter" idx="10"/>
          </p:nvPr>
        </p:nvSpPr>
        <p:spPr/>
        <p:txBody>
          <a:bodyPr/>
          <a:lstStyle/>
          <a:p>
            <a:fld id="{23C12F5A-17D0-4294-9BC5-AB66574BA75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Summary</a:t>
            </a:r>
            <a:endParaRPr lang="en-US" dirty="0"/>
          </a:p>
        </p:txBody>
      </p:sp>
      <p:sp>
        <p:nvSpPr>
          <p:cNvPr id="4" name="Slide Number Placeholder 3"/>
          <p:cNvSpPr>
            <a:spLocks noGrp="1"/>
          </p:cNvSpPr>
          <p:nvPr>
            <p:ph type="sldNum" sz="quarter" idx="10"/>
          </p:nvPr>
        </p:nvSpPr>
        <p:spPr/>
        <p:txBody>
          <a:bodyPr/>
          <a:lstStyle/>
          <a:p>
            <a:fld id="{23C12F5A-17D0-4294-9BC5-AB66574BA75E}" type="slidenum">
              <a:rPr lang="en-US" smtClean="0"/>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r>
              <a:rPr lang="en-US" baseline="0" dirty="0" smtClean="0"/>
              <a:t> approach to Network SA – what questions are we trying to answer by obtaining SA. </a:t>
            </a:r>
            <a:endParaRPr lang="en-US" baseline="0" dirty="0" smtClean="0"/>
          </a:p>
          <a:p>
            <a:endParaRPr lang="en-US" baseline="0" dirty="0" smtClean="0"/>
          </a:p>
          <a:p>
            <a:r>
              <a:rPr lang="en-US" dirty="0" smtClean="0"/>
              <a:t>1</a:t>
            </a:r>
          </a:p>
          <a:p>
            <a:r>
              <a:rPr lang="en-US" dirty="0" smtClean="0"/>
              <a:t>2</a:t>
            </a:r>
          </a:p>
          <a:p>
            <a:r>
              <a:rPr lang="en-US" dirty="0" smtClean="0"/>
              <a:t>3 Browser information,</a:t>
            </a:r>
            <a:r>
              <a:rPr lang="en-US" baseline="0" dirty="0" smtClean="0"/>
              <a:t> amount of data transferred, web traffic</a:t>
            </a:r>
          </a:p>
          <a:p>
            <a:r>
              <a:rPr lang="en-US" baseline="0" dirty="0" smtClean="0"/>
              <a:t>4</a:t>
            </a:r>
            <a:r>
              <a:rPr lang="en-US" baseline="0" dirty="0"/>
              <a:t> </a:t>
            </a:r>
            <a:r>
              <a:rPr lang="en-US" baseline="0" dirty="0" smtClean="0"/>
              <a:t>rogue devices on a face plate – can we find the machine</a:t>
            </a:r>
          </a:p>
        </p:txBody>
      </p:sp>
      <p:sp>
        <p:nvSpPr>
          <p:cNvPr id="4" name="Slide Number Placeholder 3"/>
          <p:cNvSpPr>
            <a:spLocks noGrp="1"/>
          </p:cNvSpPr>
          <p:nvPr>
            <p:ph type="sldNum" sz="quarter" idx="10"/>
          </p:nvPr>
        </p:nvSpPr>
        <p:spPr/>
        <p:txBody>
          <a:bodyPr/>
          <a:lstStyle/>
          <a:p>
            <a:fld id="{23C12F5A-17D0-4294-9BC5-AB66574BA75E}"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current tools available for</a:t>
            </a:r>
            <a:r>
              <a:rPr lang="en-US" baseline="0" dirty="0" smtClean="0"/>
              <a:t> network analysis are not comprehensive enough. Requires using multiple tools delaying response. </a:t>
            </a:r>
            <a:endParaRPr lang="en-US" baseline="0" dirty="0" smtClean="0"/>
          </a:p>
          <a:p>
            <a:endParaRPr lang="en-US" baseline="0" dirty="0"/>
          </a:p>
          <a:p>
            <a:r>
              <a:rPr lang="en-US" baseline="0" dirty="0" smtClean="0"/>
              <a:t>Information from – Switch information</a:t>
            </a:r>
          </a:p>
          <a:p>
            <a:r>
              <a:rPr lang="en-US" baseline="0" dirty="0" smtClean="0"/>
              <a:t>	        Proxy Web traffic</a:t>
            </a:r>
          </a:p>
          <a:p>
            <a:r>
              <a:rPr lang="en-US" baseline="0" dirty="0" smtClean="0"/>
              <a:t>  	        Vulnerability Information</a:t>
            </a:r>
          </a:p>
          <a:p>
            <a:r>
              <a:rPr lang="en-US" baseline="0" dirty="0" smtClean="0"/>
              <a:t>	        Intrusion Detection</a:t>
            </a:r>
          </a:p>
          <a:p>
            <a:r>
              <a:rPr lang="en-US" baseline="0" dirty="0" smtClean="0"/>
              <a:t>	        Virus Scans</a:t>
            </a:r>
          </a:p>
          <a:p>
            <a:r>
              <a:rPr lang="en-US" baseline="0" dirty="0" smtClean="0"/>
              <a:t>	        Log servers or traps</a:t>
            </a:r>
          </a:p>
          <a:p>
            <a:endParaRPr lang="en-US" baseline="0" dirty="0" smtClean="0"/>
          </a:p>
          <a:p>
            <a:r>
              <a:rPr lang="en-US" baseline="0" dirty="0" smtClean="0"/>
              <a:t>2 – Associations into actionable information</a:t>
            </a:r>
          </a:p>
          <a:p>
            <a:endParaRPr lang="en-US" baseline="0" dirty="0" smtClean="0"/>
          </a:p>
          <a:p>
            <a:r>
              <a:rPr lang="en-US" baseline="0" dirty="0" smtClean="0"/>
              <a:t>3 scatter plots, histograms, pie charts, are effective however not sustainable interfaces for prolonged analysis. </a:t>
            </a:r>
          </a:p>
        </p:txBody>
      </p:sp>
      <p:sp>
        <p:nvSpPr>
          <p:cNvPr id="4" name="Slide Number Placeholder 3"/>
          <p:cNvSpPr>
            <a:spLocks noGrp="1"/>
          </p:cNvSpPr>
          <p:nvPr>
            <p:ph type="sldNum" sz="quarter" idx="10"/>
          </p:nvPr>
        </p:nvSpPr>
        <p:spPr/>
        <p:txBody>
          <a:bodyPr/>
          <a:lstStyle/>
          <a:p>
            <a:fld id="{23C12F5A-17D0-4294-9BC5-AB66574BA75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a:t>
            </a:r>
            <a:r>
              <a:rPr lang="en-US" baseline="0" dirty="0" smtClean="0"/>
              <a:t> of current research efforts to visualize network activity, vulnerabilities, and provide the answers to analyst’s questions</a:t>
            </a:r>
            <a:r>
              <a:rPr lang="en-US" baseline="0" dirty="0" smtClean="0"/>
              <a:t>.</a:t>
            </a:r>
          </a:p>
          <a:p>
            <a:endParaRPr lang="en-US" baseline="0" dirty="0" smtClean="0"/>
          </a:p>
          <a:p>
            <a:r>
              <a:rPr lang="en-US" dirty="0" smtClean="0"/>
              <a:t>Fish eye displays do</a:t>
            </a:r>
            <a:r>
              <a:rPr lang="en-US" baseline="0" dirty="0" smtClean="0"/>
              <a:t> a great job of identifying line of communication, top talkers, active networks</a:t>
            </a:r>
          </a:p>
          <a:p>
            <a:endParaRPr lang="en-US" baseline="0" dirty="0" smtClean="0"/>
          </a:p>
          <a:p>
            <a:r>
              <a:rPr lang="en-US" baseline="0" dirty="0" smtClean="0"/>
              <a:t>Addition of multiple widget like interfaces to accommodate variety of data sources – HUD</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3C12F5A-17D0-4294-9BC5-AB66574BA75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Identify</a:t>
            </a:r>
            <a:r>
              <a:rPr lang="en-US" baseline="0" dirty="0" smtClean="0"/>
              <a:t> some of the benefits and features of a 3D gaming environment that make it an ideal platform to host a SA tool</a:t>
            </a:r>
            <a:r>
              <a:rPr lang="en-US" baseline="0" dirty="0" smtClean="0"/>
              <a:t>.</a:t>
            </a:r>
          </a:p>
          <a:p>
            <a:endParaRPr lang="en-US" baseline="0" dirty="0" smtClean="0"/>
          </a:p>
          <a:p>
            <a:r>
              <a:rPr lang="en-US" baseline="0" dirty="0" smtClean="0"/>
              <a:t>1 Data absorption is almost instantaneous</a:t>
            </a:r>
          </a:p>
          <a:p>
            <a:endParaRPr lang="en-US" baseline="0" dirty="0" smtClean="0"/>
          </a:p>
          <a:p>
            <a:r>
              <a:rPr lang="en-US" baseline="0" dirty="0" smtClean="0"/>
              <a:t>2 Integral part of young analysts experiences</a:t>
            </a:r>
          </a:p>
          <a:p>
            <a:endParaRPr lang="en-US" baseline="0" dirty="0" smtClean="0"/>
          </a:p>
          <a:p>
            <a:r>
              <a:rPr lang="en-US" dirty="0" smtClean="0"/>
              <a:t>3 Explosions,</a:t>
            </a:r>
            <a:r>
              <a:rPr lang="en-US" baseline="0" dirty="0" smtClean="0"/>
              <a:t> sounds, environment</a:t>
            </a:r>
          </a:p>
          <a:p>
            <a:endParaRPr lang="en-US" baseline="0" dirty="0" smtClean="0"/>
          </a:p>
          <a:p>
            <a:r>
              <a:rPr lang="en-US" baseline="0" dirty="0" smtClean="0"/>
              <a:t>4 collaboration on a single platform</a:t>
            </a:r>
            <a:endParaRPr lang="en-US" dirty="0"/>
          </a:p>
        </p:txBody>
      </p:sp>
      <p:sp>
        <p:nvSpPr>
          <p:cNvPr id="4" name="Slide Number Placeholder 3"/>
          <p:cNvSpPr>
            <a:spLocks noGrp="1"/>
          </p:cNvSpPr>
          <p:nvPr>
            <p:ph type="sldNum" sz="quarter" idx="10"/>
          </p:nvPr>
        </p:nvSpPr>
        <p:spPr/>
        <p:txBody>
          <a:bodyPr/>
          <a:lstStyle/>
          <a:p>
            <a:fld id="{23C12F5A-17D0-4294-9BC5-AB66574BA75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Demonstrate a</a:t>
            </a:r>
            <a:r>
              <a:rPr lang="en-US" baseline="0" dirty="0" smtClean="0"/>
              <a:t> very popular game that is played around the world to show how heads up displays (</a:t>
            </a:r>
            <a:r>
              <a:rPr lang="en-US" baseline="0" dirty="0" err="1" smtClean="0"/>
              <a:t>hud</a:t>
            </a:r>
            <a:r>
              <a:rPr lang="en-US" baseline="0" dirty="0" smtClean="0"/>
              <a:t>) are being implemented and just how much information a player is able to absorb during extended game play. </a:t>
            </a:r>
            <a:endParaRPr lang="en-US" dirty="0"/>
          </a:p>
        </p:txBody>
      </p:sp>
      <p:sp>
        <p:nvSpPr>
          <p:cNvPr id="4" name="Slide Number Placeholder 3"/>
          <p:cNvSpPr>
            <a:spLocks noGrp="1"/>
          </p:cNvSpPr>
          <p:nvPr>
            <p:ph type="sldNum" sz="quarter" idx="10"/>
          </p:nvPr>
        </p:nvSpPr>
        <p:spPr/>
        <p:txBody>
          <a:bodyPr/>
          <a:lstStyle/>
          <a:p>
            <a:fld id="{23C12F5A-17D0-4294-9BC5-AB66574BA75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Outline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Describing</a:t>
            </a:r>
            <a:r>
              <a:rPr lang="en-US" baseline="0" dirty="0" smtClean="0"/>
              <a:t> Unity3D, and identifying some of the other game engines we examined and the reasoning for choosing Unity3D</a:t>
            </a:r>
            <a:endParaRPr lang="en-US" dirty="0"/>
          </a:p>
        </p:txBody>
      </p:sp>
      <p:sp>
        <p:nvSpPr>
          <p:cNvPr id="4" name="Slide Number Placeholder 3"/>
          <p:cNvSpPr>
            <a:spLocks noGrp="1"/>
          </p:cNvSpPr>
          <p:nvPr>
            <p:ph type="sldNum" sz="quarter" idx="10"/>
          </p:nvPr>
        </p:nvSpPr>
        <p:spPr/>
        <p:txBody>
          <a:bodyPr/>
          <a:lstStyle/>
          <a:p>
            <a:fld id="{23C12F5A-17D0-4294-9BC5-AB66574BA75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Rectangle 1026"/>
          <p:cNvSpPr>
            <a:spLocks noGrp="1" noChangeArrowheads="1"/>
          </p:cNvSpPr>
          <p:nvPr>
            <p:ph type="ctrTitle"/>
          </p:nvPr>
        </p:nvSpPr>
        <p:spPr>
          <a:xfrm>
            <a:off x="832104" y="1389888"/>
            <a:ext cx="7479792" cy="1298448"/>
          </a:xfrm>
        </p:spPr>
        <p:txBody>
          <a:bodyPr anchor="b" anchorCtr="0"/>
          <a:lstStyle>
            <a:lvl1pPr>
              <a:lnSpc>
                <a:spcPct val="100000"/>
              </a:lnSpc>
              <a:spcAft>
                <a:spcPts val="600"/>
              </a:spcAft>
              <a:defRPr sz="3600"/>
            </a:lvl1pPr>
          </a:lstStyle>
          <a:p>
            <a:r>
              <a:rPr lang="en-US" altLang="en-US" smtClean="0"/>
              <a:t>Click to edit Master title style</a:t>
            </a:r>
            <a:endParaRPr lang="en-US" altLang="en-US" dirty="0"/>
          </a:p>
        </p:txBody>
      </p:sp>
      <p:sp>
        <p:nvSpPr>
          <p:cNvPr id="6202" name="Rectangle 1082"/>
          <p:cNvSpPr>
            <a:spLocks noGrp="1" noChangeArrowheads="1"/>
          </p:cNvSpPr>
          <p:nvPr>
            <p:ph type="subTitle" sz="quarter" idx="1"/>
          </p:nvPr>
        </p:nvSpPr>
        <p:spPr>
          <a:xfrm>
            <a:off x="832104" y="3008376"/>
            <a:ext cx="7479792" cy="1792224"/>
          </a:xfrm>
          <a:prstGeom prst="rect">
            <a:avLst/>
          </a:prstGeom>
          <a:ln w="12700">
            <a:headEnd type="none" w="sm" len="sm"/>
            <a:tailEnd type="none" w="sm" len="sm"/>
          </a:ln>
        </p:spPr>
        <p:txBody>
          <a:bodyPr lIns="91440" tIns="45720" rIns="91440" bIns="45720" anchor="ctr" anchorCtr="0"/>
          <a:lstStyle>
            <a:lvl1pPr marL="0" indent="0" algn="ctr">
              <a:lnSpc>
                <a:spcPct val="100000"/>
              </a:lnSpc>
              <a:spcBef>
                <a:spcPts val="0"/>
              </a:spcBef>
              <a:spcAft>
                <a:spcPts val="2400"/>
              </a:spcAft>
              <a:buFontTx/>
              <a:buNone/>
              <a:defRPr sz="2200"/>
            </a:lvl1pPr>
          </a:lstStyle>
          <a:p>
            <a:r>
              <a:rPr lang="en-US" altLang="en-US" smtClean="0"/>
              <a:t>Click to edit Master subtitle style</a:t>
            </a:r>
            <a:endParaRPr lang="en-US" altLang="en-US" dirty="0"/>
          </a:p>
        </p:txBody>
      </p:sp>
      <p:sp>
        <p:nvSpPr>
          <p:cNvPr id="9" name="Freeform 8"/>
          <p:cNvSpPr>
            <a:spLocks/>
          </p:cNvSpPr>
          <p:nvPr/>
        </p:nvSpPr>
        <p:spPr bwMode="auto">
          <a:xfrm>
            <a:off x="0" y="950976"/>
            <a:ext cx="9144000"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a:p>
        </p:txBody>
      </p:sp>
      <p:sp>
        <p:nvSpPr>
          <p:cNvPr id="10" name="Freeform 8"/>
          <p:cNvSpPr>
            <a:spLocks/>
          </p:cNvSpPr>
          <p:nvPr/>
        </p:nvSpPr>
        <p:spPr bwMode="auto">
          <a:xfrm>
            <a:off x="0" y="6355080"/>
            <a:ext cx="9144000"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a:p>
        </p:txBody>
      </p:sp>
      <p:pic>
        <p:nvPicPr>
          <p:cNvPr id="2" name="Picture 1" descr="LL_Logo_blu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072" y="5111496"/>
            <a:ext cx="3429000" cy="34544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hart Placeholder 3"/>
          <p:cNvSpPr>
            <a:spLocks noGrp="1"/>
          </p:cNvSpPr>
          <p:nvPr>
            <p:ph type="chart" sz="quarter" idx="10"/>
          </p:nvPr>
        </p:nvSpPr>
        <p:spPr>
          <a:xfrm>
            <a:off x="1344168" y="1700784"/>
            <a:ext cx="6455664" cy="3941064"/>
          </a:xfrm>
          <a:prstGeom prst="rect">
            <a:avLst/>
          </a:prstGeom>
          <a:ln w="12700">
            <a:solidFill>
              <a:schemeClr val="tx1"/>
            </a:solidFill>
          </a:ln>
        </p:spPr>
        <p:txBody>
          <a:bodyPr vert="horz"/>
          <a:lstStyle>
            <a:lvl1pPr marL="0" indent="0">
              <a:lnSpc>
                <a:spcPts val="2000"/>
              </a:lnSpc>
              <a:spcBef>
                <a:spcPts val="300"/>
              </a:spcBef>
              <a:spcAft>
                <a:spcPts val="600"/>
              </a:spcAft>
              <a:buFontTx/>
              <a:buNone/>
              <a:defRPr/>
            </a:lvl1pPr>
          </a:lstStyle>
          <a:p>
            <a:r>
              <a:rPr lang="en-US" smtClean="0"/>
              <a:t>Click icon to add chart</a:t>
            </a:r>
            <a:endParaRPr lang="en-US" dirty="0"/>
          </a:p>
        </p:txBody>
      </p:sp>
      <p:sp>
        <p:nvSpPr>
          <p:cNvPr id="5" name="Text Placeholder 4"/>
          <p:cNvSpPr>
            <a:spLocks noGrp="1"/>
          </p:cNvSpPr>
          <p:nvPr>
            <p:ph type="body" sz="quarter" idx="11"/>
          </p:nvPr>
        </p:nvSpPr>
        <p:spPr>
          <a:xfrm>
            <a:off x="1344168" y="1252728"/>
            <a:ext cx="6455664"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smtClean="0"/>
              <a:t>Click to edit Master text styles</a:t>
            </a:r>
          </a:p>
        </p:txBody>
      </p:sp>
      <p:sp>
        <p:nvSpPr>
          <p:cNvPr id="6" name="Text Placeholder 4"/>
          <p:cNvSpPr>
            <a:spLocks noGrp="1"/>
          </p:cNvSpPr>
          <p:nvPr>
            <p:ph type="body" sz="quarter" idx="12"/>
          </p:nvPr>
        </p:nvSpPr>
        <p:spPr>
          <a:xfrm>
            <a:off x="1344168" y="5705856"/>
            <a:ext cx="6455664"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2007096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75488" y="1289304"/>
            <a:ext cx="8193024" cy="4828032"/>
          </a:xfrm>
          <a:prstGeom prst="rect">
            <a:avLst/>
          </a:prstGeom>
        </p:spPr>
        <p:txBody>
          <a:bodyPr/>
          <a:lstStyle>
            <a:lvl1pPr marL="237744" indent="-237744">
              <a:lnSpc>
                <a:spcPts val="2200"/>
              </a:lnSpc>
              <a:spcBef>
                <a:spcPts val="1200"/>
              </a:spcBef>
              <a:buSzPct val="100000"/>
              <a:buFont typeface="Arial"/>
              <a:buChar char="•"/>
              <a:defRPr/>
            </a:lvl1pPr>
            <a:lvl2pPr marL="539496" indent="-256032">
              <a:lnSpc>
                <a:spcPts val="2000"/>
              </a:lnSpc>
              <a:spcBef>
                <a:spcPts val="600"/>
              </a:spcBef>
              <a:defRPr/>
            </a:lvl2pPr>
            <a:lvl3pPr marL="758952" indent="-182880">
              <a:lnSpc>
                <a:spcPts val="1800"/>
              </a:lnSpc>
              <a:spcBef>
                <a:spcPts val="600"/>
              </a:spcBef>
              <a:buSzPct val="90000"/>
              <a:buFont typeface="Arial"/>
              <a:buChar char="•"/>
              <a:defRPr/>
            </a:lvl3pPr>
            <a:lvl4pPr marL="1033272" indent="0">
              <a:lnSpc>
                <a:spcPts val="1600"/>
              </a:lnSpc>
              <a:spcBef>
                <a:spcPts val="600"/>
              </a:spcBef>
              <a:buFontTx/>
              <a:buNone/>
              <a:defRPr/>
            </a:lvl4pPr>
            <a:lvl5pPr marL="1261872" indent="0">
              <a:lnSpc>
                <a:spcPts val="1400"/>
              </a:lnSpc>
              <a:spcBef>
                <a:spcPts val="600"/>
              </a:spcBef>
              <a:buSzPct val="85000"/>
              <a:buFontTx/>
              <a:buNone/>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475488" y="1289304"/>
            <a:ext cx="3986784" cy="4828032"/>
          </a:xfrm>
          <a:prstGeom prst="rect">
            <a:avLst/>
          </a:prstGeom>
        </p:spPr>
        <p:txBody>
          <a:bodyPr/>
          <a:lstStyle>
            <a:lvl1pPr marL="237744" indent="-237744">
              <a:lnSpc>
                <a:spcPts val="2200"/>
              </a:lnSpc>
              <a:spcBef>
                <a:spcPts val="1200"/>
              </a:spcBef>
              <a:buSzPct val="100000"/>
              <a:buFont typeface="Arial"/>
              <a:buChar char="•"/>
              <a:defRPr/>
            </a:lvl1pPr>
            <a:lvl2pPr marL="539496" indent="-256032">
              <a:lnSpc>
                <a:spcPts val="2000"/>
              </a:lnSpc>
              <a:spcBef>
                <a:spcPts val="600"/>
              </a:spcBef>
              <a:defRPr/>
            </a:lvl2pPr>
            <a:lvl3pPr marL="758952" indent="-182880">
              <a:lnSpc>
                <a:spcPts val="1800"/>
              </a:lnSpc>
              <a:spcBef>
                <a:spcPts val="600"/>
              </a:spcBef>
              <a:buSzPct val="90000"/>
              <a:buFont typeface="Wingdings" charset="2"/>
              <a:buChar char="§"/>
              <a:defRPr/>
            </a:lvl3pPr>
            <a:lvl4pPr marL="1033272" indent="0">
              <a:lnSpc>
                <a:spcPts val="1600"/>
              </a:lnSpc>
              <a:spcBef>
                <a:spcPts val="600"/>
              </a:spcBef>
              <a:buFontTx/>
              <a:buNone/>
              <a:defRPr/>
            </a:lvl4pPr>
            <a:lvl5pPr marL="1261872" indent="0">
              <a:lnSpc>
                <a:spcPts val="1400"/>
              </a:lnSpc>
              <a:spcBef>
                <a:spcPts val="600"/>
              </a:spcBef>
              <a:buSzPct val="85000"/>
              <a:buFontTx/>
              <a:buNone/>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0"/>
          </p:nvPr>
        </p:nvSpPr>
        <p:spPr>
          <a:xfrm>
            <a:off x="4663440" y="1289304"/>
            <a:ext cx="3986784" cy="4828032"/>
          </a:xfrm>
          <a:prstGeom prst="rect">
            <a:avLst/>
          </a:prstGeom>
        </p:spPr>
        <p:txBody>
          <a:bodyPr/>
          <a:lstStyle>
            <a:lvl1pPr marL="237744" indent="-237744">
              <a:lnSpc>
                <a:spcPts val="2200"/>
              </a:lnSpc>
              <a:spcBef>
                <a:spcPts val="1200"/>
              </a:spcBef>
              <a:buSzPct val="100000"/>
              <a:buFont typeface="Arial"/>
              <a:buChar char="•"/>
              <a:defRPr/>
            </a:lvl1pPr>
            <a:lvl2pPr marL="539496" indent="-256032">
              <a:lnSpc>
                <a:spcPts val="2000"/>
              </a:lnSpc>
              <a:spcBef>
                <a:spcPts val="600"/>
              </a:spcBef>
              <a:defRPr/>
            </a:lvl2pPr>
            <a:lvl3pPr marL="758952" indent="-182880">
              <a:lnSpc>
                <a:spcPts val="1800"/>
              </a:lnSpc>
              <a:spcBef>
                <a:spcPts val="600"/>
              </a:spcBef>
              <a:buSzPct val="90000"/>
              <a:buFont typeface="Wingdings" charset="2"/>
              <a:buChar char="§"/>
              <a:defRPr/>
            </a:lvl3pPr>
            <a:lvl4pPr marL="1033272" indent="0">
              <a:lnSpc>
                <a:spcPts val="1600"/>
              </a:lnSpc>
              <a:spcBef>
                <a:spcPts val="600"/>
              </a:spcBef>
              <a:buFontTx/>
              <a:buNone/>
              <a:defRPr/>
            </a:lvl4pPr>
            <a:lvl5pPr marL="1261872" indent="0">
              <a:lnSpc>
                <a:spcPts val="1400"/>
              </a:lnSpc>
              <a:spcBef>
                <a:spcPts val="600"/>
              </a:spcBef>
              <a:buSzPct val="85000"/>
              <a:buFontTx/>
              <a:buNone/>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07805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146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1832" y="146304"/>
            <a:ext cx="7260336" cy="466344"/>
          </a:xfrm>
        </p:spPr>
        <p:txBody>
          <a:bodyPr/>
          <a:lstStyle/>
          <a:p>
            <a:r>
              <a:rPr lang="en-US" smtClean="0"/>
              <a:t>Click to edit Master title style</a:t>
            </a:r>
            <a:endParaRPr lang="en-US"/>
          </a:p>
        </p:txBody>
      </p:sp>
      <p:sp>
        <p:nvSpPr>
          <p:cNvPr id="3" name="Content Placeholder 2"/>
          <p:cNvSpPr>
            <a:spLocks noGrp="1"/>
          </p:cNvSpPr>
          <p:nvPr>
            <p:ph idx="1"/>
          </p:nvPr>
        </p:nvSpPr>
        <p:spPr>
          <a:xfrm>
            <a:off x="475488" y="1289304"/>
            <a:ext cx="8193024" cy="4828032"/>
          </a:xfrm>
          <a:prstGeom prst="rect">
            <a:avLst/>
          </a:prstGeom>
        </p:spPr>
        <p:txBody>
          <a:bodyPr/>
          <a:lstStyle>
            <a:lvl1pPr marL="237744" indent="-237744">
              <a:lnSpc>
                <a:spcPts val="2200"/>
              </a:lnSpc>
              <a:spcBef>
                <a:spcPts val="1200"/>
              </a:spcBef>
              <a:buSzPct val="100000"/>
              <a:buFont typeface="Arial"/>
              <a:buChar char="•"/>
              <a:defRPr/>
            </a:lvl1pPr>
            <a:lvl2pPr marL="539496" indent="-256032">
              <a:lnSpc>
                <a:spcPts val="2000"/>
              </a:lnSpc>
              <a:spcBef>
                <a:spcPts val="600"/>
              </a:spcBef>
              <a:defRPr/>
            </a:lvl2pPr>
            <a:lvl3pPr marL="758952" indent="-182880">
              <a:lnSpc>
                <a:spcPts val="1800"/>
              </a:lnSpc>
              <a:spcBef>
                <a:spcPts val="600"/>
              </a:spcBef>
              <a:buSzPct val="90000"/>
              <a:buFont typeface="Wingdings" charset="2"/>
              <a:buChar char="§"/>
              <a:defRPr/>
            </a:lvl3pPr>
            <a:lvl4pPr marL="1033272" indent="0">
              <a:lnSpc>
                <a:spcPts val="1600"/>
              </a:lnSpc>
              <a:spcBef>
                <a:spcPts val="600"/>
              </a:spcBef>
              <a:buFontTx/>
              <a:buNone/>
              <a:defRPr/>
            </a:lvl4pPr>
            <a:lvl5pPr marL="1261872" indent="0">
              <a:lnSpc>
                <a:spcPts val="1400"/>
              </a:lnSpc>
              <a:spcBef>
                <a:spcPts val="600"/>
              </a:spcBef>
              <a:buSzPct val="85000"/>
              <a:buFontTx/>
              <a:buNone/>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hasCustomPrompt="1"/>
          </p:nvPr>
        </p:nvSpPr>
        <p:spPr>
          <a:xfrm>
            <a:off x="941832" y="594360"/>
            <a:ext cx="7260336" cy="304800"/>
          </a:xfrm>
          <a:prstGeom prst="rect">
            <a:avLst/>
          </a:prstGeom>
        </p:spPr>
        <p:txBody>
          <a:bodyPr vert="horz"/>
          <a:lstStyle>
            <a:lvl1pPr marL="0" indent="0" algn="ctr">
              <a:lnSpc>
                <a:spcPts val="2400"/>
              </a:lnSpc>
              <a:spcBef>
                <a:spcPts val="300"/>
              </a:spcBef>
              <a:spcAft>
                <a:spcPts val="600"/>
              </a:spcAft>
              <a:buFontTx/>
              <a:buNone/>
              <a:defRPr sz="2400" baseline="0"/>
            </a:lvl1pPr>
            <a:lvl2pPr marL="520700" indent="0">
              <a:buNone/>
              <a:defRPr/>
            </a:lvl2pPr>
            <a:lvl3pPr marL="976313" indent="0">
              <a:buNone/>
              <a:defRPr/>
            </a:lvl3pPr>
            <a:lvl4pPr marL="1427162" indent="0">
              <a:buNone/>
              <a:defRPr/>
            </a:lvl4pPr>
            <a:lvl5pPr>
              <a:buNone/>
              <a:defRPr/>
            </a:lvl5pPr>
          </a:lstStyle>
          <a:p>
            <a:pPr lvl="0"/>
            <a:r>
              <a:rPr lang="en-US" dirty="0" smtClean="0"/>
              <a:t>Click to add Subtitle</a:t>
            </a:r>
          </a:p>
        </p:txBody>
      </p:sp>
    </p:spTree>
    <p:extLst>
      <p:ext uri="{BB962C8B-B14F-4D97-AF65-F5344CB8AC3E}">
        <p14:creationId xmlns:p14="http://schemas.microsoft.com/office/powerpoint/2010/main" val="2411346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75488" y="1682496"/>
            <a:ext cx="8193024" cy="4443984"/>
          </a:xfrm>
          <a:prstGeom prst="rect">
            <a:avLst/>
          </a:prstGeom>
        </p:spPr>
        <p:txBody>
          <a:bodyPr anchor="t" anchorCtr="1"/>
          <a:lstStyle>
            <a:lvl1pPr marL="237744" indent="-237744">
              <a:lnSpc>
                <a:spcPts val="2200"/>
              </a:lnSpc>
              <a:spcBef>
                <a:spcPts val="1500"/>
              </a:spcBef>
              <a:buSzPct val="100000"/>
              <a:buFont typeface="Arial"/>
              <a:buChar char="•"/>
              <a:defRPr/>
            </a:lvl1pPr>
            <a:lvl2pPr marL="539496" indent="-256032">
              <a:lnSpc>
                <a:spcPts val="2000"/>
              </a:lnSpc>
              <a:spcBef>
                <a:spcPts val="1500"/>
              </a:spcBef>
              <a:defRPr/>
            </a:lvl2pPr>
            <a:lvl3pPr marL="758952" indent="-182880">
              <a:lnSpc>
                <a:spcPts val="1800"/>
              </a:lnSpc>
              <a:spcBef>
                <a:spcPts val="1500"/>
              </a:spcBef>
              <a:buSzPct val="90000"/>
              <a:buFont typeface="Wingdings" charset="2"/>
              <a:buChar char="§"/>
              <a:defRPr/>
            </a:lvl3pPr>
            <a:lvl4pPr marL="1033272" indent="0">
              <a:lnSpc>
                <a:spcPts val="1600"/>
              </a:lnSpc>
              <a:spcBef>
                <a:spcPts val="1500"/>
              </a:spcBef>
              <a:buFontTx/>
              <a:buNone/>
              <a:defRPr/>
            </a:lvl4pPr>
            <a:lvl5pPr marL="1261872" indent="0">
              <a:lnSpc>
                <a:spcPts val="1400"/>
              </a:lnSpc>
              <a:spcBef>
                <a:spcPts val="1500"/>
              </a:spcBef>
              <a:buSzPct val="85000"/>
              <a:buFontTx/>
              <a:buNone/>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1346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hasCustomPrompt="1"/>
          </p:nvPr>
        </p:nvSpPr>
        <p:spPr>
          <a:xfrm>
            <a:off x="1581912" y="1764792"/>
            <a:ext cx="5971032" cy="3776472"/>
          </a:xfrm>
          <a:prstGeom prst="rect">
            <a:avLst/>
          </a:prstGeom>
          <a:ln w="12700">
            <a:solidFill>
              <a:schemeClr val="tx1"/>
            </a:solidFill>
          </a:ln>
        </p:spPr>
        <p:txBody>
          <a:bodyPr vert="horz"/>
          <a:lstStyle>
            <a:lvl1pPr marL="0" indent="0" algn="ctr">
              <a:lnSpc>
                <a:spcPts val="2000"/>
              </a:lnSpc>
              <a:spcBef>
                <a:spcPts val="300"/>
              </a:spcBef>
              <a:spcAft>
                <a:spcPts val="600"/>
              </a:spcAft>
              <a:buFontTx/>
              <a:buNone/>
              <a:defRPr/>
            </a:lvl1pPr>
          </a:lstStyle>
          <a:p>
            <a:r>
              <a:rPr lang="en-US" dirty="0" smtClean="0"/>
              <a:t>Click icon to add picture</a:t>
            </a:r>
            <a:endParaRPr lang="en-US" dirty="0"/>
          </a:p>
        </p:txBody>
      </p:sp>
      <p:sp>
        <p:nvSpPr>
          <p:cNvPr id="5" name="Text Placeholder 4"/>
          <p:cNvSpPr>
            <a:spLocks noGrp="1"/>
          </p:cNvSpPr>
          <p:nvPr>
            <p:ph type="body" sz="quarter" idx="11"/>
          </p:nvPr>
        </p:nvSpPr>
        <p:spPr>
          <a:xfrm>
            <a:off x="1581912" y="1316736"/>
            <a:ext cx="5971032"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smtClean="0"/>
              <a:t>Click to edit Master text styles</a:t>
            </a:r>
          </a:p>
        </p:txBody>
      </p:sp>
      <p:sp>
        <p:nvSpPr>
          <p:cNvPr id="6" name="Text Placeholder 4"/>
          <p:cNvSpPr>
            <a:spLocks noGrp="1"/>
          </p:cNvSpPr>
          <p:nvPr>
            <p:ph type="body" sz="quarter" idx="12"/>
          </p:nvPr>
        </p:nvSpPr>
        <p:spPr>
          <a:xfrm>
            <a:off x="1581912" y="5605272"/>
            <a:ext cx="5971032"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2497905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Media Placeholder 3"/>
          <p:cNvSpPr>
            <a:spLocks noGrp="1"/>
          </p:cNvSpPr>
          <p:nvPr>
            <p:ph type="media" sz="quarter" idx="10"/>
          </p:nvPr>
        </p:nvSpPr>
        <p:spPr>
          <a:xfrm>
            <a:off x="1737360" y="1828800"/>
            <a:ext cx="5687568" cy="3346704"/>
          </a:xfrm>
          <a:prstGeom prst="rect">
            <a:avLst/>
          </a:prstGeom>
          <a:ln w="12700">
            <a:solidFill>
              <a:schemeClr val="tx1"/>
            </a:solidFill>
          </a:ln>
        </p:spPr>
        <p:txBody>
          <a:bodyPr vert="horz"/>
          <a:lstStyle>
            <a:lvl1pPr marL="0" indent="0">
              <a:lnSpc>
                <a:spcPts val="2000"/>
              </a:lnSpc>
              <a:spcBef>
                <a:spcPts val="300"/>
              </a:spcBef>
              <a:spcAft>
                <a:spcPts val="600"/>
              </a:spcAft>
              <a:buFontTx/>
              <a:buNone/>
              <a:defRPr/>
            </a:lvl1pPr>
          </a:lstStyle>
          <a:p>
            <a:r>
              <a:rPr lang="en-US" smtClean="0"/>
              <a:t>Click icon to add media</a:t>
            </a:r>
            <a:endParaRPr lang="en-US" dirty="0"/>
          </a:p>
        </p:txBody>
      </p:sp>
      <p:sp>
        <p:nvSpPr>
          <p:cNvPr id="5" name="Text Placeholder 4"/>
          <p:cNvSpPr>
            <a:spLocks noGrp="1"/>
          </p:cNvSpPr>
          <p:nvPr>
            <p:ph type="body" sz="quarter" idx="11"/>
          </p:nvPr>
        </p:nvSpPr>
        <p:spPr>
          <a:xfrm>
            <a:off x="1737360" y="1371600"/>
            <a:ext cx="5687568"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smtClean="0"/>
              <a:t>Click to edit Master text styles</a:t>
            </a:r>
          </a:p>
        </p:txBody>
      </p:sp>
      <p:sp>
        <p:nvSpPr>
          <p:cNvPr id="6" name="Text Placeholder 4"/>
          <p:cNvSpPr>
            <a:spLocks noGrp="1"/>
          </p:cNvSpPr>
          <p:nvPr>
            <p:ph type="body" sz="quarter" idx="12"/>
          </p:nvPr>
        </p:nvSpPr>
        <p:spPr>
          <a:xfrm>
            <a:off x="1737360" y="5230368"/>
            <a:ext cx="5687568"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3380397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941832" y="100584"/>
            <a:ext cx="7260336" cy="813816"/>
          </a:xfrm>
          <a:prstGeom prst="rect">
            <a:avLst/>
          </a:prstGeom>
          <a:noFill/>
          <a:ln w="9525">
            <a:noFill/>
            <a:miter lim="800000"/>
            <a:headEnd/>
            <a:tailEnd/>
          </a:ln>
          <a:effectLst/>
        </p:spPr>
        <p:txBody>
          <a:bodyPr vert="horz" wrap="square" lIns="92064" tIns="46033" rIns="92064" bIns="46033" numCol="1" anchor="ctr" anchorCtr="0" compatLnSpc="1">
            <a:prstTxWarp prst="textNoShape">
              <a:avLst/>
            </a:prstTxWarp>
          </a:bodyPr>
          <a:lstStyle/>
          <a:p>
            <a:pPr lvl="0"/>
            <a:r>
              <a:rPr lang="en-US" altLang="en-US" smtClean="0"/>
              <a:t>Click to edit Master title style</a:t>
            </a:r>
            <a:endParaRPr lang="en-US" altLang="en-US" dirty="0"/>
          </a:p>
        </p:txBody>
      </p:sp>
      <p:sp>
        <p:nvSpPr>
          <p:cNvPr id="1032" name="Freeform 8"/>
          <p:cNvSpPr>
            <a:spLocks/>
          </p:cNvSpPr>
          <p:nvPr/>
        </p:nvSpPr>
        <p:spPr bwMode="auto">
          <a:xfrm>
            <a:off x="0" y="950976"/>
            <a:ext cx="9144000"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a:p>
        </p:txBody>
      </p:sp>
      <p:sp>
        <p:nvSpPr>
          <p:cNvPr id="1048" name="Rectangle 24"/>
          <p:cNvSpPr>
            <a:spLocks noChangeArrowheads="1"/>
          </p:cNvSpPr>
          <p:nvPr/>
        </p:nvSpPr>
        <p:spPr bwMode="auto">
          <a:xfrm>
            <a:off x="320040" y="6455664"/>
            <a:ext cx="1088136" cy="219456"/>
          </a:xfrm>
          <a:prstGeom prst="rect">
            <a:avLst/>
          </a:prstGeom>
          <a:noFill/>
          <a:ln w="9525">
            <a:noFill/>
            <a:miter lim="800000"/>
            <a:headEnd/>
            <a:tailEnd/>
          </a:ln>
          <a:effectLst/>
        </p:spPr>
        <p:txBody>
          <a:bodyPr wrap="square" lIns="0" tIns="0" rIns="0" bIns="0" anchor="t" anchorCtr="0">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b="0" i="0" baseline="0" dirty="0" smtClean="0"/>
              <a:t>Game </a:t>
            </a:r>
            <a:r>
              <a:rPr lang="en-US" altLang="en-US" sz="700" b="0" i="0" baseline="0" dirty="0" err="1" smtClean="0"/>
              <a:t>Viz</a:t>
            </a:r>
            <a:r>
              <a:rPr lang="en-US" altLang="en-US" sz="700" b="0" i="0" baseline="0" dirty="0" smtClean="0"/>
              <a:t> - </a:t>
            </a:r>
            <a:fld id="{321F32AB-3DDB-C54A-A434-42EC1FB733CD}" type="slidenum">
              <a:rPr lang="en-US" altLang="en-US" sz="700" b="0" i="0" smtClean="0"/>
              <a:pPr marL="0" marR="0" indent="0" algn="l" defTabSz="914400" rtl="0" eaLnBrk="0" fontAlgn="base" latinLnBrk="0" hangingPunct="0">
                <a:lnSpc>
                  <a:spcPct val="100000"/>
                </a:lnSpc>
                <a:spcBef>
                  <a:spcPct val="0"/>
                </a:spcBef>
                <a:spcAft>
                  <a:spcPct val="0"/>
                </a:spcAft>
                <a:buClrTx/>
                <a:buSzTx/>
                <a:buFontTx/>
                <a:buNone/>
                <a:tabLst/>
                <a:defRPr/>
              </a:pPr>
              <a:t>‹#›</a:t>
            </a:fld>
            <a:endParaRPr lang="en-US" altLang="en-US" sz="700" b="0" i="0" baseline="0" dirty="0" smtClean="0"/>
          </a:p>
        </p:txBody>
      </p:sp>
      <p:sp>
        <p:nvSpPr>
          <p:cNvPr id="11" name="Freeform 8"/>
          <p:cNvSpPr>
            <a:spLocks/>
          </p:cNvSpPr>
          <p:nvPr/>
        </p:nvSpPr>
        <p:spPr bwMode="auto">
          <a:xfrm>
            <a:off x="0" y="6355080"/>
            <a:ext cx="9144000"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a:p>
        </p:txBody>
      </p:sp>
      <p:pic>
        <p:nvPicPr>
          <p:cNvPr id="3" name="Picture 2" descr="LL_Logo_blue_nomark.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75704" y="6473952"/>
            <a:ext cx="2023269" cy="230071"/>
          </a:xfrm>
          <a:prstGeom prst="rect">
            <a:avLst/>
          </a:prstGeom>
        </p:spPr>
      </p:pic>
      <p:pic>
        <p:nvPicPr>
          <p:cNvPr id="6" name="Picture 5" descr="LL_Logo_alone_blu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5760" y="246888"/>
            <a:ext cx="548658" cy="531101"/>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ctr" rtl="0" eaLnBrk="1" fontAlgn="base" hangingPunct="1">
        <a:lnSpc>
          <a:spcPts val="2800"/>
        </a:lnSpc>
        <a:spcBef>
          <a:spcPct val="0"/>
        </a:spcBef>
        <a:spcAft>
          <a:spcPct val="0"/>
        </a:spcAft>
        <a:defRPr sz="2800" b="1">
          <a:solidFill>
            <a:schemeClr val="tx2"/>
          </a:solidFill>
          <a:latin typeface="+mj-lt"/>
          <a:ea typeface="+mj-ea"/>
          <a:cs typeface="+mj-cs"/>
        </a:defRPr>
      </a:lvl1pPr>
      <a:lvl2pPr algn="ctr" rtl="0" eaLnBrk="1" fontAlgn="base" hangingPunct="1">
        <a:lnSpc>
          <a:spcPts val="3000"/>
        </a:lnSpc>
        <a:spcBef>
          <a:spcPct val="0"/>
        </a:spcBef>
        <a:spcAft>
          <a:spcPct val="0"/>
        </a:spcAft>
        <a:defRPr sz="2800" b="1">
          <a:solidFill>
            <a:schemeClr val="tx2"/>
          </a:solidFill>
          <a:latin typeface="Arial" pitchFamily="-110" charset="0"/>
        </a:defRPr>
      </a:lvl2pPr>
      <a:lvl3pPr algn="ctr" rtl="0" eaLnBrk="1" fontAlgn="base" hangingPunct="1">
        <a:lnSpc>
          <a:spcPts val="3000"/>
        </a:lnSpc>
        <a:spcBef>
          <a:spcPct val="0"/>
        </a:spcBef>
        <a:spcAft>
          <a:spcPct val="0"/>
        </a:spcAft>
        <a:defRPr sz="2800" b="1">
          <a:solidFill>
            <a:schemeClr val="tx2"/>
          </a:solidFill>
          <a:latin typeface="Arial" pitchFamily="-110" charset="0"/>
        </a:defRPr>
      </a:lvl3pPr>
      <a:lvl4pPr algn="ctr" rtl="0" eaLnBrk="1" fontAlgn="base" hangingPunct="1">
        <a:lnSpc>
          <a:spcPts val="3000"/>
        </a:lnSpc>
        <a:spcBef>
          <a:spcPct val="0"/>
        </a:spcBef>
        <a:spcAft>
          <a:spcPct val="0"/>
        </a:spcAft>
        <a:defRPr sz="2800" b="1">
          <a:solidFill>
            <a:schemeClr val="tx2"/>
          </a:solidFill>
          <a:latin typeface="Arial" pitchFamily="-110" charset="0"/>
        </a:defRPr>
      </a:lvl4pPr>
      <a:lvl5pPr algn="ctr" rtl="0" eaLnBrk="1" fontAlgn="base" hangingPunct="1">
        <a:lnSpc>
          <a:spcPts val="3000"/>
        </a:lnSpc>
        <a:spcBef>
          <a:spcPct val="0"/>
        </a:spcBef>
        <a:spcAft>
          <a:spcPct val="0"/>
        </a:spcAft>
        <a:defRPr sz="2800" b="1">
          <a:solidFill>
            <a:schemeClr val="tx2"/>
          </a:solidFill>
          <a:latin typeface="Arial" pitchFamily="-110" charset="0"/>
        </a:defRPr>
      </a:lvl5pPr>
      <a:lvl6pPr marL="457200" algn="ctr" rtl="0" eaLnBrk="1" fontAlgn="base" hangingPunct="1">
        <a:lnSpc>
          <a:spcPts val="3000"/>
        </a:lnSpc>
        <a:spcBef>
          <a:spcPct val="0"/>
        </a:spcBef>
        <a:spcAft>
          <a:spcPct val="0"/>
        </a:spcAft>
        <a:defRPr sz="2800" b="1">
          <a:solidFill>
            <a:schemeClr val="tx2"/>
          </a:solidFill>
          <a:latin typeface="Arial" pitchFamily="-110" charset="0"/>
        </a:defRPr>
      </a:lvl6pPr>
      <a:lvl7pPr marL="914400" algn="ctr" rtl="0" eaLnBrk="1" fontAlgn="base" hangingPunct="1">
        <a:lnSpc>
          <a:spcPts val="3000"/>
        </a:lnSpc>
        <a:spcBef>
          <a:spcPct val="0"/>
        </a:spcBef>
        <a:spcAft>
          <a:spcPct val="0"/>
        </a:spcAft>
        <a:defRPr sz="2800" b="1">
          <a:solidFill>
            <a:schemeClr val="tx2"/>
          </a:solidFill>
          <a:latin typeface="Arial" pitchFamily="-110" charset="0"/>
        </a:defRPr>
      </a:lvl7pPr>
      <a:lvl8pPr marL="1371600" algn="ctr" rtl="0" eaLnBrk="1" fontAlgn="base" hangingPunct="1">
        <a:lnSpc>
          <a:spcPts val="3000"/>
        </a:lnSpc>
        <a:spcBef>
          <a:spcPct val="0"/>
        </a:spcBef>
        <a:spcAft>
          <a:spcPct val="0"/>
        </a:spcAft>
        <a:defRPr sz="2800" b="1">
          <a:solidFill>
            <a:schemeClr val="tx2"/>
          </a:solidFill>
          <a:latin typeface="Arial" pitchFamily="-110" charset="0"/>
        </a:defRPr>
      </a:lvl8pPr>
      <a:lvl9pPr marL="1828800" algn="ctr" rtl="0" eaLnBrk="1" fontAlgn="base" hangingPunct="1">
        <a:lnSpc>
          <a:spcPts val="3000"/>
        </a:lnSpc>
        <a:spcBef>
          <a:spcPct val="0"/>
        </a:spcBef>
        <a:spcAft>
          <a:spcPct val="0"/>
        </a:spcAft>
        <a:defRPr sz="2800" b="1">
          <a:solidFill>
            <a:schemeClr val="tx2"/>
          </a:solidFill>
          <a:latin typeface="Arial" pitchFamily="-110" charset="0"/>
        </a:defRPr>
      </a:lvl9pPr>
    </p:titleStyle>
    <p:body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12.png"/><Relationship Id="rId10"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ctrTitle"/>
          </p:nvPr>
        </p:nvSpPr>
        <p:spPr>
          <a:xfrm>
            <a:off x="832104" y="1928664"/>
            <a:ext cx="7479792" cy="1298448"/>
          </a:xfrm>
        </p:spPr>
        <p:txBody>
          <a:bodyPr/>
          <a:lstStyle/>
          <a:p>
            <a:pPr eaLnBrk="1" hangingPunct="1">
              <a:lnSpc>
                <a:spcPts val="4000"/>
              </a:lnSpc>
            </a:pPr>
            <a:r>
              <a:rPr lang="en-US" sz="4000" dirty="0" smtClean="0">
                <a:latin typeface="Arial" charset="0"/>
                <a:ea typeface="ＭＳ Ｐゴシック" charset="0"/>
                <a:cs typeface="ＭＳ Ｐゴシック" charset="0"/>
              </a:rPr>
              <a:t>Large Scale Network Situational Awareness</a:t>
            </a:r>
            <a:br>
              <a:rPr lang="en-US" sz="4000" dirty="0" smtClean="0">
                <a:latin typeface="Arial" charset="0"/>
                <a:ea typeface="ＭＳ Ｐゴシック" charset="0"/>
                <a:cs typeface="ＭＳ Ｐゴシック" charset="0"/>
              </a:rPr>
            </a:br>
            <a:r>
              <a:rPr lang="en-US" sz="4000" dirty="0" smtClean="0">
                <a:latin typeface="Arial" charset="0"/>
                <a:ea typeface="ＭＳ Ｐゴシック" charset="0"/>
                <a:cs typeface="ＭＳ Ｐゴシック" charset="0"/>
              </a:rPr>
              <a:t>via 3D Gaming Technology</a:t>
            </a:r>
            <a:br>
              <a:rPr lang="en-US" sz="4000" dirty="0" smtClean="0">
                <a:latin typeface="Arial" charset="0"/>
                <a:ea typeface="ＭＳ Ｐゴシック" charset="0"/>
                <a:cs typeface="ＭＳ Ｐゴシック" charset="0"/>
              </a:rPr>
            </a:br>
            <a:endParaRPr lang="en-US" sz="4000" dirty="0">
              <a:latin typeface="Arial" charset="0"/>
              <a:ea typeface="ＭＳ Ｐゴシック" charset="0"/>
              <a:cs typeface="ＭＳ Ｐゴシック" charset="0"/>
            </a:endParaRPr>
          </a:p>
        </p:txBody>
      </p:sp>
      <p:sp>
        <p:nvSpPr>
          <p:cNvPr id="71682" name="Rectangle 3"/>
          <p:cNvSpPr>
            <a:spLocks noGrp="1" noChangeArrowheads="1"/>
          </p:cNvSpPr>
          <p:nvPr>
            <p:ph type="subTitle" sz="quarter" idx="1"/>
          </p:nvPr>
        </p:nvSpPr>
        <p:spPr>
          <a:xfrm>
            <a:off x="293279" y="2636372"/>
            <a:ext cx="8311896" cy="1792224"/>
          </a:xfrm>
          <a:prstGeom prst="rect">
            <a:avLst/>
          </a:prstGeom>
        </p:spPr>
        <p:txBody>
          <a:bodyPr lIns="91440" tIns="45720" rIns="91440" bIns="45720"/>
          <a:lstStyle/>
          <a:p>
            <a:pPr marL="0" indent="0" algn="ctr">
              <a:lnSpc>
                <a:spcPct val="100000"/>
              </a:lnSpc>
              <a:spcBef>
                <a:spcPct val="50000"/>
              </a:spcBef>
              <a:spcAft>
                <a:spcPct val="50000"/>
              </a:spcAft>
              <a:buNone/>
            </a:pPr>
            <a:endParaRPr lang="en-US" sz="2400" dirty="0" smtClean="0"/>
          </a:p>
          <a:p>
            <a:pPr marL="0" indent="0" algn="ctr">
              <a:lnSpc>
                <a:spcPct val="100000"/>
              </a:lnSpc>
              <a:spcBef>
                <a:spcPct val="50000"/>
              </a:spcBef>
              <a:spcAft>
                <a:spcPts val="0"/>
              </a:spcAft>
              <a:buNone/>
            </a:pPr>
            <a:r>
              <a:rPr lang="en-US" sz="2400" dirty="0" smtClean="0"/>
              <a:t>2012 IEEE </a:t>
            </a:r>
          </a:p>
          <a:p>
            <a:pPr marL="0" indent="0" algn="ctr">
              <a:lnSpc>
                <a:spcPct val="100000"/>
              </a:lnSpc>
              <a:spcBef>
                <a:spcPct val="50000"/>
              </a:spcBef>
              <a:spcAft>
                <a:spcPts val="0"/>
              </a:spcAft>
              <a:buNone/>
            </a:pPr>
            <a:r>
              <a:rPr lang="en-US" sz="2400" dirty="0" smtClean="0"/>
              <a:t>High Performance Extreme Computing Conference</a:t>
            </a:r>
            <a:endParaRPr lang="en-US" sz="2400" dirty="0" smtClean="0">
              <a:latin typeface="Arial" charset="0"/>
              <a:ea typeface="ＭＳ Ｐゴシック" charset="0"/>
              <a:cs typeface="ＭＳ Ｐゴシック" charset="0"/>
            </a:endParaRPr>
          </a:p>
          <a:p>
            <a:pPr>
              <a:spcAft>
                <a:spcPts val="0"/>
              </a:spcAft>
              <a:buNone/>
            </a:pPr>
            <a:r>
              <a:rPr lang="en-US" sz="2400" dirty="0" smtClean="0"/>
              <a:t>10 - 12 September 2012</a:t>
            </a:r>
          </a:p>
          <a:p>
            <a:pPr marL="0" indent="0" algn="ctr">
              <a:lnSpc>
                <a:spcPct val="100000"/>
              </a:lnSpc>
              <a:spcBef>
                <a:spcPct val="50000"/>
              </a:spcBef>
              <a:spcAft>
                <a:spcPct val="50000"/>
              </a:spcAft>
              <a:buNone/>
            </a:pPr>
            <a:r>
              <a:rPr lang="en-US" sz="2400" dirty="0" smtClean="0">
                <a:latin typeface="Arial" charset="0"/>
                <a:ea typeface="ＭＳ Ｐゴシック" charset="0"/>
                <a:cs typeface="ＭＳ Ｐゴシック" charset="0"/>
              </a:rPr>
              <a:t>Matthew Hubbell and Jeremy Kepner</a:t>
            </a:r>
            <a:endParaRPr lang="en-US" sz="2400" dirty="0">
              <a:latin typeface="Arial" charset="0"/>
              <a:ea typeface="ＭＳ Ｐゴシック" charset="0"/>
              <a:cs typeface="ＭＳ Ｐゴシック" charset="0"/>
            </a:endParaRPr>
          </a:p>
        </p:txBody>
      </p:sp>
      <p:sp>
        <p:nvSpPr>
          <p:cNvPr id="4" name="TextBox 3"/>
          <p:cNvSpPr txBox="1"/>
          <p:nvPr/>
        </p:nvSpPr>
        <p:spPr>
          <a:xfrm>
            <a:off x="875898" y="5714175"/>
            <a:ext cx="7123962" cy="369332"/>
          </a:xfrm>
          <a:prstGeom prst="rect">
            <a:avLst/>
          </a:prstGeom>
          <a:noFill/>
        </p:spPr>
        <p:txBody>
          <a:bodyPr wrap="square" rtlCol="0">
            <a:spAutoFit/>
          </a:bodyPr>
          <a:lstStyle/>
          <a:p>
            <a:pPr algn="just"/>
            <a:r>
              <a:rPr lang="en-US" sz="900" b="0" dirty="0" smtClean="0">
                <a:solidFill>
                  <a:schemeClr val="bg2">
                    <a:lumMod val="50000"/>
                  </a:schemeClr>
                </a:solidFill>
              </a:rPr>
              <a:t>This work is sponsored by the </a:t>
            </a:r>
            <a:r>
              <a:rPr lang="en-US" sz="900" dirty="0" smtClean="0">
                <a:solidFill>
                  <a:schemeClr val="bg2">
                    <a:lumMod val="50000"/>
                  </a:schemeClr>
                </a:solidFill>
              </a:rPr>
              <a:t>Department </a:t>
            </a:r>
            <a:r>
              <a:rPr lang="en-US" sz="900" b="0" dirty="0" smtClean="0">
                <a:solidFill>
                  <a:schemeClr val="bg2">
                    <a:lumMod val="50000"/>
                  </a:schemeClr>
                </a:solidFill>
              </a:rPr>
              <a:t>of the Air Force under Air Force Contract #FA8721-05-C-0002.  Opinions, interpretations, recommendations and conclusions are those of the authors and are not necessarily endorsed by the United States Government. </a:t>
            </a:r>
          </a:p>
        </p:txBody>
      </p:sp>
    </p:spTree>
    <p:extLst>
      <p:ext uri="{BB962C8B-B14F-4D97-AF65-F5344CB8AC3E}">
        <p14:creationId xmlns:p14="http://schemas.microsoft.com/office/powerpoint/2010/main" val="3705679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Gaming Platform</a:t>
            </a:r>
            <a:endParaRPr lang="en-US" dirty="0"/>
          </a:p>
        </p:txBody>
      </p:sp>
      <p:pic>
        <p:nvPicPr>
          <p:cNvPr id="3" name="Picture 2"/>
          <p:cNvPicPr>
            <a:picLocks noChangeAspect="1"/>
          </p:cNvPicPr>
          <p:nvPr/>
        </p:nvPicPr>
        <p:blipFill>
          <a:blip r:embed="rId3"/>
          <a:stretch>
            <a:fillRect/>
          </a:stretch>
        </p:blipFill>
        <p:spPr>
          <a:xfrm>
            <a:off x="716423" y="1036728"/>
            <a:ext cx="7569442" cy="527476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Gaming Platform</a:t>
            </a:r>
            <a:endParaRPr lang="en-US" dirty="0"/>
          </a:p>
        </p:txBody>
      </p:sp>
      <p:sp>
        <p:nvSpPr>
          <p:cNvPr id="5" name="TextBox 4"/>
          <p:cNvSpPr txBox="1"/>
          <p:nvPr/>
        </p:nvSpPr>
        <p:spPr>
          <a:xfrm>
            <a:off x="2314222" y="5940778"/>
            <a:ext cx="4769556" cy="307777"/>
          </a:xfrm>
          <a:prstGeom prst="rect">
            <a:avLst/>
          </a:prstGeom>
          <a:noFill/>
        </p:spPr>
        <p:txBody>
          <a:bodyPr wrap="square" rtlCol="0">
            <a:spAutoFit/>
          </a:bodyPr>
          <a:lstStyle/>
          <a:p>
            <a:pPr algn="ctr"/>
            <a:r>
              <a:rPr lang="en-US" sz="1400" b="1" dirty="0" smtClean="0"/>
              <a:t>Battle Star </a:t>
            </a:r>
            <a:r>
              <a:rPr lang="en-US" sz="1400" b="1" dirty="0" err="1" smtClean="0"/>
              <a:t>Galactica</a:t>
            </a:r>
            <a:endParaRPr lang="en-US" sz="1400" b="1" dirty="0"/>
          </a:p>
        </p:txBody>
      </p:sp>
      <p:pic>
        <p:nvPicPr>
          <p:cNvPr id="6" name="Picture 5"/>
          <p:cNvPicPr>
            <a:picLocks noChangeAspect="1"/>
          </p:cNvPicPr>
          <p:nvPr/>
        </p:nvPicPr>
        <p:blipFill>
          <a:blip r:embed="rId3"/>
          <a:stretch>
            <a:fillRect/>
          </a:stretch>
        </p:blipFill>
        <p:spPr>
          <a:xfrm>
            <a:off x="259174" y="1130685"/>
            <a:ext cx="8884826" cy="489483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6186" y="1784639"/>
            <a:ext cx="3916816" cy="2682435"/>
          </a:xfrm>
          <a:prstGeom prst="rect">
            <a:avLst/>
          </a:prstGeom>
        </p:spPr>
      </p:pic>
      <p:sp>
        <p:nvSpPr>
          <p:cNvPr id="481" name="Title 480"/>
          <p:cNvSpPr>
            <a:spLocks noGrp="1"/>
          </p:cNvSpPr>
          <p:nvPr>
            <p:ph type="title"/>
          </p:nvPr>
        </p:nvSpPr>
        <p:spPr/>
        <p:txBody>
          <a:bodyPr/>
          <a:lstStyle/>
          <a:p>
            <a:r>
              <a:rPr lang="en-US" dirty="0" smtClean="0"/>
              <a:t>Approach</a:t>
            </a:r>
            <a:endParaRPr lang="en-US" dirty="0"/>
          </a:p>
        </p:txBody>
      </p:sp>
      <p:sp>
        <p:nvSpPr>
          <p:cNvPr id="483" name="TextBox 482"/>
          <p:cNvSpPr txBox="1"/>
          <p:nvPr/>
        </p:nvSpPr>
        <p:spPr>
          <a:xfrm>
            <a:off x="173790" y="1037560"/>
            <a:ext cx="8420092" cy="5324535"/>
          </a:xfrm>
          <a:prstGeom prst="rect">
            <a:avLst/>
          </a:prstGeom>
          <a:noFill/>
        </p:spPr>
        <p:txBody>
          <a:bodyPr wrap="square" rtlCol="0">
            <a:spAutoFit/>
          </a:bodyPr>
          <a:lstStyle/>
          <a:p>
            <a:pPr marL="342900" indent="-342900" algn="l">
              <a:buFont typeface="Arial"/>
              <a:buChar char="•"/>
            </a:pPr>
            <a:r>
              <a:rPr lang="en-US" sz="2000" b="1" dirty="0" smtClean="0"/>
              <a:t>Fully </a:t>
            </a:r>
            <a:r>
              <a:rPr lang="en-US" sz="2000" b="1" dirty="0" smtClean="0"/>
              <a:t>networked multiplayer First Person Shooter (FPS) </a:t>
            </a:r>
            <a:r>
              <a:rPr lang="en-US" sz="2000" b="1" dirty="0" smtClean="0"/>
              <a:t>  environment </a:t>
            </a:r>
            <a:endParaRPr lang="en-US" sz="2000" b="1" dirty="0" smtClean="0"/>
          </a:p>
          <a:p>
            <a:pPr algn="l">
              <a:buFont typeface="Arial"/>
              <a:buChar char="•"/>
            </a:pPr>
            <a:endParaRPr lang="en-US" sz="2000" b="1" dirty="0" smtClean="0"/>
          </a:p>
          <a:p>
            <a:pPr algn="l">
              <a:buFont typeface="Arial"/>
              <a:buChar char="•"/>
            </a:pPr>
            <a:endParaRPr lang="en-US" sz="2000" b="1" dirty="0" smtClean="0"/>
          </a:p>
          <a:p>
            <a:pPr algn="l"/>
            <a:endParaRPr lang="en-US" sz="2000" b="1" dirty="0" smtClean="0"/>
          </a:p>
          <a:p>
            <a:pPr algn="l">
              <a:buFont typeface="Arial"/>
              <a:buChar char="•"/>
            </a:pPr>
            <a:endParaRPr lang="en-US" sz="2000" b="1" dirty="0" smtClean="0"/>
          </a:p>
          <a:p>
            <a:pPr algn="l">
              <a:buFont typeface="Arial"/>
              <a:buChar char="•"/>
            </a:pPr>
            <a:endParaRPr lang="en-US" sz="2000" b="1" dirty="0" smtClean="0"/>
          </a:p>
          <a:p>
            <a:pPr algn="l">
              <a:buFont typeface="Arial"/>
              <a:buChar char="•"/>
            </a:pPr>
            <a:endParaRPr lang="en-US" sz="2000" b="1" dirty="0" smtClean="0"/>
          </a:p>
          <a:p>
            <a:pPr algn="l"/>
            <a:endParaRPr lang="en-US" sz="2000" b="1" dirty="0" smtClean="0"/>
          </a:p>
          <a:p>
            <a:pPr algn="l"/>
            <a:r>
              <a:rPr lang="en-US" sz="2000" b="1" dirty="0" smtClean="0"/>
              <a:t> </a:t>
            </a:r>
          </a:p>
          <a:p>
            <a:pPr algn="l"/>
            <a:endParaRPr lang="en-US" sz="2000" b="1" dirty="0" smtClean="0"/>
          </a:p>
          <a:p>
            <a:pPr algn="l">
              <a:buFont typeface="Arial"/>
              <a:buChar char="•"/>
            </a:pPr>
            <a:endParaRPr lang="en-US" sz="2000" b="1" dirty="0" smtClean="0"/>
          </a:p>
          <a:p>
            <a:pPr marL="342900" indent="-342900" algn="l">
              <a:buFont typeface="Arial"/>
              <a:buChar char="•"/>
            </a:pPr>
            <a:r>
              <a:rPr lang="en-US" sz="2000" b="1" dirty="0" smtClean="0"/>
              <a:t>Tiered </a:t>
            </a:r>
            <a:r>
              <a:rPr lang="en-US" sz="2000" b="1" dirty="0" smtClean="0"/>
              <a:t>user access allows for differentiated player abilities based </a:t>
            </a:r>
            <a:r>
              <a:rPr lang="en-US" sz="2000" b="1" dirty="0" smtClean="0"/>
              <a:t> on </a:t>
            </a:r>
            <a:r>
              <a:rPr lang="en-US" sz="2000" b="1" dirty="0" smtClean="0"/>
              <a:t>organizational role</a:t>
            </a:r>
          </a:p>
          <a:p>
            <a:pPr marL="800100" lvl="2" indent="-342900" algn="l">
              <a:buFont typeface="Arial"/>
              <a:buChar char="•"/>
            </a:pPr>
            <a:r>
              <a:rPr lang="en-US" sz="2000" b="1" dirty="0" smtClean="0"/>
              <a:t> Managers – View Only</a:t>
            </a:r>
          </a:p>
          <a:p>
            <a:pPr marL="800100" lvl="1" indent="-342900" algn="l">
              <a:buFont typeface="Arial"/>
              <a:buChar char="•"/>
            </a:pPr>
            <a:r>
              <a:rPr lang="en-US" sz="2000" b="1" dirty="0" smtClean="0"/>
              <a:t> Analysts </a:t>
            </a:r>
            <a:r>
              <a:rPr lang="en-US" sz="2000" b="1" dirty="0" smtClean="0"/>
              <a:t>  </a:t>
            </a:r>
            <a:r>
              <a:rPr lang="en-US" sz="2000" b="1" dirty="0" smtClean="0"/>
              <a:t>– View and alert</a:t>
            </a:r>
          </a:p>
          <a:p>
            <a:pPr marL="800100" lvl="1" indent="-342900" algn="l">
              <a:buFont typeface="Arial"/>
              <a:buChar char="•"/>
            </a:pPr>
            <a:r>
              <a:rPr lang="en-US" sz="2000" b="1" dirty="0" smtClean="0"/>
              <a:t> Operators – View, alert, take action</a:t>
            </a:r>
          </a:p>
        </p:txBody>
      </p:sp>
      <p:pic>
        <p:nvPicPr>
          <p:cNvPr id="5" name="Picture 4"/>
          <p:cNvPicPr>
            <a:picLocks noChangeAspect="1"/>
          </p:cNvPicPr>
          <p:nvPr/>
        </p:nvPicPr>
        <p:blipFill>
          <a:blip r:embed="rId4"/>
          <a:stretch>
            <a:fillRect/>
          </a:stretch>
        </p:blipFill>
        <p:spPr>
          <a:xfrm>
            <a:off x="4623551" y="1762740"/>
            <a:ext cx="4079878" cy="2735199"/>
          </a:xfrm>
          <a:prstGeom prst="rect">
            <a:avLst/>
          </a:prstGeom>
        </p:spPr>
      </p:pic>
    </p:spTree>
    <p:extLst>
      <p:ext uri="{BB962C8B-B14F-4D97-AF65-F5344CB8AC3E}">
        <p14:creationId xmlns:p14="http://schemas.microsoft.com/office/powerpoint/2010/main" val="15591190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itle 317"/>
          <p:cNvSpPr>
            <a:spLocks noGrp="1"/>
          </p:cNvSpPr>
          <p:nvPr>
            <p:ph type="title"/>
          </p:nvPr>
        </p:nvSpPr>
        <p:spPr/>
        <p:txBody>
          <a:bodyPr/>
          <a:lstStyle/>
          <a:p>
            <a:r>
              <a:rPr lang="en-US" dirty="0" smtClean="0"/>
              <a:t>Data Flow</a:t>
            </a:r>
            <a:endParaRPr lang="en-US" dirty="0"/>
          </a:p>
        </p:txBody>
      </p:sp>
      <p:sp>
        <p:nvSpPr>
          <p:cNvPr id="23" name="Cloud Callout 22"/>
          <p:cNvSpPr/>
          <p:nvPr/>
        </p:nvSpPr>
        <p:spPr>
          <a:xfrm>
            <a:off x="459799" y="1453602"/>
            <a:ext cx="3021543" cy="2728806"/>
          </a:xfrm>
          <a:prstGeom prst="cloudCallout">
            <a:avLst>
              <a:gd name="adj1" fmla="val -10589"/>
              <a:gd name="adj2" fmla="val 314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1633" y="3064703"/>
            <a:ext cx="1069796" cy="1776845"/>
          </a:xfrm>
          <a:prstGeom prst="rect">
            <a:avLst/>
          </a:prstGeom>
        </p:spPr>
      </p:pic>
      <p:cxnSp>
        <p:nvCxnSpPr>
          <p:cNvPr id="31" name="Straight Arrow Connector 30"/>
          <p:cNvCxnSpPr>
            <a:stCxn id="23" idx="4"/>
            <a:endCxn id="24" idx="1"/>
          </p:cNvCxnSpPr>
          <p:nvPr/>
        </p:nvCxnSpPr>
        <p:spPr>
          <a:xfrm rot="16200000" flipH="1">
            <a:off x="2522425" y="2803917"/>
            <a:ext cx="277403" cy="20210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1024" y="4426271"/>
            <a:ext cx="632989" cy="1051343"/>
          </a:xfrm>
          <a:prstGeom prst="rect">
            <a:avLst/>
          </a:prstGeom>
        </p:spPr>
      </p:pic>
      <p:pic>
        <p:nvPicPr>
          <p:cNvPr id="33" name="Picture 3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97714" y="4440298"/>
            <a:ext cx="632989" cy="1051343"/>
          </a:xfrm>
          <a:prstGeom prst="rect">
            <a:avLst/>
          </a:prstGeom>
        </p:spPr>
      </p:pic>
      <p:pic>
        <p:nvPicPr>
          <p:cNvPr id="34" name="Picture 3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71559" y="4440298"/>
            <a:ext cx="632989" cy="1051343"/>
          </a:xfrm>
          <a:prstGeom prst="rect">
            <a:avLst/>
          </a:prstGeom>
        </p:spPr>
      </p:pic>
      <p:sp>
        <p:nvSpPr>
          <p:cNvPr id="35" name="Rounded Rectangular Callout 112"/>
          <p:cNvSpPr>
            <a:spLocks noChangeArrowheads="1"/>
          </p:cNvSpPr>
          <p:nvPr/>
        </p:nvSpPr>
        <p:spPr bwMode="auto">
          <a:xfrm>
            <a:off x="6670553" y="1335744"/>
            <a:ext cx="2241701" cy="1262064"/>
          </a:xfrm>
          <a:prstGeom prst="wedgeRoundRectCallout">
            <a:avLst>
              <a:gd name="adj1" fmla="val -20649"/>
              <a:gd name="adj2" fmla="val 102682"/>
              <a:gd name="adj3" fmla="val 16667"/>
            </a:avLst>
          </a:prstGeom>
          <a:solidFill>
            <a:srgbClr val="CCFFCC">
              <a:alpha val="90000"/>
            </a:srgbClr>
          </a:solidFill>
          <a:ln w="9525">
            <a:solidFill>
              <a:schemeClr val="tx1"/>
            </a:solidFill>
            <a:round/>
            <a:headEnd/>
            <a:tailEnd/>
          </a:ln>
        </p:spPr>
        <p:txBody>
          <a:bodyPr/>
          <a:lstStyle/>
          <a:p>
            <a:pPr algn="ctr"/>
            <a:r>
              <a:rPr lang="en-US" sz="1200" b="1" dirty="0" smtClean="0">
                <a:latin typeface="Arial"/>
                <a:cs typeface="Arial"/>
              </a:rPr>
              <a:t>Clients run a local binary to connect</a:t>
            </a:r>
            <a:r>
              <a:rPr lang="en-US" sz="1200" b="1" dirty="0">
                <a:latin typeface="Arial"/>
                <a:cs typeface="Arial"/>
              </a:rPr>
              <a:t> </a:t>
            </a:r>
            <a:r>
              <a:rPr lang="en-US" sz="1200" b="1" dirty="0" smtClean="0">
                <a:latin typeface="Arial"/>
                <a:cs typeface="Arial"/>
              </a:rPr>
              <a:t>and authenticate to Master game server over LAN to hosted game on authoritative server</a:t>
            </a:r>
          </a:p>
        </p:txBody>
      </p:sp>
      <p:sp>
        <p:nvSpPr>
          <p:cNvPr id="36" name="Rounded Rectangular Callout 112"/>
          <p:cNvSpPr>
            <a:spLocks noChangeArrowheads="1"/>
          </p:cNvSpPr>
          <p:nvPr/>
        </p:nvSpPr>
        <p:spPr bwMode="auto">
          <a:xfrm>
            <a:off x="4335354" y="1295715"/>
            <a:ext cx="2058057" cy="895178"/>
          </a:xfrm>
          <a:prstGeom prst="wedgeRoundRectCallout">
            <a:avLst>
              <a:gd name="adj1" fmla="val -36149"/>
              <a:gd name="adj2" fmla="val 223950"/>
              <a:gd name="adj3" fmla="val 16667"/>
            </a:avLst>
          </a:prstGeom>
          <a:solidFill>
            <a:srgbClr val="CCFFCC">
              <a:alpha val="90000"/>
            </a:srgbClr>
          </a:solidFill>
          <a:ln w="9525">
            <a:solidFill>
              <a:schemeClr val="tx1"/>
            </a:solidFill>
            <a:round/>
            <a:headEnd/>
            <a:tailEnd/>
          </a:ln>
        </p:spPr>
        <p:txBody>
          <a:bodyPr/>
          <a:lstStyle/>
          <a:p>
            <a:pPr algn="ctr"/>
            <a:r>
              <a:rPr lang="en-US" sz="1200" b="1" dirty="0" smtClean="0">
                <a:latin typeface="Arial"/>
                <a:cs typeface="Arial"/>
              </a:rPr>
              <a:t>Unity3D runs Master game server; able to host multiple authoritative games</a:t>
            </a:r>
          </a:p>
        </p:txBody>
      </p:sp>
      <p:pic>
        <p:nvPicPr>
          <p:cNvPr id="37" name="Picture 36" descr="Screen shot 2011-06-15 at 2.50.17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5574" y="4782930"/>
            <a:ext cx="327826" cy="417714"/>
          </a:xfrm>
          <a:prstGeom prst="rect">
            <a:avLst/>
          </a:prstGeom>
        </p:spPr>
      </p:pic>
      <p:pic>
        <p:nvPicPr>
          <p:cNvPr id="38" name="Picture 37" descr="Screen shot 2011-06-15 at 2.50.17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8192" y="4782930"/>
            <a:ext cx="327826" cy="417714"/>
          </a:xfrm>
          <a:prstGeom prst="rect">
            <a:avLst/>
          </a:prstGeom>
        </p:spPr>
      </p:pic>
      <p:pic>
        <p:nvPicPr>
          <p:cNvPr id="39" name="Picture 38" descr="Screen shot 2011-06-15 at 2.50.17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96633" y="4782930"/>
            <a:ext cx="327826" cy="417714"/>
          </a:xfrm>
          <a:prstGeom prst="rect">
            <a:avLst/>
          </a:prstGeom>
        </p:spPr>
      </p:pic>
      <p:sp>
        <p:nvSpPr>
          <p:cNvPr id="40" name="Line 84"/>
          <p:cNvSpPr>
            <a:spLocks noChangeShapeType="1"/>
          </p:cNvSpPr>
          <p:nvPr/>
        </p:nvSpPr>
        <p:spPr bwMode="auto">
          <a:xfrm flipH="1" flipV="1">
            <a:off x="4543261" y="4499920"/>
            <a:ext cx="1797436" cy="35953"/>
          </a:xfrm>
          <a:prstGeom prst="line">
            <a:avLst/>
          </a:prstGeom>
          <a:noFill/>
          <a:ln w="254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 name="Line 84"/>
          <p:cNvSpPr>
            <a:spLocks noChangeShapeType="1"/>
          </p:cNvSpPr>
          <p:nvPr/>
        </p:nvSpPr>
        <p:spPr bwMode="auto">
          <a:xfrm flipH="1" flipV="1">
            <a:off x="4444731" y="4259047"/>
            <a:ext cx="3908302" cy="1"/>
          </a:xfrm>
          <a:prstGeom prst="line">
            <a:avLst/>
          </a:prstGeom>
          <a:noFill/>
          <a:ln w="254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4" name="Line 84"/>
          <p:cNvSpPr>
            <a:spLocks noChangeShapeType="1"/>
          </p:cNvSpPr>
          <p:nvPr/>
        </p:nvSpPr>
        <p:spPr bwMode="auto">
          <a:xfrm>
            <a:off x="4499471" y="4368536"/>
            <a:ext cx="3054386" cy="0"/>
          </a:xfrm>
          <a:prstGeom prst="line">
            <a:avLst/>
          </a:prstGeom>
          <a:noFill/>
          <a:ln w="254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smtClean="0"/>
          </a:p>
          <a:p>
            <a:endParaRPr lang="en-US" dirty="0"/>
          </a:p>
        </p:txBody>
      </p:sp>
      <p:sp>
        <p:nvSpPr>
          <p:cNvPr id="46" name="TextBox 45"/>
          <p:cNvSpPr txBox="1"/>
          <p:nvPr/>
        </p:nvSpPr>
        <p:spPr>
          <a:xfrm>
            <a:off x="2951984" y="4786197"/>
            <a:ext cx="2572108" cy="307777"/>
          </a:xfrm>
          <a:prstGeom prst="rect">
            <a:avLst/>
          </a:prstGeom>
          <a:noFill/>
        </p:spPr>
        <p:txBody>
          <a:bodyPr wrap="square" rtlCol="0">
            <a:spAutoFit/>
          </a:bodyPr>
          <a:lstStyle/>
          <a:p>
            <a:r>
              <a:rPr lang="en-US" sz="1400" dirty="0" smtClean="0"/>
              <a:t>Unity3D/Master Server </a:t>
            </a:r>
            <a:endParaRPr lang="en-US" sz="1400" dirty="0"/>
          </a:p>
        </p:txBody>
      </p:sp>
      <p:pic>
        <p:nvPicPr>
          <p:cNvPr id="21" name="Picture 20" descr="110111-D4M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00934" y="2526176"/>
            <a:ext cx="1424263" cy="3495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7"/>
          <a:stretch>
            <a:fillRect/>
          </a:stretch>
        </p:blipFill>
        <p:spPr>
          <a:xfrm>
            <a:off x="1374816" y="2993871"/>
            <a:ext cx="1293582" cy="573292"/>
          </a:xfrm>
          <a:prstGeom prst="rect">
            <a:avLst/>
          </a:prstGeom>
        </p:spPr>
      </p:pic>
      <p:pic>
        <p:nvPicPr>
          <p:cNvPr id="51" name="Picture 50"/>
          <p:cNvPicPr>
            <a:picLocks noChangeAspect="1"/>
          </p:cNvPicPr>
          <p:nvPr/>
        </p:nvPicPr>
        <p:blipFill>
          <a:blip r:embed="rId8"/>
          <a:stretch>
            <a:fillRect/>
          </a:stretch>
        </p:blipFill>
        <p:spPr>
          <a:xfrm>
            <a:off x="1274744" y="1977043"/>
            <a:ext cx="1692057" cy="433502"/>
          </a:xfrm>
          <a:prstGeom prst="rect">
            <a:avLst/>
          </a:prstGeom>
        </p:spPr>
      </p:pic>
      <p:pic>
        <p:nvPicPr>
          <p:cNvPr id="20" name="Picture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27548" y="2628842"/>
            <a:ext cx="1013881" cy="559383"/>
          </a:xfrm>
          <a:prstGeom prst="rect">
            <a:avLst/>
          </a:prstGeom>
        </p:spPr>
      </p:pic>
      <p:pic>
        <p:nvPicPr>
          <p:cNvPr id="57" name="Picture 56"/>
          <p:cNvPicPr>
            <a:picLocks noChangeAspect="1"/>
          </p:cNvPicPr>
          <p:nvPr/>
        </p:nvPicPr>
        <p:blipFill>
          <a:blip r:embed="rId10"/>
          <a:stretch>
            <a:fillRect/>
          </a:stretch>
        </p:blipFill>
        <p:spPr>
          <a:xfrm>
            <a:off x="6042222" y="3076588"/>
            <a:ext cx="885253" cy="762087"/>
          </a:xfrm>
          <a:prstGeom prst="rect">
            <a:avLst/>
          </a:prstGeom>
        </p:spPr>
      </p:pic>
      <p:pic>
        <p:nvPicPr>
          <p:cNvPr id="58" name="Picture 57"/>
          <p:cNvPicPr>
            <a:picLocks noChangeAspect="1"/>
          </p:cNvPicPr>
          <p:nvPr/>
        </p:nvPicPr>
        <p:blipFill>
          <a:blip r:embed="rId10"/>
          <a:stretch>
            <a:fillRect/>
          </a:stretch>
        </p:blipFill>
        <p:spPr>
          <a:xfrm>
            <a:off x="6971907" y="3086655"/>
            <a:ext cx="885253" cy="762087"/>
          </a:xfrm>
          <a:prstGeom prst="rect">
            <a:avLst/>
          </a:prstGeom>
        </p:spPr>
      </p:pic>
      <p:pic>
        <p:nvPicPr>
          <p:cNvPr id="59" name="Picture 58"/>
          <p:cNvPicPr>
            <a:picLocks noChangeAspect="1"/>
          </p:cNvPicPr>
          <p:nvPr/>
        </p:nvPicPr>
        <p:blipFill>
          <a:blip r:embed="rId10"/>
          <a:stretch>
            <a:fillRect/>
          </a:stretch>
        </p:blipFill>
        <p:spPr>
          <a:xfrm>
            <a:off x="7890640" y="3063875"/>
            <a:ext cx="885253" cy="762087"/>
          </a:xfrm>
          <a:prstGeom prst="rect">
            <a:avLst/>
          </a:prstGeom>
        </p:spPr>
      </p:pic>
      <p:sp>
        <p:nvSpPr>
          <p:cNvPr id="60" name="Line 84"/>
          <p:cNvSpPr>
            <a:spLocks noChangeShapeType="1"/>
          </p:cNvSpPr>
          <p:nvPr/>
        </p:nvSpPr>
        <p:spPr bwMode="auto">
          <a:xfrm flipV="1">
            <a:off x="8331138" y="3558332"/>
            <a:ext cx="10947" cy="1171512"/>
          </a:xfrm>
          <a:prstGeom prst="line">
            <a:avLst/>
          </a:prstGeom>
          <a:noFill/>
          <a:ln w="254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 name="TextBox 44"/>
          <p:cNvSpPr txBox="1"/>
          <p:nvPr/>
        </p:nvSpPr>
        <p:spPr>
          <a:xfrm>
            <a:off x="4608949" y="3980639"/>
            <a:ext cx="2416526" cy="276999"/>
          </a:xfrm>
          <a:prstGeom prst="rect">
            <a:avLst/>
          </a:prstGeom>
          <a:noFill/>
        </p:spPr>
        <p:txBody>
          <a:bodyPr wrap="square" rtlCol="0">
            <a:spAutoFit/>
          </a:bodyPr>
          <a:lstStyle/>
          <a:p>
            <a:r>
              <a:rPr lang="en-US" sz="1200" dirty="0" smtClean="0"/>
              <a:t>Connect to Server over LAN</a:t>
            </a:r>
            <a:endParaRPr lang="en-US" sz="1200" dirty="0"/>
          </a:p>
        </p:txBody>
      </p:sp>
      <p:sp>
        <p:nvSpPr>
          <p:cNvPr id="62" name="Line 84"/>
          <p:cNvSpPr>
            <a:spLocks noChangeShapeType="1"/>
          </p:cNvSpPr>
          <p:nvPr/>
        </p:nvSpPr>
        <p:spPr bwMode="auto">
          <a:xfrm flipV="1">
            <a:off x="7476357" y="3624024"/>
            <a:ext cx="11815" cy="612246"/>
          </a:xfrm>
          <a:prstGeom prst="line">
            <a:avLst/>
          </a:prstGeom>
          <a:noFill/>
          <a:ln w="254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 name="Line 84"/>
          <p:cNvSpPr>
            <a:spLocks noChangeShapeType="1"/>
          </p:cNvSpPr>
          <p:nvPr/>
        </p:nvSpPr>
        <p:spPr bwMode="auto">
          <a:xfrm flipV="1">
            <a:off x="6829580" y="3569279"/>
            <a:ext cx="1734" cy="688006"/>
          </a:xfrm>
          <a:prstGeom prst="line">
            <a:avLst/>
          </a:prstGeom>
          <a:noFill/>
          <a:ln w="254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4" name="Line 84"/>
          <p:cNvSpPr>
            <a:spLocks noChangeShapeType="1"/>
          </p:cNvSpPr>
          <p:nvPr/>
        </p:nvSpPr>
        <p:spPr bwMode="auto">
          <a:xfrm flipH="1" flipV="1">
            <a:off x="7552991" y="4378601"/>
            <a:ext cx="867" cy="274601"/>
          </a:xfrm>
          <a:prstGeom prst="line">
            <a:avLst/>
          </a:prstGeom>
          <a:noFill/>
          <a:ln w="254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65" name="Picture 64" descr="Screen shot 2011-06-15 at 2.50.17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30917" y="3161637"/>
            <a:ext cx="327826" cy="417714"/>
          </a:xfrm>
          <a:prstGeom prst="rect">
            <a:avLst/>
          </a:prstGeom>
        </p:spPr>
      </p:pic>
      <p:pic>
        <p:nvPicPr>
          <p:cNvPr id="66" name="Picture 65" descr="Screen shot 2011-06-15 at 2.50.17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1546" y="3182653"/>
            <a:ext cx="327826" cy="417714"/>
          </a:xfrm>
          <a:prstGeom prst="rect">
            <a:avLst/>
          </a:prstGeom>
        </p:spPr>
      </p:pic>
      <p:pic>
        <p:nvPicPr>
          <p:cNvPr id="67" name="Picture 66" descr="Screen shot 2011-06-15 at 2.50.17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46489" y="3159873"/>
            <a:ext cx="327826" cy="417714"/>
          </a:xfrm>
          <a:prstGeom prst="rect">
            <a:avLst/>
          </a:prstGeom>
        </p:spPr>
      </p:pic>
    </p:spTree>
    <p:extLst>
      <p:ext uri="{BB962C8B-B14F-4D97-AF65-F5344CB8AC3E}">
        <p14:creationId xmlns:p14="http://schemas.microsoft.com/office/powerpoint/2010/main" val="25466111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itle 317"/>
          <p:cNvSpPr>
            <a:spLocks noGrp="1"/>
          </p:cNvSpPr>
          <p:nvPr>
            <p:ph type="title"/>
          </p:nvPr>
        </p:nvSpPr>
        <p:spPr/>
        <p:txBody>
          <a:bodyPr/>
          <a:lstStyle/>
          <a:p>
            <a:r>
              <a:rPr lang="en-US" dirty="0" smtClean="0"/>
              <a:t>Data Flow</a:t>
            </a:r>
            <a:endParaRPr lang="en-US" dirty="0"/>
          </a:p>
        </p:txBody>
      </p:sp>
      <p:sp>
        <p:nvSpPr>
          <p:cNvPr id="4" name="Rectangle 3"/>
          <p:cNvSpPr>
            <a:spLocks noChangeArrowheads="1"/>
          </p:cNvSpPr>
          <p:nvPr/>
        </p:nvSpPr>
        <p:spPr bwMode="auto">
          <a:xfrm>
            <a:off x="189041" y="4906269"/>
            <a:ext cx="5455799" cy="1328175"/>
          </a:xfrm>
          <a:prstGeom prst="rect">
            <a:avLst/>
          </a:prstGeom>
          <a:solidFill>
            <a:schemeClr val="accent5"/>
          </a:solidFill>
          <a:ln w="9525">
            <a:solidFill>
              <a:srgbClr val="000000"/>
            </a:solidFill>
            <a:miter lim="800000"/>
            <a:headEnd/>
            <a:tailEnd/>
          </a:ln>
          <a:effectLst>
            <a:outerShdw dist="35921" dir="2700000" algn="ctr" rotWithShape="0">
              <a:srgbClr val="808080"/>
            </a:outerShdw>
          </a:effectLst>
        </p:spPr>
        <p:txBody>
          <a:bodyPr wrap="square" lIns="92064" tIns="46033" rIns="92064" bIns="46033">
            <a:spAutoFit/>
          </a:bodyPr>
          <a:lstStyle/>
          <a:p>
            <a:pPr marL="342900" indent="-342900" algn="l">
              <a:lnSpc>
                <a:spcPct val="90000"/>
              </a:lnSpc>
              <a:spcBef>
                <a:spcPct val="25000"/>
              </a:spcBef>
              <a:buSzPct val="125000"/>
              <a:buFontTx/>
              <a:buChar char="•"/>
            </a:pPr>
            <a:r>
              <a:rPr lang="en-US" sz="1600" b="1" dirty="0" smtClean="0"/>
              <a:t>External data is collected and ingested into </a:t>
            </a:r>
            <a:r>
              <a:rPr lang="en-US" sz="1600" b="1" dirty="0" err="1" smtClean="0"/>
              <a:t>Accumulo</a:t>
            </a:r>
            <a:r>
              <a:rPr lang="en-US" sz="1600" b="1" dirty="0" smtClean="0"/>
              <a:t> via D4M  </a:t>
            </a:r>
          </a:p>
          <a:p>
            <a:pPr marL="342900" indent="-342900" algn="l">
              <a:lnSpc>
                <a:spcPct val="90000"/>
              </a:lnSpc>
              <a:spcBef>
                <a:spcPct val="25000"/>
              </a:spcBef>
              <a:buSzPct val="125000"/>
              <a:buFontTx/>
              <a:buChar char="•"/>
            </a:pPr>
            <a:r>
              <a:rPr lang="en-US" sz="1600" b="1" dirty="0" smtClean="0"/>
              <a:t>Data is processed and enriched to generate URI</a:t>
            </a:r>
          </a:p>
          <a:p>
            <a:pPr marL="342900" indent="-342900" algn="l">
              <a:lnSpc>
                <a:spcPct val="90000"/>
              </a:lnSpc>
              <a:spcBef>
                <a:spcPct val="25000"/>
              </a:spcBef>
              <a:buSzPct val="125000"/>
              <a:buFontTx/>
              <a:buChar char="•"/>
            </a:pPr>
            <a:r>
              <a:rPr lang="en-US" sz="1600" b="1" dirty="0" smtClean="0"/>
              <a:t>URI is read by Master Server updating the environment for all clients</a:t>
            </a:r>
            <a:endParaRPr lang="en-US" sz="1600" b="1" dirty="0"/>
          </a:p>
        </p:txBody>
      </p:sp>
      <p:pic>
        <p:nvPicPr>
          <p:cNvPr id="5" name="Picture 4"/>
          <p:cNvPicPr>
            <a:picLocks noChangeAspect="1"/>
          </p:cNvPicPr>
          <p:nvPr/>
        </p:nvPicPr>
        <p:blipFill>
          <a:blip r:embed="rId3"/>
          <a:stretch>
            <a:fillRect/>
          </a:stretch>
        </p:blipFill>
        <p:spPr>
          <a:xfrm>
            <a:off x="182573" y="1064698"/>
            <a:ext cx="8933886" cy="5190051"/>
          </a:xfrm>
          <a:prstGeom prst="rect">
            <a:avLst/>
          </a:prstGeom>
        </p:spPr>
      </p:pic>
    </p:spTree>
    <p:extLst>
      <p:ext uri="{BB962C8B-B14F-4D97-AF65-F5344CB8AC3E}">
        <p14:creationId xmlns:p14="http://schemas.microsoft.com/office/powerpoint/2010/main" val="25466111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490910" y="2936032"/>
            <a:ext cx="4572000" cy="457200"/>
          </a:xfrm>
          <a:prstGeom prst="roundRect">
            <a:avLst>
              <a:gd name="adj" fmla="val 26339"/>
            </a:avLst>
          </a:prstGeom>
          <a:solidFill>
            <a:srgbClr val="003767"/>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l"/>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solidFill>
                  <a:srgbClr val="000000"/>
                </a:solidFill>
              </a:rPr>
              <a:t>Introduction</a:t>
            </a:r>
          </a:p>
          <a:p>
            <a:endParaRPr lang="en-US" dirty="0" smtClean="0">
              <a:solidFill>
                <a:srgbClr val="000000"/>
              </a:solidFill>
            </a:endParaRPr>
          </a:p>
          <a:p>
            <a:r>
              <a:rPr lang="en-US" dirty="0" smtClean="0"/>
              <a:t>Approach</a:t>
            </a:r>
          </a:p>
          <a:p>
            <a:pPr marL="0" indent="0">
              <a:buNone/>
            </a:pPr>
            <a:endParaRPr lang="en-US" dirty="0" smtClean="0">
              <a:solidFill>
                <a:srgbClr val="000000"/>
              </a:solidFill>
            </a:endParaRPr>
          </a:p>
          <a:p>
            <a:r>
              <a:rPr lang="en-US" dirty="0" smtClean="0">
                <a:solidFill>
                  <a:schemeClr val="bg1"/>
                </a:solidFill>
              </a:rPr>
              <a:t>Results</a:t>
            </a:r>
          </a:p>
          <a:p>
            <a:endParaRPr lang="en-US" dirty="0" smtClean="0">
              <a:solidFill>
                <a:srgbClr val="000000"/>
              </a:solidFill>
            </a:endParaRPr>
          </a:p>
          <a:p>
            <a:r>
              <a:rPr lang="en-US" dirty="0" smtClean="0">
                <a:solidFill>
                  <a:srgbClr val="000000"/>
                </a:solidFill>
              </a:rPr>
              <a:t>Summary</a:t>
            </a:r>
            <a:endParaRPr lang="en-US" dirty="0">
              <a:solidFill>
                <a:srgbClr val="000000"/>
              </a:solidFill>
            </a:endParaRPr>
          </a:p>
        </p:txBody>
      </p:sp>
    </p:spTree>
    <p:extLst>
      <p:ext uri="{BB962C8B-B14F-4D97-AF65-F5344CB8AC3E}">
        <p14:creationId xmlns:p14="http://schemas.microsoft.com/office/powerpoint/2010/main" val="366092656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itle 132"/>
          <p:cNvSpPr>
            <a:spLocks noGrp="1"/>
          </p:cNvSpPr>
          <p:nvPr>
            <p:ph type="title"/>
          </p:nvPr>
        </p:nvSpPr>
        <p:spPr/>
        <p:txBody>
          <a:bodyPr/>
          <a:lstStyle/>
          <a:p>
            <a:r>
              <a:rPr lang="en-US" dirty="0" smtClean="0"/>
              <a:t>TX2500 Cluster View</a:t>
            </a:r>
            <a:endParaRPr lang="en-US" dirty="0"/>
          </a:p>
        </p:txBody>
      </p:sp>
      <p:pic>
        <p:nvPicPr>
          <p:cNvPr id="3" name="Picture 2"/>
          <p:cNvPicPr>
            <a:picLocks noChangeAspect="1"/>
          </p:cNvPicPr>
          <p:nvPr/>
        </p:nvPicPr>
        <p:blipFill>
          <a:blip r:embed="rId3"/>
          <a:stretch>
            <a:fillRect/>
          </a:stretch>
        </p:blipFill>
        <p:spPr>
          <a:xfrm>
            <a:off x="1337859" y="1004251"/>
            <a:ext cx="6911268" cy="5211409"/>
          </a:xfrm>
          <a:prstGeom prst="rect">
            <a:avLst/>
          </a:prstGeom>
        </p:spPr>
      </p:pic>
      <p:sp>
        <p:nvSpPr>
          <p:cNvPr id="4" name="Rectangle 3"/>
          <p:cNvSpPr>
            <a:spLocks noChangeArrowheads="1"/>
          </p:cNvSpPr>
          <p:nvPr/>
        </p:nvSpPr>
        <p:spPr bwMode="auto">
          <a:xfrm>
            <a:off x="3707635" y="5210298"/>
            <a:ext cx="5436366" cy="884977"/>
          </a:xfrm>
          <a:prstGeom prst="rect">
            <a:avLst/>
          </a:prstGeom>
          <a:solidFill>
            <a:schemeClr val="accent5"/>
          </a:solidFill>
          <a:ln w="9525">
            <a:solidFill>
              <a:srgbClr val="000000"/>
            </a:solidFill>
            <a:miter lim="800000"/>
            <a:headEnd/>
            <a:tailEnd/>
          </a:ln>
          <a:effectLst>
            <a:outerShdw dist="35921" dir="2700000" algn="ctr" rotWithShape="0">
              <a:srgbClr val="808080"/>
            </a:outerShdw>
          </a:effectLst>
        </p:spPr>
        <p:txBody>
          <a:bodyPr wrap="square" lIns="92064" tIns="46033" rIns="92064" bIns="46033">
            <a:spAutoFit/>
          </a:bodyPr>
          <a:lstStyle/>
          <a:p>
            <a:pPr marL="342900" indent="-342900" algn="l">
              <a:lnSpc>
                <a:spcPct val="90000"/>
              </a:lnSpc>
              <a:spcBef>
                <a:spcPct val="25000"/>
              </a:spcBef>
              <a:buSzPct val="125000"/>
              <a:buFontTx/>
              <a:buChar char="•"/>
            </a:pPr>
            <a:r>
              <a:rPr lang="en-US" sz="1600" b="1" dirty="0" smtClean="0"/>
              <a:t>View status of 600+ nodes in a single frame</a:t>
            </a:r>
          </a:p>
          <a:p>
            <a:pPr marL="342900" indent="-342900" algn="l">
              <a:lnSpc>
                <a:spcPct val="90000"/>
              </a:lnSpc>
              <a:spcBef>
                <a:spcPct val="25000"/>
              </a:spcBef>
              <a:buSzPct val="125000"/>
              <a:buFontTx/>
              <a:buChar char="•"/>
            </a:pPr>
            <a:r>
              <a:rPr lang="en-US" sz="1600" b="1" dirty="0" smtClean="0"/>
              <a:t>Able to see machines as they exist</a:t>
            </a:r>
          </a:p>
          <a:p>
            <a:pPr marL="342900" indent="-342900" algn="l">
              <a:lnSpc>
                <a:spcPct val="90000"/>
              </a:lnSpc>
              <a:spcBef>
                <a:spcPct val="25000"/>
              </a:spcBef>
              <a:buSzPct val="125000"/>
              <a:buFontTx/>
              <a:buChar char="•"/>
            </a:pPr>
            <a:r>
              <a:rPr lang="en-US" sz="1600" b="1" dirty="0" smtClean="0"/>
              <a:t>Visualize the equivalent of 5 vendor status pages</a:t>
            </a:r>
            <a:endParaRPr lang="en-US" sz="1600" b="1" dirty="0"/>
          </a:p>
        </p:txBody>
      </p:sp>
    </p:spTree>
    <p:extLst>
      <p:ext uri="{BB962C8B-B14F-4D97-AF65-F5344CB8AC3E}">
        <p14:creationId xmlns:p14="http://schemas.microsoft.com/office/powerpoint/2010/main" val="24482714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Situational Awareness</a:t>
            </a:r>
            <a:endParaRPr lang="en-US" dirty="0"/>
          </a:p>
        </p:txBody>
      </p:sp>
      <p:sp>
        <p:nvSpPr>
          <p:cNvPr id="3" name="Content Placeholder 2"/>
          <p:cNvSpPr>
            <a:spLocks noGrp="1"/>
          </p:cNvSpPr>
          <p:nvPr>
            <p:ph idx="1"/>
          </p:nvPr>
        </p:nvSpPr>
        <p:spPr/>
        <p:txBody>
          <a:bodyPr/>
          <a:lstStyle/>
          <a:p>
            <a:endParaRPr lang="en-US"/>
          </a:p>
        </p:txBody>
      </p:sp>
      <p:pic>
        <p:nvPicPr>
          <p:cNvPr id="4" name="Picture 3" descr="Screen shot 2011-09-30 at 12.29.02 PM.png"/>
          <p:cNvPicPr>
            <a:picLocks noChangeAspect="1"/>
          </p:cNvPicPr>
          <p:nvPr/>
        </p:nvPicPr>
        <p:blipFill rotWithShape="1">
          <a:blip r:embed="rId3">
            <a:extLst>
              <a:ext uri="{28A0092B-C50C-407E-A947-70E740481C1C}">
                <a14:useLocalDpi xmlns:a14="http://schemas.microsoft.com/office/drawing/2010/main" val="0"/>
              </a:ext>
            </a:extLst>
          </a:blip>
          <a:srcRect t="15513"/>
          <a:stretch/>
        </p:blipFill>
        <p:spPr>
          <a:xfrm>
            <a:off x="270573" y="1143000"/>
            <a:ext cx="8619425" cy="4912552"/>
          </a:xfrm>
          <a:prstGeom prst="rect">
            <a:avLst/>
          </a:prstGeom>
        </p:spPr>
      </p:pic>
      <p:sp>
        <p:nvSpPr>
          <p:cNvPr id="5" name="Rectangle 4"/>
          <p:cNvSpPr>
            <a:spLocks noChangeArrowheads="1"/>
          </p:cNvSpPr>
          <p:nvPr/>
        </p:nvSpPr>
        <p:spPr bwMode="auto">
          <a:xfrm>
            <a:off x="4100383" y="5197471"/>
            <a:ext cx="4835797" cy="884977"/>
          </a:xfrm>
          <a:prstGeom prst="rect">
            <a:avLst/>
          </a:prstGeom>
          <a:solidFill>
            <a:schemeClr val="accent5"/>
          </a:solidFill>
          <a:ln w="9525">
            <a:solidFill>
              <a:srgbClr val="000000"/>
            </a:solidFill>
            <a:miter lim="800000"/>
            <a:headEnd/>
            <a:tailEnd/>
          </a:ln>
          <a:effectLst>
            <a:outerShdw dist="35921" dir="2700000" algn="ctr" rotWithShape="0">
              <a:srgbClr val="808080"/>
            </a:outerShdw>
          </a:effectLst>
        </p:spPr>
        <p:txBody>
          <a:bodyPr wrap="square" lIns="92064" tIns="46033" rIns="92064" bIns="46033">
            <a:spAutoFit/>
          </a:bodyPr>
          <a:lstStyle/>
          <a:p>
            <a:pPr marL="342900" indent="-342900" algn="l">
              <a:lnSpc>
                <a:spcPct val="90000"/>
              </a:lnSpc>
              <a:spcBef>
                <a:spcPct val="25000"/>
              </a:spcBef>
              <a:buSzPct val="125000"/>
              <a:buFontTx/>
              <a:buChar char="•"/>
            </a:pPr>
            <a:r>
              <a:rPr lang="en-US" sz="1600" b="1" dirty="0" smtClean="0"/>
              <a:t>Virtualized the Lincoln physical plant </a:t>
            </a:r>
          </a:p>
          <a:p>
            <a:pPr marL="342900" indent="-342900" algn="l">
              <a:lnSpc>
                <a:spcPct val="90000"/>
              </a:lnSpc>
              <a:spcBef>
                <a:spcPct val="25000"/>
              </a:spcBef>
              <a:buSzPct val="125000"/>
              <a:buFontTx/>
              <a:buChar char="•"/>
            </a:pPr>
            <a:r>
              <a:rPr lang="en-US" sz="1600" b="1" dirty="0" smtClean="0"/>
              <a:t>Created a world familiar to an analyst</a:t>
            </a:r>
          </a:p>
          <a:p>
            <a:pPr marL="342900" indent="-342900" algn="l">
              <a:lnSpc>
                <a:spcPct val="90000"/>
              </a:lnSpc>
              <a:spcBef>
                <a:spcPct val="25000"/>
              </a:spcBef>
              <a:buSzPct val="125000"/>
              <a:buFontTx/>
              <a:buChar char="•"/>
            </a:pPr>
            <a:r>
              <a:rPr lang="en-US" sz="1600" b="1" dirty="0" smtClean="0"/>
              <a:t>All current network assets are geo-located  </a:t>
            </a:r>
            <a:endParaRPr lang="en-US" sz="16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Situational Awareness</a:t>
            </a:r>
            <a:endParaRPr lang="en-US" dirty="0"/>
          </a:p>
        </p:txBody>
      </p:sp>
      <p:pic>
        <p:nvPicPr>
          <p:cNvPr id="4" name="Picture 3"/>
          <p:cNvPicPr>
            <a:picLocks noChangeAspect="1"/>
          </p:cNvPicPr>
          <p:nvPr/>
        </p:nvPicPr>
        <p:blipFill>
          <a:blip r:embed="rId3"/>
          <a:stretch>
            <a:fillRect/>
          </a:stretch>
        </p:blipFill>
        <p:spPr>
          <a:xfrm>
            <a:off x="146107" y="956388"/>
            <a:ext cx="8822295" cy="5393649"/>
          </a:xfrm>
          <a:prstGeom prst="rect">
            <a:avLst/>
          </a:prstGeom>
        </p:spPr>
      </p:pic>
      <p:sp>
        <p:nvSpPr>
          <p:cNvPr id="5" name="Rectangle 4"/>
          <p:cNvSpPr>
            <a:spLocks noChangeArrowheads="1"/>
          </p:cNvSpPr>
          <p:nvPr/>
        </p:nvSpPr>
        <p:spPr bwMode="auto">
          <a:xfrm>
            <a:off x="4138870" y="5210298"/>
            <a:ext cx="4835797" cy="1106576"/>
          </a:xfrm>
          <a:prstGeom prst="rect">
            <a:avLst/>
          </a:prstGeom>
          <a:solidFill>
            <a:schemeClr val="accent5"/>
          </a:solidFill>
          <a:ln w="9525">
            <a:solidFill>
              <a:srgbClr val="000000"/>
            </a:solidFill>
            <a:miter lim="800000"/>
            <a:headEnd/>
            <a:tailEnd/>
          </a:ln>
          <a:effectLst>
            <a:outerShdw dist="35921" dir="2700000" algn="ctr" rotWithShape="0">
              <a:srgbClr val="808080"/>
            </a:outerShdw>
          </a:effectLst>
        </p:spPr>
        <p:txBody>
          <a:bodyPr wrap="square" lIns="92064" tIns="46033" rIns="92064" bIns="46033">
            <a:spAutoFit/>
          </a:bodyPr>
          <a:lstStyle/>
          <a:p>
            <a:pPr marL="342900" indent="-342900" algn="l">
              <a:lnSpc>
                <a:spcPct val="90000"/>
              </a:lnSpc>
              <a:spcBef>
                <a:spcPct val="25000"/>
              </a:spcBef>
              <a:buSzPct val="125000"/>
              <a:buFontTx/>
              <a:buChar char="•"/>
            </a:pPr>
            <a:r>
              <a:rPr lang="en-US" sz="1600" b="1" dirty="0" smtClean="0"/>
              <a:t>A single view provides immediate insight to network activity </a:t>
            </a:r>
          </a:p>
          <a:p>
            <a:pPr marL="342900" indent="-342900" algn="l">
              <a:lnSpc>
                <a:spcPct val="90000"/>
              </a:lnSpc>
              <a:spcBef>
                <a:spcPct val="25000"/>
              </a:spcBef>
              <a:buSzPct val="125000"/>
              <a:buFontTx/>
              <a:buChar char="•"/>
            </a:pPr>
            <a:r>
              <a:rPr lang="en-US" sz="1600" b="1" dirty="0" smtClean="0"/>
              <a:t>Quickly assess actionable information</a:t>
            </a:r>
          </a:p>
          <a:p>
            <a:pPr marL="342900" indent="-342900" algn="l">
              <a:lnSpc>
                <a:spcPct val="90000"/>
              </a:lnSpc>
              <a:spcBef>
                <a:spcPct val="25000"/>
              </a:spcBef>
              <a:buSzPct val="125000"/>
              <a:buFontTx/>
              <a:buChar char="•"/>
            </a:pPr>
            <a:r>
              <a:rPr lang="en-US" sz="1600" b="1" dirty="0" smtClean="0"/>
              <a:t>Patrol mode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itle 132"/>
          <p:cNvSpPr>
            <a:spLocks noGrp="1"/>
          </p:cNvSpPr>
          <p:nvPr>
            <p:ph type="title"/>
          </p:nvPr>
        </p:nvSpPr>
        <p:spPr/>
        <p:txBody>
          <a:bodyPr/>
          <a:lstStyle/>
          <a:p>
            <a:r>
              <a:rPr lang="en-US" dirty="0" smtClean="0"/>
              <a:t>Network Situational Awareness</a:t>
            </a:r>
            <a:endParaRPr lang="en-US" dirty="0"/>
          </a:p>
        </p:txBody>
      </p:sp>
      <p:pic>
        <p:nvPicPr>
          <p:cNvPr id="3" name="Picture 2"/>
          <p:cNvPicPr/>
          <p:nvPr/>
        </p:nvPicPr>
        <p:blipFill rotWithShape="1">
          <a:blip r:embed="rId3">
            <a:extLst>
              <a:ext uri="{28A0092B-C50C-407E-A947-70E740481C1C}">
                <a14:useLocalDpi xmlns:a14="http://schemas.microsoft.com/office/drawing/2010/main" val="0"/>
              </a:ext>
            </a:extLst>
          </a:blip>
          <a:srcRect r="24491"/>
          <a:stretch/>
        </p:blipFill>
        <p:spPr bwMode="auto">
          <a:xfrm>
            <a:off x="729954" y="1030110"/>
            <a:ext cx="8047158" cy="5256749"/>
          </a:xfrm>
          <a:prstGeom prst="rect">
            <a:avLst/>
          </a:prstGeom>
          <a:noFill/>
          <a:ln>
            <a:solidFill>
              <a:schemeClr val="tx1"/>
            </a:solidFill>
          </a:ln>
          <a:extLst>
            <a:ext uri="{53640926-AAD7-44d8-BBD7-CCE9431645EC}">
              <a14:shadowObscured xmlns:a14="http://schemas.microsoft.com/office/drawing/2010/main"/>
            </a:ext>
          </a:extLst>
        </p:spPr>
      </p:pic>
      <p:sp>
        <p:nvSpPr>
          <p:cNvPr id="4" name="Rectangle 3"/>
          <p:cNvSpPr>
            <a:spLocks noChangeArrowheads="1"/>
          </p:cNvSpPr>
          <p:nvPr/>
        </p:nvSpPr>
        <p:spPr bwMode="auto">
          <a:xfrm>
            <a:off x="3997751" y="5210298"/>
            <a:ext cx="5005130" cy="1389730"/>
          </a:xfrm>
          <a:prstGeom prst="rect">
            <a:avLst/>
          </a:prstGeom>
          <a:solidFill>
            <a:schemeClr val="accent5"/>
          </a:solidFill>
          <a:ln w="9525">
            <a:solidFill>
              <a:srgbClr val="000000"/>
            </a:solidFill>
            <a:miter lim="800000"/>
            <a:headEnd/>
            <a:tailEnd/>
          </a:ln>
          <a:effectLst>
            <a:outerShdw dist="35921" dir="2700000" algn="ctr" rotWithShape="0">
              <a:srgbClr val="808080"/>
            </a:outerShdw>
          </a:effectLst>
        </p:spPr>
        <p:txBody>
          <a:bodyPr wrap="square" lIns="92064" tIns="46033" rIns="92064" bIns="46033">
            <a:spAutoFit/>
          </a:bodyPr>
          <a:lstStyle/>
          <a:p>
            <a:pPr marL="342900" indent="-342900" algn="l">
              <a:lnSpc>
                <a:spcPct val="90000"/>
              </a:lnSpc>
              <a:spcBef>
                <a:spcPct val="25000"/>
              </a:spcBef>
              <a:buSzPct val="125000"/>
              <a:buFontTx/>
              <a:buChar char="•"/>
            </a:pPr>
            <a:r>
              <a:rPr lang="en-US" sz="1600" b="1" dirty="0" smtClean="0"/>
              <a:t>Collision detection easily identifies hubs, switches, </a:t>
            </a:r>
            <a:r>
              <a:rPr lang="en-US" sz="1600" b="1" dirty="0" err="1" smtClean="0"/>
              <a:t>VM’s</a:t>
            </a:r>
            <a:endParaRPr lang="en-US" sz="1600" b="1" dirty="0" smtClean="0"/>
          </a:p>
          <a:p>
            <a:pPr marL="342900" indent="-342900" algn="l">
              <a:lnSpc>
                <a:spcPct val="90000"/>
              </a:lnSpc>
              <a:spcBef>
                <a:spcPct val="25000"/>
              </a:spcBef>
              <a:buSzPct val="125000"/>
              <a:buFontTx/>
              <a:buChar char="•"/>
            </a:pPr>
            <a:r>
              <a:rPr lang="en-US" sz="1600" b="1" dirty="0" smtClean="0"/>
              <a:t>Radar plots network assets not in player view</a:t>
            </a:r>
          </a:p>
          <a:p>
            <a:pPr marL="342900" indent="-342900" algn="l">
              <a:lnSpc>
                <a:spcPct val="90000"/>
              </a:lnSpc>
              <a:spcBef>
                <a:spcPct val="25000"/>
              </a:spcBef>
              <a:buSzPct val="125000"/>
              <a:buFontTx/>
              <a:buChar char="•"/>
            </a:pPr>
            <a:r>
              <a:rPr lang="en-US" sz="1600" b="1" dirty="0" err="1" smtClean="0"/>
              <a:t>Mouseover</a:t>
            </a:r>
            <a:r>
              <a:rPr lang="en-US" sz="1600" b="1" dirty="0" smtClean="0"/>
              <a:t> to show assets detail</a:t>
            </a:r>
          </a:p>
          <a:p>
            <a:pPr marL="342900" indent="-342900" algn="l">
              <a:lnSpc>
                <a:spcPct val="90000"/>
              </a:lnSpc>
              <a:spcBef>
                <a:spcPct val="25000"/>
              </a:spcBef>
              <a:buSzPct val="125000"/>
              <a:buFontTx/>
              <a:buChar char="•"/>
            </a:pPr>
            <a:r>
              <a:rPr lang="en-US" sz="1600" b="1" dirty="0" err="1" smtClean="0"/>
              <a:t>Mouseup</a:t>
            </a:r>
            <a:r>
              <a:rPr lang="en-US" sz="1600" b="1" dirty="0" smtClean="0"/>
              <a:t> events provide potential actions</a:t>
            </a:r>
            <a:endParaRPr lang="en-US" sz="1600" b="1" dirty="0"/>
          </a:p>
        </p:txBody>
      </p:sp>
    </p:spTree>
    <p:extLst>
      <p:ext uri="{BB962C8B-B14F-4D97-AF65-F5344CB8AC3E}">
        <p14:creationId xmlns:p14="http://schemas.microsoft.com/office/powerpoint/2010/main" val="24482714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490910" y="1251664"/>
            <a:ext cx="4572000" cy="457200"/>
          </a:xfrm>
          <a:prstGeom prst="roundRect">
            <a:avLst>
              <a:gd name="adj" fmla="val 26339"/>
            </a:avLst>
          </a:prstGeom>
          <a:solidFill>
            <a:srgbClr val="003767"/>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l"/>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a:buClr>
                <a:schemeClr val="bg1"/>
              </a:buClr>
            </a:pPr>
            <a:r>
              <a:rPr lang="en-US" dirty="0" smtClean="0">
                <a:solidFill>
                  <a:schemeClr val="bg1"/>
                </a:solidFill>
              </a:rPr>
              <a:t>Introduction</a:t>
            </a:r>
          </a:p>
          <a:p>
            <a:endParaRPr lang="en-US" dirty="0" smtClean="0"/>
          </a:p>
          <a:p>
            <a:r>
              <a:rPr lang="en-US" dirty="0" smtClean="0">
                <a:solidFill>
                  <a:srgbClr val="000000"/>
                </a:solidFill>
              </a:rPr>
              <a:t>Approach</a:t>
            </a:r>
          </a:p>
          <a:p>
            <a:pPr marL="0" indent="0">
              <a:buNone/>
            </a:pPr>
            <a:endParaRPr lang="en-US" dirty="0" smtClean="0"/>
          </a:p>
          <a:p>
            <a:r>
              <a:rPr lang="en-US" dirty="0" smtClean="0"/>
              <a:t>Results</a:t>
            </a:r>
          </a:p>
          <a:p>
            <a:endParaRPr lang="en-US" dirty="0" smtClean="0"/>
          </a:p>
          <a:p>
            <a:r>
              <a:rPr lang="en-US" dirty="0" smtClean="0"/>
              <a:t>Summary</a:t>
            </a:r>
            <a:endParaRPr lang="en-US" dirty="0"/>
          </a:p>
        </p:txBody>
      </p:sp>
    </p:spTree>
    <p:extLst>
      <p:ext uri="{BB962C8B-B14F-4D97-AF65-F5344CB8AC3E}">
        <p14:creationId xmlns:p14="http://schemas.microsoft.com/office/powerpoint/2010/main" val="11059293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itle 132"/>
          <p:cNvSpPr>
            <a:spLocks noGrp="1"/>
          </p:cNvSpPr>
          <p:nvPr>
            <p:ph type="title"/>
          </p:nvPr>
        </p:nvSpPr>
        <p:spPr/>
        <p:txBody>
          <a:bodyPr/>
          <a:lstStyle/>
          <a:p>
            <a:r>
              <a:rPr lang="en-US" dirty="0" smtClean="0"/>
              <a:t>Network Situational Awareness</a:t>
            </a:r>
            <a:endParaRPr lang="en-US" dirty="0"/>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475810" y="994888"/>
            <a:ext cx="8286522" cy="5252193"/>
          </a:xfrm>
          <a:prstGeom prst="rect">
            <a:avLst/>
          </a:prstGeom>
          <a:noFill/>
          <a:ln>
            <a:solidFill>
              <a:srgbClr val="000000"/>
            </a:solidFill>
          </a:ln>
        </p:spPr>
      </p:pic>
      <p:sp>
        <p:nvSpPr>
          <p:cNvPr id="4" name="Rectangle 3"/>
          <p:cNvSpPr>
            <a:spLocks noChangeArrowheads="1"/>
          </p:cNvSpPr>
          <p:nvPr/>
        </p:nvSpPr>
        <p:spPr bwMode="auto">
          <a:xfrm>
            <a:off x="264459" y="5300098"/>
            <a:ext cx="4482339" cy="823421"/>
          </a:xfrm>
          <a:prstGeom prst="rect">
            <a:avLst/>
          </a:prstGeom>
          <a:solidFill>
            <a:schemeClr val="accent5"/>
          </a:solidFill>
          <a:ln w="9525">
            <a:solidFill>
              <a:srgbClr val="000000"/>
            </a:solidFill>
            <a:miter lim="800000"/>
            <a:headEnd/>
            <a:tailEnd/>
          </a:ln>
          <a:effectLst>
            <a:outerShdw dist="35921" dir="2700000" algn="ctr" rotWithShape="0">
              <a:srgbClr val="808080"/>
            </a:outerShdw>
          </a:effectLst>
        </p:spPr>
        <p:txBody>
          <a:bodyPr wrap="square" lIns="92064" tIns="46033" rIns="92064" bIns="46033">
            <a:spAutoFit/>
          </a:bodyPr>
          <a:lstStyle/>
          <a:p>
            <a:pPr marL="342900" indent="-342900" algn="l">
              <a:lnSpc>
                <a:spcPct val="90000"/>
              </a:lnSpc>
              <a:spcBef>
                <a:spcPct val="25000"/>
              </a:spcBef>
              <a:buSzPct val="125000"/>
              <a:buFontTx/>
              <a:buChar char="•"/>
            </a:pPr>
            <a:r>
              <a:rPr lang="en-US" sz="1600" b="1" dirty="0" smtClean="0"/>
              <a:t>Filter window for targeted approach</a:t>
            </a:r>
          </a:p>
          <a:p>
            <a:pPr marL="342900" indent="-342900" algn="l">
              <a:lnSpc>
                <a:spcPct val="90000"/>
              </a:lnSpc>
              <a:spcBef>
                <a:spcPct val="25000"/>
              </a:spcBef>
              <a:buSzPct val="125000"/>
              <a:buFontTx/>
              <a:buChar char="•"/>
            </a:pPr>
            <a:r>
              <a:rPr lang="en-US" sz="1600" b="1" dirty="0" smtClean="0"/>
              <a:t>Chat/Command window for in game communication and game actions</a:t>
            </a:r>
            <a:endParaRPr lang="en-US" sz="1600" b="1" dirty="0"/>
          </a:p>
        </p:txBody>
      </p:sp>
    </p:spTree>
    <p:extLst>
      <p:ext uri="{BB962C8B-B14F-4D97-AF65-F5344CB8AC3E}">
        <p14:creationId xmlns:p14="http://schemas.microsoft.com/office/powerpoint/2010/main" val="24482714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itle 132"/>
          <p:cNvSpPr>
            <a:spLocks noGrp="1"/>
          </p:cNvSpPr>
          <p:nvPr>
            <p:ph type="title"/>
          </p:nvPr>
        </p:nvSpPr>
        <p:spPr/>
        <p:txBody>
          <a:bodyPr/>
          <a:lstStyle/>
          <a:p>
            <a:r>
              <a:rPr lang="en-US" dirty="0" smtClean="0"/>
              <a:t>Scaling Results</a:t>
            </a:r>
            <a:endParaRPr lang="en-US" dirty="0"/>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272262" y="949536"/>
            <a:ext cx="8592703" cy="5079475"/>
          </a:xfrm>
          <a:prstGeom prst="rect">
            <a:avLst/>
          </a:prstGeom>
          <a:noFill/>
          <a:ln>
            <a:noFill/>
          </a:ln>
        </p:spPr>
      </p:pic>
    </p:spTree>
    <p:extLst>
      <p:ext uri="{BB962C8B-B14F-4D97-AF65-F5344CB8AC3E}">
        <p14:creationId xmlns:p14="http://schemas.microsoft.com/office/powerpoint/2010/main" val="24482714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71"/>
          <p:cNvSpPr>
            <a:spLocks noGrp="1"/>
          </p:cNvSpPr>
          <p:nvPr>
            <p:ph type="title"/>
          </p:nvPr>
        </p:nvSpPr>
        <p:spPr/>
        <p:txBody>
          <a:bodyPr/>
          <a:lstStyle/>
          <a:p>
            <a:r>
              <a:rPr lang="en-US" dirty="0" smtClean="0"/>
              <a:t>Future Development</a:t>
            </a:r>
            <a:endParaRPr lang="en-US" dirty="0"/>
          </a:p>
        </p:txBody>
      </p:sp>
      <p:sp>
        <p:nvSpPr>
          <p:cNvPr id="73" name="Rectangle 72"/>
          <p:cNvSpPr/>
          <p:nvPr/>
        </p:nvSpPr>
        <p:spPr>
          <a:xfrm>
            <a:off x="446798" y="1179718"/>
            <a:ext cx="7720127" cy="4185762"/>
          </a:xfrm>
          <a:prstGeom prst="rect">
            <a:avLst/>
          </a:prstGeom>
        </p:spPr>
        <p:txBody>
          <a:bodyPr wrap="square">
            <a:spAutoFit/>
          </a:bodyPr>
          <a:lstStyle/>
          <a:p>
            <a:pPr algn="l"/>
            <a:r>
              <a:rPr lang="en-US" sz="2000" b="1" dirty="0" smtClean="0"/>
              <a:t>Performance and scalability Improvement</a:t>
            </a:r>
          </a:p>
          <a:p>
            <a:pPr lvl="1" algn="l">
              <a:buFont typeface="Arial"/>
              <a:buChar char="•"/>
            </a:pPr>
            <a:r>
              <a:rPr lang="en-US" sz="2000" b="1" dirty="0" smtClean="0"/>
              <a:t> </a:t>
            </a:r>
            <a:r>
              <a:rPr lang="en-US" sz="1800" b="1" dirty="0" smtClean="0"/>
              <a:t>Occlusion layers</a:t>
            </a:r>
          </a:p>
          <a:p>
            <a:pPr lvl="1" algn="l">
              <a:buFont typeface="Arial"/>
              <a:buChar char="•"/>
            </a:pPr>
            <a:r>
              <a:rPr lang="en-US" sz="1800" b="1" dirty="0" smtClean="0"/>
              <a:t> Leveling</a:t>
            </a:r>
          </a:p>
          <a:p>
            <a:pPr lvl="1" algn="l">
              <a:buFont typeface="Arial"/>
              <a:buChar char="•"/>
            </a:pPr>
            <a:r>
              <a:rPr lang="en-US" sz="1800" b="1" dirty="0" smtClean="0"/>
              <a:t> Spatial recognition</a:t>
            </a:r>
          </a:p>
          <a:p>
            <a:pPr lvl="1" algn="l">
              <a:buFont typeface="Arial"/>
              <a:buChar char="•"/>
            </a:pPr>
            <a:r>
              <a:rPr lang="en-US" sz="1800" b="1" dirty="0" smtClean="0"/>
              <a:t> Asset management</a:t>
            </a:r>
          </a:p>
          <a:p>
            <a:pPr lvl="1" algn="l">
              <a:buFont typeface="Arial"/>
              <a:buChar char="•"/>
            </a:pPr>
            <a:r>
              <a:rPr lang="en-US" sz="1800" b="1" dirty="0" smtClean="0"/>
              <a:t> Resource allocation</a:t>
            </a:r>
          </a:p>
          <a:p>
            <a:pPr algn="l"/>
            <a:endParaRPr lang="en-US" sz="2000" b="1" dirty="0" smtClean="0"/>
          </a:p>
          <a:p>
            <a:pPr algn="l"/>
            <a:r>
              <a:rPr lang="en-US" sz="2000" b="1" dirty="0" smtClean="0"/>
              <a:t>Incorporate more data from network collectors</a:t>
            </a:r>
          </a:p>
          <a:p>
            <a:pPr lvl="1" algn="l">
              <a:buFont typeface="Arial"/>
              <a:buChar char="•"/>
            </a:pPr>
            <a:r>
              <a:rPr lang="en-US" sz="1800" b="1" dirty="0" smtClean="0"/>
              <a:t> Experiment with different visual cues</a:t>
            </a:r>
          </a:p>
          <a:p>
            <a:pPr lvl="1" algn="l">
              <a:buFont typeface="Arial"/>
              <a:buChar char="•"/>
            </a:pPr>
            <a:r>
              <a:rPr lang="en-US" sz="1800" b="1" dirty="0" smtClean="0"/>
              <a:t> Wireless Devices </a:t>
            </a:r>
          </a:p>
          <a:p>
            <a:pPr lvl="1" algn="l">
              <a:buFont typeface="Arial"/>
              <a:buChar char="•"/>
            </a:pPr>
            <a:r>
              <a:rPr lang="en-US" sz="1800" b="1" dirty="0" smtClean="0"/>
              <a:t> VPN devices</a:t>
            </a:r>
          </a:p>
          <a:p>
            <a:pPr lvl="1" algn="l"/>
            <a:r>
              <a:rPr lang="en-US" sz="2000" b="1" dirty="0" smtClean="0"/>
              <a:t> </a:t>
            </a:r>
          </a:p>
          <a:p>
            <a:pPr algn="l"/>
            <a:r>
              <a:rPr lang="en-US" sz="2000" b="1" dirty="0" smtClean="0"/>
              <a:t>Mobile platforms </a:t>
            </a:r>
          </a:p>
          <a:p>
            <a:pPr lvl="1" algn="l">
              <a:buFont typeface="Arial"/>
              <a:buChar char="•"/>
            </a:pPr>
            <a:r>
              <a:rPr lang="en-US" sz="1800" b="1" dirty="0" smtClean="0"/>
              <a:t> Leverage GPS in devices merged with CAD data </a:t>
            </a:r>
          </a:p>
        </p:txBody>
      </p:sp>
    </p:spTree>
    <p:extLst>
      <p:ext uri="{BB962C8B-B14F-4D97-AF65-F5344CB8AC3E}">
        <p14:creationId xmlns:p14="http://schemas.microsoft.com/office/powerpoint/2010/main" val="27442592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49830" y="1186680"/>
            <a:ext cx="8193024" cy="4828032"/>
          </a:xfrm>
        </p:spPr>
        <p:txBody>
          <a:bodyPr/>
          <a:lstStyle/>
          <a:p>
            <a:pPr>
              <a:buNone/>
            </a:pPr>
            <a:r>
              <a:rPr lang="en-US" dirty="0" smtClean="0"/>
              <a:t>Goal</a:t>
            </a:r>
          </a:p>
          <a:p>
            <a:pPr lvl="1">
              <a:buFont typeface="Arial"/>
              <a:buChar char="•"/>
            </a:pPr>
            <a:r>
              <a:rPr lang="en-US" dirty="0" smtClean="0"/>
              <a:t>Achieve network situational awareness</a:t>
            </a:r>
          </a:p>
          <a:p>
            <a:pPr lvl="1">
              <a:buFont typeface="Arial"/>
              <a:buChar char="•"/>
            </a:pPr>
            <a:r>
              <a:rPr lang="en-US" dirty="0" smtClean="0"/>
              <a:t>Overcome vendor determined views and traditional web interface </a:t>
            </a:r>
          </a:p>
          <a:p>
            <a:pPr>
              <a:buNone/>
            </a:pPr>
            <a:r>
              <a:rPr lang="en-US" dirty="0" smtClean="0"/>
              <a:t>Approach</a:t>
            </a:r>
          </a:p>
          <a:p>
            <a:pPr lvl="1">
              <a:buFont typeface="Arial"/>
              <a:buChar char="•"/>
            </a:pPr>
            <a:r>
              <a:rPr lang="en-US" dirty="0" smtClean="0"/>
              <a:t>Utilize proven 3D Gaming platform</a:t>
            </a:r>
          </a:p>
          <a:p>
            <a:pPr lvl="1">
              <a:buFont typeface="Arial"/>
              <a:buChar char="•"/>
            </a:pPr>
            <a:r>
              <a:rPr lang="en-US" dirty="0" smtClean="0"/>
              <a:t>Leverage big data / big table / 3D gaming technologies</a:t>
            </a:r>
          </a:p>
          <a:p>
            <a:pPr>
              <a:buNone/>
            </a:pPr>
            <a:r>
              <a:rPr lang="en-US" dirty="0" smtClean="0"/>
              <a:t>Results</a:t>
            </a:r>
          </a:p>
          <a:p>
            <a:pPr lvl="1">
              <a:buFont typeface="Arial"/>
              <a:buChar char="•"/>
            </a:pPr>
            <a:r>
              <a:rPr lang="en-US" dirty="0" smtClean="0"/>
              <a:t>Dynamic visually appealing virtual environment</a:t>
            </a:r>
          </a:p>
          <a:p>
            <a:pPr lvl="1">
              <a:buFont typeface="Arial"/>
              <a:buChar char="•"/>
            </a:pPr>
            <a:r>
              <a:rPr lang="en-US" dirty="0" smtClean="0"/>
              <a:t>Visualize thousands of network assets in a single interface</a:t>
            </a:r>
          </a:p>
          <a:p>
            <a:pPr lvl="1">
              <a:buFont typeface="Arial"/>
              <a:buChar char="•"/>
            </a:pPr>
            <a:r>
              <a:rPr lang="en-US" dirty="0" smtClean="0"/>
              <a:t>Actionable capability to interact and respond to game events</a:t>
            </a:r>
          </a:p>
          <a:p>
            <a:pPr>
              <a:buNone/>
            </a:pPr>
            <a:r>
              <a:rPr lang="en-US" dirty="0" smtClean="0"/>
              <a:t>Future Work</a:t>
            </a:r>
          </a:p>
          <a:p>
            <a:pPr lvl="1">
              <a:buFont typeface="Arial"/>
              <a:buChar char="•"/>
            </a:pPr>
            <a:r>
              <a:rPr lang="en-US" dirty="0" smtClean="0"/>
              <a:t>Performance enhancements</a:t>
            </a:r>
          </a:p>
          <a:p>
            <a:pPr lvl="1">
              <a:buFont typeface="Arial"/>
              <a:buChar char="•"/>
            </a:pPr>
            <a:r>
              <a:rPr lang="en-US" dirty="0" smtClean="0"/>
              <a:t>Data enrichment</a:t>
            </a:r>
          </a:p>
          <a:p>
            <a:pPr lvl="1">
              <a:buFont typeface="Arial"/>
              <a:buChar char="•"/>
            </a:pPr>
            <a:r>
              <a:rPr lang="en-US" dirty="0" smtClean="0"/>
              <a:t>Mobile platform</a:t>
            </a:r>
          </a:p>
          <a:p>
            <a:pPr lvl="1"/>
            <a:endParaRPr lang="en-US" dirty="0" smtClean="0"/>
          </a:p>
        </p:txBody>
      </p:sp>
    </p:spTree>
    <p:extLst>
      <p:ext uri="{BB962C8B-B14F-4D97-AF65-F5344CB8AC3E}">
        <p14:creationId xmlns:p14="http://schemas.microsoft.com/office/powerpoint/2010/main" val="151072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Network Situational Awareness</a:t>
            </a:r>
            <a:endParaRPr lang="en-US" dirty="0"/>
          </a:p>
        </p:txBody>
      </p:sp>
      <p:sp>
        <p:nvSpPr>
          <p:cNvPr id="19" name="TextBox 18"/>
          <p:cNvSpPr txBox="1"/>
          <p:nvPr/>
        </p:nvSpPr>
        <p:spPr>
          <a:xfrm>
            <a:off x="455353" y="1020330"/>
            <a:ext cx="8086992" cy="523138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l"/>
            <a:r>
              <a:rPr lang="en-US" sz="2600" b="1" i="1" dirty="0" smtClean="0"/>
              <a:t>Network SA</a:t>
            </a:r>
          </a:p>
          <a:p>
            <a:pPr algn="l"/>
            <a:endParaRPr lang="en-US" sz="800" b="1" dirty="0" smtClean="0"/>
          </a:p>
          <a:p>
            <a:pPr algn="l"/>
            <a:r>
              <a:rPr lang="en-US" sz="2100" b="1" dirty="0" smtClean="0"/>
              <a:t>  Who/What is on the Network?</a:t>
            </a:r>
          </a:p>
          <a:p>
            <a:pPr lvl="1" algn="l">
              <a:buFont typeface="Arial"/>
              <a:buChar char="•"/>
            </a:pPr>
            <a:r>
              <a:rPr lang="en-US" sz="1800" b="1" dirty="0" smtClean="0"/>
              <a:t> Staff/Visitors</a:t>
            </a:r>
            <a:r>
              <a:rPr lang="en-US" sz="2100" b="1" dirty="0" smtClean="0"/>
              <a:t> </a:t>
            </a:r>
          </a:p>
          <a:p>
            <a:pPr algn="l"/>
            <a:endParaRPr lang="en-US" sz="800" b="1" dirty="0" smtClean="0"/>
          </a:p>
          <a:p>
            <a:pPr algn="l"/>
            <a:r>
              <a:rPr lang="en-US" sz="2100" b="1" dirty="0" smtClean="0"/>
              <a:t>  What machines are operating on the Network?</a:t>
            </a:r>
          </a:p>
          <a:p>
            <a:pPr lvl="1" algn="l">
              <a:buFont typeface="Arial"/>
              <a:buChar char="•"/>
            </a:pPr>
            <a:r>
              <a:rPr lang="en-US" sz="1800" b="1" dirty="0" smtClean="0"/>
              <a:t> Physical desktops/servers</a:t>
            </a:r>
          </a:p>
          <a:p>
            <a:pPr lvl="1" algn="l">
              <a:buFont typeface="Arial"/>
              <a:buChar char="•"/>
            </a:pPr>
            <a:r>
              <a:rPr lang="en-US" sz="1800" b="1" dirty="0" smtClean="0"/>
              <a:t> Virtual Machines</a:t>
            </a:r>
          </a:p>
          <a:p>
            <a:pPr lvl="1" algn="l">
              <a:buFont typeface="Arial"/>
              <a:buChar char="•"/>
            </a:pPr>
            <a:r>
              <a:rPr lang="en-US" sz="1800" b="1" dirty="0" smtClean="0"/>
              <a:t> Wireless Devices</a:t>
            </a:r>
          </a:p>
          <a:p>
            <a:pPr lvl="1" algn="l">
              <a:buFont typeface="Arial"/>
              <a:buChar char="•"/>
            </a:pPr>
            <a:r>
              <a:rPr lang="en-US" sz="1800" b="1" dirty="0" smtClean="0"/>
              <a:t> Remote VPN Sessions</a:t>
            </a:r>
            <a:endParaRPr lang="en-US" sz="2100" b="1" dirty="0" smtClean="0"/>
          </a:p>
          <a:p>
            <a:pPr algn="l"/>
            <a:endParaRPr lang="en-US" sz="800" b="1" dirty="0" smtClean="0"/>
          </a:p>
          <a:p>
            <a:pPr algn="l"/>
            <a:r>
              <a:rPr lang="en-US" sz="2100" b="1" dirty="0" smtClean="0"/>
              <a:t>  What do we know about the machines?</a:t>
            </a:r>
          </a:p>
          <a:p>
            <a:pPr lvl="1" algn="l">
              <a:buFont typeface="Arial"/>
              <a:buChar char="•"/>
            </a:pPr>
            <a:r>
              <a:rPr lang="en-US" sz="1800" b="1" dirty="0" smtClean="0"/>
              <a:t> Operating systems and version/patch level</a:t>
            </a:r>
          </a:p>
          <a:p>
            <a:pPr lvl="1" algn="l">
              <a:buFont typeface="Arial"/>
              <a:buChar char="•"/>
            </a:pPr>
            <a:r>
              <a:rPr lang="en-US" sz="1800" b="1" dirty="0" smtClean="0"/>
              <a:t> MAC Address</a:t>
            </a:r>
          </a:p>
          <a:p>
            <a:pPr lvl="1" algn="l">
              <a:buFont typeface="Arial"/>
              <a:buChar char="•"/>
            </a:pPr>
            <a:r>
              <a:rPr lang="en-US" sz="1800" b="1" dirty="0" smtClean="0"/>
              <a:t> IP Address</a:t>
            </a:r>
          </a:p>
          <a:p>
            <a:pPr lvl="1" algn="l">
              <a:buFont typeface="Arial"/>
              <a:buChar char="•"/>
            </a:pPr>
            <a:r>
              <a:rPr lang="en-US" sz="1800" b="1" dirty="0" smtClean="0"/>
              <a:t> Network Activity</a:t>
            </a:r>
            <a:r>
              <a:rPr lang="en-US" sz="2100" b="1" dirty="0" smtClean="0"/>
              <a:t> </a:t>
            </a:r>
          </a:p>
          <a:p>
            <a:pPr algn="l"/>
            <a:endParaRPr lang="en-US" sz="800" b="1" dirty="0" smtClean="0"/>
          </a:p>
          <a:p>
            <a:pPr algn="l"/>
            <a:r>
              <a:rPr lang="en-US" sz="2100" b="1" dirty="0" smtClean="0"/>
              <a:t>   Where are the machines located? </a:t>
            </a:r>
          </a:p>
          <a:p>
            <a:pPr lvl="1" algn="l">
              <a:buFont typeface="Arial"/>
              <a:buChar char="•"/>
            </a:pPr>
            <a:r>
              <a:rPr lang="en-US" sz="1800" b="1" dirty="0" smtClean="0"/>
              <a:t> Geo Location of the physical machine</a:t>
            </a:r>
            <a:endParaRPr lang="en-US" sz="1800" b="1" dirty="0"/>
          </a:p>
        </p:txBody>
      </p:sp>
    </p:spTree>
    <p:extLst>
      <p:ext uri="{BB962C8B-B14F-4D97-AF65-F5344CB8AC3E}">
        <p14:creationId xmlns:p14="http://schemas.microsoft.com/office/powerpoint/2010/main" val="10190011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p:txBody>
          <a:bodyPr/>
          <a:lstStyle/>
          <a:p>
            <a:r>
              <a:rPr lang="en-US" sz="2600" dirty="0" smtClean="0"/>
              <a:t>Problem: Too Much Information </a:t>
            </a:r>
            <a:br>
              <a:rPr lang="en-US" sz="2600" dirty="0" smtClean="0"/>
            </a:br>
            <a:r>
              <a:rPr lang="en-US" sz="2600" dirty="0" smtClean="0"/>
              <a:t>	         Too Many Sources</a:t>
            </a:r>
            <a:endParaRPr lang="en-US" sz="2600" dirty="0"/>
          </a:p>
        </p:txBody>
      </p:sp>
      <p:sp>
        <p:nvSpPr>
          <p:cNvPr id="30" name="TextBox 29"/>
          <p:cNvSpPr txBox="1"/>
          <p:nvPr/>
        </p:nvSpPr>
        <p:spPr>
          <a:xfrm>
            <a:off x="0" y="950120"/>
            <a:ext cx="9144000" cy="2893100"/>
          </a:xfrm>
          <a:prstGeom prst="rect">
            <a:avLst/>
          </a:prstGeom>
          <a:noFill/>
        </p:spPr>
        <p:txBody>
          <a:bodyPr wrap="square" rtlCol="0">
            <a:spAutoFit/>
          </a:bodyPr>
          <a:lstStyle/>
          <a:p>
            <a:pPr lvl="1" algn="l"/>
            <a:r>
              <a:rPr lang="en-US" b="1" dirty="0" smtClean="0"/>
              <a:t>SA process requires many data sources</a:t>
            </a:r>
          </a:p>
          <a:p>
            <a:pPr marL="1257300" lvl="2" indent="-342900" algn="l">
              <a:buFont typeface="Arial"/>
              <a:buChar char="•"/>
            </a:pPr>
            <a:r>
              <a:rPr lang="en-US" sz="2200" b="1" dirty="0" smtClean="0"/>
              <a:t>Different </a:t>
            </a:r>
            <a:r>
              <a:rPr lang="en-US" sz="2200" b="1" dirty="0" smtClean="0"/>
              <a:t>vendor supplied interfaces</a:t>
            </a:r>
          </a:p>
          <a:p>
            <a:pPr marL="1257300" lvl="2" indent="-342900" algn="l">
              <a:buFont typeface="Arial"/>
              <a:buChar char="•"/>
            </a:pPr>
            <a:r>
              <a:rPr lang="en-US" sz="2200" b="1" dirty="0" smtClean="0"/>
              <a:t>Disconnected </a:t>
            </a:r>
            <a:r>
              <a:rPr lang="en-US" sz="2200" b="1" dirty="0" smtClean="0"/>
              <a:t>data complicates analyst’s job to make associations</a:t>
            </a:r>
          </a:p>
          <a:p>
            <a:pPr marL="1257300" lvl="2" indent="-342900" algn="l">
              <a:buFont typeface="Arial"/>
              <a:buChar char="•"/>
            </a:pPr>
            <a:r>
              <a:rPr lang="en-US" sz="2200" b="1" dirty="0" smtClean="0"/>
              <a:t>Charts</a:t>
            </a:r>
            <a:r>
              <a:rPr lang="en-US" sz="2200" b="1" dirty="0" smtClean="0"/>
              <a:t>, Plots, Graphs, and Stats are not </a:t>
            </a:r>
            <a:r>
              <a:rPr lang="en-US" sz="2200" b="1" dirty="0" smtClean="0"/>
              <a:t>sustainable  interfaces </a:t>
            </a:r>
            <a:r>
              <a:rPr lang="en-US" sz="2200" b="1" dirty="0" smtClean="0"/>
              <a:t>for persistent monitoring</a:t>
            </a:r>
          </a:p>
          <a:p>
            <a:pPr lvl="1" algn="l">
              <a:buFont typeface="Arial"/>
              <a:buChar char="•"/>
            </a:pPr>
            <a:endParaRPr lang="en-US" b="1" dirty="0" smtClean="0"/>
          </a:p>
          <a:p>
            <a:pPr lvl="1" algn="l"/>
            <a:r>
              <a:rPr lang="en-US" b="1" dirty="0" smtClean="0"/>
              <a:t>  </a:t>
            </a:r>
          </a:p>
        </p:txBody>
      </p:sp>
      <p:pic>
        <p:nvPicPr>
          <p:cNvPr id="4" name="Picture 3"/>
          <p:cNvPicPr>
            <a:picLocks noChangeAspect="1"/>
          </p:cNvPicPr>
          <p:nvPr/>
        </p:nvPicPr>
        <p:blipFill>
          <a:blip r:embed="rId3"/>
          <a:stretch>
            <a:fillRect/>
          </a:stretch>
        </p:blipFill>
        <p:spPr>
          <a:xfrm>
            <a:off x="272563" y="3415998"/>
            <a:ext cx="4265365" cy="2822561"/>
          </a:xfrm>
          <a:prstGeom prst="rect">
            <a:avLst/>
          </a:prstGeom>
        </p:spPr>
      </p:pic>
      <p:pic>
        <p:nvPicPr>
          <p:cNvPr id="5" name="Picture 4"/>
          <p:cNvPicPr>
            <a:picLocks noChangeAspect="1"/>
          </p:cNvPicPr>
          <p:nvPr/>
        </p:nvPicPr>
        <p:blipFill>
          <a:blip r:embed="rId4"/>
          <a:stretch>
            <a:fillRect/>
          </a:stretch>
        </p:blipFill>
        <p:spPr>
          <a:xfrm>
            <a:off x="4586737" y="3437896"/>
            <a:ext cx="4106094" cy="2608157"/>
          </a:xfrm>
          <a:prstGeom prst="rect">
            <a:avLst/>
          </a:prstGeom>
        </p:spPr>
      </p:pic>
    </p:spTree>
    <p:extLst>
      <p:ext uri="{BB962C8B-B14F-4D97-AF65-F5344CB8AC3E}">
        <p14:creationId xmlns:p14="http://schemas.microsoft.com/office/powerpoint/2010/main" val="34061838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p:cNvSpPr>
            <a:spLocks noGrp="1"/>
          </p:cNvSpPr>
          <p:nvPr>
            <p:ph type="title"/>
          </p:nvPr>
        </p:nvSpPr>
        <p:spPr/>
        <p:txBody>
          <a:bodyPr/>
          <a:lstStyle/>
          <a:p>
            <a:r>
              <a:rPr lang="en-US" dirty="0" smtClean="0"/>
              <a:t>Visualizing Situational Awareness</a:t>
            </a:r>
            <a:endParaRPr lang="en-US" dirty="0"/>
          </a:p>
        </p:txBody>
      </p:sp>
      <p:sp>
        <p:nvSpPr>
          <p:cNvPr id="39" name="TextBox 38"/>
          <p:cNvSpPr txBox="1"/>
          <p:nvPr/>
        </p:nvSpPr>
        <p:spPr>
          <a:xfrm>
            <a:off x="325651" y="1378655"/>
            <a:ext cx="7750486" cy="830997"/>
          </a:xfrm>
          <a:prstGeom prst="rect">
            <a:avLst/>
          </a:prstGeom>
          <a:noFill/>
        </p:spPr>
        <p:txBody>
          <a:bodyPr wrap="square" rtlCol="0">
            <a:spAutoFit/>
          </a:bodyPr>
          <a:lstStyle/>
          <a:p>
            <a:pPr marL="342900" indent="-342900" algn="l">
              <a:buFont typeface="Arial"/>
              <a:buChar char="•"/>
            </a:pPr>
            <a:r>
              <a:rPr lang="en-US" b="1" dirty="0" smtClean="0"/>
              <a:t>Visualization </a:t>
            </a:r>
            <a:r>
              <a:rPr lang="en-US" b="1" dirty="0" smtClean="0"/>
              <a:t>is the most efficient method for people to absorb large amounts of data</a:t>
            </a:r>
          </a:p>
        </p:txBody>
      </p:sp>
      <p:pic>
        <p:nvPicPr>
          <p:cNvPr id="4" name="Picture 3"/>
          <p:cNvPicPr>
            <a:picLocks noChangeAspect="1"/>
          </p:cNvPicPr>
          <p:nvPr/>
        </p:nvPicPr>
        <p:blipFill>
          <a:blip r:embed="rId3"/>
          <a:stretch>
            <a:fillRect/>
          </a:stretch>
        </p:blipFill>
        <p:spPr>
          <a:xfrm>
            <a:off x="363308" y="2658400"/>
            <a:ext cx="3534046" cy="3540483"/>
          </a:xfrm>
          <a:prstGeom prst="rect">
            <a:avLst/>
          </a:prstGeom>
        </p:spPr>
      </p:pic>
      <p:sp>
        <p:nvSpPr>
          <p:cNvPr id="5" name="Rectangle 4"/>
          <p:cNvSpPr/>
          <p:nvPr/>
        </p:nvSpPr>
        <p:spPr>
          <a:xfrm>
            <a:off x="4423550" y="2280502"/>
            <a:ext cx="1137000" cy="461665"/>
          </a:xfrm>
          <a:prstGeom prst="rect">
            <a:avLst/>
          </a:prstGeom>
        </p:spPr>
        <p:txBody>
          <a:bodyPr wrap="none">
            <a:spAutoFit/>
          </a:bodyPr>
          <a:lstStyle/>
          <a:p>
            <a:pPr algn="l"/>
            <a:r>
              <a:rPr lang="en-US" dirty="0" err="1" smtClean="0"/>
              <a:t>SecViz</a:t>
            </a:r>
            <a:endParaRPr lang="en-US" dirty="0" smtClean="0"/>
          </a:p>
        </p:txBody>
      </p:sp>
      <p:sp>
        <p:nvSpPr>
          <p:cNvPr id="6" name="Rectangle 5"/>
          <p:cNvSpPr/>
          <p:nvPr/>
        </p:nvSpPr>
        <p:spPr>
          <a:xfrm>
            <a:off x="422336" y="2278477"/>
            <a:ext cx="1249060" cy="461665"/>
          </a:xfrm>
          <a:prstGeom prst="rect">
            <a:avLst/>
          </a:prstGeom>
        </p:spPr>
        <p:txBody>
          <a:bodyPr wrap="none">
            <a:spAutoFit/>
          </a:bodyPr>
          <a:lstStyle/>
          <a:p>
            <a:pPr algn="l"/>
            <a:r>
              <a:rPr lang="en-US" dirty="0" err="1" smtClean="0"/>
              <a:t>VisAlert</a:t>
            </a:r>
            <a:endParaRPr lang="en-US" dirty="0"/>
          </a:p>
        </p:txBody>
      </p:sp>
      <p:pic>
        <p:nvPicPr>
          <p:cNvPr id="7" name="Picture 6"/>
          <p:cNvPicPr>
            <a:picLocks noChangeAspect="1"/>
          </p:cNvPicPr>
          <p:nvPr/>
        </p:nvPicPr>
        <p:blipFill>
          <a:blip r:embed="rId4"/>
          <a:stretch>
            <a:fillRect/>
          </a:stretch>
        </p:blipFill>
        <p:spPr>
          <a:xfrm>
            <a:off x="4420104" y="2719601"/>
            <a:ext cx="4020868" cy="3405118"/>
          </a:xfrm>
          <a:prstGeom prst="rect">
            <a:avLst/>
          </a:prstGeom>
        </p:spPr>
      </p:pic>
    </p:spTree>
    <p:extLst>
      <p:ext uri="{BB962C8B-B14F-4D97-AF65-F5344CB8AC3E}">
        <p14:creationId xmlns:p14="http://schemas.microsoft.com/office/powerpoint/2010/main" val="10355979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p:cNvSpPr>
            <a:spLocks noGrp="1"/>
          </p:cNvSpPr>
          <p:nvPr>
            <p:ph type="title"/>
          </p:nvPr>
        </p:nvSpPr>
        <p:spPr/>
        <p:txBody>
          <a:bodyPr/>
          <a:lstStyle/>
          <a:p>
            <a:r>
              <a:rPr lang="en-US" dirty="0" smtClean="0"/>
              <a:t>3D Gaming Platform</a:t>
            </a:r>
            <a:endParaRPr lang="en-US" dirty="0"/>
          </a:p>
        </p:txBody>
      </p:sp>
      <p:sp>
        <p:nvSpPr>
          <p:cNvPr id="39" name="TextBox 38"/>
          <p:cNvSpPr txBox="1"/>
          <p:nvPr/>
        </p:nvSpPr>
        <p:spPr>
          <a:xfrm>
            <a:off x="462413" y="1257661"/>
            <a:ext cx="8441039" cy="4832092"/>
          </a:xfrm>
          <a:prstGeom prst="rect">
            <a:avLst/>
          </a:prstGeom>
          <a:noFill/>
        </p:spPr>
        <p:txBody>
          <a:bodyPr wrap="square" rtlCol="0">
            <a:spAutoFit/>
          </a:bodyPr>
          <a:lstStyle/>
          <a:p>
            <a:pPr marL="342900" indent="-342900" algn="l">
              <a:buFont typeface="Arial"/>
              <a:buChar char="•"/>
            </a:pPr>
            <a:r>
              <a:rPr lang="en-US" b="1" dirty="0" smtClean="0"/>
              <a:t>3D </a:t>
            </a:r>
            <a:r>
              <a:rPr lang="en-US" b="1" dirty="0" smtClean="0"/>
              <a:t>video games are able to display vast amounts of   </a:t>
            </a:r>
            <a:r>
              <a:rPr lang="en-US" b="1" dirty="0" smtClean="0"/>
              <a:t>         data </a:t>
            </a:r>
            <a:r>
              <a:rPr lang="en-US" b="1" dirty="0" smtClean="0"/>
              <a:t>to the player in a quickly digestible format  </a:t>
            </a:r>
          </a:p>
          <a:p>
            <a:pPr marL="171450" indent="-171450" algn="l">
              <a:buFont typeface="Arial"/>
              <a:buChar char="•"/>
            </a:pPr>
            <a:endParaRPr lang="en-US" sz="800" b="1" dirty="0" smtClean="0"/>
          </a:p>
          <a:p>
            <a:pPr marL="342900" indent="-342900" algn="l">
              <a:buFont typeface="Arial"/>
              <a:buChar char="•"/>
            </a:pPr>
            <a:r>
              <a:rPr lang="en-US" b="1" dirty="0" smtClean="0"/>
              <a:t> Proven platform for sustainable interaction </a:t>
            </a:r>
          </a:p>
          <a:p>
            <a:pPr lvl="1" algn="l"/>
            <a:r>
              <a:rPr lang="en-US" b="1" dirty="0" smtClean="0"/>
              <a:t> </a:t>
            </a:r>
            <a:r>
              <a:rPr lang="en-US" sz="1900" b="1" i="1" dirty="0" smtClean="0"/>
              <a:t>“…a 21-year-old has spent 10,000 hours gaming, close to about the same amount of time spent in school from 5th to 12th grade”</a:t>
            </a:r>
            <a:r>
              <a:rPr lang="en-US" b="1" i="1" dirty="0" smtClean="0"/>
              <a:t> </a:t>
            </a:r>
            <a:r>
              <a:rPr lang="en-US" sz="1200" b="1" dirty="0" err="1" smtClean="0"/>
              <a:t>McGonical</a:t>
            </a:r>
            <a:r>
              <a:rPr lang="en-US" sz="1200" b="1" dirty="0" smtClean="0"/>
              <a:t>, Jane, “Reality Is Broken: Why Games Make Us Better and How They Can Change the World”</a:t>
            </a:r>
            <a:endParaRPr lang="en-US" b="1" dirty="0" smtClean="0"/>
          </a:p>
          <a:p>
            <a:pPr marL="171450" indent="-171450" algn="l">
              <a:buFont typeface="Arial"/>
              <a:buChar char="•"/>
            </a:pPr>
            <a:endParaRPr lang="en-US" sz="800" b="1" dirty="0" smtClean="0"/>
          </a:p>
          <a:p>
            <a:pPr marL="342900" indent="-342900" algn="l">
              <a:buFont typeface="Arial"/>
              <a:buChar char="•"/>
            </a:pPr>
            <a:r>
              <a:rPr lang="en-US" b="1" dirty="0" smtClean="0"/>
              <a:t>Provides </a:t>
            </a:r>
            <a:r>
              <a:rPr lang="en-US" b="1" dirty="0" smtClean="0"/>
              <a:t>the ability to apply almost infinite visual </a:t>
            </a:r>
            <a:r>
              <a:rPr lang="en-US" b="1" dirty="0" smtClean="0"/>
              <a:t>cues to </a:t>
            </a:r>
            <a:r>
              <a:rPr lang="en-US" b="1" dirty="0" smtClean="0"/>
              <a:t>indicate events</a:t>
            </a:r>
          </a:p>
          <a:p>
            <a:pPr marL="171450" indent="-171450" algn="l">
              <a:buFont typeface="Arial"/>
              <a:buChar char="•"/>
            </a:pPr>
            <a:endParaRPr lang="en-US" sz="800" b="1" dirty="0" smtClean="0"/>
          </a:p>
          <a:p>
            <a:pPr marL="342900" indent="-342900" algn="l">
              <a:buFont typeface="Arial"/>
              <a:buChar char="•"/>
            </a:pPr>
            <a:r>
              <a:rPr lang="en-US" b="1" dirty="0" smtClean="0"/>
              <a:t>Take </a:t>
            </a:r>
            <a:r>
              <a:rPr lang="en-US" b="1" dirty="0" smtClean="0"/>
              <a:t>advantage of features natural to video game world</a:t>
            </a:r>
          </a:p>
          <a:p>
            <a:pPr lvl="1" algn="l"/>
            <a:r>
              <a:rPr lang="en-US" b="1" dirty="0" smtClean="0"/>
              <a:t>- </a:t>
            </a:r>
            <a:r>
              <a:rPr lang="en-US" sz="2000" b="1" dirty="0" smtClean="0"/>
              <a:t>multi-player environments, collision detection, spatial </a:t>
            </a:r>
            <a:r>
              <a:rPr lang="en-US" sz="2000" b="1" dirty="0" smtClean="0"/>
              <a:t> recognition</a:t>
            </a:r>
            <a:r>
              <a:rPr lang="en-US" sz="2000" b="1" dirty="0" smtClean="0"/>
              <a:t>, asset tracking  </a:t>
            </a:r>
            <a:endParaRPr lang="en-US" sz="2000" b="1" dirty="0"/>
          </a:p>
        </p:txBody>
      </p:sp>
    </p:spTree>
    <p:extLst>
      <p:ext uri="{BB962C8B-B14F-4D97-AF65-F5344CB8AC3E}">
        <p14:creationId xmlns:p14="http://schemas.microsoft.com/office/powerpoint/2010/main" val="10355979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Gaming Platform</a:t>
            </a:r>
            <a:endParaRPr lang="en-US" dirty="0"/>
          </a:p>
        </p:txBody>
      </p:sp>
      <p:pic>
        <p:nvPicPr>
          <p:cNvPr id="3" name="Picture 2"/>
          <p:cNvPicPr>
            <a:picLocks noChangeAspect="1"/>
          </p:cNvPicPr>
          <p:nvPr/>
        </p:nvPicPr>
        <p:blipFill>
          <a:blip r:embed="rId3"/>
          <a:stretch>
            <a:fillRect/>
          </a:stretch>
        </p:blipFill>
        <p:spPr>
          <a:xfrm>
            <a:off x="578555" y="990938"/>
            <a:ext cx="8001001" cy="5000626"/>
          </a:xfrm>
          <a:prstGeom prst="rect">
            <a:avLst/>
          </a:prstGeom>
        </p:spPr>
      </p:pic>
      <p:sp>
        <p:nvSpPr>
          <p:cNvPr id="4" name="TextBox 3"/>
          <p:cNvSpPr txBox="1"/>
          <p:nvPr/>
        </p:nvSpPr>
        <p:spPr>
          <a:xfrm>
            <a:off x="2314222" y="5940778"/>
            <a:ext cx="4769556" cy="307777"/>
          </a:xfrm>
          <a:prstGeom prst="rect">
            <a:avLst/>
          </a:prstGeom>
          <a:noFill/>
        </p:spPr>
        <p:txBody>
          <a:bodyPr wrap="square" rtlCol="0">
            <a:spAutoFit/>
          </a:bodyPr>
          <a:lstStyle/>
          <a:p>
            <a:pPr algn="ctr"/>
            <a:r>
              <a:rPr lang="en-US" sz="1400" b="1" dirty="0" smtClean="0"/>
              <a:t>World of </a:t>
            </a:r>
            <a:r>
              <a:rPr lang="en-US" sz="1400" b="1" dirty="0" err="1" smtClean="0"/>
              <a:t>Warcraft</a:t>
            </a:r>
            <a:endParaRPr lang="en-US" sz="1400" b="1"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490910" y="2107216"/>
            <a:ext cx="4572000" cy="457200"/>
          </a:xfrm>
          <a:prstGeom prst="roundRect">
            <a:avLst>
              <a:gd name="adj" fmla="val 26339"/>
            </a:avLst>
          </a:prstGeom>
          <a:solidFill>
            <a:srgbClr val="003767"/>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l"/>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solidFill>
                  <a:srgbClr val="000000"/>
                </a:solidFill>
              </a:rPr>
              <a:t>Introduction</a:t>
            </a:r>
          </a:p>
          <a:p>
            <a:endParaRPr lang="en-US" dirty="0" smtClean="0">
              <a:solidFill>
                <a:srgbClr val="000000"/>
              </a:solidFill>
            </a:endParaRPr>
          </a:p>
          <a:p>
            <a:r>
              <a:rPr lang="en-US" dirty="0" smtClean="0">
                <a:solidFill>
                  <a:srgbClr val="FFFFFF"/>
                </a:solidFill>
              </a:rPr>
              <a:t>Approach</a:t>
            </a:r>
          </a:p>
          <a:p>
            <a:pPr marL="0" indent="0">
              <a:buNone/>
            </a:pPr>
            <a:endParaRPr lang="en-US" dirty="0" smtClean="0">
              <a:solidFill>
                <a:srgbClr val="000000"/>
              </a:solidFill>
            </a:endParaRPr>
          </a:p>
          <a:p>
            <a:r>
              <a:rPr lang="en-US" dirty="0" smtClean="0">
                <a:solidFill>
                  <a:srgbClr val="000000"/>
                </a:solidFill>
              </a:rPr>
              <a:t>Results</a:t>
            </a:r>
          </a:p>
          <a:p>
            <a:endParaRPr lang="en-US" dirty="0" smtClean="0">
              <a:solidFill>
                <a:srgbClr val="000000"/>
              </a:solidFill>
            </a:endParaRPr>
          </a:p>
          <a:p>
            <a:r>
              <a:rPr lang="en-US" dirty="0" smtClean="0">
                <a:solidFill>
                  <a:srgbClr val="000000"/>
                </a:solidFill>
              </a:rPr>
              <a:t>Summary</a:t>
            </a:r>
            <a:endParaRPr lang="en-US" dirty="0">
              <a:solidFill>
                <a:srgbClr val="000000"/>
              </a:solidFill>
            </a:endParaRPr>
          </a:p>
        </p:txBody>
      </p:sp>
    </p:spTree>
    <p:extLst>
      <p:ext uri="{BB962C8B-B14F-4D97-AF65-F5344CB8AC3E}">
        <p14:creationId xmlns:p14="http://schemas.microsoft.com/office/powerpoint/2010/main" val="11737886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p:cNvSpPr>
            <a:spLocks noGrp="1"/>
          </p:cNvSpPr>
          <p:nvPr>
            <p:ph type="title"/>
          </p:nvPr>
        </p:nvSpPr>
        <p:spPr/>
        <p:txBody>
          <a:bodyPr/>
          <a:lstStyle/>
          <a:p>
            <a:r>
              <a:rPr lang="en-US" dirty="0" smtClean="0"/>
              <a:t>Unity3D </a:t>
            </a:r>
            <a:endParaRPr lang="en-US" dirty="0"/>
          </a:p>
        </p:txBody>
      </p:sp>
      <p:sp>
        <p:nvSpPr>
          <p:cNvPr id="39" name="TextBox 38"/>
          <p:cNvSpPr txBox="1"/>
          <p:nvPr/>
        </p:nvSpPr>
        <p:spPr>
          <a:xfrm>
            <a:off x="320094" y="1323353"/>
            <a:ext cx="7750486" cy="4708981"/>
          </a:xfrm>
          <a:prstGeom prst="rect">
            <a:avLst/>
          </a:prstGeom>
          <a:noFill/>
        </p:spPr>
        <p:txBody>
          <a:bodyPr wrap="square" rtlCol="0">
            <a:spAutoFit/>
          </a:bodyPr>
          <a:lstStyle/>
          <a:p>
            <a:pPr algn="l"/>
            <a:r>
              <a:rPr lang="en-US" sz="2000" b="1" dirty="0" smtClean="0"/>
              <a:t>Game Engine options</a:t>
            </a:r>
          </a:p>
          <a:p>
            <a:pPr lvl="1" algn="l">
              <a:buFont typeface="Arial"/>
              <a:buChar char="•"/>
            </a:pPr>
            <a:r>
              <a:rPr lang="en-US" sz="2000" b="1" dirty="0" smtClean="0"/>
              <a:t> 3D Panda - Disney</a:t>
            </a:r>
          </a:p>
          <a:p>
            <a:pPr lvl="1" algn="l">
              <a:buFont typeface="Arial"/>
              <a:buChar char="•"/>
            </a:pPr>
            <a:r>
              <a:rPr lang="en-US" sz="2000" b="1" dirty="0" smtClean="0"/>
              <a:t> UDK - Unreal</a:t>
            </a:r>
          </a:p>
          <a:p>
            <a:pPr lvl="1" algn="l">
              <a:buFont typeface="Arial"/>
              <a:buChar char="•"/>
            </a:pPr>
            <a:r>
              <a:rPr lang="en-US" sz="2000" b="1" dirty="0" smtClean="0"/>
              <a:t> Blender – </a:t>
            </a:r>
            <a:r>
              <a:rPr lang="en-US" sz="2000" b="1" dirty="0" err="1" smtClean="0"/>
              <a:t>Opensource</a:t>
            </a:r>
            <a:endParaRPr lang="en-US" sz="2000" b="1" dirty="0" smtClean="0"/>
          </a:p>
          <a:p>
            <a:pPr algn="l"/>
            <a:endParaRPr lang="en-US" sz="2000" b="1" dirty="0" smtClean="0"/>
          </a:p>
          <a:p>
            <a:pPr algn="l"/>
            <a:endParaRPr lang="en-US" sz="2000" b="1" dirty="0" smtClean="0"/>
          </a:p>
          <a:p>
            <a:pPr algn="l"/>
            <a:r>
              <a:rPr lang="en-US" sz="2000" b="1" dirty="0" smtClean="0"/>
              <a:t>Unity3D </a:t>
            </a:r>
          </a:p>
          <a:p>
            <a:pPr lvl="1" algn="l">
              <a:buFont typeface="Arial"/>
              <a:buChar char="•"/>
            </a:pPr>
            <a:r>
              <a:rPr lang="en-US" sz="2000" b="1" dirty="0" smtClean="0"/>
              <a:t> Actively developed</a:t>
            </a:r>
          </a:p>
          <a:p>
            <a:pPr lvl="1" algn="l">
              <a:buFont typeface="Arial"/>
              <a:buChar char="•"/>
            </a:pPr>
            <a:r>
              <a:rPr lang="en-US" sz="2000" b="1" dirty="0" smtClean="0"/>
              <a:t> Multi Platform support</a:t>
            </a:r>
          </a:p>
          <a:p>
            <a:pPr lvl="2" algn="l"/>
            <a:r>
              <a:rPr lang="en-US" sz="2000" b="1" dirty="0" smtClean="0"/>
              <a:t>- OSX, Windows, </a:t>
            </a:r>
            <a:r>
              <a:rPr lang="en-US" sz="2000" b="1" dirty="0" err="1" smtClean="0"/>
              <a:t>iOS</a:t>
            </a:r>
            <a:r>
              <a:rPr lang="en-US" sz="2000" b="1" dirty="0" smtClean="0"/>
              <a:t>, Android, </a:t>
            </a:r>
          </a:p>
          <a:p>
            <a:pPr lvl="2" algn="l"/>
            <a:r>
              <a:rPr lang="en-US" sz="2000" b="1" dirty="0" smtClean="0"/>
              <a:t>  Web Player, Flash </a:t>
            </a:r>
          </a:p>
          <a:p>
            <a:pPr lvl="1" algn="l">
              <a:buFont typeface="Arial"/>
              <a:buChar char="•"/>
            </a:pPr>
            <a:r>
              <a:rPr lang="en-US" sz="2000" b="1" dirty="0" smtClean="0"/>
              <a:t> Flexible scripting environment</a:t>
            </a:r>
          </a:p>
          <a:p>
            <a:pPr lvl="2" algn="l"/>
            <a:r>
              <a:rPr lang="en-US" sz="2000" b="1" dirty="0" smtClean="0"/>
              <a:t>- Java, C#, boo</a:t>
            </a:r>
          </a:p>
          <a:p>
            <a:pPr lvl="2" algn="l"/>
            <a:r>
              <a:rPr lang="en-US" sz="2000" b="1" dirty="0" smtClean="0"/>
              <a:t>- Large user community and well documented API</a:t>
            </a:r>
          </a:p>
          <a:p>
            <a:pPr lvl="2" algn="l">
              <a:buFont typeface="Arial"/>
              <a:buChar char="•"/>
            </a:pPr>
            <a:endParaRPr lang="en-US" sz="2000" b="1" dirty="0" smtClean="0"/>
          </a:p>
        </p:txBody>
      </p:sp>
      <p:pic>
        <p:nvPicPr>
          <p:cNvPr id="4" name="Picture 3"/>
          <p:cNvPicPr>
            <a:picLocks noChangeAspect="1"/>
          </p:cNvPicPr>
          <p:nvPr/>
        </p:nvPicPr>
        <p:blipFill>
          <a:blip r:embed="rId3"/>
          <a:stretch>
            <a:fillRect/>
          </a:stretch>
        </p:blipFill>
        <p:spPr>
          <a:xfrm>
            <a:off x="5620178" y="1086013"/>
            <a:ext cx="1254928" cy="1568660"/>
          </a:xfrm>
          <a:prstGeom prst="rect">
            <a:avLst/>
          </a:prstGeom>
        </p:spPr>
      </p:pic>
      <p:pic>
        <p:nvPicPr>
          <p:cNvPr id="5" name="Picture 4"/>
          <p:cNvPicPr>
            <a:picLocks noChangeAspect="1"/>
          </p:cNvPicPr>
          <p:nvPr/>
        </p:nvPicPr>
        <p:blipFill>
          <a:blip r:embed="rId4"/>
          <a:stretch>
            <a:fillRect/>
          </a:stretch>
        </p:blipFill>
        <p:spPr>
          <a:xfrm>
            <a:off x="7025529" y="1138540"/>
            <a:ext cx="1727200" cy="508000"/>
          </a:xfrm>
          <a:prstGeom prst="rect">
            <a:avLst/>
          </a:prstGeom>
        </p:spPr>
      </p:pic>
      <p:pic>
        <p:nvPicPr>
          <p:cNvPr id="6" name="Picture 5"/>
          <p:cNvPicPr>
            <a:picLocks noChangeAspect="1"/>
          </p:cNvPicPr>
          <p:nvPr/>
        </p:nvPicPr>
        <p:blipFill>
          <a:blip r:embed="rId5"/>
          <a:stretch>
            <a:fillRect/>
          </a:stretch>
        </p:blipFill>
        <p:spPr>
          <a:xfrm>
            <a:off x="4295653" y="1337380"/>
            <a:ext cx="990600" cy="11176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13469" y="2968664"/>
            <a:ext cx="1746276" cy="963464"/>
          </a:xfrm>
          <a:prstGeom prst="rect">
            <a:avLst/>
          </a:prstGeom>
        </p:spPr>
      </p:pic>
      <p:pic>
        <p:nvPicPr>
          <p:cNvPr id="8" name="Picture 7"/>
          <p:cNvPicPr>
            <a:picLocks noChangeAspect="1"/>
          </p:cNvPicPr>
          <p:nvPr/>
        </p:nvPicPr>
        <p:blipFill>
          <a:blip r:embed="rId7"/>
          <a:stretch>
            <a:fillRect/>
          </a:stretch>
        </p:blipFill>
        <p:spPr>
          <a:xfrm>
            <a:off x="5165546" y="3799203"/>
            <a:ext cx="696220" cy="849235"/>
          </a:xfrm>
          <a:prstGeom prst="rect">
            <a:avLst/>
          </a:prstGeom>
        </p:spPr>
      </p:pic>
      <p:pic>
        <p:nvPicPr>
          <p:cNvPr id="9" name="Picture 8"/>
          <p:cNvPicPr>
            <a:picLocks noChangeAspect="1"/>
          </p:cNvPicPr>
          <p:nvPr/>
        </p:nvPicPr>
        <p:blipFill>
          <a:blip r:embed="rId8"/>
          <a:stretch>
            <a:fillRect/>
          </a:stretch>
        </p:blipFill>
        <p:spPr>
          <a:xfrm>
            <a:off x="6036463" y="3900426"/>
            <a:ext cx="663482" cy="663482"/>
          </a:xfrm>
          <a:prstGeom prst="rect">
            <a:avLst/>
          </a:prstGeom>
        </p:spPr>
      </p:pic>
      <p:pic>
        <p:nvPicPr>
          <p:cNvPr id="10" name="Picture 9"/>
          <p:cNvPicPr>
            <a:picLocks noChangeAspect="1"/>
          </p:cNvPicPr>
          <p:nvPr/>
        </p:nvPicPr>
        <p:blipFill>
          <a:blip r:embed="rId9"/>
          <a:stretch>
            <a:fillRect/>
          </a:stretch>
        </p:blipFill>
        <p:spPr>
          <a:xfrm>
            <a:off x="6873148" y="4086728"/>
            <a:ext cx="578513" cy="373404"/>
          </a:xfrm>
          <a:prstGeom prst="rect">
            <a:avLst/>
          </a:prstGeom>
        </p:spPr>
      </p:pic>
      <p:pic>
        <p:nvPicPr>
          <p:cNvPr id="11" name="Picture 10"/>
          <p:cNvPicPr>
            <a:picLocks noChangeAspect="1"/>
          </p:cNvPicPr>
          <p:nvPr/>
        </p:nvPicPr>
        <p:blipFill>
          <a:blip r:embed="rId10"/>
          <a:stretch>
            <a:fillRect/>
          </a:stretch>
        </p:blipFill>
        <p:spPr>
          <a:xfrm>
            <a:off x="7634885" y="3966306"/>
            <a:ext cx="460448" cy="523812"/>
          </a:xfrm>
          <a:prstGeom prst="rect">
            <a:avLst/>
          </a:prstGeom>
        </p:spPr>
      </p:pic>
      <p:pic>
        <p:nvPicPr>
          <p:cNvPr id="12" name="Picture 11"/>
          <p:cNvPicPr>
            <a:picLocks noChangeAspect="1"/>
          </p:cNvPicPr>
          <p:nvPr/>
        </p:nvPicPr>
        <p:blipFill>
          <a:blip r:embed="rId11"/>
          <a:stretch>
            <a:fillRect/>
          </a:stretch>
        </p:blipFill>
        <p:spPr>
          <a:xfrm>
            <a:off x="5569063" y="4552505"/>
            <a:ext cx="844129" cy="551407"/>
          </a:xfrm>
          <a:prstGeom prst="rect">
            <a:avLst/>
          </a:prstGeom>
        </p:spPr>
      </p:pic>
      <p:pic>
        <p:nvPicPr>
          <p:cNvPr id="13" name="Picture 12"/>
          <p:cNvPicPr>
            <a:picLocks noChangeAspect="1"/>
          </p:cNvPicPr>
          <p:nvPr/>
        </p:nvPicPr>
        <p:blipFill>
          <a:blip r:embed="rId12"/>
          <a:stretch>
            <a:fillRect/>
          </a:stretch>
        </p:blipFill>
        <p:spPr>
          <a:xfrm>
            <a:off x="6494787" y="4695637"/>
            <a:ext cx="721217" cy="248871"/>
          </a:xfrm>
          <a:prstGeom prst="rect">
            <a:avLst/>
          </a:prstGeom>
        </p:spPr>
      </p:pic>
      <p:pic>
        <p:nvPicPr>
          <p:cNvPr id="14" name="Picture 13"/>
          <p:cNvPicPr>
            <a:picLocks noChangeAspect="1"/>
          </p:cNvPicPr>
          <p:nvPr/>
        </p:nvPicPr>
        <p:blipFill>
          <a:blip r:embed="rId13"/>
          <a:stretch>
            <a:fillRect/>
          </a:stretch>
        </p:blipFill>
        <p:spPr>
          <a:xfrm>
            <a:off x="7207041" y="4565613"/>
            <a:ext cx="883063" cy="444802"/>
          </a:xfrm>
          <a:prstGeom prst="rect">
            <a:avLst/>
          </a:prstGeom>
        </p:spPr>
      </p:pic>
      <p:pic>
        <p:nvPicPr>
          <p:cNvPr id="15" name="Picture 14"/>
          <p:cNvPicPr>
            <a:picLocks noChangeAspect="1"/>
          </p:cNvPicPr>
          <p:nvPr/>
        </p:nvPicPr>
        <p:blipFill>
          <a:blip r:embed="rId14"/>
          <a:stretch>
            <a:fillRect/>
          </a:stretch>
        </p:blipFill>
        <p:spPr>
          <a:xfrm>
            <a:off x="7940758" y="4508800"/>
            <a:ext cx="576491" cy="576491"/>
          </a:xfrm>
          <a:prstGeom prst="rect">
            <a:avLst/>
          </a:prstGeom>
        </p:spPr>
      </p:pic>
    </p:spTree>
    <p:extLst>
      <p:ext uri="{BB962C8B-B14F-4D97-AF65-F5344CB8AC3E}">
        <p14:creationId xmlns:p14="http://schemas.microsoft.com/office/powerpoint/2010/main" val="10355979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Lincoln_NC">
  <a:themeElements>
    <a:clrScheme name="Custom 1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12700" cap="flat" cmpd="sng" algn="ctr">
          <a:solidFill>
            <a:schemeClr val="tx1"/>
          </a:solidFill>
          <a:prstDash val="solid"/>
          <a:round/>
          <a:headEnd type="none" w="sm" len="sm"/>
          <a:tailEnd type="none" w="sm"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1" i="0" u="none" strike="noStrike" cap="none" normalizeH="0" baseline="0" dirty="0" smtClean="0">
            <a:ln>
              <a:noFill/>
            </a:ln>
            <a:solidFill>
              <a:schemeClr val="tx1"/>
            </a:solidFill>
            <a:effectLst/>
            <a:latin typeface="Arial" pitchFamily="-110" charset="0"/>
          </a:defRPr>
        </a:defPPr>
      </a:lstStyle>
    </a:spDef>
    <a:lnDef>
      <a:spPr bwMode="auto">
        <a:solidFill>
          <a:schemeClr val="accent1"/>
        </a:solidFill>
        <a:ln w="12700" cap="flat" cmpd="sng" algn="ctr">
          <a:solidFill>
            <a:schemeClr val="tx1"/>
          </a:solidFill>
          <a:prstDash val="solid"/>
          <a:round/>
          <a:headEnd type="none" w="sm" len="sm"/>
          <a:tailEnd type="none" w="sm" len="sm"/>
        </a:ln>
        <a:effectLst/>
      </a:spPr>
      <a:bodyPr/>
      <a:lstStyle/>
    </a:lnDef>
    <a:txDef>
      <a:spPr>
        <a:noFill/>
      </a:spPr>
      <a:bodyPr wrap="square" rtlCol="0">
        <a:spAutoFit/>
      </a:bodyPr>
      <a:lstStyle>
        <a:defPPr algn="ctr">
          <a:defRPr sz="1400" b="1" dirty="0"/>
        </a:defPPr>
      </a:lstStyle>
    </a:txDef>
  </a:objectDefaults>
  <a:extraClrSchemeLst>
    <a:extraClrScheme>
      <a:clrScheme name="Office Them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70186</TotalTime>
  <Pages>1</Pages>
  <Words>1394</Words>
  <Application>Microsoft Macintosh PowerPoint</Application>
  <PresentationFormat>On-screen Show (4:3)</PresentationFormat>
  <Paragraphs>282</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Lincoln_NC</vt:lpstr>
      <vt:lpstr>Large Scale Network Situational Awareness via 3D Gaming Technology </vt:lpstr>
      <vt:lpstr>Outline</vt:lpstr>
      <vt:lpstr>Network Situational Awareness</vt:lpstr>
      <vt:lpstr>Problem: Too Much Information            Too Many Sources</vt:lpstr>
      <vt:lpstr>Visualizing Situational Awareness</vt:lpstr>
      <vt:lpstr>3D Gaming Platform</vt:lpstr>
      <vt:lpstr>3D Gaming Platform</vt:lpstr>
      <vt:lpstr>Outline</vt:lpstr>
      <vt:lpstr>Unity3D </vt:lpstr>
      <vt:lpstr>3D Gaming Platform</vt:lpstr>
      <vt:lpstr>3D Gaming Platform</vt:lpstr>
      <vt:lpstr>Approach</vt:lpstr>
      <vt:lpstr>Data Flow</vt:lpstr>
      <vt:lpstr>Data Flow</vt:lpstr>
      <vt:lpstr>Outline</vt:lpstr>
      <vt:lpstr>TX2500 Cluster View</vt:lpstr>
      <vt:lpstr>Network Situational Awareness</vt:lpstr>
      <vt:lpstr>Network Situational Awareness</vt:lpstr>
      <vt:lpstr>Network Situational Awareness</vt:lpstr>
      <vt:lpstr>Network Situational Awareness</vt:lpstr>
      <vt:lpstr>Scaling Results</vt:lpstr>
      <vt:lpstr>Future Development</vt:lpstr>
      <vt:lpstr>Summary</vt:lpstr>
    </vt:vector>
  </TitlesOfParts>
  <Manager/>
  <Company>MIT - Lincoln Lab</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 Scale Network SA</dc:title>
  <dc:subject>HPEC Presentation</dc:subject>
  <dc:creator>Matthew Hubbell</dc:creator>
  <cp:keywords/>
  <dc:description/>
  <cp:lastModifiedBy>image</cp:lastModifiedBy>
  <cp:revision>1096</cp:revision>
  <cp:lastPrinted>2012-08-30T20:28:18Z</cp:lastPrinted>
  <dcterms:created xsi:type="dcterms:W3CDTF">2012-08-04T00:39:37Z</dcterms:created>
  <dcterms:modified xsi:type="dcterms:W3CDTF">2012-09-05T20:16:16Z</dcterms:modified>
  <cp:category/>
</cp:coreProperties>
</file>