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wmf" ContentType="image/x-wmf"/>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Default Extension="vml" ContentType="application/vnd.openxmlformats-officedocument.vmlDrawing"/>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1"/>
  </p:notesMasterIdLst>
  <p:handoutMasterIdLst>
    <p:handoutMasterId r:id="rId32"/>
  </p:handoutMasterIdLst>
  <p:sldIdLst>
    <p:sldId id="289" r:id="rId2"/>
    <p:sldId id="304" r:id="rId3"/>
    <p:sldId id="296" r:id="rId4"/>
    <p:sldId id="295" r:id="rId5"/>
    <p:sldId id="313" r:id="rId6"/>
    <p:sldId id="303" r:id="rId7"/>
    <p:sldId id="305" r:id="rId8"/>
    <p:sldId id="300" r:id="rId9"/>
    <p:sldId id="292" r:id="rId10"/>
    <p:sldId id="298" r:id="rId11"/>
    <p:sldId id="306" r:id="rId12"/>
    <p:sldId id="307" r:id="rId13"/>
    <p:sldId id="310" r:id="rId14"/>
    <p:sldId id="312" r:id="rId15"/>
    <p:sldId id="280" r:id="rId16"/>
    <p:sldId id="281" r:id="rId17"/>
    <p:sldId id="282" r:id="rId18"/>
    <p:sldId id="283" r:id="rId19"/>
    <p:sldId id="308" r:id="rId20"/>
    <p:sldId id="263" r:id="rId21"/>
    <p:sldId id="264" r:id="rId22"/>
    <p:sldId id="265" r:id="rId23"/>
    <p:sldId id="266" r:id="rId24"/>
    <p:sldId id="309" r:id="rId25"/>
    <p:sldId id="269" r:id="rId26"/>
    <p:sldId id="268" r:id="rId27"/>
    <p:sldId id="314" r:id="rId28"/>
    <p:sldId id="297" r:id="rId29"/>
    <p:sldId id="259" r:id="rId30"/>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pitchFamily="-110" charset="0"/>
        <a:ea typeface="+mn-ea"/>
        <a:cs typeface="+mn-cs"/>
      </a:defRPr>
    </a:lvl1pPr>
    <a:lvl2pPr marL="457200" algn="l" rtl="0" eaLnBrk="0" fontAlgn="base" hangingPunct="0">
      <a:spcBef>
        <a:spcPct val="0"/>
      </a:spcBef>
      <a:spcAft>
        <a:spcPct val="0"/>
      </a:spcAft>
      <a:defRPr sz="2400" kern="1200">
        <a:solidFill>
          <a:schemeClr val="tx1"/>
        </a:solidFill>
        <a:latin typeface="Arial" pitchFamily="-110" charset="0"/>
        <a:ea typeface="+mn-ea"/>
        <a:cs typeface="+mn-cs"/>
      </a:defRPr>
    </a:lvl2pPr>
    <a:lvl3pPr marL="914400" algn="l" rtl="0" eaLnBrk="0" fontAlgn="base" hangingPunct="0">
      <a:spcBef>
        <a:spcPct val="0"/>
      </a:spcBef>
      <a:spcAft>
        <a:spcPct val="0"/>
      </a:spcAft>
      <a:defRPr sz="2400" kern="1200">
        <a:solidFill>
          <a:schemeClr val="tx1"/>
        </a:solidFill>
        <a:latin typeface="Arial" pitchFamily="-110" charset="0"/>
        <a:ea typeface="+mn-ea"/>
        <a:cs typeface="+mn-cs"/>
      </a:defRPr>
    </a:lvl3pPr>
    <a:lvl4pPr marL="1371600" algn="l" rtl="0" eaLnBrk="0" fontAlgn="base" hangingPunct="0">
      <a:spcBef>
        <a:spcPct val="0"/>
      </a:spcBef>
      <a:spcAft>
        <a:spcPct val="0"/>
      </a:spcAft>
      <a:defRPr sz="2400" kern="1200">
        <a:solidFill>
          <a:schemeClr val="tx1"/>
        </a:solidFill>
        <a:latin typeface="Arial" pitchFamily="-110" charset="0"/>
        <a:ea typeface="+mn-ea"/>
        <a:cs typeface="+mn-cs"/>
      </a:defRPr>
    </a:lvl4pPr>
    <a:lvl5pPr marL="1828800" algn="l" rtl="0" eaLnBrk="0" fontAlgn="base" hangingPunct="0">
      <a:spcBef>
        <a:spcPct val="0"/>
      </a:spcBef>
      <a:spcAft>
        <a:spcPct val="0"/>
      </a:spcAft>
      <a:defRPr sz="2400" kern="1200">
        <a:solidFill>
          <a:schemeClr val="tx1"/>
        </a:solidFill>
        <a:latin typeface="Arial" pitchFamily="-110" charset="0"/>
        <a:ea typeface="+mn-ea"/>
        <a:cs typeface="+mn-cs"/>
      </a:defRPr>
    </a:lvl5pPr>
    <a:lvl6pPr marL="2286000" algn="l" defTabSz="457200" rtl="0" eaLnBrk="1" latinLnBrk="0" hangingPunct="1">
      <a:defRPr sz="2400" kern="1200">
        <a:solidFill>
          <a:schemeClr val="tx1"/>
        </a:solidFill>
        <a:latin typeface="Arial" pitchFamily="-110" charset="0"/>
        <a:ea typeface="+mn-ea"/>
        <a:cs typeface="+mn-cs"/>
      </a:defRPr>
    </a:lvl6pPr>
    <a:lvl7pPr marL="2743200" algn="l" defTabSz="457200" rtl="0" eaLnBrk="1" latinLnBrk="0" hangingPunct="1">
      <a:defRPr sz="2400" kern="1200">
        <a:solidFill>
          <a:schemeClr val="tx1"/>
        </a:solidFill>
        <a:latin typeface="Arial" pitchFamily="-110" charset="0"/>
        <a:ea typeface="+mn-ea"/>
        <a:cs typeface="+mn-cs"/>
      </a:defRPr>
    </a:lvl7pPr>
    <a:lvl8pPr marL="3200400" algn="l" defTabSz="457200" rtl="0" eaLnBrk="1" latinLnBrk="0" hangingPunct="1">
      <a:defRPr sz="2400" kern="1200">
        <a:solidFill>
          <a:schemeClr val="tx1"/>
        </a:solidFill>
        <a:latin typeface="Arial" pitchFamily="-110" charset="0"/>
        <a:ea typeface="+mn-ea"/>
        <a:cs typeface="+mn-cs"/>
      </a:defRPr>
    </a:lvl8pPr>
    <a:lvl9pPr marL="3657600" algn="l" defTabSz="457200" rtl="0" eaLnBrk="1" latinLnBrk="0" hangingPunct="1">
      <a:defRPr sz="2400" kern="1200">
        <a:solidFill>
          <a:schemeClr val="tx1"/>
        </a:solidFill>
        <a:latin typeface="Arial" pitchFamily="-110"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useTimings="0">
    <p:present/>
    <p:sldAll/>
    <p:penClr>
      <a:schemeClr val="tx1"/>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4D4D4D"/>
    <a:srgbClr val="FFFF99"/>
    <a:srgbClr val="99CCFF"/>
    <a:srgbClr val="3399FF"/>
    <a:srgbClr val="9999FF"/>
    <a:srgbClr val="66CCFF"/>
    <a:srgbClr val="99FF99"/>
    <a:srgbClr val="66FF66"/>
    <a:srgbClr val="FFCC66"/>
    <a:srgbClr val="0069C6"/>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0000" autoAdjust="0"/>
  </p:normalViewPr>
  <p:slideViewPr>
    <p:cSldViewPr>
      <p:cViewPr varScale="1">
        <p:scale>
          <a:sx n="102" d="100"/>
          <a:sy n="102" d="100"/>
        </p:scale>
        <p:origin x="-1800" y="-84"/>
      </p:cViewPr>
      <p:guideLst>
        <p:guide orient="horz" pos="624"/>
        <p:guide orient="horz" pos="2352"/>
        <p:guide orient="horz" pos="3792"/>
        <p:guide orient="horz" pos="3744"/>
        <p:guide orient="horz" pos="3264"/>
        <p:guide pos="2880"/>
        <p:guide/>
        <p:guide pos="2669"/>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3.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19050" tIns="0" rIns="19050" bIns="0" numCol="1" anchor="t" anchorCtr="0" compatLnSpc="1">
            <a:prstTxWarp prst="textNoShape">
              <a:avLst/>
            </a:prstTxWarp>
          </a:bodyPr>
          <a:lstStyle>
            <a:lvl1pPr>
              <a:defRPr sz="1000" i="1">
                <a:latin typeface="Times New Roman" pitchFamily="-110" charset="0"/>
              </a:defRPr>
            </a:lvl1pPr>
          </a:lstStyle>
          <a:p>
            <a:endParaRPr lang="en-US" altLang="en-US"/>
          </a:p>
        </p:txBody>
      </p:sp>
      <p:sp>
        <p:nvSpPr>
          <p:cNvPr id="3075"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19050" tIns="0" rIns="19050" bIns="0" numCol="1" anchor="t" anchorCtr="0" compatLnSpc="1">
            <a:prstTxWarp prst="textNoShape">
              <a:avLst/>
            </a:prstTxWarp>
          </a:bodyPr>
          <a:lstStyle>
            <a:lvl1pPr algn="r">
              <a:defRPr sz="1000" i="1">
                <a:latin typeface="Times New Roman" pitchFamily="-110" charset="0"/>
              </a:defRPr>
            </a:lvl1pPr>
          </a:lstStyle>
          <a:p>
            <a:endParaRPr lang="en-US" altLang="en-US"/>
          </a:p>
        </p:txBody>
      </p:sp>
      <p:sp>
        <p:nvSpPr>
          <p:cNvPr id="3076"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19050" tIns="0" rIns="19050" bIns="0" numCol="1" anchor="b" anchorCtr="0" compatLnSpc="1">
            <a:prstTxWarp prst="textNoShape">
              <a:avLst/>
            </a:prstTxWarp>
          </a:bodyPr>
          <a:lstStyle>
            <a:lvl1pPr>
              <a:defRPr sz="1000" i="1">
                <a:latin typeface="Times New Roman" pitchFamily="-110" charset="0"/>
              </a:defRPr>
            </a:lvl1pPr>
          </a:lstStyle>
          <a:p>
            <a:endParaRPr lang="en-US" altLang="en-US"/>
          </a:p>
        </p:txBody>
      </p:sp>
      <p:sp>
        <p:nvSpPr>
          <p:cNvPr id="3077"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19050" tIns="0" rIns="19050" bIns="0" numCol="1" anchor="b" anchorCtr="0" compatLnSpc="1">
            <a:prstTxWarp prst="textNoShape">
              <a:avLst/>
            </a:prstTxWarp>
          </a:bodyPr>
          <a:lstStyle>
            <a:lvl1pPr algn="r">
              <a:defRPr sz="1000" i="1">
                <a:latin typeface="Times New Roman" pitchFamily="-110" charset="0"/>
              </a:defRPr>
            </a:lvl1pPr>
          </a:lstStyle>
          <a:p>
            <a:fld id="{F294CCFB-749A-2F47-8EBA-00DE4241A432}" type="slidenum">
              <a:rPr lang="en-US" altLang="en-US"/>
              <a:pPr/>
              <a:t>‹#›</a:t>
            </a:fld>
            <a:endParaRPr lang="en-US" altLang="en-US"/>
          </a:p>
        </p:txBody>
      </p:sp>
    </p:spTree>
    <p:extLst>
      <p:ext uri="{BB962C8B-B14F-4D97-AF65-F5344CB8AC3E}">
        <p14:creationId xmlns:p14="http://schemas.microsoft.com/office/powerpoint/2010/main" xmlns="" val="20243235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19050" tIns="0" rIns="19050" bIns="0" numCol="1" anchor="t" anchorCtr="0" compatLnSpc="1">
            <a:prstTxWarp prst="textNoShape">
              <a:avLst/>
            </a:prstTxWarp>
          </a:bodyPr>
          <a:lstStyle>
            <a:lvl1pPr>
              <a:defRPr sz="1000" i="1">
                <a:latin typeface="Times New Roman" pitchFamily="-110" charset="0"/>
              </a:defRPr>
            </a:lvl1pPr>
          </a:lstStyle>
          <a:p>
            <a:endParaRPr lang="en-US" altLang="en-US"/>
          </a:p>
        </p:txBody>
      </p:sp>
      <p:sp>
        <p:nvSpPr>
          <p:cNvPr id="2051"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19050" tIns="0" rIns="19050" bIns="0" numCol="1" anchor="t" anchorCtr="0" compatLnSpc="1">
            <a:prstTxWarp prst="textNoShape">
              <a:avLst/>
            </a:prstTxWarp>
          </a:bodyPr>
          <a:lstStyle>
            <a:lvl1pPr algn="r">
              <a:defRPr sz="1000" i="1">
                <a:latin typeface="Times New Roman" pitchFamily="-110" charset="0"/>
              </a:defRPr>
            </a:lvl1pPr>
          </a:lstStyle>
          <a:p>
            <a:endParaRPr lang="en-US" altLang="en-US"/>
          </a:p>
        </p:txBody>
      </p:sp>
      <p:sp>
        <p:nvSpPr>
          <p:cNvPr id="2052" name="Rectangle 4"/>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19050" tIns="0" rIns="19050" bIns="0" numCol="1" anchor="b" anchorCtr="0" compatLnSpc="1">
            <a:prstTxWarp prst="textNoShape">
              <a:avLst/>
            </a:prstTxWarp>
          </a:bodyPr>
          <a:lstStyle>
            <a:lvl1pPr>
              <a:defRPr sz="1000" i="1">
                <a:latin typeface="Times New Roman" pitchFamily="-110" charset="0"/>
              </a:defRPr>
            </a:lvl1pPr>
          </a:lstStyle>
          <a:p>
            <a:endParaRPr lang="en-US" altLang="en-US"/>
          </a:p>
        </p:txBody>
      </p:sp>
      <p:sp>
        <p:nvSpPr>
          <p:cNvPr id="2053" name="Rectangle 5"/>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19050" tIns="0" rIns="19050" bIns="0" numCol="1" anchor="b" anchorCtr="0" compatLnSpc="1">
            <a:prstTxWarp prst="textNoShape">
              <a:avLst/>
            </a:prstTxWarp>
          </a:bodyPr>
          <a:lstStyle>
            <a:lvl1pPr algn="r">
              <a:defRPr sz="1000" i="1">
                <a:latin typeface="Times New Roman" pitchFamily="-110" charset="0"/>
              </a:defRPr>
            </a:lvl1pPr>
          </a:lstStyle>
          <a:p>
            <a:fld id="{1783C958-1F1B-2347-8B37-D6BC4B56CB47}" type="slidenum">
              <a:rPr lang="en-US" altLang="en-US"/>
              <a:pPr/>
              <a:t>‹#›</a:t>
            </a:fld>
            <a:endParaRPr lang="en-US" altLang="en-US"/>
          </a:p>
        </p:txBody>
      </p:sp>
      <p:sp>
        <p:nvSpPr>
          <p:cNvPr id="2054" name="Rectangle 6"/>
          <p:cNvSpPr>
            <a:spLocks noGrp="1" noChangeArrowheads="1"/>
          </p:cNvSpPr>
          <p:nvPr>
            <p:ph type="body" sz="quarter" idx="3"/>
          </p:nvPr>
        </p:nvSpPr>
        <p:spPr bwMode="auto">
          <a:xfrm>
            <a:off x="911225" y="4343400"/>
            <a:ext cx="5032375" cy="41148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055" name="Rectangle 7"/>
          <p:cNvSpPr>
            <a:spLocks noGrp="1" noRot="1" noChangeAspect="1" noChangeArrowheads="1" noTextEdit="1"/>
          </p:cNvSpPr>
          <p:nvPr>
            <p:ph type="sldImg" idx="2"/>
          </p:nvPr>
        </p:nvSpPr>
        <p:spPr bwMode="auto">
          <a:xfrm>
            <a:off x="1152525" y="692150"/>
            <a:ext cx="4552950" cy="3416300"/>
          </a:xfrm>
          <a:prstGeom prst="rect">
            <a:avLst/>
          </a:prstGeom>
          <a:noFill/>
          <a:ln w="12700">
            <a:solidFill>
              <a:schemeClr val="tx1"/>
            </a:solidFill>
            <a:miter lim="800000"/>
            <a:headEnd/>
            <a:tailEnd/>
          </a:ln>
          <a:effectLst/>
        </p:spPr>
      </p:sp>
    </p:spTree>
    <p:extLst>
      <p:ext uri="{BB962C8B-B14F-4D97-AF65-F5344CB8AC3E}">
        <p14:creationId xmlns:p14="http://schemas.microsoft.com/office/powerpoint/2010/main" xmlns="" val="360487236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10"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10" charset="0"/>
        <a:ea typeface="ＭＳ Ｐゴシック" pitchFamily="-110"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10" charset="0"/>
        <a:ea typeface="ＭＳ Ｐゴシック" pitchFamily="-110"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110" charset="0"/>
        <a:ea typeface="ＭＳ Ｐゴシック" pitchFamily="-110"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10" charset="0"/>
        <a:ea typeface="ＭＳ Ｐゴシック" pitchFamily="-110"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Title</a:t>
            </a:r>
            <a:endParaRPr lang="en-US" dirty="0"/>
          </a:p>
        </p:txBody>
      </p:sp>
      <p:sp>
        <p:nvSpPr>
          <p:cNvPr id="4" name="Slide Number Placeholder 3"/>
          <p:cNvSpPr>
            <a:spLocks noGrp="1"/>
          </p:cNvSpPr>
          <p:nvPr>
            <p:ph type="sldNum" sz="quarter" idx="10"/>
          </p:nvPr>
        </p:nvSpPr>
        <p:spPr/>
        <p:txBody>
          <a:bodyPr/>
          <a:lstStyle/>
          <a:p>
            <a:fld id="{1783C958-1F1B-2347-8B37-D6BC4B56CB47}" type="slidenum">
              <a:rPr lang="en-US" altLang="en-US" smtClean="0"/>
              <a:pPr/>
              <a:t>1</a:t>
            </a:fld>
            <a:endParaRPr lang="en-US" altLang="en-US"/>
          </a:p>
        </p:txBody>
      </p:sp>
    </p:spTree>
    <p:extLst>
      <p:ext uri="{BB962C8B-B14F-4D97-AF65-F5344CB8AC3E}">
        <p14:creationId xmlns:p14="http://schemas.microsoft.com/office/powerpoint/2010/main" xmlns="" val="19315342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In</a:t>
            </a:r>
            <a:r>
              <a:rPr lang="en-US" baseline="0" dirty="0" smtClean="0"/>
              <a:t> order to run detection processes on the residual matrix, the processing chain looks to reduce the dimensions of the data.  This is done by decomposing the residual matrix through </a:t>
            </a:r>
            <a:r>
              <a:rPr lang="en-US" baseline="0" dirty="0" err="1" smtClean="0"/>
              <a:t>eigen</a:t>
            </a:r>
            <a:r>
              <a:rPr lang="en-US" baseline="0" dirty="0" smtClean="0"/>
              <a:t>- or singular vector decomposition.  In this presentation, we consider </a:t>
            </a:r>
            <a:r>
              <a:rPr lang="en-US" baseline="0" dirty="0" err="1" smtClean="0"/>
              <a:t>eigen</a:t>
            </a:r>
            <a:r>
              <a:rPr lang="en-US" baseline="0" dirty="0" smtClean="0"/>
              <a:t> decomposition.  Typically we reduce the n-dimensional residual matrix to 2-dimensions.  This is done by selecting the 2-decomposition vectors that point towards the strongest residual.</a:t>
            </a:r>
            <a:endParaRPr lang="en-US" dirty="0" smtClean="0"/>
          </a:p>
          <a:p>
            <a:endParaRPr lang="en-US" dirty="0"/>
          </a:p>
        </p:txBody>
      </p:sp>
      <p:sp>
        <p:nvSpPr>
          <p:cNvPr id="4" name="Slide Number Placeholder 3"/>
          <p:cNvSpPr>
            <a:spLocks noGrp="1"/>
          </p:cNvSpPr>
          <p:nvPr>
            <p:ph type="sldNum" sz="quarter" idx="10"/>
          </p:nvPr>
        </p:nvSpPr>
        <p:spPr/>
        <p:txBody>
          <a:bodyPr/>
          <a:lstStyle/>
          <a:p>
            <a:fld id="{1783C958-1F1B-2347-8B37-D6BC4B56CB47}" type="slidenum">
              <a:rPr lang="en-US" altLang="en-US" smtClean="0"/>
              <a:pPr/>
              <a:t>10</a:t>
            </a:fld>
            <a:endParaRPr lang="en-US" altLang="en-US"/>
          </a:p>
        </p:txBody>
      </p:sp>
    </p:spTree>
    <p:extLst>
      <p:ext uri="{BB962C8B-B14F-4D97-AF65-F5344CB8AC3E}">
        <p14:creationId xmlns:p14="http://schemas.microsoft.com/office/powerpoint/2010/main" xmlns="" val="17875970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txBox="1">
            <a:spLocks noGrp="1" noChangeArrowheads="1"/>
          </p:cNvSpPr>
          <p:nvPr/>
        </p:nvSpPr>
        <p:spPr bwMode="auto">
          <a:xfrm>
            <a:off x="3887788" y="8686800"/>
            <a:ext cx="2970212" cy="457200"/>
          </a:xfrm>
          <a:prstGeom prst="rect">
            <a:avLst/>
          </a:prstGeom>
          <a:noFill/>
          <a:ln w="9525">
            <a:noFill/>
            <a:miter lim="800000"/>
            <a:headEnd/>
            <a:tailEnd/>
          </a:ln>
        </p:spPr>
        <p:txBody>
          <a:bodyPr lIns="91398" tIns="45699" rIns="91398" bIns="45699" anchor="b"/>
          <a:lstStyle/>
          <a:p>
            <a:pPr algn="r" defTabSz="914315"/>
            <a:fld id="{675D7657-6E45-4CE0-B1DF-50A8820D3B15}" type="slidenum">
              <a:rPr lang="en-US" sz="1200"/>
              <a:pPr algn="r" defTabSz="914315"/>
              <a:t>11</a:t>
            </a:fld>
            <a:endParaRPr lang="en-US" sz="1200"/>
          </a:p>
        </p:txBody>
      </p:sp>
      <p:sp>
        <p:nvSpPr>
          <p:cNvPr id="39939"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39940" name="Rectangle 3"/>
          <p:cNvSpPr>
            <a:spLocks noGrp="1" noChangeArrowheads="1"/>
          </p:cNvSpPr>
          <p:nvPr>
            <p:ph type="body" idx="1"/>
          </p:nvPr>
        </p:nvSpPr>
        <p:spPr bwMode="auto">
          <a:xfrm>
            <a:off x="912813" y="4343400"/>
            <a:ext cx="5032375" cy="4114800"/>
          </a:xfrm>
          <a:solidFill>
            <a:srgbClr val="FFFFFF"/>
          </a:solidFill>
          <a:ln>
            <a:solidFill>
              <a:srgbClr val="000000"/>
            </a:solidFill>
            <a:miter lim="800000"/>
            <a:headEnd/>
            <a:tailEnd/>
          </a:ln>
        </p:spPr>
        <p:txBody>
          <a:bodyPr lIns="91398" tIns="45699" rIns="91398" bIns="45699"/>
          <a:lstStyle/>
          <a:p>
            <a:pPr defTabSz="914315" eaLnBrk="1" hangingPunct="1"/>
            <a:r>
              <a:rPr lang="en-US" baseline="0" dirty="0" smtClean="0"/>
              <a:t>Practically all efficient methods for performing </a:t>
            </a:r>
            <a:r>
              <a:rPr lang="en-US" baseline="0" dirty="0" err="1" smtClean="0"/>
              <a:t>eigen</a:t>
            </a:r>
            <a:r>
              <a:rPr lang="en-US" baseline="0" dirty="0" smtClean="0"/>
              <a:t> decomposition access the matrix being decomposed only through matrix-vector multiplication.  The structure of the dense modularity matrix </a:t>
            </a:r>
            <a:r>
              <a:rPr lang="en-US" i="1" baseline="0" dirty="0" smtClean="0"/>
              <a:t>B</a:t>
            </a:r>
            <a:r>
              <a:rPr lang="en-US" baseline="0" dirty="0" smtClean="0"/>
              <a:t> is such that it does not need to be stored in order to implement the matrix-vector product </a:t>
            </a:r>
            <a:r>
              <a:rPr lang="en-US" i="1" baseline="0" dirty="0" smtClean="0"/>
              <a:t>Bx</a:t>
            </a:r>
            <a:r>
              <a:rPr lang="en-US" baseline="0" dirty="0" smtClean="0"/>
              <a:t>.  Only the sparse adjacency matrix, the degree vectors, and the edge count need to be stored.  The matrix-vector product can be implemented as 2 sparse matrix-vector products, 2 vector dot products, 3 scalar-vector multiplications, and 3 vector additions.</a:t>
            </a:r>
            <a:endParaRPr lang="en-US"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Outline</a:t>
            </a:r>
            <a:endParaRPr lang="en-US" dirty="0"/>
          </a:p>
        </p:txBody>
      </p:sp>
      <p:sp>
        <p:nvSpPr>
          <p:cNvPr id="4" name="Slide Number Placeholder 3"/>
          <p:cNvSpPr>
            <a:spLocks noGrp="1"/>
          </p:cNvSpPr>
          <p:nvPr>
            <p:ph type="sldNum" sz="quarter" idx="10"/>
          </p:nvPr>
        </p:nvSpPr>
        <p:spPr/>
        <p:txBody>
          <a:bodyPr/>
          <a:lstStyle/>
          <a:p>
            <a:fld id="{1783C958-1F1B-2347-8B37-D6BC4B56CB47}" type="slidenum">
              <a:rPr lang="en-US" altLang="en-US" smtClean="0"/>
              <a:pPr/>
              <a:t>12</a:t>
            </a:fld>
            <a:endParaRPr lang="en-US" altLang="en-US"/>
          </a:p>
        </p:txBody>
      </p:sp>
    </p:spTree>
    <p:extLst>
      <p:ext uri="{BB962C8B-B14F-4D97-AF65-F5344CB8AC3E}">
        <p14:creationId xmlns:p14="http://schemas.microsoft.com/office/powerpoint/2010/main" xmlns="" val="28041447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SLEPc</a:t>
            </a:r>
            <a:r>
              <a:rPr lang="en-US" dirty="0" smtClean="0"/>
              <a:t> (the Scalable Library for Eigen Problem Computations)</a:t>
            </a:r>
            <a:r>
              <a:rPr lang="en-US" baseline="0" dirty="0" smtClean="0"/>
              <a:t> is a ‘C’ library layered on top of </a:t>
            </a:r>
            <a:r>
              <a:rPr lang="en-US" baseline="0" dirty="0" err="1" smtClean="0"/>
              <a:t>PETSc</a:t>
            </a:r>
            <a:r>
              <a:rPr lang="en-US" baseline="0" dirty="0" smtClean="0"/>
              <a:t> (the Portable, Extensible Toolkit for Scientific Computation).  It provides </a:t>
            </a:r>
            <a:r>
              <a:rPr lang="en-US" baseline="0" dirty="0" err="1" smtClean="0"/>
              <a:t>eigensolver</a:t>
            </a:r>
            <a:r>
              <a:rPr lang="en-US" baseline="0" dirty="0" smtClean="0"/>
              <a:t> and SVD solvers, among other capabilities.  Since </a:t>
            </a:r>
            <a:r>
              <a:rPr lang="en-US" baseline="0" dirty="0" err="1" smtClean="0"/>
              <a:t>SLEPc</a:t>
            </a:r>
            <a:r>
              <a:rPr lang="en-US" baseline="0" dirty="0" smtClean="0"/>
              <a:t> is layered on top of </a:t>
            </a:r>
            <a:r>
              <a:rPr lang="en-US" baseline="0" dirty="0" err="1" smtClean="0"/>
              <a:t>PETSc</a:t>
            </a:r>
            <a:r>
              <a:rPr lang="en-US" baseline="0" dirty="0" smtClean="0"/>
              <a:t>, it is capable of operating on distributed matrices and vectors, and can make use of the distributed computations implemented in </a:t>
            </a:r>
            <a:r>
              <a:rPr lang="en-US" baseline="0" dirty="0" err="1" smtClean="0"/>
              <a:t>PETSc</a:t>
            </a:r>
            <a:r>
              <a:rPr lang="en-US" baseline="0" dirty="0" smtClean="0"/>
              <a:t>.  In turn, </a:t>
            </a:r>
            <a:r>
              <a:rPr lang="en-US" baseline="0" dirty="0" err="1" smtClean="0"/>
              <a:t>PETSc</a:t>
            </a:r>
            <a:r>
              <a:rPr lang="en-US" baseline="0" dirty="0" smtClean="0"/>
              <a:t> is layered on top of the MPI (Message Passing Interface) library standard for inter-processor communication, and the LAPACK and BLAS numerical computation libraries.  All of these libraries are freely available and can be easily installed on clusters such as our </a:t>
            </a:r>
            <a:r>
              <a:rPr lang="en-US" baseline="0" dirty="0" err="1" smtClean="0"/>
              <a:t>LLGrid</a:t>
            </a:r>
            <a:r>
              <a:rPr lang="en-US" baseline="0" dirty="0" smtClean="0"/>
              <a:t> cluster.  The </a:t>
            </a:r>
            <a:r>
              <a:rPr lang="en-US" baseline="0" dirty="0" err="1" smtClean="0"/>
              <a:t>SLEPc</a:t>
            </a:r>
            <a:r>
              <a:rPr lang="en-US" baseline="0" dirty="0" smtClean="0"/>
              <a:t> and </a:t>
            </a:r>
            <a:r>
              <a:rPr lang="en-US" baseline="0" dirty="0" err="1" smtClean="0"/>
              <a:t>PETSc</a:t>
            </a:r>
            <a:r>
              <a:rPr lang="en-US" baseline="0" dirty="0" smtClean="0"/>
              <a:t> capabilities directly used by our benchmarking application are circled in red.  More details on how we use these capabilities are contained in the next slide.</a:t>
            </a:r>
            <a:endParaRPr lang="en-US" dirty="0"/>
          </a:p>
        </p:txBody>
      </p:sp>
      <p:sp>
        <p:nvSpPr>
          <p:cNvPr id="4" name="Slide Number Placeholder 3"/>
          <p:cNvSpPr>
            <a:spLocks noGrp="1"/>
          </p:cNvSpPr>
          <p:nvPr>
            <p:ph type="sldNum" sz="quarter" idx="10"/>
          </p:nvPr>
        </p:nvSpPr>
        <p:spPr/>
        <p:txBody>
          <a:bodyPr/>
          <a:lstStyle/>
          <a:p>
            <a:fld id="{1783C958-1F1B-2347-8B37-D6BC4B56CB47}" type="slidenum">
              <a:rPr lang="en-US" altLang="en-US" smtClean="0"/>
              <a:pPr/>
              <a:t>13</a:t>
            </a:fld>
            <a:endParaRPr lang="en-US" altLang="en-US"/>
          </a:p>
        </p:txBody>
      </p:sp>
    </p:spTree>
    <p:extLst>
      <p:ext uri="{BB962C8B-B14F-4D97-AF65-F5344CB8AC3E}">
        <p14:creationId xmlns:p14="http://schemas.microsoft.com/office/powerpoint/2010/main" xmlns="" val="37909276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slide shows how our benchmarking</a:t>
            </a:r>
            <a:r>
              <a:rPr lang="en-US" baseline="0" dirty="0" smtClean="0"/>
              <a:t> application uses </a:t>
            </a:r>
            <a:r>
              <a:rPr lang="en-US" baseline="0" dirty="0" err="1" smtClean="0"/>
              <a:t>SLEPc</a:t>
            </a:r>
            <a:r>
              <a:rPr lang="en-US" baseline="0" dirty="0" smtClean="0"/>
              <a:t> and </a:t>
            </a:r>
            <a:r>
              <a:rPr lang="en-US" baseline="0" dirty="0" err="1" smtClean="0"/>
              <a:t>PETSc</a:t>
            </a:r>
            <a:r>
              <a:rPr lang="en-US" baseline="0" dirty="0" smtClean="0"/>
              <a:t> objects and operations</a:t>
            </a:r>
            <a:r>
              <a:rPr lang="en-US" dirty="0" smtClean="0"/>
              <a:t>.  We use the </a:t>
            </a:r>
            <a:r>
              <a:rPr lang="en-US" dirty="0" err="1" smtClean="0"/>
              <a:t>Krylov-Schur</a:t>
            </a:r>
            <a:r>
              <a:rPr lang="en-US" dirty="0" smtClean="0"/>
              <a:t> </a:t>
            </a:r>
            <a:r>
              <a:rPr lang="en-US" dirty="0" err="1" smtClean="0"/>
              <a:t>eigensolver</a:t>
            </a:r>
            <a:r>
              <a:rPr lang="en-US" dirty="0" smtClean="0"/>
              <a:t> from </a:t>
            </a:r>
            <a:r>
              <a:rPr lang="en-US" dirty="0" err="1" smtClean="0"/>
              <a:t>SLEPc</a:t>
            </a:r>
            <a:r>
              <a:rPr lang="en-US" dirty="0" smtClean="0"/>
              <a:t>, operating on a modularity matrix type that we implemented</a:t>
            </a:r>
            <a:r>
              <a:rPr lang="en-US" baseline="0" dirty="0" smtClean="0"/>
              <a:t> using the </a:t>
            </a:r>
            <a:r>
              <a:rPr lang="en-US" baseline="0" dirty="0" err="1" smtClean="0"/>
              <a:t>PETSc</a:t>
            </a:r>
            <a:r>
              <a:rPr lang="en-US" baseline="0" dirty="0" smtClean="0"/>
              <a:t> “matrix shell” construct.  This construct allows a programmer to define a matrix with custom storage and operations.  Internal to the modularity matrix, we store the adjacency matrix as a </a:t>
            </a:r>
            <a:r>
              <a:rPr lang="en-US" baseline="0" dirty="0" err="1" smtClean="0"/>
              <a:t>PETSc</a:t>
            </a:r>
            <a:r>
              <a:rPr lang="en-US" baseline="0" dirty="0" smtClean="0"/>
              <a:t> sparse matrix that uses the Compressed Sparse Row (CSR) format.  The in- and out-degree vectors are represented by standard </a:t>
            </a:r>
            <a:r>
              <a:rPr lang="en-US" baseline="0" dirty="0" err="1" smtClean="0"/>
              <a:t>PETSc</a:t>
            </a:r>
            <a:r>
              <a:rPr lang="en-US" baseline="0" dirty="0" smtClean="0"/>
              <a:t> vectors.  We also defined a matrix-vector multiplication operation that implements efficient multiplication of a vector by a modularity matrix (</a:t>
            </a:r>
            <a:r>
              <a:rPr lang="en-US" baseline="0" dirty="0" err="1" smtClean="0"/>
              <a:t>Bx</a:t>
            </a:r>
            <a:r>
              <a:rPr lang="en-US" baseline="0" dirty="0" smtClean="0"/>
              <a:t>), as described earlier.  A limitation of our current implementation is that it will not scale past about 4 billion vertices, since it uses a 32 bit integer to represent a vertex label.  Note that our application can be distributed by building the adjacency matrix and degree vectors with a distributed mapping.</a:t>
            </a:r>
            <a:endParaRPr lang="en-US" dirty="0"/>
          </a:p>
        </p:txBody>
      </p:sp>
      <p:sp>
        <p:nvSpPr>
          <p:cNvPr id="4" name="Slide Number Placeholder 3"/>
          <p:cNvSpPr>
            <a:spLocks noGrp="1"/>
          </p:cNvSpPr>
          <p:nvPr>
            <p:ph type="sldNum" sz="quarter" idx="10"/>
          </p:nvPr>
        </p:nvSpPr>
        <p:spPr/>
        <p:txBody>
          <a:bodyPr/>
          <a:lstStyle/>
          <a:p>
            <a:fld id="{1783C958-1F1B-2347-8B37-D6BC4B56CB47}" type="slidenum">
              <a:rPr lang="en-US" altLang="en-US" smtClean="0"/>
              <a:pPr/>
              <a:t>14</a:t>
            </a:fld>
            <a:endParaRPr lang="en-US" altLang="en-US"/>
          </a:p>
        </p:txBody>
      </p:sp>
    </p:spTree>
    <p:extLst>
      <p:ext uri="{BB962C8B-B14F-4D97-AF65-F5344CB8AC3E}">
        <p14:creationId xmlns:p14="http://schemas.microsoft.com/office/powerpoint/2010/main" xmlns="" val="33259918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slide shows how </a:t>
            </a:r>
            <a:r>
              <a:rPr lang="en-US" dirty="0" err="1" smtClean="0"/>
              <a:t>PETSc</a:t>
            </a:r>
            <a:r>
              <a:rPr lang="en-US" dirty="0" smtClean="0"/>
              <a:t> distributed sparse matrix-vector multiplication is implemented to overlap communication</a:t>
            </a:r>
            <a:r>
              <a:rPr lang="en-US" baseline="0" dirty="0" smtClean="0"/>
              <a:t> and computation.  The sparse matrix-vector multiplication </a:t>
            </a:r>
            <a:r>
              <a:rPr lang="en-US" dirty="0" smtClean="0"/>
              <a:t>dominates</a:t>
            </a:r>
            <a:r>
              <a:rPr lang="en-US" baseline="0" dirty="0" smtClean="0"/>
              <a:t> the execution time for directed modularity matrix </a:t>
            </a:r>
            <a:r>
              <a:rPr lang="en-US" baseline="0" dirty="0" err="1" smtClean="0"/>
              <a:t>eigen</a:t>
            </a:r>
            <a:r>
              <a:rPr lang="en-US" baseline="0" dirty="0" smtClean="0"/>
              <a:t> decomposition.  In this example mapping, the rows of the matrix (B) are block distributed by row, and both the vector being multiplied (x) and the result vector (y) have the same block distribution.  In the first step of the computation, each processor begins receiving the non-local parts of x into a local buffer (and sending the local part of x to the other processors), as shown by the red arrows.</a:t>
            </a:r>
            <a:endParaRPr lang="en-US" dirty="0"/>
          </a:p>
        </p:txBody>
      </p:sp>
      <p:sp>
        <p:nvSpPr>
          <p:cNvPr id="4" name="Slide Number Placeholder 3"/>
          <p:cNvSpPr>
            <a:spLocks noGrp="1"/>
          </p:cNvSpPr>
          <p:nvPr>
            <p:ph type="sldNum" sz="quarter" idx="10"/>
          </p:nvPr>
        </p:nvSpPr>
        <p:spPr/>
        <p:txBody>
          <a:bodyPr/>
          <a:lstStyle/>
          <a:p>
            <a:fld id="{1783C958-1F1B-2347-8B37-D6BC4B56CB47}" type="slidenum">
              <a:rPr lang="en-US" altLang="en-US" smtClean="0"/>
              <a:pPr/>
              <a:t>15</a:t>
            </a:fld>
            <a:endParaRPr lang="en-US" altLang="en-US"/>
          </a:p>
        </p:txBody>
      </p:sp>
    </p:spTree>
    <p:extLst>
      <p:ext uri="{BB962C8B-B14F-4D97-AF65-F5344CB8AC3E}">
        <p14:creationId xmlns:p14="http://schemas.microsoft.com/office/powerpoint/2010/main" xmlns="" val="36237839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the second step</a:t>
            </a:r>
            <a:r>
              <a:rPr lang="en-US" baseline="0" dirty="0" smtClean="0"/>
              <a:t>, while the data movement initiated in the first step is still underway, each processor computes partial results from the local parts of x and B, and stores them in the local part of y.  The parts of the data objects involved in this computation are highlighted in red.</a:t>
            </a:r>
            <a:endParaRPr lang="en-US" dirty="0"/>
          </a:p>
        </p:txBody>
      </p:sp>
      <p:sp>
        <p:nvSpPr>
          <p:cNvPr id="4" name="Slide Number Placeholder 3"/>
          <p:cNvSpPr>
            <a:spLocks noGrp="1"/>
          </p:cNvSpPr>
          <p:nvPr>
            <p:ph type="sldNum" sz="quarter" idx="10"/>
          </p:nvPr>
        </p:nvSpPr>
        <p:spPr/>
        <p:txBody>
          <a:bodyPr/>
          <a:lstStyle/>
          <a:p>
            <a:fld id="{1783C958-1F1B-2347-8B37-D6BC4B56CB47}" type="slidenum">
              <a:rPr lang="en-US" altLang="en-US" smtClean="0"/>
              <a:pPr/>
              <a:t>16</a:t>
            </a:fld>
            <a:endParaRPr lang="en-US" altLang="en-US"/>
          </a:p>
        </p:txBody>
      </p:sp>
    </p:spTree>
    <p:extLst>
      <p:ext uri="{BB962C8B-B14F-4D97-AF65-F5344CB8AC3E}">
        <p14:creationId xmlns:p14="http://schemas.microsoft.com/office/powerpoint/2010/main" xmlns="" val="10040062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Next, each processor waits to receive the non-local</a:t>
            </a:r>
            <a:r>
              <a:rPr lang="en-US" baseline="0" dirty="0" smtClean="0"/>
              <a:t> parts of x.</a:t>
            </a:r>
            <a:endParaRPr lang="en-US" dirty="0"/>
          </a:p>
        </p:txBody>
      </p:sp>
      <p:sp>
        <p:nvSpPr>
          <p:cNvPr id="4" name="Slide Number Placeholder 3"/>
          <p:cNvSpPr>
            <a:spLocks noGrp="1"/>
          </p:cNvSpPr>
          <p:nvPr>
            <p:ph type="sldNum" sz="quarter" idx="10"/>
          </p:nvPr>
        </p:nvSpPr>
        <p:spPr/>
        <p:txBody>
          <a:bodyPr/>
          <a:lstStyle/>
          <a:p>
            <a:fld id="{1783C958-1F1B-2347-8B37-D6BC4B56CB47}" type="slidenum">
              <a:rPr lang="en-US" altLang="en-US" smtClean="0"/>
              <a:pPr/>
              <a:t>17</a:t>
            </a:fld>
            <a:endParaRPr lang="en-US" altLang="en-US"/>
          </a:p>
        </p:txBody>
      </p:sp>
    </p:spTree>
    <p:extLst>
      <p:ext uri="{BB962C8B-B14F-4D97-AF65-F5344CB8AC3E}">
        <p14:creationId xmlns:p14="http://schemas.microsoft.com/office/powerpoint/2010/main" xmlns="" val="38749909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a:t>
            </a:r>
            <a:r>
              <a:rPr lang="en-US" baseline="0" dirty="0" smtClean="0"/>
              <a:t> the non-local parts of x are received, each processor computes partial results from the non-local parts of x and the local part of B, and add these partial results to the local part of y.  Again, the parts of the data objects involved in this computation are highlighted in red.</a:t>
            </a:r>
            <a:endParaRPr lang="en-US" dirty="0"/>
          </a:p>
        </p:txBody>
      </p:sp>
      <p:sp>
        <p:nvSpPr>
          <p:cNvPr id="4" name="Slide Number Placeholder 3"/>
          <p:cNvSpPr>
            <a:spLocks noGrp="1"/>
          </p:cNvSpPr>
          <p:nvPr>
            <p:ph type="sldNum" sz="quarter" idx="10"/>
          </p:nvPr>
        </p:nvSpPr>
        <p:spPr/>
        <p:txBody>
          <a:bodyPr/>
          <a:lstStyle/>
          <a:p>
            <a:fld id="{1783C958-1F1B-2347-8B37-D6BC4B56CB47}" type="slidenum">
              <a:rPr lang="en-US" altLang="en-US" smtClean="0"/>
              <a:pPr/>
              <a:t>18</a:t>
            </a:fld>
            <a:endParaRPr lang="en-US" altLang="en-US"/>
          </a:p>
        </p:txBody>
      </p:sp>
    </p:spTree>
    <p:extLst>
      <p:ext uri="{BB962C8B-B14F-4D97-AF65-F5344CB8AC3E}">
        <p14:creationId xmlns:p14="http://schemas.microsoft.com/office/powerpoint/2010/main" xmlns="" val="22039975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a:t>
            </a:r>
            <a:r>
              <a:rPr lang="en-US" baseline="0" dirty="0" smtClean="0"/>
              <a:t> each experiment, we computed the </a:t>
            </a:r>
            <a:r>
              <a:rPr lang="en-US" baseline="0" dirty="0" err="1" smtClean="0"/>
              <a:t>eigen</a:t>
            </a:r>
            <a:r>
              <a:rPr lang="en-US" baseline="0" dirty="0" smtClean="0"/>
              <a:t> decomposition of a directed graph modularity matrix of a randomly generated graph.  The graphs were generated using the R-MAT algorithm.  Each graph was constructed with an average in (and out) degree of 8 (although the actual average degree was slightly less since our R-MAT implementation did not iterate upon a collision).  The R-MAT probabilities were .5 for the upper left quadrant, .125 for the upper right and lower left quadrants, and .25 for the lower right quadrant.  We randomly permuted vertices of the R-MAT adjacency matrix so that block distributing it would result in good load balancing.  We constructed graphs with 2</a:t>
            </a:r>
            <a:r>
              <a:rPr lang="en-US" baseline="30000" dirty="0" smtClean="0"/>
              <a:t>20</a:t>
            </a:r>
            <a:r>
              <a:rPr lang="en-US" baseline="0" dirty="0" smtClean="0"/>
              <a:t> and 2</a:t>
            </a:r>
            <a:r>
              <a:rPr lang="en-US" baseline="30000" dirty="0" smtClean="0"/>
              <a:t>30</a:t>
            </a:r>
            <a:r>
              <a:rPr lang="en-US" baseline="0" dirty="0" smtClean="0"/>
              <a:t> vertices, and each power of two between.  For each of these graphs, we computed 1, 10, and 100 eigenvalues and eigenvectors.  For each graph size and number of eigenvectors, we distributed the computation across 1 compute node, 64 compute node, and every power of 2 between.  Each compute node contained 2 3.2 GHz Intel Xeon processors and 8 GB of RAM, although we only used one processor per node in these experiments.</a:t>
            </a:r>
            <a:endParaRPr lang="en-US" dirty="0"/>
          </a:p>
        </p:txBody>
      </p:sp>
      <p:sp>
        <p:nvSpPr>
          <p:cNvPr id="4" name="Slide Number Placeholder 3"/>
          <p:cNvSpPr>
            <a:spLocks noGrp="1"/>
          </p:cNvSpPr>
          <p:nvPr>
            <p:ph type="sldNum" sz="quarter" idx="10"/>
          </p:nvPr>
        </p:nvSpPr>
        <p:spPr/>
        <p:txBody>
          <a:bodyPr/>
          <a:lstStyle/>
          <a:p>
            <a:fld id="{1783C958-1F1B-2347-8B37-D6BC4B56CB47}" type="slidenum">
              <a:rPr lang="en-US" altLang="en-US" smtClean="0"/>
              <a:pPr/>
              <a:t>20</a:t>
            </a:fld>
            <a:endParaRPr lang="en-US" altLang="en-US"/>
          </a:p>
        </p:txBody>
      </p:sp>
    </p:spTree>
    <p:extLst>
      <p:ext uri="{BB962C8B-B14F-4D97-AF65-F5344CB8AC3E}">
        <p14:creationId xmlns:p14="http://schemas.microsoft.com/office/powerpoint/2010/main" xmlns="" val="21526056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Outline</a:t>
            </a:r>
            <a:endParaRPr lang="en-US" dirty="0"/>
          </a:p>
        </p:txBody>
      </p:sp>
      <p:sp>
        <p:nvSpPr>
          <p:cNvPr id="4" name="Slide Number Placeholder 3"/>
          <p:cNvSpPr>
            <a:spLocks noGrp="1"/>
          </p:cNvSpPr>
          <p:nvPr>
            <p:ph type="sldNum" sz="quarter" idx="10"/>
          </p:nvPr>
        </p:nvSpPr>
        <p:spPr/>
        <p:txBody>
          <a:bodyPr/>
          <a:lstStyle/>
          <a:p>
            <a:fld id="{1783C958-1F1B-2347-8B37-D6BC4B56CB47}" type="slidenum">
              <a:rPr lang="en-US" altLang="en-US" smtClean="0"/>
              <a:pPr/>
              <a:t>2</a:t>
            </a:fld>
            <a:endParaRPr lang="en-US" altLang="en-US"/>
          </a:p>
        </p:txBody>
      </p:sp>
    </p:spTree>
    <p:extLst>
      <p:ext uri="{BB962C8B-B14F-4D97-AF65-F5344CB8AC3E}">
        <p14:creationId xmlns:p14="http://schemas.microsoft.com/office/powerpoint/2010/main" xmlns="" val="40834511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compared </a:t>
            </a:r>
            <a:r>
              <a:rPr lang="en-US" dirty="0" err="1" smtClean="0"/>
              <a:t>SLEPc</a:t>
            </a:r>
            <a:r>
              <a:rPr lang="en-US" dirty="0" smtClean="0"/>
              <a:t> to </a:t>
            </a:r>
            <a:r>
              <a:rPr lang="en-US" dirty="0" err="1" smtClean="0"/>
              <a:t>Matlab</a:t>
            </a:r>
            <a:r>
              <a:rPr lang="en-US" dirty="0" smtClean="0"/>
              <a:t> </a:t>
            </a:r>
            <a:r>
              <a:rPr lang="en-US" baseline="0" dirty="0" smtClean="0"/>
              <a:t>on a single compute node to ensure that the </a:t>
            </a:r>
            <a:r>
              <a:rPr lang="en-US" baseline="0" dirty="0" err="1" smtClean="0"/>
              <a:t>SLEPc</a:t>
            </a:r>
            <a:r>
              <a:rPr lang="en-US" baseline="0" dirty="0" smtClean="0"/>
              <a:t> implementation was not substantially slower on a single compute node.  We found that MATLAB and </a:t>
            </a:r>
            <a:r>
              <a:rPr lang="en-US" baseline="0" dirty="0" err="1" smtClean="0"/>
              <a:t>SLEPc</a:t>
            </a:r>
            <a:r>
              <a:rPr lang="en-US" baseline="0" dirty="0" smtClean="0"/>
              <a:t> perform similarly; </a:t>
            </a:r>
            <a:r>
              <a:rPr lang="en-US" baseline="0" dirty="0" err="1" smtClean="0"/>
              <a:t>SLEPc</a:t>
            </a:r>
            <a:r>
              <a:rPr lang="en-US" baseline="0" dirty="0" smtClean="0"/>
              <a:t> has slightly better performance for some problem sizes.  The plots above show the average execution time of the </a:t>
            </a:r>
            <a:r>
              <a:rPr lang="en-US" baseline="0" dirty="0" err="1" smtClean="0"/>
              <a:t>Matlab</a:t>
            </a:r>
            <a:r>
              <a:rPr lang="en-US" baseline="0" dirty="0" smtClean="0"/>
              <a:t> and </a:t>
            </a:r>
            <a:r>
              <a:rPr lang="en-US" baseline="0" dirty="0" err="1" smtClean="0"/>
              <a:t>SLEPc</a:t>
            </a:r>
            <a:r>
              <a:rPr lang="en-US" baseline="0" dirty="0" smtClean="0"/>
              <a:t> implementations for computing 1, 10, and 100 eigenvalues/eigenvectors of various size matrices.  The number of iterations of the </a:t>
            </a:r>
            <a:r>
              <a:rPr lang="en-US" baseline="0" dirty="0" err="1" smtClean="0"/>
              <a:t>krylov-schur</a:t>
            </a:r>
            <a:r>
              <a:rPr lang="en-US" baseline="0" dirty="0" smtClean="0"/>
              <a:t> method for each experiment is shown beneath the data points.  (This is for the </a:t>
            </a:r>
            <a:r>
              <a:rPr lang="en-US" baseline="0" dirty="0" err="1" smtClean="0"/>
              <a:t>SLEPc</a:t>
            </a:r>
            <a:r>
              <a:rPr lang="en-US" baseline="0" dirty="0" smtClean="0"/>
              <a:t> implementation; the number of iterations for the </a:t>
            </a:r>
            <a:r>
              <a:rPr lang="en-US" baseline="0" dirty="0" err="1" smtClean="0"/>
              <a:t>Matlab</a:t>
            </a:r>
            <a:r>
              <a:rPr lang="en-US" baseline="0" dirty="0" smtClean="0"/>
              <a:t> implementation is not known).  Both the horizontal and vertical axes are log(2) scale.</a:t>
            </a:r>
            <a:endParaRPr lang="en-US" dirty="0"/>
          </a:p>
        </p:txBody>
      </p:sp>
      <p:sp>
        <p:nvSpPr>
          <p:cNvPr id="4" name="Slide Number Placeholder 3"/>
          <p:cNvSpPr>
            <a:spLocks noGrp="1"/>
          </p:cNvSpPr>
          <p:nvPr>
            <p:ph type="sldNum" sz="quarter" idx="10"/>
          </p:nvPr>
        </p:nvSpPr>
        <p:spPr/>
        <p:txBody>
          <a:bodyPr/>
          <a:lstStyle/>
          <a:p>
            <a:fld id="{1783C958-1F1B-2347-8B37-D6BC4B56CB47}" type="slidenum">
              <a:rPr lang="en-US" altLang="en-US" smtClean="0"/>
              <a:pPr/>
              <a:t>21</a:t>
            </a:fld>
            <a:endParaRPr lang="en-US" altLang="en-US"/>
          </a:p>
        </p:txBody>
      </p:sp>
    </p:spTree>
    <p:extLst>
      <p:ext uri="{BB962C8B-B14F-4D97-AF65-F5344CB8AC3E}">
        <p14:creationId xmlns:p14="http://schemas.microsoft.com/office/powerpoint/2010/main" xmlns="" val="26420645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We were able to scale to fairly</a:t>
            </a:r>
            <a:r>
              <a:rPr lang="en-US" baseline="0" dirty="0" smtClean="0"/>
              <a:t> large problem sizes when using 64 compute nodes.  This plot shows average execution time of the </a:t>
            </a:r>
            <a:r>
              <a:rPr lang="en-US" baseline="0" dirty="0" err="1" smtClean="0"/>
              <a:t>SLEPc</a:t>
            </a:r>
            <a:r>
              <a:rPr lang="en-US" baseline="0" dirty="0" smtClean="0"/>
              <a:t> implementation, distributed across 64 nodes, for each of the data sizes and number of eigenvalues/eigenvectors we computed (except for 2 eigenvalues/eigenvectors at 1 billion nodes, the largest problem we were able to solve, which took about 9 hours). Both the horizontal and vertical axes are log(2) scale.  Note that there is a significant increase in execution time going from 1 to 10 eigenvalues, but less of an increase when going from 10 to 100 eigenvalues.  The reason for the significant increase when going from 1 to 10 eigenvalues is that the first 2 eigenvalues are widely separated compared to the next 9, requiring more iterations of the method.  Fewer iterations of the method are required when computing 100 eigenvalues, probably because the number of iterations is proportional to the number of matrix-vector multiplies required, which scales with the number of eigenvalues times the matrix size (number of vertices).  Also note that, as expected, the execution time scales fairly linearly with the number of vertices for much of the parameter space.  The exceptions are the small and large data sizes.  For the small data sizes, per-message communication cost probably dominates, so increasing the data size (and computation burden) does not proportionally increase overall execution time.  More investigation is required to determine why execution time scales greater than linearly for large data sizes. </a:t>
            </a:r>
            <a:endParaRPr lang="en-US" dirty="0"/>
          </a:p>
        </p:txBody>
      </p:sp>
      <p:sp>
        <p:nvSpPr>
          <p:cNvPr id="4" name="Slide Number Placeholder 3"/>
          <p:cNvSpPr>
            <a:spLocks noGrp="1"/>
          </p:cNvSpPr>
          <p:nvPr>
            <p:ph type="sldNum" sz="quarter" idx="10"/>
          </p:nvPr>
        </p:nvSpPr>
        <p:spPr/>
        <p:txBody>
          <a:bodyPr/>
          <a:lstStyle/>
          <a:p>
            <a:fld id="{1783C958-1F1B-2347-8B37-D6BC4B56CB47}" type="slidenum">
              <a:rPr lang="en-US" altLang="en-US" smtClean="0"/>
              <a:pPr/>
              <a:t>22</a:t>
            </a:fld>
            <a:endParaRPr lang="en-US" altLang="en-US"/>
          </a:p>
        </p:txBody>
      </p:sp>
    </p:spTree>
    <p:extLst>
      <p:ext uri="{BB962C8B-B14F-4D97-AF65-F5344CB8AC3E}">
        <p14:creationId xmlns:p14="http://schemas.microsoft.com/office/powerpoint/2010/main" xmlns="" val="19613195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This plot shows execution time as a function of number of processors for computing the first eigenvalue/eigenvector</a:t>
            </a:r>
            <a:r>
              <a:rPr lang="en-US" baseline="0" dirty="0" smtClean="0"/>
              <a:t> of a 16 million vertex directed graph modularity matrix. Both the horizontal and vertical axes are log(2) scale.  For small numbers of processors, near linear speedup is achieved when adding more processors.  For larger numbers of processors, speedup is much less than linear.  This is because the communication overhead begins to dominate the overall execution time as more processors are added.  For the smallest data sizes, we observed an increase in execution time when running on a large number of processors.</a:t>
            </a:r>
            <a:endParaRPr lang="en-US" dirty="0" smtClean="0"/>
          </a:p>
          <a:p>
            <a:endParaRPr lang="en-US" dirty="0"/>
          </a:p>
        </p:txBody>
      </p:sp>
      <p:sp>
        <p:nvSpPr>
          <p:cNvPr id="4" name="Slide Number Placeholder 3"/>
          <p:cNvSpPr>
            <a:spLocks noGrp="1"/>
          </p:cNvSpPr>
          <p:nvPr>
            <p:ph type="sldNum" sz="quarter" idx="10"/>
          </p:nvPr>
        </p:nvSpPr>
        <p:spPr/>
        <p:txBody>
          <a:bodyPr/>
          <a:lstStyle/>
          <a:p>
            <a:fld id="{1783C958-1F1B-2347-8B37-D6BC4B56CB47}" type="slidenum">
              <a:rPr lang="en-US" altLang="en-US" smtClean="0"/>
              <a:pPr/>
              <a:t>23</a:t>
            </a:fld>
            <a:endParaRPr lang="en-US" altLang="en-US"/>
          </a:p>
        </p:txBody>
      </p:sp>
    </p:spTree>
    <p:extLst>
      <p:ext uri="{BB962C8B-B14F-4D97-AF65-F5344CB8AC3E}">
        <p14:creationId xmlns:p14="http://schemas.microsoft.com/office/powerpoint/2010/main" xmlns="" val="15265574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Outline</a:t>
            </a:r>
            <a:endParaRPr lang="en-US" dirty="0"/>
          </a:p>
        </p:txBody>
      </p:sp>
      <p:sp>
        <p:nvSpPr>
          <p:cNvPr id="4" name="Slide Number Placeholder 3"/>
          <p:cNvSpPr>
            <a:spLocks noGrp="1"/>
          </p:cNvSpPr>
          <p:nvPr>
            <p:ph type="sldNum" sz="quarter" idx="10"/>
          </p:nvPr>
        </p:nvSpPr>
        <p:spPr/>
        <p:txBody>
          <a:bodyPr/>
          <a:lstStyle/>
          <a:p>
            <a:fld id="{1783C958-1F1B-2347-8B37-D6BC4B56CB47}" type="slidenum">
              <a:rPr lang="en-US" altLang="en-US" smtClean="0"/>
              <a:pPr/>
              <a:t>24</a:t>
            </a:fld>
            <a:endParaRPr lang="en-US" altLang="en-US"/>
          </a:p>
        </p:txBody>
      </p:sp>
    </p:spTree>
    <p:extLst>
      <p:ext uri="{BB962C8B-B14F-4D97-AF65-F5344CB8AC3E}">
        <p14:creationId xmlns:p14="http://schemas.microsoft.com/office/powerpoint/2010/main" xmlns="" val="193487841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Summary: we reviewed </a:t>
            </a:r>
            <a:r>
              <a:rPr lang="en-US" dirty="0" err="1" smtClean="0"/>
              <a:t>eigen</a:t>
            </a:r>
            <a:r>
              <a:rPr lang="en-US" baseline="0" dirty="0" smtClean="0"/>
              <a:t> decomposition for the directed graph modularity matrix, benchmarked this computation using the </a:t>
            </a:r>
            <a:r>
              <a:rPr lang="en-US" baseline="0" dirty="0" err="1" smtClean="0"/>
              <a:t>SLEPc</a:t>
            </a:r>
            <a:r>
              <a:rPr lang="en-US" baseline="0" dirty="0" smtClean="0"/>
              <a:t> library on </a:t>
            </a:r>
            <a:r>
              <a:rPr lang="en-US" baseline="0" dirty="0" err="1" smtClean="0"/>
              <a:t>LLGrid</a:t>
            </a:r>
            <a:r>
              <a:rPr lang="en-US" baseline="0" dirty="0" smtClean="0"/>
              <a:t>, and demonstrated that we are able to solve very large problems in reasonable timeframes.</a:t>
            </a:r>
            <a:endParaRPr lang="en-US" dirty="0"/>
          </a:p>
        </p:txBody>
      </p:sp>
      <p:sp>
        <p:nvSpPr>
          <p:cNvPr id="4" name="Slide Number Placeholder 3"/>
          <p:cNvSpPr>
            <a:spLocks noGrp="1"/>
          </p:cNvSpPr>
          <p:nvPr>
            <p:ph type="sldNum" sz="quarter" idx="10"/>
          </p:nvPr>
        </p:nvSpPr>
        <p:spPr/>
        <p:txBody>
          <a:bodyPr/>
          <a:lstStyle/>
          <a:p>
            <a:fld id="{1783C958-1F1B-2347-8B37-D6BC4B56CB47}" type="slidenum">
              <a:rPr lang="en-US" altLang="en-US" smtClean="0"/>
              <a:pPr/>
              <a:t>25</a:t>
            </a:fld>
            <a:endParaRPr lang="en-US" altLang="en-US"/>
          </a:p>
        </p:txBody>
      </p:sp>
    </p:spTree>
    <p:extLst>
      <p:ext uri="{BB962C8B-B14F-4D97-AF65-F5344CB8AC3E}">
        <p14:creationId xmlns:p14="http://schemas.microsoft.com/office/powerpoint/2010/main" xmlns="" val="56264769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the future, we</a:t>
            </a:r>
            <a:r>
              <a:rPr lang="en-US" baseline="0" dirty="0" smtClean="0"/>
              <a:t> can extend our work by further optimizing our implementation using </a:t>
            </a:r>
            <a:r>
              <a:rPr lang="en-US" baseline="0" dirty="0" err="1" smtClean="0"/>
              <a:t>SLEPc</a:t>
            </a:r>
            <a:r>
              <a:rPr lang="en-US" baseline="0" dirty="0" smtClean="0"/>
              <a:t>/</a:t>
            </a:r>
            <a:r>
              <a:rPr lang="en-US" baseline="0" dirty="0" err="1" smtClean="0"/>
              <a:t>PETSc</a:t>
            </a:r>
            <a:r>
              <a:rPr lang="en-US" baseline="0" dirty="0" smtClean="0"/>
              <a:t> parameters better suited to our application, and creating specialized data structures for our application.  We can also scale to larger problems by running on more than 64 compute nodes, and by using 64 bit integers to represent vertex IDs, thus removing our current implementation’s 4 billion vertex limitation.  We may also experiment with other </a:t>
            </a:r>
            <a:r>
              <a:rPr lang="en-US" baseline="0" dirty="0" err="1" smtClean="0"/>
              <a:t>eigensolvers</a:t>
            </a:r>
            <a:r>
              <a:rPr lang="en-US" baseline="0" dirty="0" smtClean="0"/>
              <a:t>, e.g. ANASAZI, and apply our methods to other graph problems.</a:t>
            </a:r>
            <a:endParaRPr lang="en-US" dirty="0"/>
          </a:p>
        </p:txBody>
      </p:sp>
      <p:sp>
        <p:nvSpPr>
          <p:cNvPr id="4" name="Slide Number Placeholder 3"/>
          <p:cNvSpPr>
            <a:spLocks noGrp="1"/>
          </p:cNvSpPr>
          <p:nvPr>
            <p:ph type="sldNum" sz="quarter" idx="10"/>
          </p:nvPr>
        </p:nvSpPr>
        <p:spPr/>
        <p:txBody>
          <a:bodyPr/>
          <a:lstStyle/>
          <a:p>
            <a:fld id="{1783C958-1F1B-2347-8B37-D6BC4B56CB47}" type="slidenum">
              <a:rPr lang="en-US" altLang="en-US" smtClean="0"/>
              <a:pPr/>
              <a:t>26</a:t>
            </a:fld>
            <a:endParaRPr lang="en-US" altLang="en-US"/>
          </a:p>
        </p:txBody>
      </p:sp>
    </p:spTree>
    <p:extLst>
      <p:ext uri="{BB962C8B-B14F-4D97-AF65-F5344CB8AC3E}">
        <p14:creationId xmlns:p14="http://schemas.microsoft.com/office/powerpoint/2010/main" xmlns="" val="150463707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rest of the slides are backup material</a:t>
            </a:r>
            <a:endParaRPr lang="en-US" dirty="0"/>
          </a:p>
        </p:txBody>
      </p:sp>
      <p:sp>
        <p:nvSpPr>
          <p:cNvPr id="4" name="Slide Number Placeholder 3"/>
          <p:cNvSpPr>
            <a:spLocks noGrp="1"/>
          </p:cNvSpPr>
          <p:nvPr>
            <p:ph type="sldNum" sz="quarter" idx="10"/>
          </p:nvPr>
        </p:nvSpPr>
        <p:spPr/>
        <p:txBody>
          <a:bodyPr/>
          <a:lstStyle/>
          <a:p>
            <a:fld id="{1783C958-1F1B-2347-8B37-D6BC4B56CB47}" type="slidenum">
              <a:rPr lang="en-US" altLang="en-US" smtClean="0"/>
              <a:pPr/>
              <a:t>27</a:t>
            </a:fld>
            <a:endParaRPr lang="en-US" altLang="en-US"/>
          </a:p>
        </p:txBody>
      </p:sp>
    </p:spTree>
    <p:extLst>
      <p:ext uri="{BB962C8B-B14F-4D97-AF65-F5344CB8AC3E}">
        <p14:creationId xmlns:p14="http://schemas.microsoft.com/office/powerpoint/2010/main" xmlns="" val="80147032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The first stage of</a:t>
            </a:r>
            <a:r>
              <a:rPr lang="en-US" baseline="0" dirty="0" smtClean="0"/>
              <a:t> the processing chain </a:t>
            </a:r>
            <a:r>
              <a:rPr lang="en-US" dirty="0" smtClean="0"/>
              <a:t>constructs</a:t>
            </a:r>
            <a:r>
              <a:rPr lang="en-US" baseline="0" dirty="0" smtClean="0"/>
              <a:t> a model of the adjacency matrix.  There are many different types of graph models, but typical models used are rank-1 approximations of the adjacency matrix.  The residual matrix is calculated as the difference between the observed data and graph model.</a:t>
            </a:r>
            <a:endParaRPr lang="en-US" dirty="0" smtClean="0"/>
          </a:p>
          <a:p>
            <a:endParaRPr lang="en-US" dirty="0"/>
          </a:p>
        </p:txBody>
      </p:sp>
      <p:sp>
        <p:nvSpPr>
          <p:cNvPr id="4" name="Slide Number Placeholder 3"/>
          <p:cNvSpPr>
            <a:spLocks noGrp="1"/>
          </p:cNvSpPr>
          <p:nvPr>
            <p:ph type="sldNum" sz="quarter" idx="10"/>
          </p:nvPr>
        </p:nvSpPr>
        <p:spPr/>
        <p:txBody>
          <a:bodyPr/>
          <a:lstStyle/>
          <a:p>
            <a:fld id="{1783C958-1F1B-2347-8B37-D6BC4B56CB47}" type="slidenum">
              <a:rPr lang="en-US" altLang="en-US" smtClean="0"/>
              <a:pPr/>
              <a:t>28</a:t>
            </a:fld>
            <a:endParaRPr lang="en-US" altLang="en-US"/>
          </a:p>
        </p:txBody>
      </p:sp>
    </p:spTree>
    <p:extLst>
      <p:ext uri="{BB962C8B-B14F-4D97-AF65-F5344CB8AC3E}">
        <p14:creationId xmlns:p14="http://schemas.microsoft.com/office/powerpoint/2010/main" xmlns="" val="23147417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a number of freely</a:t>
            </a:r>
            <a:r>
              <a:rPr lang="en-US" baseline="0" dirty="0" smtClean="0"/>
              <a:t> available </a:t>
            </a:r>
            <a:r>
              <a:rPr lang="en-US" baseline="0" dirty="0" err="1" smtClean="0"/>
              <a:t>eigensolver</a:t>
            </a:r>
            <a:r>
              <a:rPr lang="en-US" baseline="0" dirty="0" smtClean="0"/>
              <a:t> software packages.  A partial list is shown above.  The table includes those packages listed in the survey referenced above that support parallelism.  A parallel </a:t>
            </a:r>
            <a:r>
              <a:rPr lang="en-US" baseline="0" dirty="0" err="1" smtClean="0"/>
              <a:t>eigensolver</a:t>
            </a:r>
            <a:r>
              <a:rPr lang="en-US" baseline="0" dirty="0" smtClean="0"/>
              <a:t> can solve problems more quickly than a non-parallel </a:t>
            </a:r>
            <a:r>
              <a:rPr lang="en-US" baseline="0" dirty="0" err="1" smtClean="0"/>
              <a:t>eigensolver</a:t>
            </a:r>
            <a:r>
              <a:rPr lang="en-US" baseline="0" dirty="0" smtClean="0"/>
              <a:t>, and an </a:t>
            </a:r>
            <a:r>
              <a:rPr lang="en-US" baseline="0" dirty="0" err="1" smtClean="0"/>
              <a:t>eigensolver</a:t>
            </a:r>
            <a:r>
              <a:rPr lang="en-US" baseline="0" dirty="0" smtClean="0"/>
              <a:t> with a distributed memory programming model can solve larger problems.  The ANASAZI and </a:t>
            </a:r>
            <a:r>
              <a:rPr lang="en-US" baseline="0" dirty="0" err="1" smtClean="0"/>
              <a:t>SLEPc</a:t>
            </a:r>
            <a:r>
              <a:rPr lang="en-US" baseline="0" dirty="0" smtClean="0"/>
              <a:t> packages are both actively supported, with releases in 2012, and either should meet our needs.  In this presentation, we focus on </a:t>
            </a:r>
            <a:r>
              <a:rPr lang="en-US" baseline="0" dirty="0" err="1" smtClean="0"/>
              <a:t>SLEPc</a:t>
            </a:r>
            <a:r>
              <a:rPr lang="en-US" baseline="0" dirty="0" smtClean="0"/>
              <a:t>.  However, we may also experiment with ANASAZI (and other packages listed here) in future work.</a:t>
            </a:r>
            <a:endParaRPr lang="en-US" dirty="0"/>
          </a:p>
        </p:txBody>
      </p:sp>
      <p:sp>
        <p:nvSpPr>
          <p:cNvPr id="4" name="Slide Number Placeholder 3"/>
          <p:cNvSpPr>
            <a:spLocks noGrp="1"/>
          </p:cNvSpPr>
          <p:nvPr>
            <p:ph type="sldNum" sz="quarter" idx="10"/>
          </p:nvPr>
        </p:nvSpPr>
        <p:spPr/>
        <p:txBody>
          <a:bodyPr/>
          <a:lstStyle/>
          <a:p>
            <a:fld id="{1783C958-1F1B-2347-8B37-D6BC4B56CB47}" type="slidenum">
              <a:rPr lang="en-US" altLang="en-US" smtClean="0"/>
              <a:pPr/>
              <a:t>29</a:t>
            </a:fld>
            <a:endParaRPr lang="en-US" altLang="en-US"/>
          </a:p>
        </p:txBody>
      </p:sp>
    </p:spTree>
    <p:extLst>
      <p:ext uri="{BB962C8B-B14F-4D97-AF65-F5344CB8AC3E}">
        <p14:creationId xmlns:p14="http://schemas.microsoft.com/office/powerpoint/2010/main" xmlns="" val="37256437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Graphs analysis</a:t>
            </a:r>
            <a:r>
              <a:rPr lang="en-US" baseline="0" dirty="0" smtClean="0"/>
              <a:t> has proven to be useful in a number of different application areas.  This reason for this is likely due to graph analytics proclivity for being able to identify patterns of coordination.  The application of graph analytics grows harder as the patterns of coordination grow more subtle and the background graph grows larger and noisier.</a:t>
            </a:r>
            <a:endParaRPr lang="en-US" dirty="0" smtClean="0"/>
          </a:p>
        </p:txBody>
      </p:sp>
      <p:sp>
        <p:nvSpPr>
          <p:cNvPr id="4" name="Slide Number Placeholder 3"/>
          <p:cNvSpPr>
            <a:spLocks noGrp="1"/>
          </p:cNvSpPr>
          <p:nvPr>
            <p:ph type="sldNum" sz="quarter" idx="10"/>
          </p:nvPr>
        </p:nvSpPr>
        <p:spPr/>
        <p:txBody>
          <a:bodyPr/>
          <a:lstStyle/>
          <a:p>
            <a:fld id="{1783C958-1F1B-2347-8B37-D6BC4B56CB47}" type="slidenum">
              <a:rPr lang="en-US" altLang="en-US" smtClean="0"/>
              <a:pPr/>
              <a:t>3</a:t>
            </a:fld>
            <a:endParaRPr lang="en-US" altLang="en-US"/>
          </a:p>
        </p:txBody>
      </p:sp>
    </p:spTree>
    <p:extLst>
      <p:ext uri="{BB962C8B-B14F-4D97-AF65-F5344CB8AC3E}">
        <p14:creationId xmlns:p14="http://schemas.microsoft.com/office/powerpoint/2010/main" xmlns="" val="24913147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a:t>
            </a:r>
            <a:r>
              <a:rPr lang="en-US" baseline="0" dirty="0" smtClean="0"/>
              <a:t> approach to graph analysis is to analyze graph residuals.  This can be thought of as an extension of linear regression to the graph domain.  In linear regression, we model expected results as a line and identify points that are far from that line.  In graph regression, we model an expected graph structure and identify sub-graphs that deviate significantly from that structure.</a:t>
            </a:r>
            <a:endParaRPr lang="en-US" dirty="0"/>
          </a:p>
        </p:txBody>
      </p:sp>
      <p:sp>
        <p:nvSpPr>
          <p:cNvPr id="4" name="Slide Number Placeholder 3"/>
          <p:cNvSpPr>
            <a:spLocks noGrp="1"/>
          </p:cNvSpPr>
          <p:nvPr>
            <p:ph type="sldNum" sz="quarter" idx="10"/>
          </p:nvPr>
        </p:nvSpPr>
        <p:spPr/>
        <p:txBody>
          <a:bodyPr/>
          <a:lstStyle/>
          <a:p>
            <a:fld id="{1783C958-1F1B-2347-8B37-D6BC4B56CB47}" type="slidenum">
              <a:rPr lang="en-US" altLang="en-US" smtClean="0"/>
              <a:pPr/>
              <a:t>4</a:t>
            </a:fld>
            <a:endParaRPr lang="en-US" altLang="en-US"/>
          </a:p>
        </p:txBody>
      </p:sp>
    </p:spTree>
    <p:extLst>
      <p:ext uri="{BB962C8B-B14F-4D97-AF65-F5344CB8AC3E}">
        <p14:creationId xmlns:p14="http://schemas.microsoft.com/office/powerpoint/2010/main" xmlns="" val="8544860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The graph </a:t>
            </a:r>
            <a:r>
              <a:rPr lang="en-US" baseline="0" dirty="0" smtClean="0"/>
              <a:t>processing chain is </a:t>
            </a:r>
            <a:r>
              <a:rPr lang="en-US" baseline="0" dirty="0" err="1" smtClean="0"/>
              <a:t>uncued</a:t>
            </a:r>
            <a:r>
              <a:rPr lang="en-US" baseline="0" dirty="0" smtClean="0"/>
              <a:t>. </a:t>
            </a:r>
            <a:r>
              <a:rPr lang="en-US" dirty="0" smtClean="0"/>
              <a:t>The</a:t>
            </a:r>
            <a:r>
              <a:rPr lang="en-US" baseline="0" dirty="0" smtClean="0"/>
              <a:t> goal of the processing chain is to determine if an input dynamic graph has any </a:t>
            </a:r>
            <a:r>
              <a:rPr lang="en-US" baseline="0" dirty="0" err="1" smtClean="0"/>
              <a:t>subgraphs</a:t>
            </a:r>
            <a:r>
              <a:rPr lang="en-US" baseline="0" dirty="0" smtClean="0"/>
              <a:t> that are statistically anomalous. </a:t>
            </a:r>
            <a:r>
              <a:rPr lang="en-US" dirty="0" smtClean="0"/>
              <a:t>If the dynamic</a:t>
            </a:r>
            <a:r>
              <a:rPr lang="en-US" baseline="0" dirty="0" smtClean="0"/>
              <a:t> graph has anomalous </a:t>
            </a:r>
            <a:r>
              <a:rPr lang="en-US" baseline="0" dirty="0" err="1" smtClean="0"/>
              <a:t>subgraphs</a:t>
            </a:r>
            <a:r>
              <a:rPr lang="en-US" baseline="0" dirty="0" smtClean="0"/>
              <a:t> then the processing chain will identify what </a:t>
            </a:r>
            <a:r>
              <a:rPr lang="en-US" baseline="0" dirty="0" err="1" smtClean="0"/>
              <a:t>subgraphs</a:t>
            </a:r>
            <a:r>
              <a:rPr lang="en-US" baseline="0" dirty="0" smtClean="0"/>
              <a:t> of the graph are anomalous.</a:t>
            </a:r>
            <a:endParaRPr lang="en-US" dirty="0" smtClean="0"/>
          </a:p>
          <a:p>
            <a:endParaRPr lang="en-US" dirty="0"/>
          </a:p>
        </p:txBody>
      </p:sp>
      <p:sp>
        <p:nvSpPr>
          <p:cNvPr id="4" name="Slide Number Placeholder 3"/>
          <p:cNvSpPr>
            <a:spLocks noGrp="1"/>
          </p:cNvSpPr>
          <p:nvPr>
            <p:ph type="sldNum" sz="quarter" idx="10"/>
          </p:nvPr>
        </p:nvSpPr>
        <p:spPr/>
        <p:txBody>
          <a:bodyPr/>
          <a:lstStyle/>
          <a:p>
            <a:fld id="{1783C958-1F1B-2347-8B37-D6BC4B56CB47}" type="slidenum">
              <a:rPr lang="en-US" altLang="en-US" smtClean="0"/>
              <a:pPr/>
              <a:t>5</a:t>
            </a:fld>
            <a:endParaRPr lang="en-US" altLang="en-US"/>
          </a:p>
        </p:txBody>
      </p:sp>
    </p:spTree>
    <p:extLst>
      <p:ext uri="{BB962C8B-B14F-4D97-AF65-F5344CB8AC3E}">
        <p14:creationId xmlns:p14="http://schemas.microsoft.com/office/powerpoint/2010/main" xmlns="" val="22034791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a:t>
            </a:r>
            <a:r>
              <a:rPr lang="en-US" baseline="0" dirty="0" smtClean="0"/>
              <a:t> order to run detection processes on the residual matrix formed during Graph Model Construction, we look to reduce the dimensions of the data.  This is done by decomposing the residual matrix through </a:t>
            </a:r>
            <a:r>
              <a:rPr lang="en-US" baseline="0" dirty="0" err="1" smtClean="0"/>
              <a:t>eigen</a:t>
            </a:r>
            <a:r>
              <a:rPr lang="en-US" baseline="0" dirty="0" smtClean="0"/>
              <a:t>- or singular vector decomposition.  Typically we reduce the n-dimensional residual matrix to 2-dimensions.  This is done by selecting the 2-decomposition vectors that point towards the strongest residual.  This step, and in particular the </a:t>
            </a:r>
            <a:r>
              <a:rPr lang="en-US" baseline="0" dirty="0" err="1" smtClean="0"/>
              <a:t>eigen</a:t>
            </a:r>
            <a:r>
              <a:rPr lang="en-US" baseline="0" dirty="0" smtClean="0"/>
              <a:t>-decomposition, is the computational driver for the algorithm.  In this talk, we present benchmarking results for parallel </a:t>
            </a:r>
            <a:r>
              <a:rPr lang="en-US" baseline="0" dirty="0" err="1" smtClean="0"/>
              <a:t>eigen</a:t>
            </a:r>
            <a:r>
              <a:rPr lang="en-US" baseline="0" dirty="0" smtClean="0"/>
              <a:t>-decomposition.</a:t>
            </a:r>
            <a:endParaRPr lang="en-US" dirty="0"/>
          </a:p>
        </p:txBody>
      </p:sp>
      <p:sp>
        <p:nvSpPr>
          <p:cNvPr id="4" name="Slide Number Placeholder 3"/>
          <p:cNvSpPr>
            <a:spLocks noGrp="1"/>
          </p:cNvSpPr>
          <p:nvPr>
            <p:ph type="sldNum" sz="quarter" idx="10"/>
          </p:nvPr>
        </p:nvSpPr>
        <p:spPr/>
        <p:txBody>
          <a:bodyPr/>
          <a:lstStyle/>
          <a:p>
            <a:fld id="{1783C958-1F1B-2347-8B37-D6BC4B56CB47}" type="slidenum">
              <a:rPr lang="en-US" altLang="en-US" smtClean="0"/>
              <a:pPr/>
              <a:t>6</a:t>
            </a:fld>
            <a:endParaRPr lang="en-US" altLang="en-US"/>
          </a:p>
        </p:txBody>
      </p:sp>
    </p:spTree>
    <p:extLst>
      <p:ext uri="{BB962C8B-B14F-4D97-AF65-F5344CB8AC3E}">
        <p14:creationId xmlns:p14="http://schemas.microsoft.com/office/powerpoint/2010/main" xmlns="" val="1936899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Outline</a:t>
            </a:r>
            <a:endParaRPr lang="en-US" dirty="0"/>
          </a:p>
        </p:txBody>
      </p:sp>
      <p:sp>
        <p:nvSpPr>
          <p:cNvPr id="4" name="Slide Number Placeholder 3"/>
          <p:cNvSpPr>
            <a:spLocks noGrp="1"/>
          </p:cNvSpPr>
          <p:nvPr>
            <p:ph type="sldNum" sz="quarter" idx="10"/>
          </p:nvPr>
        </p:nvSpPr>
        <p:spPr/>
        <p:txBody>
          <a:bodyPr/>
          <a:lstStyle/>
          <a:p>
            <a:fld id="{1783C958-1F1B-2347-8B37-D6BC4B56CB47}" type="slidenum">
              <a:rPr lang="en-US" altLang="en-US" smtClean="0"/>
              <a:pPr/>
              <a:t>7</a:t>
            </a:fld>
            <a:endParaRPr lang="en-US" altLang="en-US"/>
          </a:p>
        </p:txBody>
      </p:sp>
    </p:spTree>
    <p:extLst>
      <p:ext uri="{BB962C8B-B14F-4D97-AF65-F5344CB8AC3E}">
        <p14:creationId xmlns:p14="http://schemas.microsoft.com/office/powerpoint/2010/main" xmlns="" val="38001333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graph consists of two sets: a set of vertices </a:t>
            </a:r>
            <a:r>
              <a:rPr lang="en-US" i="1" dirty="0" smtClean="0"/>
              <a:t>V</a:t>
            </a:r>
            <a:r>
              <a:rPr lang="en-US" dirty="0" smtClean="0"/>
              <a:t>, and a set of edges </a:t>
            </a:r>
            <a:r>
              <a:rPr lang="en-US" i="1" dirty="0" smtClean="0"/>
              <a:t>E </a:t>
            </a:r>
            <a:r>
              <a:rPr lang="en-US" dirty="0" smtClean="0"/>
              <a:t>connecting those vertices.  In a directed graph, an edge is </a:t>
            </a:r>
            <a:r>
              <a:rPr lang="en-US" dirty="0" err="1" smtClean="0"/>
              <a:t>uni</a:t>
            </a:r>
            <a:r>
              <a:rPr lang="en-US" dirty="0" smtClean="0"/>
              <a:t>-directional.  I.e.,</a:t>
            </a:r>
            <a:r>
              <a:rPr lang="en-US" baseline="0" dirty="0" smtClean="0"/>
              <a:t> the presence of an edge from vertex </a:t>
            </a:r>
            <a:r>
              <a:rPr lang="en-US" i="1" baseline="0" dirty="0" smtClean="0"/>
              <a:t>i</a:t>
            </a:r>
            <a:r>
              <a:rPr lang="en-US" baseline="0" dirty="0" smtClean="0"/>
              <a:t> to vertex </a:t>
            </a:r>
            <a:r>
              <a:rPr lang="en-US" i="1" baseline="0" dirty="0" smtClean="0"/>
              <a:t>j</a:t>
            </a:r>
            <a:r>
              <a:rPr lang="en-US" baseline="0" dirty="0" smtClean="0"/>
              <a:t> does not imply an edge from </a:t>
            </a:r>
            <a:r>
              <a:rPr lang="en-US" i="1" baseline="0" dirty="0" smtClean="0"/>
              <a:t>j</a:t>
            </a:r>
            <a:r>
              <a:rPr lang="en-US" baseline="0" dirty="0" smtClean="0"/>
              <a:t> to </a:t>
            </a:r>
            <a:r>
              <a:rPr lang="en-US" i="1" baseline="0" dirty="0" err="1" smtClean="0"/>
              <a:t>i</a:t>
            </a:r>
            <a:r>
              <a:rPr lang="en-US" baseline="0" dirty="0" smtClean="0"/>
              <a:t>.  A graph can be represented by an adjacency matrix </a:t>
            </a:r>
            <a:r>
              <a:rPr lang="en-US" i="1" baseline="0" dirty="0" smtClean="0"/>
              <a:t>A</a:t>
            </a:r>
            <a:r>
              <a:rPr lang="en-US" baseline="0" dirty="0" smtClean="0"/>
              <a:t>.  </a:t>
            </a:r>
            <a:r>
              <a:rPr lang="en-US" i="1" baseline="0" dirty="0" smtClean="0"/>
              <a:t>A</a:t>
            </a:r>
            <a:r>
              <a:rPr lang="en-US" baseline="0" dirty="0" smtClean="0"/>
              <a:t> is an </a:t>
            </a:r>
            <a:r>
              <a:rPr lang="en-US" i="1" baseline="0" dirty="0" err="1" smtClean="0"/>
              <a:t>N</a:t>
            </a:r>
            <a:r>
              <a:rPr lang="en-US" baseline="0" dirty="0" err="1" smtClean="0"/>
              <a:t>x</a:t>
            </a:r>
            <a:r>
              <a:rPr lang="en-US" i="1" baseline="0" dirty="0" err="1" smtClean="0"/>
              <a:t>N</a:t>
            </a:r>
            <a:r>
              <a:rPr lang="en-US" baseline="0" dirty="0" smtClean="0"/>
              <a:t> matrix, where </a:t>
            </a:r>
            <a:r>
              <a:rPr lang="en-US" i="1" baseline="0" dirty="0" smtClean="0"/>
              <a:t>N</a:t>
            </a:r>
            <a:r>
              <a:rPr lang="en-US" baseline="0" dirty="0" smtClean="0"/>
              <a:t> is the number of vertices.  If </a:t>
            </a:r>
            <a:r>
              <a:rPr lang="en-US" i="1" baseline="0" dirty="0" smtClean="0"/>
              <a:t>A</a:t>
            </a:r>
            <a:r>
              <a:rPr lang="en-US" baseline="0" dirty="0" smtClean="0"/>
              <a:t>(</a:t>
            </a:r>
            <a:r>
              <a:rPr lang="en-US" i="1" baseline="0" dirty="0" err="1" smtClean="0"/>
              <a:t>i</a:t>
            </a:r>
            <a:r>
              <a:rPr lang="en-US" baseline="0" dirty="0" err="1" smtClean="0"/>
              <a:t>,</a:t>
            </a:r>
            <a:r>
              <a:rPr lang="en-US" i="1" baseline="0" dirty="0" err="1" smtClean="0"/>
              <a:t>j</a:t>
            </a:r>
            <a:r>
              <a:rPr lang="en-US" baseline="0" dirty="0" smtClean="0"/>
              <a:t>) is non-zero, then there is an edge from vertex </a:t>
            </a:r>
            <a:r>
              <a:rPr lang="en-US" i="1" baseline="0" dirty="0" err="1" smtClean="0"/>
              <a:t>i</a:t>
            </a:r>
            <a:r>
              <a:rPr lang="en-US" baseline="0" dirty="0" smtClean="0"/>
              <a:t> to </a:t>
            </a:r>
            <a:r>
              <a:rPr lang="en-US" baseline="0" dirty="0" err="1" smtClean="0"/>
              <a:t>vertix</a:t>
            </a:r>
            <a:r>
              <a:rPr lang="en-US" baseline="0" dirty="0" smtClean="0"/>
              <a:t> </a:t>
            </a:r>
            <a:r>
              <a:rPr lang="en-US" i="1" baseline="0" dirty="0" smtClean="0"/>
              <a:t>j</a:t>
            </a:r>
            <a:r>
              <a:rPr lang="en-US" baseline="0" dirty="0" smtClean="0"/>
              <a:t>.  For </a:t>
            </a:r>
            <a:r>
              <a:rPr lang="en-US" baseline="0" dirty="0" err="1" smtClean="0"/>
              <a:t>unweighted</a:t>
            </a:r>
            <a:r>
              <a:rPr lang="en-US" baseline="0" dirty="0" smtClean="0"/>
              <a:t> graphs, non-zero entries of </a:t>
            </a:r>
            <a:r>
              <a:rPr lang="en-US" i="1" baseline="0" dirty="0" smtClean="0"/>
              <a:t>A</a:t>
            </a:r>
            <a:r>
              <a:rPr lang="en-US" baseline="0" dirty="0" smtClean="0"/>
              <a:t> are equal to one.</a:t>
            </a:r>
            <a:endParaRPr lang="en-US" dirty="0"/>
          </a:p>
        </p:txBody>
      </p:sp>
      <p:sp>
        <p:nvSpPr>
          <p:cNvPr id="4" name="Slide Number Placeholder 3"/>
          <p:cNvSpPr>
            <a:spLocks noGrp="1"/>
          </p:cNvSpPr>
          <p:nvPr>
            <p:ph type="sldNum" sz="quarter" idx="10"/>
          </p:nvPr>
        </p:nvSpPr>
        <p:spPr/>
        <p:txBody>
          <a:bodyPr/>
          <a:lstStyle/>
          <a:p>
            <a:fld id="{1783C958-1F1B-2347-8B37-D6BC4B56CB47}" type="slidenum">
              <a:rPr lang="en-US" altLang="en-US" smtClean="0"/>
              <a:pPr/>
              <a:t>8</a:t>
            </a:fld>
            <a:endParaRPr lang="en-US" altLang="en-US"/>
          </a:p>
        </p:txBody>
      </p:sp>
    </p:spTree>
    <p:extLst>
      <p:ext uri="{BB962C8B-B14F-4D97-AF65-F5344CB8AC3E}">
        <p14:creationId xmlns:p14="http://schemas.microsoft.com/office/powerpoint/2010/main" xmlns="" val="21116889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txBox="1">
            <a:spLocks noGrp="1" noChangeArrowheads="1"/>
          </p:cNvSpPr>
          <p:nvPr/>
        </p:nvSpPr>
        <p:spPr bwMode="auto">
          <a:xfrm>
            <a:off x="3887788" y="8686800"/>
            <a:ext cx="2970212" cy="457200"/>
          </a:xfrm>
          <a:prstGeom prst="rect">
            <a:avLst/>
          </a:prstGeom>
          <a:noFill/>
          <a:ln w="9525">
            <a:noFill/>
            <a:miter lim="800000"/>
            <a:headEnd/>
            <a:tailEnd/>
          </a:ln>
        </p:spPr>
        <p:txBody>
          <a:bodyPr lIns="91398" tIns="45699" rIns="91398" bIns="45699" anchor="b"/>
          <a:lstStyle/>
          <a:p>
            <a:pPr algn="r" defTabSz="914315"/>
            <a:fld id="{675D7657-6E45-4CE0-B1DF-50A8820D3B15}" type="slidenum">
              <a:rPr lang="en-US" sz="1200"/>
              <a:pPr algn="r" defTabSz="914315"/>
              <a:t>9</a:t>
            </a:fld>
            <a:endParaRPr lang="en-US" sz="1200"/>
          </a:p>
        </p:txBody>
      </p:sp>
      <p:sp>
        <p:nvSpPr>
          <p:cNvPr id="39939"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39940" name="Rectangle 3"/>
          <p:cNvSpPr>
            <a:spLocks noGrp="1" noChangeArrowheads="1"/>
          </p:cNvSpPr>
          <p:nvPr>
            <p:ph type="body" idx="1"/>
          </p:nvPr>
        </p:nvSpPr>
        <p:spPr bwMode="auto">
          <a:xfrm>
            <a:off x="912813" y="4343400"/>
            <a:ext cx="5032375" cy="4114800"/>
          </a:xfrm>
          <a:solidFill>
            <a:srgbClr val="FFFFFF"/>
          </a:solidFill>
          <a:ln>
            <a:solidFill>
              <a:srgbClr val="000000"/>
            </a:solidFill>
            <a:miter lim="800000"/>
            <a:headEnd/>
            <a:tailEnd/>
          </a:ln>
        </p:spPr>
        <p:txBody>
          <a:bodyPr lIns="91398" tIns="45699" rIns="91398" bIns="45699"/>
          <a:lstStyle/>
          <a:p>
            <a:pPr defTabSz="914315" eaLnBrk="1" hangingPunct="1"/>
            <a:r>
              <a:rPr lang="en-US" dirty="0" smtClean="0"/>
              <a:t>In this talk, we consider the symmetrized modularity matrix for directed graphs as described in</a:t>
            </a:r>
            <a:r>
              <a:rPr lang="en-US" baseline="0" dirty="0" smtClean="0"/>
              <a:t> the reference shown at the bottom of the slide.  In this model, the likelihood of an edge from vertex </a:t>
            </a:r>
            <a:r>
              <a:rPr lang="en-US" baseline="0" dirty="0" err="1" smtClean="0"/>
              <a:t>i</a:t>
            </a:r>
            <a:r>
              <a:rPr lang="en-US" baseline="0" dirty="0" smtClean="0"/>
              <a:t> to vertex j is a function of the out-degree of vertex </a:t>
            </a:r>
            <a:r>
              <a:rPr lang="en-US" baseline="0" dirty="0" err="1" smtClean="0"/>
              <a:t>i</a:t>
            </a:r>
            <a:r>
              <a:rPr lang="en-US" baseline="0" dirty="0" smtClean="0"/>
              <a:t>, the in-degree of vertex j, and the number of edges in the graph.  The modularity matrix B is the difference between the observed edges (A) and the edge likelihoods.  The modularity matrix is symmetrized to simplify eigenvalue/eigenvector computation, and to produce real eigenvalues.</a:t>
            </a:r>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6146" name="Rectangle 1026"/>
          <p:cNvSpPr>
            <a:spLocks noGrp="1" noChangeArrowheads="1"/>
          </p:cNvSpPr>
          <p:nvPr>
            <p:ph type="ctrTitle"/>
          </p:nvPr>
        </p:nvSpPr>
        <p:spPr>
          <a:xfrm>
            <a:off x="832104" y="1389888"/>
            <a:ext cx="7479792" cy="1298448"/>
          </a:xfrm>
        </p:spPr>
        <p:txBody>
          <a:bodyPr anchor="b" anchorCtr="0"/>
          <a:lstStyle>
            <a:lvl1pPr>
              <a:lnSpc>
                <a:spcPct val="100000"/>
              </a:lnSpc>
              <a:spcAft>
                <a:spcPts val="600"/>
              </a:spcAft>
              <a:defRPr sz="3600"/>
            </a:lvl1pPr>
          </a:lstStyle>
          <a:p>
            <a:r>
              <a:rPr lang="en-US" altLang="en-US" smtClean="0"/>
              <a:t>Click to edit Master title style</a:t>
            </a:r>
            <a:endParaRPr lang="en-US" altLang="en-US" dirty="0"/>
          </a:p>
        </p:txBody>
      </p:sp>
      <p:sp>
        <p:nvSpPr>
          <p:cNvPr id="6202" name="Rectangle 1082"/>
          <p:cNvSpPr>
            <a:spLocks noGrp="1" noChangeArrowheads="1"/>
          </p:cNvSpPr>
          <p:nvPr>
            <p:ph type="subTitle" sz="quarter" idx="1"/>
          </p:nvPr>
        </p:nvSpPr>
        <p:spPr>
          <a:xfrm>
            <a:off x="832104" y="3008376"/>
            <a:ext cx="7479792" cy="1792224"/>
          </a:xfrm>
          <a:prstGeom prst="rect">
            <a:avLst/>
          </a:prstGeom>
          <a:ln w="12700">
            <a:headEnd type="none" w="sm" len="sm"/>
            <a:tailEnd type="none" w="sm" len="sm"/>
          </a:ln>
        </p:spPr>
        <p:txBody>
          <a:bodyPr lIns="91440" tIns="45720" rIns="91440" bIns="45720" anchor="ctr" anchorCtr="0"/>
          <a:lstStyle>
            <a:lvl1pPr marL="0" indent="0" algn="ctr">
              <a:lnSpc>
                <a:spcPct val="100000"/>
              </a:lnSpc>
              <a:spcBef>
                <a:spcPts val="0"/>
              </a:spcBef>
              <a:spcAft>
                <a:spcPts val="2400"/>
              </a:spcAft>
              <a:buFontTx/>
              <a:buNone/>
              <a:defRPr sz="2200"/>
            </a:lvl1pPr>
          </a:lstStyle>
          <a:p>
            <a:r>
              <a:rPr lang="en-US" altLang="en-US" smtClean="0"/>
              <a:t>Click to edit Master subtitle style</a:t>
            </a:r>
            <a:endParaRPr lang="en-US" altLang="en-US" dirty="0"/>
          </a:p>
        </p:txBody>
      </p:sp>
      <p:sp>
        <p:nvSpPr>
          <p:cNvPr id="9" name="Freeform 8"/>
          <p:cNvSpPr>
            <a:spLocks/>
          </p:cNvSpPr>
          <p:nvPr userDrawn="1"/>
        </p:nvSpPr>
        <p:spPr bwMode="auto">
          <a:xfrm>
            <a:off x="0" y="950976"/>
            <a:ext cx="9144000" cy="0"/>
          </a:xfrm>
          <a:custGeom>
            <a:avLst/>
            <a:gdLst/>
            <a:ahLst/>
            <a:cxnLst>
              <a:cxn ang="0">
                <a:pos x="0" y="0"/>
              </a:cxn>
              <a:cxn ang="0">
                <a:pos x="6144" y="0"/>
              </a:cxn>
              <a:cxn ang="0">
                <a:pos x="0" y="0"/>
              </a:cxn>
            </a:cxnLst>
            <a:rect l="0" t="0" r="r" b="b"/>
            <a:pathLst>
              <a:path w="6145" h="1">
                <a:moveTo>
                  <a:pt x="0" y="0"/>
                </a:moveTo>
                <a:lnTo>
                  <a:pt x="6144" y="0"/>
                </a:lnTo>
                <a:lnTo>
                  <a:pt x="0" y="0"/>
                </a:lnTo>
              </a:path>
            </a:pathLst>
          </a:custGeom>
          <a:noFill/>
          <a:ln w="22225" cap="flat" cmpd="sng">
            <a:solidFill>
              <a:schemeClr val="accent4"/>
            </a:solidFill>
            <a:prstDash val="solid"/>
            <a:round/>
            <a:headEnd/>
            <a:tailEnd/>
          </a:ln>
          <a:effectLst/>
        </p:spPr>
        <p:txBody>
          <a:bodyPr>
            <a:prstTxWarp prst="textNoShape">
              <a:avLst/>
            </a:prstTxWarp>
          </a:bodyPr>
          <a:lstStyle/>
          <a:p>
            <a:endParaRPr lang="en-US"/>
          </a:p>
        </p:txBody>
      </p:sp>
      <p:sp>
        <p:nvSpPr>
          <p:cNvPr id="10" name="Freeform 8"/>
          <p:cNvSpPr>
            <a:spLocks/>
          </p:cNvSpPr>
          <p:nvPr userDrawn="1"/>
        </p:nvSpPr>
        <p:spPr bwMode="auto">
          <a:xfrm>
            <a:off x="0" y="6355080"/>
            <a:ext cx="9144000" cy="0"/>
          </a:xfrm>
          <a:custGeom>
            <a:avLst/>
            <a:gdLst/>
            <a:ahLst/>
            <a:cxnLst>
              <a:cxn ang="0">
                <a:pos x="0" y="0"/>
              </a:cxn>
              <a:cxn ang="0">
                <a:pos x="6144" y="0"/>
              </a:cxn>
              <a:cxn ang="0">
                <a:pos x="0" y="0"/>
              </a:cxn>
            </a:cxnLst>
            <a:rect l="0" t="0" r="r" b="b"/>
            <a:pathLst>
              <a:path w="6145" h="1">
                <a:moveTo>
                  <a:pt x="0" y="0"/>
                </a:moveTo>
                <a:lnTo>
                  <a:pt x="6144" y="0"/>
                </a:lnTo>
                <a:lnTo>
                  <a:pt x="0" y="0"/>
                </a:lnTo>
              </a:path>
            </a:pathLst>
          </a:custGeom>
          <a:noFill/>
          <a:ln w="22225" cap="flat" cmpd="sng">
            <a:solidFill>
              <a:schemeClr val="accent4"/>
            </a:solidFill>
            <a:prstDash val="solid"/>
            <a:round/>
            <a:headEnd/>
            <a:tailEnd/>
          </a:ln>
          <a:effectLst/>
        </p:spPr>
        <p:txBody>
          <a:bodyPr>
            <a:prstTxWarp prst="textNoShape">
              <a:avLst/>
            </a:prstTxWarp>
          </a:bodyPr>
          <a:lstStyle/>
          <a:p>
            <a:endParaRPr lang="en-US"/>
          </a:p>
        </p:txBody>
      </p:sp>
      <p:pic>
        <p:nvPicPr>
          <p:cNvPr id="2" name="Picture 1" descr="LL_Logo_blue.png"/>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2862072" y="5111496"/>
            <a:ext cx="3429000" cy="34544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hart Placeholder 3"/>
          <p:cNvSpPr>
            <a:spLocks noGrp="1"/>
          </p:cNvSpPr>
          <p:nvPr>
            <p:ph type="chart" sz="quarter" idx="10"/>
          </p:nvPr>
        </p:nvSpPr>
        <p:spPr>
          <a:xfrm>
            <a:off x="1344168" y="1700784"/>
            <a:ext cx="6455664" cy="3941064"/>
          </a:xfrm>
          <a:prstGeom prst="rect">
            <a:avLst/>
          </a:prstGeom>
          <a:ln w="12700">
            <a:solidFill>
              <a:schemeClr val="tx1"/>
            </a:solidFill>
          </a:ln>
        </p:spPr>
        <p:txBody>
          <a:bodyPr vert="horz"/>
          <a:lstStyle>
            <a:lvl1pPr marL="0" indent="0">
              <a:lnSpc>
                <a:spcPts val="2000"/>
              </a:lnSpc>
              <a:spcBef>
                <a:spcPts val="300"/>
              </a:spcBef>
              <a:spcAft>
                <a:spcPts val="600"/>
              </a:spcAft>
              <a:buFontTx/>
              <a:buNone/>
              <a:defRPr/>
            </a:lvl1pPr>
          </a:lstStyle>
          <a:p>
            <a:r>
              <a:rPr lang="en-US" smtClean="0"/>
              <a:t>Click icon to add chart</a:t>
            </a:r>
            <a:endParaRPr lang="en-US" dirty="0"/>
          </a:p>
        </p:txBody>
      </p:sp>
      <p:sp>
        <p:nvSpPr>
          <p:cNvPr id="5" name="Text Placeholder 4"/>
          <p:cNvSpPr>
            <a:spLocks noGrp="1"/>
          </p:cNvSpPr>
          <p:nvPr>
            <p:ph type="body" sz="quarter" idx="11"/>
          </p:nvPr>
        </p:nvSpPr>
        <p:spPr>
          <a:xfrm>
            <a:off x="1344168" y="1252728"/>
            <a:ext cx="6455664" cy="374904"/>
          </a:xfrm>
          <a:prstGeom prst="rect">
            <a:avLst/>
          </a:prstGeom>
        </p:spPr>
        <p:txBody>
          <a:bodyPr vert="horz" anchor="b" anchorCtr="0"/>
          <a:lstStyle>
            <a:lvl1pPr marL="0" indent="0" algn="ctr">
              <a:lnSpc>
                <a:spcPts val="2000"/>
              </a:lnSpc>
              <a:spcBef>
                <a:spcPts val="300"/>
              </a:spcBef>
              <a:spcAft>
                <a:spcPts val="600"/>
              </a:spcAft>
              <a:buFontTx/>
              <a:buNone/>
              <a:defRPr sz="1800" baseline="0"/>
            </a:lvl1pPr>
            <a:lvl2pPr marL="520700" indent="0">
              <a:buNone/>
              <a:defRPr/>
            </a:lvl2pPr>
            <a:lvl3pPr marL="976313" indent="0">
              <a:buNone/>
              <a:defRPr/>
            </a:lvl3pPr>
            <a:lvl4pPr marL="1427162" indent="0">
              <a:buNone/>
              <a:defRPr/>
            </a:lvl4pPr>
            <a:lvl5pPr>
              <a:buNone/>
              <a:defRPr/>
            </a:lvl5pPr>
          </a:lstStyle>
          <a:p>
            <a:pPr lvl="0"/>
            <a:r>
              <a:rPr lang="en-US" smtClean="0"/>
              <a:t>Click to edit Master text styles</a:t>
            </a:r>
          </a:p>
        </p:txBody>
      </p:sp>
      <p:sp>
        <p:nvSpPr>
          <p:cNvPr id="6" name="Text Placeholder 4"/>
          <p:cNvSpPr>
            <a:spLocks noGrp="1"/>
          </p:cNvSpPr>
          <p:nvPr>
            <p:ph type="body" sz="quarter" idx="12"/>
          </p:nvPr>
        </p:nvSpPr>
        <p:spPr>
          <a:xfrm>
            <a:off x="1344168" y="5705856"/>
            <a:ext cx="6455664" cy="274320"/>
          </a:xfrm>
          <a:prstGeom prst="rect">
            <a:avLst/>
          </a:prstGeom>
        </p:spPr>
        <p:txBody>
          <a:bodyPr vert="horz" anchor="t" anchorCtr="0"/>
          <a:lstStyle>
            <a:lvl1pPr marL="0" indent="0" algn="ctr">
              <a:lnSpc>
                <a:spcPts val="1400"/>
              </a:lnSpc>
              <a:spcBef>
                <a:spcPts val="300"/>
              </a:spcBef>
              <a:spcAft>
                <a:spcPts val="600"/>
              </a:spcAft>
              <a:buFontTx/>
              <a:buNone/>
              <a:defRPr sz="1200" b="1" i="0" baseline="0"/>
            </a:lvl1pPr>
            <a:lvl2pPr marL="520700" indent="0">
              <a:buNone/>
              <a:defRPr/>
            </a:lvl2pPr>
            <a:lvl3pPr marL="976313" indent="0">
              <a:buNone/>
              <a:defRPr/>
            </a:lvl3pPr>
            <a:lvl4pPr marL="1427162" indent="0">
              <a:buNone/>
              <a:defRPr/>
            </a:lvl4pPr>
            <a:lvl5pPr>
              <a:buNone/>
              <a:defRPr/>
            </a:lvl5pPr>
          </a:lstStyle>
          <a:p>
            <a:pPr lvl="0"/>
            <a:r>
              <a:rPr lang="en-US" smtClean="0"/>
              <a:t>Click to edit Master text styles</a:t>
            </a:r>
          </a:p>
        </p:txBody>
      </p:sp>
    </p:spTree>
    <p:extLst>
      <p:ext uri="{BB962C8B-B14F-4D97-AF65-F5344CB8AC3E}">
        <p14:creationId xmlns:p14="http://schemas.microsoft.com/office/powerpoint/2010/main" xmlns="" val="20070962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10" name="Content Placeholder 9"/>
          <p:cNvSpPr>
            <a:spLocks noGrp="1"/>
          </p:cNvSpPr>
          <p:nvPr>
            <p:ph sz="quarter" idx="10"/>
          </p:nvPr>
        </p:nvSpPr>
        <p:spPr>
          <a:xfrm>
            <a:off x="647700" y="1143000"/>
            <a:ext cx="7848600" cy="5029200"/>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itle 3"/>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xmlns="" val="19191675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75488" y="1289304"/>
            <a:ext cx="8193024" cy="4828032"/>
          </a:xfrm>
          <a:prstGeom prst="rect">
            <a:avLst/>
          </a:prstGeom>
        </p:spPr>
        <p:txBody>
          <a:bodyPr/>
          <a:lstStyle>
            <a:lvl1pPr marL="237744" indent="-237744">
              <a:lnSpc>
                <a:spcPts val="2200"/>
              </a:lnSpc>
              <a:spcBef>
                <a:spcPts val="1200"/>
              </a:spcBef>
              <a:buSzPct val="100000"/>
              <a:buFont typeface="Arial"/>
              <a:buChar char="•"/>
              <a:defRPr/>
            </a:lvl1pPr>
            <a:lvl2pPr marL="539496" indent="-256032">
              <a:lnSpc>
                <a:spcPts val="2000"/>
              </a:lnSpc>
              <a:spcBef>
                <a:spcPts val="600"/>
              </a:spcBef>
              <a:defRPr/>
            </a:lvl2pPr>
            <a:lvl3pPr marL="758952" indent="-182880">
              <a:lnSpc>
                <a:spcPts val="1800"/>
              </a:lnSpc>
              <a:spcBef>
                <a:spcPts val="600"/>
              </a:spcBef>
              <a:buSzPct val="90000"/>
              <a:buFont typeface="Arial"/>
              <a:buChar char="•"/>
              <a:defRPr/>
            </a:lvl3pPr>
            <a:lvl4pPr marL="1033272" indent="0">
              <a:lnSpc>
                <a:spcPts val="1600"/>
              </a:lnSpc>
              <a:spcBef>
                <a:spcPts val="600"/>
              </a:spcBef>
              <a:buFontTx/>
              <a:buNone/>
              <a:defRPr/>
            </a:lvl4pPr>
            <a:lvl5pPr marL="1261872" indent="0">
              <a:lnSpc>
                <a:spcPts val="1400"/>
              </a:lnSpc>
              <a:spcBef>
                <a:spcPts val="600"/>
              </a:spcBef>
              <a:buSzPct val="85000"/>
              <a:buFontTx/>
              <a:buNone/>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Content Placeholder 2"/>
          <p:cNvSpPr>
            <a:spLocks noGrp="1"/>
          </p:cNvSpPr>
          <p:nvPr>
            <p:ph idx="1"/>
          </p:nvPr>
        </p:nvSpPr>
        <p:spPr>
          <a:xfrm>
            <a:off x="475488" y="1289304"/>
            <a:ext cx="3986784" cy="4828032"/>
          </a:xfrm>
          <a:prstGeom prst="rect">
            <a:avLst/>
          </a:prstGeom>
        </p:spPr>
        <p:txBody>
          <a:bodyPr/>
          <a:lstStyle>
            <a:lvl1pPr marL="237744" indent="-237744">
              <a:lnSpc>
                <a:spcPts val="2200"/>
              </a:lnSpc>
              <a:spcBef>
                <a:spcPts val="1200"/>
              </a:spcBef>
              <a:buSzPct val="100000"/>
              <a:buFont typeface="Arial"/>
              <a:buChar char="•"/>
              <a:defRPr/>
            </a:lvl1pPr>
            <a:lvl2pPr marL="539496" indent="-256032">
              <a:lnSpc>
                <a:spcPts val="2000"/>
              </a:lnSpc>
              <a:spcBef>
                <a:spcPts val="600"/>
              </a:spcBef>
              <a:defRPr/>
            </a:lvl2pPr>
            <a:lvl3pPr marL="758952" indent="-182880">
              <a:lnSpc>
                <a:spcPts val="1800"/>
              </a:lnSpc>
              <a:spcBef>
                <a:spcPts val="600"/>
              </a:spcBef>
              <a:buSzPct val="90000"/>
              <a:buFont typeface="Wingdings" charset="2"/>
              <a:buChar char="§"/>
              <a:defRPr/>
            </a:lvl3pPr>
            <a:lvl4pPr marL="1033272" indent="0">
              <a:lnSpc>
                <a:spcPts val="1600"/>
              </a:lnSpc>
              <a:spcBef>
                <a:spcPts val="600"/>
              </a:spcBef>
              <a:buFontTx/>
              <a:buNone/>
              <a:defRPr/>
            </a:lvl4pPr>
            <a:lvl5pPr marL="1261872" indent="0">
              <a:lnSpc>
                <a:spcPts val="1400"/>
              </a:lnSpc>
              <a:spcBef>
                <a:spcPts val="600"/>
              </a:spcBef>
              <a:buSzPct val="85000"/>
              <a:buFontTx/>
              <a:buNone/>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2"/>
          <p:cNvSpPr>
            <a:spLocks noGrp="1"/>
          </p:cNvSpPr>
          <p:nvPr>
            <p:ph idx="10"/>
          </p:nvPr>
        </p:nvSpPr>
        <p:spPr>
          <a:xfrm>
            <a:off x="4663440" y="1289304"/>
            <a:ext cx="3986784" cy="4828032"/>
          </a:xfrm>
          <a:prstGeom prst="rect">
            <a:avLst/>
          </a:prstGeom>
        </p:spPr>
        <p:txBody>
          <a:bodyPr/>
          <a:lstStyle>
            <a:lvl1pPr marL="237744" indent="-237744">
              <a:lnSpc>
                <a:spcPts val="2200"/>
              </a:lnSpc>
              <a:spcBef>
                <a:spcPts val="1200"/>
              </a:spcBef>
              <a:buSzPct val="100000"/>
              <a:buFont typeface="Arial"/>
              <a:buChar char="•"/>
              <a:defRPr/>
            </a:lvl1pPr>
            <a:lvl2pPr marL="539496" indent="-256032">
              <a:lnSpc>
                <a:spcPts val="2000"/>
              </a:lnSpc>
              <a:spcBef>
                <a:spcPts val="600"/>
              </a:spcBef>
              <a:defRPr/>
            </a:lvl2pPr>
            <a:lvl3pPr marL="758952" indent="-182880">
              <a:lnSpc>
                <a:spcPts val="1800"/>
              </a:lnSpc>
              <a:spcBef>
                <a:spcPts val="600"/>
              </a:spcBef>
              <a:buSzPct val="90000"/>
              <a:buFont typeface="Wingdings" charset="2"/>
              <a:buChar char="§"/>
              <a:defRPr/>
            </a:lvl3pPr>
            <a:lvl4pPr marL="1033272" indent="0">
              <a:lnSpc>
                <a:spcPts val="1600"/>
              </a:lnSpc>
              <a:spcBef>
                <a:spcPts val="600"/>
              </a:spcBef>
              <a:buFontTx/>
              <a:buNone/>
              <a:defRPr/>
            </a:lvl4pPr>
            <a:lvl5pPr marL="1261872" indent="0">
              <a:lnSpc>
                <a:spcPts val="1400"/>
              </a:lnSpc>
              <a:spcBef>
                <a:spcPts val="600"/>
              </a:spcBef>
              <a:buSzPct val="85000"/>
              <a:buFontTx/>
              <a:buNone/>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xmlns="" val="10078053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4771461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with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41832" y="146304"/>
            <a:ext cx="7260336" cy="466344"/>
          </a:xfrm>
        </p:spPr>
        <p:txBody>
          <a:bodyPr/>
          <a:lstStyle/>
          <a:p>
            <a:r>
              <a:rPr lang="en-US" smtClean="0"/>
              <a:t>Click to edit Master title style</a:t>
            </a:r>
            <a:endParaRPr lang="en-US"/>
          </a:p>
        </p:txBody>
      </p:sp>
      <p:sp>
        <p:nvSpPr>
          <p:cNvPr id="3" name="Content Placeholder 2"/>
          <p:cNvSpPr>
            <a:spLocks noGrp="1"/>
          </p:cNvSpPr>
          <p:nvPr>
            <p:ph idx="1"/>
          </p:nvPr>
        </p:nvSpPr>
        <p:spPr>
          <a:xfrm>
            <a:off x="475488" y="1289304"/>
            <a:ext cx="8193024" cy="4828032"/>
          </a:xfrm>
          <a:prstGeom prst="rect">
            <a:avLst/>
          </a:prstGeom>
        </p:spPr>
        <p:txBody>
          <a:bodyPr/>
          <a:lstStyle>
            <a:lvl1pPr marL="237744" indent="-237744">
              <a:lnSpc>
                <a:spcPts val="2200"/>
              </a:lnSpc>
              <a:spcBef>
                <a:spcPts val="1200"/>
              </a:spcBef>
              <a:buSzPct val="100000"/>
              <a:buFont typeface="Arial"/>
              <a:buChar char="•"/>
              <a:defRPr/>
            </a:lvl1pPr>
            <a:lvl2pPr marL="539496" indent="-256032">
              <a:lnSpc>
                <a:spcPts val="2000"/>
              </a:lnSpc>
              <a:spcBef>
                <a:spcPts val="600"/>
              </a:spcBef>
              <a:defRPr/>
            </a:lvl2pPr>
            <a:lvl3pPr marL="758952" indent="-182880">
              <a:lnSpc>
                <a:spcPts val="1800"/>
              </a:lnSpc>
              <a:spcBef>
                <a:spcPts val="600"/>
              </a:spcBef>
              <a:buSzPct val="90000"/>
              <a:buFont typeface="Wingdings" charset="2"/>
              <a:buChar char="§"/>
              <a:defRPr/>
            </a:lvl3pPr>
            <a:lvl4pPr marL="1033272" indent="0">
              <a:lnSpc>
                <a:spcPts val="1600"/>
              </a:lnSpc>
              <a:spcBef>
                <a:spcPts val="600"/>
              </a:spcBef>
              <a:buFontTx/>
              <a:buNone/>
              <a:defRPr/>
            </a:lvl4pPr>
            <a:lvl5pPr marL="1261872" indent="0">
              <a:lnSpc>
                <a:spcPts val="1400"/>
              </a:lnSpc>
              <a:spcBef>
                <a:spcPts val="600"/>
              </a:spcBef>
              <a:buSzPct val="85000"/>
              <a:buFontTx/>
              <a:buNone/>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10" hasCustomPrompt="1"/>
          </p:nvPr>
        </p:nvSpPr>
        <p:spPr>
          <a:xfrm>
            <a:off x="941832" y="594360"/>
            <a:ext cx="7260336" cy="304800"/>
          </a:xfrm>
          <a:prstGeom prst="rect">
            <a:avLst/>
          </a:prstGeom>
        </p:spPr>
        <p:txBody>
          <a:bodyPr vert="horz"/>
          <a:lstStyle>
            <a:lvl1pPr marL="0" indent="0" algn="ctr">
              <a:lnSpc>
                <a:spcPts val="2400"/>
              </a:lnSpc>
              <a:spcBef>
                <a:spcPts val="300"/>
              </a:spcBef>
              <a:spcAft>
                <a:spcPts val="600"/>
              </a:spcAft>
              <a:buFontTx/>
              <a:buNone/>
              <a:defRPr sz="2400" baseline="0"/>
            </a:lvl1pPr>
            <a:lvl2pPr marL="520700" indent="0">
              <a:buNone/>
              <a:defRPr/>
            </a:lvl2pPr>
            <a:lvl3pPr marL="976313" indent="0">
              <a:buNone/>
              <a:defRPr/>
            </a:lvl3pPr>
            <a:lvl4pPr marL="1427162" indent="0">
              <a:buNone/>
              <a:defRPr/>
            </a:lvl4pPr>
            <a:lvl5pPr>
              <a:buNone/>
              <a:defRPr/>
            </a:lvl5pPr>
          </a:lstStyle>
          <a:p>
            <a:pPr lvl="0"/>
            <a:r>
              <a:rPr lang="en-US" dirty="0" smtClean="0"/>
              <a:t>Click to add Subtitle</a:t>
            </a:r>
          </a:p>
        </p:txBody>
      </p:sp>
    </p:spTree>
    <p:extLst>
      <p:ext uri="{BB962C8B-B14F-4D97-AF65-F5344CB8AC3E}">
        <p14:creationId xmlns:p14="http://schemas.microsoft.com/office/powerpoint/2010/main" xmlns="" val="24113466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75488" y="1682496"/>
            <a:ext cx="8193024" cy="4443984"/>
          </a:xfrm>
          <a:prstGeom prst="rect">
            <a:avLst/>
          </a:prstGeom>
        </p:spPr>
        <p:txBody>
          <a:bodyPr anchor="t" anchorCtr="1"/>
          <a:lstStyle>
            <a:lvl1pPr marL="237744" indent="-237744">
              <a:lnSpc>
                <a:spcPts val="2200"/>
              </a:lnSpc>
              <a:spcBef>
                <a:spcPts val="1500"/>
              </a:spcBef>
              <a:buSzPct val="100000"/>
              <a:buFont typeface="Arial"/>
              <a:buChar char="•"/>
              <a:defRPr/>
            </a:lvl1pPr>
            <a:lvl2pPr marL="539496" indent="-256032">
              <a:lnSpc>
                <a:spcPts val="2000"/>
              </a:lnSpc>
              <a:spcBef>
                <a:spcPts val="1500"/>
              </a:spcBef>
              <a:defRPr/>
            </a:lvl2pPr>
            <a:lvl3pPr marL="758952" indent="-182880">
              <a:lnSpc>
                <a:spcPts val="1800"/>
              </a:lnSpc>
              <a:spcBef>
                <a:spcPts val="1500"/>
              </a:spcBef>
              <a:buSzPct val="90000"/>
              <a:buFont typeface="Wingdings" charset="2"/>
              <a:buChar char="§"/>
              <a:defRPr/>
            </a:lvl3pPr>
            <a:lvl4pPr marL="1033272" indent="0">
              <a:lnSpc>
                <a:spcPts val="1600"/>
              </a:lnSpc>
              <a:spcBef>
                <a:spcPts val="1500"/>
              </a:spcBef>
              <a:buFontTx/>
              <a:buNone/>
              <a:defRPr/>
            </a:lvl4pPr>
            <a:lvl5pPr marL="1261872" indent="0">
              <a:lnSpc>
                <a:spcPts val="1400"/>
              </a:lnSpc>
              <a:spcBef>
                <a:spcPts val="1500"/>
              </a:spcBef>
              <a:buSzPct val="85000"/>
              <a:buFontTx/>
              <a:buNone/>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xmlns="" val="24113466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Picture Placeholder 3"/>
          <p:cNvSpPr>
            <a:spLocks noGrp="1"/>
          </p:cNvSpPr>
          <p:nvPr>
            <p:ph type="pic" sz="quarter" idx="10" hasCustomPrompt="1"/>
          </p:nvPr>
        </p:nvSpPr>
        <p:spPr>
          <a:xfrm>
            <a:off x="1581912" y="1764792"/>
            <a:ext cx="5971032" cy="3776472"/>
          </a:xfrm>
          <a:prstGeom prst="rect">
            <a:avLst/>
          </a:prstGeom>
          <a:ln w="12700">
            <a:solidFill>
              <a:schemeClr val="tx1"/>
            </a:solidFill>
          </a:ln>
        </p:spPr>
        <p:txBody>
          <a:bodyPr vert="horz"/>
          <a:lstStyle>
            <a:lvl1pPr marL="0" indent="0" algn="ctr">
              <a:lnSpc>
                <a:spcPts val="2000"/>
              </a:lnSpc>
              <a:spcBef>
                <a:spcPts val="300"/>
              </a:spcBef>
              <a:spcAft>
                <a:spcPts val="600"/>
              </a:spcAft>
              <a:buFontTx/>
              <a:buNone/>
              <a:defRPr/>
            </a:lvl1pPr>
          </a:lstStyle>
          <a:p>
            <a:r>
              <a:rPr lang="en-US" dirty="0" smtClean="0"/>
              <a:t>Click icon to add picture</a:t>
            </a:r>
            <a:endParaRPr lang="en-US" dirty="0"/>
          </a:p>
        </p:txBody>
      </p:sp>
      <p:sp>
        <p:nvSpPr>
          <p:cNvPr id="5" name="Text Placeholder 4"/>
          <p:cNvSpPr>
            <a:spLocks noGrp="1"/>
          </p:cNvSpPr>
          <p:nvPr>
            <p:ph type="body" sz="quarter" idx="11"/>
          </p:nvPr>
        </p:nvSpPr>
        <p:spPr>
          <a:xfrm>
            <a:off x="1581912" y="1316736"/>
            <a:ext cx="5971032" cy="374904"/>
          </a:xfrm>
          <a:prstGeom prst="rect">
            <a:avLst/>
          </a:prstGeom>
        </p:spPr>
        <p:txBody>
          <a:bodyPr vert="horz" anchor="b" anchorCtr="0"/>
          <a:lstStyle>
            <a:lvl1pPr marL="0" indent="0" algn="ctr">
              <a:lnSpc>
                <a:spcPts val="2000"/>
              </a:lnSpc>
              <a:spcBef>
                <a:spcPts val="300"/>
              </a:spcBef>
              <a:spcAft>
                <a:spcPts val="600"/>
              </a:spcAft>
              <a:buFontTx/>
              <a:buNone/>
              <a:defRPr sz="1800" baseline="0"/>
            </a:lvl1pPr>
            <a:lvl2pPr marL="520700" indent="0">
              <a:buNone/>
              <a:defRPr/>
            </a:lvl2pPr>
            <a:lvl3pPr marL="976313" indent="0">
              <a:buNone/>
              <a:defRPr/>
            </a:lvl3pPr>
            <a:lvl4pPr marL="1427162" indent="0">
              <a:buNone/>
              <a:defRPr/>
            </a:lvl4pPr>
            <a:lvl5pPr>
              <a:buNone/>
              <a:defRPr/>
            </a:lvl5pPr>
          </a:lstStyle>
          <a:p>
            <a:pPr lvl="0"/>
            <a:r>
              <a:rPr lang="en-US" smtClean="0"/>
              <a:t>Click to edit Master text styles</a:t>
            </a:r>
          </a:p>
        </p:txBody>
      </p:sp>
      <p:sp>
        <p:nvSpPr>
          <p:cNvPr id="6" name="Text Placeholder 4"/>
          <p:cNvSpPr>
            <a:spLocks noGrp="1"/>
          </p:cNvSpPr>
          <p:nvPr>
            <p:ph type="body" sz="quarter" idx="12"/>
          </p:nvPr>
        </p:nvSpPr>
        <p:spPr>
          <a:xfrm>
            <a:off x="1581912" y="5605272"/>
            <a:ext cx="5971032" cy="274320"/>
          </a:xfrm>
          <a:prstGeom prst="rect">
            <a:avLst/>
          </a:prstGeom>
        </p:spPr>
        <p:txBody>
          <a:bodyPr vert="horz" anchor="t" anchorCtr="0"/>
          <a:lstStyle>
            <a:lvl1pPr marL="0" indent="0" algn="ctr">
              <a:lnSpc>
                <a:spcPts val="1400"/>
              </a:lnSpc>
              <a:spcBef>
                <a:spcPts val="300"/>
              </a:spcBef>
              <a:spcAft>
                <a:spcPts val="600"/>
              </a:spcAft>
              <a:buFontTx/>
              <a:buNone/>
              <a:defRPr sz="1200" b="1" i="0" baseline="0"/>
            </a:lvl1pPr>
            <a:lvl2pPr marL="520700" indent="0">
              <a:buNone/>
              <a:defRPr/>
            </a:lvl2pPr>
            <a:lvl3pPr marL="976313" indent="0">
              <a:buNone/>
              <a:defRPr/>
            </a:lvl3pPr>
            <a:lvl4pPr marL="1427162" indent="0">
              <a:buNone/>
              <a:defRPr/>
            </a:lvl4pPr>
            <a:lvl5pPr>
              <a:buNone/>
              <a:defRPr/>
            </a:lvl5pPr>
          </a:lstStyle>
          <a:p>
            <a:pPr lvl="0"/>
            <a:r>
              <a:rPr lang="en-US" smtClean="0"/>
              <a:t>Click to edit Master text styles</a:t>
            </a:r>
          </a:p>
        </p:txBody>
      </p:sp>
    </p:spTree>
    <p:extLst>
      <p:ext uri="{BB962C8B-B14F-4D97-AF65-F5344CB8AC3E}">
        <p14:creationId xmlns:p14="http://schemas.microsoft.com/office/powerpoint/2010/main" xmlns="" val="24979053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Medi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Media Placeholder 3"/>
          <p:cNvSpPr>
            <a:spLocks noGrp="1"/>
          </p:cNvSpPr>
          <p:nvPr>
            <p:ph type="media" sz="quarter" idx="10"/>
          </p:nvPr>
        </p:nvSpPr>
        <p:spPr>
          <a:xfrm>
            <a:off x="1737360" y="1828800"/>
            <a:ext cx="5687568" cy="3346704"/>
          </a:xfrm>
          <a:prstGeom prst="rect">
            <a:avLst/>
          </a:prstGeom>
          <a:ln w="12700">
            <a:solidFill>
              <a:schemeClr val="tx1"/>
            </a:solidFill>
          </a:ln>
        </p:spPr>
        <p:txBody>
          <a:bodyPr vert="horz"/>
          <a:lstStyle>
            <a:lvl1pPr marL="0" indent="0">
              <a:lnSpc>
                <a:spcPts val="2000"/>
              </a:lnSpc>
              <a:spcBef>
                <a:spcPts val="300"/>
              </a:spcBef>
              <a:spcAft>
                <a:spcPts val="600"/>
              </a:spcAft>
              <a:buFontTx/>
              <a:buNone/>
              <a:defRPr/>
            </a:lvl1pPr>
          </a:lstStyle>
          <a:p>
            <a:r>
              <a:rPr lang="en-US" smtClean="0"/>
              <a:t>Click icon to add media</a:t>
            </a:r>
            <a:endParaRPr lang="en-US" dirty="0"/>
          </a:p>
        </p:txBody>
      </p:sp>
      <p:sp>
        <p:nvSpPr>
          <p:cNvPr id="5" name="Text Placeholder 4"/>
          <p:cNvSpPr>
            <a:spLocks noGrp="1"/>
          </p:cNvSpPr>
          <p:nvPr>
            <p:ph type="body" sz="quarter" idx="11"/>
          </p:nvPr>
        </p:nvSpPr>
        <p:spPr>
          <a:xfrm>
            <a:off x="1737360" y="1371600"/>
            <a:ext cx="5687568" cy="374904"/>
          </a:xfrm>
          <a:prstGeom prst="rect">
            <a:avLst/>
          </a:prstGeom>
        </p:spPr>
        <p:txBody>
          <a:bodyPr vert="horz" anchor="b" anchorCtr="0"/>
          <a:lstStyle>
            <a:lvl1pPr marL="0" indent="0" algn="ctr">
              <a:lnSpc>
                <a:spcPts val="2000"/>
              </a:lnSpc>
              <a:spcBef>
                <a:spcPts val="300"/>
              </a:spcBef>
              <a:spcAft>
                <a:spcPts val="600"/>
              </a:spcAft>
              <a:buFontTx/>
              <a:buNone/>
              <a:defRPr sz="1800" baseline="0"/>
            </a:lvl1pPr>
            <a:lvl2pPr marL="520700" indent="0">
              <a:buNone/>
              <a:defRPr/>
            </a:lvl2pPr>
            <a:lvl3pPr marL="976313" indent="0">
              <a:buNone/>
              <a:defRPr/>
            </a:lvl3pPr>
            <a:lvl4pPr marL="1427162" indent="0">
              <a:buNone/>
              <a:defRPr/>
            </a:lvl4pPr>
            <a:lvl5pPr>
              <a:buNone/>
              <a:defRPr/>
            </a:lvl5pPr>
          </a:lstStyle>
          <a:p>
            <a:pPr lvl="0"/>
            <a:r>
              <a:rPr lang="en-US" smtClean="0"/>
              <a:t>Click to edit Master text styles</a:t>
            </a:r>
          </a:p>
        </p:txBody>
      </p:sp>
      <p:sp>
        <p:nvSpPr>
          <p:cNvPr id="6" name="Text Placeholder 4"/>
          <p:cNvSpPr>
            <a:spLocks noGrp="1"/>
          </p:cNvSpPr>
          <p:nvPr>
            <p:ph type="body" sz="quarter" idx="12"/>
          </p:nvPr>
        </p:nvSpPr>
        <p:spPr>
          <a:xfrm>
            <a:off x="1737360" y="5230368"/>
            <a:ext cx="5687568" cy="274320"/>
          </a:xfrm>
          <a:prstGeom prst="rect">
            <a:avLst/>
          </a:prstGeom>
        </p:spPr>
        <p:txBody>
          <a:bodyPr vert="horz" anchor="t" anchorCtr="0"/>
          <a:lstStyle>
            <a:lvl1pPr marL="0" indent="0" algn="ctr">
              <a:lnSpc>
                <a:spcPts val="1400"/>
              </a:lnSpc>
              <a:spcBef>
                <a:spcPts val="300"/>
              </a:spcBef>
              <a:spcAft>
                <a:spcPts val="600"/>
              </a:spcAft>
              <a:buFontTx/>
              <a:buNone/>
              <a:defRPr sz="1200" b="1" i="0" baseline="0"/>
            </a:lvl1pPr>
            <a:lvl2pPr marL="520700" indent="0">
              <a:buNone/>
              <a:defRPr/>
            </a:lvl2pPr>
            <a:lvl3pPr marL="976313" indent="0">
              <a:buNone/>
              <a:defRPr/>
            </a:lvl3pPr>
            <a:lvl4pPr marL="1427162" indent="0">
              <a:buNone/>
              <a:defRPr/>
            </a:lvl4pPr>
            <a:lvl5pPr>
              <a:buNone/>
              <a:defRPr/>
            </a:lvl5pPr>
          </a:lstStyle>
          <a:p>
            <a:pPr lvl="0"/>
            <a:r>
              <a:rPr lang="en-US" smtClean="0"/>
              <a:t>Click to edit Master text styles</a:t>
            </a:r>
          </a:p>
        </p:txBody>
      </p:sp>
    </p:spTree>
    <p:extLst>
      <p:ext uri="{BB962C8B-B14F-4D97-AF65-F5344CB8AC3E}">
        <p14:creationId xmlns:p14="http://schemas.microsoft.com/office/powerpoint/2010/main" xmlns="" val="3380397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0" name="Rectangle 6"/>
          <p:cNvSpPr>
            <a:spLocks noGrp="1" noChangeArrowheads="1"/>
          </p:cNvSpPr>
          <p:nvPr>
            <p:ph type="title"/>
          </p:nvPr>
        </p:nvSpPr>
        <p:spPr bwMode="auto">
          <a:xfrm>
            <a:off x="941832" y="100584"/>
            <a:ext cx="7260336" cy="813816"/>
          </a:xfrm>
          <a:prstGeom prst="rect">
            <a:avLst/>
          </a:prstGeom>
          <a:noFill/>
          <a:ln w="9525">
            <a:noFill/>
            <a:miter lim="800000"/>
            <a:headEnd/>
            <a:tailEnd/>
          </a:ln>
          <a:effectLst/>
        </p:spPr>
        <p:txBody>
          <a:bodyPr vert="horz" wrap="square" lIns="92064" tIns="46033" rIns="92064" bIns="46033" numCol="1" anchor="ctr" anchorCtr="0" compatLnSpc="1">
            <a:prstTxWarp prst="textNoShape">
              <a:avLst/>
            </a:prstTxWarp>
          </a:bodyPr>
          <a:lstStyle/>
          <a:p>
            <a:pPr lvl="0"/>
            <a:r>
              <a:rPr lang="en-US" altLang="en-US" smtClean="0"/>
              <a:t>Click to edit Master title style</a:t>
            </a:r>
            <a:endParaRPr lang="en-US" altLang="en-US" dirty="0"/>
          </a:p>
        </p:txBody>
      </p:sp>
      <p:sp>
        <p:nvSpPr>
          <p:cNvPr id="1032" name="Freeform 8"/>
          <p:cNvSpPr>
            <a:spLocks/>
          </p:cNvSpPr>
          <p:nvPr/>
        </p:nvSpPr>
        <p:spPr bwMode="auto">
          <a:xfrm>
            <a:off x="0" y="950976"/>
            <a:ext cx="9144000" cy="0"/>
          </a:xfrm>
          <a:custGeom>
            <a:avLst/>
            <a:gdLst/>
            <a:ahLst/>
            <a:cxnLst>
              <a:cxn ang="0">
                <a:pos x="0" y="0"/>
              </a:cxn>
              <a:cxn ang="0">
                <a:pos x="6144" y="0"/>
              </a:cxn>
              <a:cxn ang="0">
                <a:pos x="0" y="0"/>
              </a:cxn>
            </a:cxnLst>
            <a:rect l="0" t="0" r="r" b="b"/>
            <a:pathLst>
              <a:path w="6145" h="1">
                <a:moveTo>
                  <a:pt x="0" y="0"/>
                </a:moveTo>
                <a:lnTo>
                  <a:pt x="6144" y="0"/>
                </a:lnTo>
                <a:lnTo>
                  <a:pt x="0" y="0"/>
                </a:lnTo>
              </a:path>
            </a:pathLst>
          </a:custGeom>
          <a:noFill/>
          <a:ln w="22225" cap="flat" cmpd="sng">
            <a:solidFill>
              <a:schemeClr val="accent4"/>
            </a:solidFill>
            <a:prstDash val="solid"/>
            <a:round/>
            <a:headEnd/>
            <a:tailEnd/>
          </a:ln>
          <a:effectLst/>
        </p:spPr>
        <p:txBody>
          <a:bodyPr>
            <a:prstTxWarp prst="textNoShape">
              <a:avLst/>
            </a:prstTxWarp>
          </a:bodyPr>
          <a:lstStyle/>
          <a:p>
            <a:endParaRPr lang="en-US"/>
          </a:p>
        </p:txBody>
      </p:sp>
      <p:sp>
        <p:nvSpPr>
          <p:cNvPr id="1048" name="Rectangle 24"/>
          <p:cNvSpPr>
            <a:spLocks noChangeArrowheads="1"/>
          </p:cNvSpPr>
          <p:nvPr/>
        </p:nvSpPr>
        <p:spPr bwMode="auto">
          <a:xfrm>
            <a:off x="304800" y="6455664"/>
            <a:ext cx="1088136" cy="219456"/>
          </a:xfrm>
          <a:prstGeom prst="rect">
            <a:avLst/>
          </a:prstGeom>
          <a:noFill/>
          <a:ln w="9525">
            <a:noFill/>
            <a:miter lim="800000"/>
            <a:headEnd/>
            <a:tailEnd/>
          </a:ln>
          <a:effectLst/>
        </p:spPr>
        <p:txBody>
          <a:bodyPr wrap="square" lIns="0" tIns="0" rIns="0" bIns="0" anchor="t" anchorCtr="0">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defRPr/>
            </a:pPr>
            <a:r>
              <a:rPr lang="en-US" altLang="en-US" sz="700" b="0" i="0" baseline="0" dirty="0" smtClean="0"/>
              <a:t>Graph Eigen-</a:t>
            </a:r>
            <a:fld id="{321F32AB-3DDB-C54A-A434-42EC1FB733CD}" type="slidenum">
              <a:rPr lang="en-US" altLang="en-US" sz="700" b="0" i="0" smtClean="0"/>
              <a:pPr marL="0" marR="0" indent="0" algn="l" defTabSz="914400" rtl="0" eaLnBrk="0" fontAlgn="base" latinLnBrk="0" hangingPunct="0">
                <a:lnSpc>
                  <a:spcPct val="100000"/>
                </a:lnSpc>
                <a:spcBef>
                  <a:spcPct val="0"/>
                </a:spcBef>
                <a:spcAft>
                  <a:spcPct val="0"/>
                </a:spcAft>
                <a:buClrTx/>
                <a:buSzTx/>
                <a:buFontTx/>
                <a:buNone/>
                <a:tabLst/>
                <a:defRPr/>
              </a:pPr>
              <a:t>‹#›</a:t>
            </a:fld>
            <a:endParaRPr lang="en-US" altLang="en-US" sz="700" b="0" i="0" baseline="0" dirty="0" smtClean="0"/>
          </a:p>
          <a:p>
            <a:pPr algn="l">
              <a:lnSpc>
                <a:spcPct val="100000"/>
              </a:lnSpc>
            </a:pPr>
            <a:r>
              <a:rPr lang="en-US" altLang="en-US" sz="700" b="0" i="0" baseline="0" dirty="0" smtClean="0"/>
              <a:t>EMR 09/12/12</a:t>
            </a:r>
          </a:p>
        </p:txBody>
      </p:sp>
      <p:sp>
        <p:nvSpPr>
          <p:cNvPr id="11" name="Freeform 8"/>
          <p:cNvSpPr>
            <a:spLocks/>
          </p:cNvSpPr>
          <p:nvPr/>
        </p:nvSpPr>
        <p:spPr bwMode="auto">
          <a:xfrm>
            <a:off x="0" y="6355080"/>
            <a:ext cx="9144000" cy="0"/>
          </a:xfrm>
          <a:custGeom>
            <a:avLst/>
            <a:gdLst/>
            <a:ahLst/>
            <a:cxnLst>
              <a:cxn ang="0">
                <a:pos x="0" y="0"/>
              </a:cxn>
              <a:cxn ang="0">
                <a:pos x="6144" y="0"/>
              </a:cxn>
              <a:cxn ang="0">
                <a:pos x="0" y="0"/>
              </a:cxn>
            </a:cxnLst>
            <a:rect l="0" t="0" r="r" b="b"/>
            <a:pathLst>
              <a:path w="6145" h="1">
                <a:moveTo>
                  <a:pt x="0" y="0"/>
                </a:moveTo>
                <a:lnTo>
                  <a:pt x="6144" y="0"/>
                </a:lnTo>
                <a:lnTo>
                  <a:pt x="0" y="0"/>
                </a:lnTo>
              </a:path>
            </a:pathLst>
          </a:custGeom>
          <a:noFill/>
          <a:ln w="22225" cap="flat" cmpd="sng">
            <a:solidFill>
              <a:schemeClr val="accent4"/>
            </a:solidFill>
            <a:prstDash val="solid"/>
            <a:round/>
            <a:headEnd/>
            <a:tailEnd/>
          </a:ln>
          <a:effectLst/>
        </p:spPr>
        <p:txBody>
          <a:bodyPr>
            <a:prstTxWarp prst="textNoShape">
              <a:avLst/>
            </a:prstTxWarp>
          </a:bodyPr>
          <a:lstStyle/>
          <a:p>
            <a:endParaRPr lang="en-US"/>
          </a:p>
        </p:txBody>
      </p:sp>
      <p:pic>
        <p:nvPicPr>
          <p:cNvPr id="3" name="Picture 2" descr="LL_Logo_blue_nomark.png"/>
          <p:cNvPicPr>
            <a:picLocks noChangeAspect="1"/>
          </p:cNvPicPr>
          <p:nvPr/>
        </p:nvPicPr>
        <p:blipFill>
          <a:blip r:embed="rId13">
            <a:extLst>
              <a:ext uri="{28A0092B-C50C-407E-A947-70E740481C1C}">
                <a14:useLocalDpi xmlns:a14="http://schemas.microsoft.com/office/drawing/2010/main" xmlns="" val="0"/>
              </a:ext>
            </a:extLst>
          </a:blip>
          <a:stretch>
            <a:fillRect/>
          </a:stretch>
        </p:blipFill>
        <p:spPr>
          <a:xfrm>
            <a:off x="6775704" y="6473952"/>
            <a:ext cx="2023269" cy="230071"/>
          </a:xfrm>
          <a:prstGeom prst="rect">
            <a:avLst/>
          </a:prstGeom>
        </p:spPr>
      </p:pic>
      <p:pic>
        <p:nvPicPr>
          <p:cNvPr id="6" name="Picture 5" descr="LL_Logo_alone_blue.png"/>
          <p:cNvPicPr>
            <a:picLocks noChangeAspect="1"/>
          </p:cNvPicPr>
          <p:nvPr/>
        </p:nvPicPr>
        <p:blipFill>
          <a:blip r:embed="rId14">
            <a:extLst>
              <a:ext uri="{28A0092B-C50C-407E-A947-70E740481C1C}">
                <a14:useLocalDpi xmlns:a14="http://schemas.microsoft.com/office/drawing/2010/main" xmlns="" val="0"/>
              </a:ext>
            </a:extLst>
          </a:blip>
          <a:stretch>
            <a:fillRect/>
          </a:stretch>
        </p:blipFill>
        <p:spPr>
          <a:xfrm>
            <a:off x="365760" y="246888"/>
            <a:ext cx="548658" cy="531101"/>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5" r:id="rId3"/>
    <p:sldLayoutId id="2147483654" r:id="rId4"/>
    <p:sldLayoutId id="2147483662" r:id="rId5"/>
    <p:sldLayoutId id="2147483656" r:id="rId6"/>
    <p:sldLayoutId id="2147483658" r:id="rId7"/>
    <p:sldLayoutId id="2147483659" r:id="rId8"/>
    <p:sldLayoutId id="2147483660" r:id="rId9"/>
    <p:sldLayoutId id="2147483661" r:id="rId10"/>
    <p:sldLayoutId id="2147483663" r:id="rId11"/>
  </p:sldLayoutIdLst>
  <p:txStyles>
    <p:titleStyle>
      <a:lvl1pPr algn="ctr" rtl="0" eaLnBrk="1" fontAlgn="base" hangingPunct="1">
        <a:lnSpc>
          <a:spcPts val="2800"/>
        </a:lnSpc>
        <a:spcBef>
          <a:spcPct val="0"/>
        </a:spcBef>
        <a:spcAft>
          <a:spcPct val="0"/>
        </a:spcAft>
        <a:defRPr sz="2800" b="1">
          <a:solidFill>
            <a:schemeClr val="tx2"/>
          </a:solidFill>
          <a:latin typeface="+mj-lt"/>
          <a:ea typeface="+mj-ea"/>
          <a:cs typeface="+mj-cs"/>
        </a:defRPr>
      </a:lvl1pPr>
      <a:lvl2pPr algn="ctr" rtl="0" eaLnBrk="1" fontAlgn="base" hangingPunct="1">
        <a:lnSpc>
          <a:spcPts val="3000"/>
        </a:lnSpc>
        <a:spcBef>
          <a:spcPct val="0"/>
        </a:spcBef>
        <a:spcAft>
          <a:spcPct val="0"/>
        </a:spcAft>
        <a:defRPr sz="2800" b="1">
          <a:solidFill>
            <a:schemeClr val="tx2"/>
          </a:solidFill>
          <a:latin typeface="Arial" pitchFamily="-110" charset="0"/>
        </a:defRPr>
      </a:lvl2pPr>
      <a:lvl3pPr algn="ctr" rtl="0" eaLnBrk="1" fontAlgn="base" hangingPunct="1">
        <a:lnSpc>
          <a:spcPts val="3000"/>
        </a:lnSpc>
        <a:spcBef>
          <a:spcPct val="0"/>
        </a:spcBef>
        <a:spcAft>
          <a:spcPct val="0"/>
        </a:spcAft>
        <a:defRPr sz="2800" b="1">
          <a:solidFill>
            <a:schemeClr val="tx2"/>
          </a:solidFill>
          <a:latin typeface="Arial" pitchFamily="-110" charset="0"/>
        </a:defRPr>
      </a:lvl3pPr>
      <a:lvl4pPr algn="ctr" rtl="0" eaLnBrk="1" fontAlgn="base" hangingPunct="1">
        <a:lnSpc>
          <a:spcPts val="3000"/>
        </a:lnSpc>
        <a:spcBef>
          <a:spcPct val="0"/>
        </a:spcBef>
        <a:spcAft>
          <a:spcPct val="0"/>
        </a:spcAft>
        <a:defRPr sz="2800" b="1">
          <a:solidFill>
            <a:schemeClr val="tx2"/>
          </a:solidFill>
          <a:latin typeface="Arial" pitchFamily="-110" charset="0"/>
        </a:defRPr>
      </a:lvl4pPr>
      <a:lvl5pPr algn="ctr" rtl="0" eaLnBrk="1" fontAlgn="base" hangingPunct="1">
        <a:lnSpc>
          <a:spcPts val="3000"/>
        </a:lnSpc>
        <a:spcBef>
          <a:spcPct val="0"/>
        </a:spcBef>
        <a:spcAft>
          <a:spcPct val="0"/>
        </a:spcAft>
        <a:defRPr sz="2800" b="1">
          <a:solidFill>
            <a:schemeClr val="tx2"/>
          </a:solidFill>
          <a:latin typeface="Arial" pitchFamily="-110" charset="0"/>
        </a:defRPr>
      </a:lvl5pPr>
      <a:lvl6pPr marL="457200" algn="ctr" rtl="0" eaLnBrk="1" fontAlgn="base" hangingPunct="1">
        <a:lnSpc>
          <a:spcPts val="3000"/>
        </a:lnSpc>
        <a:spcBef>
          <a:spcPct val="0"/>
        </a:spcBef>
        <a:spcAft>
          <a:spcPct val="0"/>
        </a:spcAft>
        <a:defRPr sz="2800" b="1">
          <a:solidFill>
            <a:schemeClr val="tx2"/>
          </a:solidFill>
          <a:latin typeface="Arial" pitchFamily="-110" charset="0"/>
        </a:defRPr>
      </a:lvl6pPr>
      <a:lvl7pPr marL="914400" algn="ctr" rtl="0" eaLnBrk="1" fontAlgn="base" hangingPunct="1">
        <a:lnSpc>
          <a:spcPts val="3000"/>
        </a:lnSpc>
        <a:spcBef>
          <a:spcPct val="0"/>
        </a:spcBef>
        <a:spcAft>
          <a:spcPct val="0"/>
        </a:spcAft>
        <a:defRPr sz="2800" b="1">
          <a:solidFill>
            <a:schemeClr val="tx2"/>
          </a:solidFill>
          <a:latin typeface="Arial" pitchFamily="-110" charset="0"/>
        </a:defRPr>
      </a:lvl7pPr>
      <a:lvl8pPr marL="1371600" algn="ctr" rtl="0" eaLnBrk="1" fontAlgn="base" hangingPunct="1">
        <a:lnSpc>
          <a:spcPts val="3000"/>
        </a:lnSpc>
        <a:spcBef>
          <a:spcPct val="0"/>
        </a:spcBef>
        <a:spcAft>
          <a:spcPct val="0"/>
        </a:spcAft>
        <a:defRPr sz="2800" b="1">
          <a:solidFill>
            <a:schemeClr val="tx2"/>
          </a:solidFill>
          <a:latin typeface="Arial" pitchFamily="-110" charset="0"/>
        </a:defRPr>
      </a:lvl8pPr>
      <a:lvl9pPr marL="1828800" algn="ctr" rtl="0" eaLnBrk="1" fontAlgn="base" hangingPunct="1">
        <a:lnSpc>
          <a:spcPts val="3000"/>
        </a:lnSpc>
        <a:spcBef>
          <a:spcPct val="0"/>
        </a:spcBef>
        <a:spcAft>
          <a:spcPct val="0"/>
        </a:spcAft>
        <a:defRPr sz="2800" b="1">
          <a:solidFill>
            <a:schemeClr val="tx2"/>
          </a:solidFill>
          <a:latin typeface="Arial" pitchFamily="-110" charset="0"/>
        </a:defRPr>
      </a:lvl9pPr>
    </p:titleStyle>
    <p:bodyStyle>
      <a:lvl1pPr marL="342900" indent="-342900" algn="l" rtl="0" eaLnBrk="1" fontAlgn="base" hangingPunct="1">
        <a:lnSpc>
          <a:spcPct val="90000"/>
        </a:lnSpc>
        <a:spcBef>
          <a:spcPct val="25000"/>
        </a:spcBef>
        <a:spcAft>
          <a:spcPct val="0"/>
        </a:spcAft>
        <a:buSzPct val="125000"/>
        <a:buChar char="•"/>
        <a:defRPr sz="2000" b="1">
          <a:solidFill>
            <a:schemeClr val="tx1"/>
          </a:solidFill>
          <a:latin typeface="+mn-lt"/>
          <a:ea typeface="+mn-ea"/>
          <a:cs typeface="+mn-cs"/>
        </a:defRPr>
      </a:lvl1pPr>
      <a:lvl2pPr marL="862013" indent="-341313" algn="l" rtl="0" eaLnBrk="1" fontAlgn="base" hangingPunct="1">
        <a:lnSpc>
          <a:spcPct val="90000"/>
        </a:lnSpc>
        <a:spcBef>
          <a:spcPct val="25000"/>
        </a:spcBef>
        <a:spcAft>
          <a:spcPct val="0"/>
        </a:spcAft>
        <a:buSzPct val="100000"/>
        <a:buChar char="–"/>
        <a:defRPr b="1">
          <a:solidFill>
            <a:schemeClr val="tx1"/>
          </a:solidFill>
          <a:latin typeface="+mn-lt"/>
          <a:ea typeface="ＭＳ Ｐゴシック" pitchFamily="-110" charset="-128"/>
        </a:defRPr>
      </a:lvl2pPr>
      <a:lvl3pPr marL="1204913" indent="-228600" algn="l" rtl="0" eaLnBrk="1" fontAlgn="base" hangingPunct="1">
        <a:lnSpc>
          <a:spcPct val="90000"/>
        </a:lnSpc>
        <a:spcBef>
          <a:spcPct val="25000"/>
        </a:spcBef>
        <a:spcAft>
          <a:spcPct val="0"/>
        </a:spcAft>
        <a:buSzPct val="100000"/>
        <a:buChar char=" "/>
        <a:defRPr sz="1600" b="1">
          <a:solidFill>
            <a:schemeClr val="tx1"/>
          </a:solidFill>
          <a:latin typeface="+mn-lt"/>
          <a:ea typeface="ＭＳ Ｐゴシック" pitchFamily="-110" charset="-128"/>
        </a:defRPr>
      </a:lvl3pPr>
      <a:lvl4pPr marL="1546225" indent="-119063" algn="l" rtl="0" eaLnBrk="1" fontAlgn="base" hangingPunct="1">
        <a:lnSpc>
          <a:spcPct val="90000"/>
        </a:lnSpc>
        <a:spcBef>
          <a:spcPct val="25000"/>
        </a:spcBef>
        <a:spcAft>
          <a:spcPct val="0"/>
        </a:spcAft>
        <a:buSzPct val="100000"/>
        <a:buChar char=" "/>
        <a:defRPr sz="1400" b="1">
          <a:solidFill>
            <a:schemeClr val="tx1"/>
          </a:solidFill>
          <a:latin typeface="+mn-lt"/>
          <a:ea typeface="ＭＳ Ｐゴシック" pitchFamily="-110" charset="-128"/>
        </a:defRPr>
      </a:lvl4pPr>
      <a:lvl5pPr marL="1828800" algn="l" rtl="0" eaLnBrk="1" fontAlgn="base" hangingPunct="1">
        <a:lnSpc>
          <a:spcPct val="90000"/>
        </a:lnSpc>
        <a:spcBef>
          <a:spcPct val="25000"/>
        </a:spcBef>
        <a:spcAft>
          <a:spcPct val="0"/>
        </a:spcAft>
        <a:buSzPct val="100000"/>
        <a:buChar char=" "/>
        <a:defRPr sz="1400" b="1">
          <a:solidFill>
            <a:schemeClr val="tx1"/>
          </a:solidFill>
          <a:latin typeface="+mn-lt"/>
          <a:ea typeface="ＭＳ Ｐゴシック" pitchFamily="-110" charset="-128"/>
        </a:defRPr>
      </a:lvl5pPr>
      <a:lvl6pPr marL="2286000" algn="l" rtl="0" eaLnBrk="1" fontAlgn="base" hangingPunct="1">
        <a:lnSpc>
          <a:spcPct val="90000"/>
        </a:lnSpc>
        <a:spcBef>
          <a:spcPct val="25000"/>
        </a:spcBef>
        <a:spcAft>
          <a:spcPct val="0"/>
        </a:spcAft>
        <a:buSzPct val="100000"/>
        <a:buChar char=" "/>
        <a:defRPr sz="1400" b="1">
          <a:solidFill>
            <a:schemeClr val="tx1"/>
          </a:solidFill>
          <a:latin typeface="+mn-lt"/>
          <a:ea typeface="ＭＳ Ｐゴシック" pitchFamily="-110" charset="-128"/>
        </a:defRPr>
      </a:lvl6pPr>
      <a:lvl7pPr marL="2743200" algn="l" rtl="0" eaLnBrk="1" fontAlgn="base" hangingPunct="1">
        <a:lnSpc>
          <a:spcPct val="90000"/>
        </a:lnSpc>
        <a:spcBef>
          <a:spcPct val="25000"/>
        </a:spcBef>
        <a:spcAft>
          <a:spcPct val="0"/>
        </a:spcAft>
        <a:buSzPct val="100000"/>
        <a:buChar char=" "/>
        <a:defRPr sz="1400" b="1">
          <a:solidFill>
            <a:schemeClr val="tx1"/>
          </a:solidFill>
          <a:latin typeface="+mn-lt"/>
          <a:ea typeface="ＭＳ Ｐゴシック" pitchFamily="-110" charset="-128"/>
        </a:defRPr>
      </a:lvl7pPr>
      <a:lvl8pPr marL="3200400" algn="l" rtl="0" eaLnBrk="1" fontAlgn="base" hangingPunct="1">
        <a:lnSpc>
          <a:spcPct val="90000"/>
        </a:lnSpc>
        <a:spcBef>
          <a:spcPct val="25000"/>
        </a:spcBef>
        <a:spcAft>
          <a:spcPct val="0"/>
        </a:spcAft>
        <a:buSzPct val="100000"/>
        <a:buChar char=" "/>
        <a:defRPr sz="1400" b="1">
          <a:solidFill>
            <a:schemeClr val="tx1"/>
          </a:solidFill>
          <a:latin typeface="+mn-lt"/>
          <a:ea typeface="ＭＳ Ｐゴシック" pitchFamily="-110" charset="-128"/>
        </a:defRPr>
      </a:lvl8pPr>
      <a:lvl9pPr marL="3657600" algn="l" rtl="0" eaLnBrk="1" fontAlgn="base" hangingPunct="1">
        <a:lnSpc>
          <a:spcPct val="90000"/>
        </a:lnSpc>
        <a:spcBef>
          <a:spcPct val="25000"/>
        </a:spcBef>
        <a:spcAft>
          <a:spcPct val="0"/>
        </a:spcAft>
        <a:buSzPct val="100000"/>
        <a:buChar char=" "/>
        <a:defRPr sz="1400" b="1">
          <a:solidFill>
            <a:schemeClr val="tx1"/>
          </a:solidFill>
          <a:latin typeface="+mn-lt"/>
          <a:ea typeface="ＭＳ Ｐゴシック" pitchFamily="-110"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1.xml"/><Relationship Id="rId1" Type="http://schemas.openxmlformats.org/officeDocument/2006/relationships/vmlDrawing" Target="../drawings/vmlDrawing2.vml"/><Relationship Id="rId4" Type="http://schemas.openxmlformats.org/officeDocument/2006/relationships/oleObject" Target="../embeddings/oleObject2.bin"/></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oleObject" Target="../embeddings/oleObject3.bin"/><Relationship Id="rId4" Type="http://schemas.openxmlformats.org/officeDocument/2006/relationships/image" Target="../media/image24.png"/></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27.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1.jpeg"/><Relationship Id="rId4" Type="http://schemas.openxmlformats.org/officeDocument/2006/relationships/image" Target="../media/image5.emf"/><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1.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Benchmarking Parallel Eigen Decomposition for Residuals Analysis of Very Large Graphs</a:t>
            </a:r>
            <a:endParaRPr lang="en-US" dirty="0"/>
          </a:p>
        </p:txBody>
      </p:sp>
      <p:sp>
        <p:nvSpPr>
          <p:cNvPr id="3" name="Subtitle 2"/>
          <p:cNvSpPr>
            <a:spLocks noGrp="1"/>
          </p:cNvSpPr>
          <p:nvPr>
            <p:ph type="subTitle" sz="quarter" idx="1"/>
          </p:nvPr>
        </p:nvSpPr>
        <p:spPr/>
        <p:txBody>
          <a:bodyPr/>
          <a:lstStyle/>
          <a:p>
            <a:r>
              <a:rPr lang="en-US" sz="2400" dirty="0" smtClean="0"/>
              <a:t>Edward Rutledge, Benjamin Miller, Michelle Beard</a:t>
            </a:r>
          </a:p>
          <a:p>
            <a:r>
              <a:rPr lang="en-US" sz="2000" dirty="0" smtClean="0"/>
              <a:t>HPEC 2012</a:t>
            </a:r>
            <a:endParaRPr lang="en-US" sz="2000" dirty="0"/>
          </a:p>
          <a:p>
            <a:r>
              <a:rPr lang="en-US" sz="2000" dirty="0" smtClean="0"/>
              <a:t>September 10-12, 2012</a:t>
            </a:r>
            <a:endParaRPr lang="en-US" sz="2000" dirty="0"/>
          </a:p>
        </p:txBody>
      </p:sp>
      <p:sp>
        <p:nvSpPr>
          <p:cNvPr id="5" name="TextBox 4"/>
          <p:cNvSpPr txBox="1"/>
          <p:nvPr/>
        </p:nvSpPr>
        <p:spPr>
          <a:xfrm>
            <a:off x="914400" y="5638800"/>
            <a:ext cx="7259783" cy="707886"/>
          </a:xfrm>
          <a:prstGeom prst="rect">
            <a:avLst/>
          </a:prstGeom>
          <a:noFill/>
        </p:spPr>
        <p:txBody>
          <a:bodyPr wrap="square" rtlCol="0">
            <a:spAutoFit/>
          </a:bodyPr>
          <a:lstStyle/>
          <a:p>
            <a:r>
              <a:rPr lang="en-US" sz="800" b="1" dirty="0" smtClean="0">
                <a:solidFill>
                  <a:srgbClr val="4D4D4D"/>
                </a:solidFill>
              </a:rPr>
              <a:t>This work is sponsored by the Intelligence Advanced Research Projects Activity (IARPA) under Air Force Contract FA8721-05-C-0002.  The U.S. Government is authorized to reproduce and distribute reprints for Governmental purposes notwithstanding any copyright annotation thereon.</a:t>
            </a:r>
          </a:p>
          <a:p>
            <a:endParaRPr lang="en-US" sz="800" b="1" dirty="0" smtClean="0">
              <a:solidFill>
                <a:srgbClr val="4D4D4D"/>
              </a:solidFill>
            </a:endParaRPr>
          </a:p>
          <a:p>
            <a:r>
              <a:rPr lang="en-US" sz="800" b="1" dirty="0" smtClean="0">
                <a:solidFill>
                  <a:srgbClr val="4D4D4D"/>
                </a:solidFill>
              </a:rPr>
              <a:t>Disclaimer: The views and conclusions contained herein are those of the author and should not be interpreted as necessarily representing the official policies or endorsements, either expressed or implied, of IARPA or the U.S. Government.</a:t>
            </a:r>
            <a:endParaRPr lang="en-US" sz="800" b="1" dirty="0">
              <a:solidFill>
                <a:srgbClr val="4D4D4D"/>
              </a:solidFill>
            </a:endParaRPr>
          </a:p>
        </p:txBody>
      </p:sp>
    </p:spTree>
    <p:extLst>
      <p:ext uri="{BB962C8B-B14F-4D97-AF65-F5344CB8AC3E}">
        <p14:creationId xmlns:p14="http://schemas.microsoft.com/office/powerpoint/2010/main" xmlns="" val="311307071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Dimensionality Reduction</a:t>
            </a:r>
            <a:endParaRPr lang="en-US" dirty="0"/>
          </a:p>
        </p:txBody>
      </p:sp>
      <p:pic>
        <p:nvPicPr>
          <p:cNvPr id="43" name="Picture 42" descr="residual.pn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228600" y="2497666"/>
            <a:ext cx="2362200" cy="2362200"/>
          </a:xfrm>
          <a:prstGeom prst="rect">
            <a:avLst/>
          </a:prstGeom>
          <a:effectLst>
            <a:outerShdw blurRad="50800" dist="38100" dir="2700000" algn="tl" rotWithShape="0">
              <a:prstClr val="black">
                <a:alpha val="40000"/>
              </a:prstClr>
            </a:outerShdw>
          </a:effectLst>
        </p:spPr>
      </p:pic>
      <p:grpSp>
        <p:nvGrpSpPr>
          <p:cNvPr id="16" name="Group 15"/>
          <p:cNvGrpSpPr/>
          <p:nvPr/>
        </p:nvGrpSpPr>
        <p:grpSpPr>
          <a:xfrm>
            <a:off x="2667000" y="2493971"/>
            <a:ext cx="6248400" cy="2340494"/>
            <a:chOff x="3414598" y="2471736"/>
            <a:chExt cx="3493410" cy="1216447"/>
          </a:xfrm>
        </p:grpSpPr>
        <p:sp>
          <p:nvSpPr>
            <p:cNvPr id="28" name="Rounded Rectangle 27"/>
            <p:cNvSpPr/>
            <p:nvPr/>
          </p:nvSpPr>
          <p:spPr>
            <a:xfrm>
              <a:off x="3971917" y="2555082"/>
              <a:ext cx="445301" cy="978694"/>
            </a:xfrm>
            <a:prstGeom prst="roundRect">
              <a:avLst>
                <a:gd name="adj" fmla="val 8096"/>
              </a:avLst>
            </a:prstGeom>
            <a:solidFill>
              <a:schemeClr val="accent4"/>
            </a:solidFill>
            <a:ln w="12700">
              <a:solidFill>
                <a:schemeClr val="accent1">
                  <a:lumMod val="50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smtClean="0">
                <a:solidFill>
                  <a:schemeClr val="tx1"/>
                </a:solidFill>
              </a:endParaRPr>
            </a:p>
          </p:txBody>
        </p:sp>
        <p:grpSp>
          <p:nvGrpSpPr>
            <p:cNvPr id="17" name="Group 6"/>
            <p:cNvGrpSpPr>
              <a:grpSpLocks noChangeAspect="1"/>
            </p:cNvGrpSpPr>
            <p:nvPr/>
          </p:nvGrpSpPr>
          <p:grpSpPr>
            <a:xfrm>
              <a:off x="4925191" y="2542084"/>
              <a:ext cx="976434" cy="987552"/>
              <a:chOff x="3569466" y="2137272"/>
              <a:chExt cx="976434" cy="987552"/>
            </a:xfrm>
          </p:grpSpPr>
          <p:sp>
            <p:nvSpPr>
              <p:cNvPr id="41" name="Left Bracket 4"/>
              <p:cNvSpPr/>
              <p:nvPr/>
            </p:nvSpPr>
            <p:spPr>
              <a:xfrm>
                <a:off x="3569466" y="2137272"/>
                <a:ext cx="54797" cy="986928"/>
              </a:xfrm>
              <a:prstGeom prst="leftBracket">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2" name="Right Bracket 41"/>
              <p:cNvSpPr/>
              <p:nvPr/>
            </p:nvSpPr>
            <p:spPr>
              <a:xfrm>
                <a:off x="4491036" y="2137272"/>
                <a:ext cx="54864" cy="987552"/>
              </a:xfrm>
              <a:prstGeom prst="rightBracket">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18" name="TextBox 17"/>
            <p:cNvSpPr txBox="1"/>
            <p:nvPr/>
          </p:nvSpPr>
          <p:spPr>
            <a:xfrm>
              <a:off x="4891006" y="2471736"/>
              <a:ext cx="372218" cy="338554"/>
            </a:xfrm>
            <a:prstGeom prst="rect">
              <a:avLst/>
            </a:prstGeom>
            <a:noFill/>
          </p:spPr>
          <p:txBody>
            <a:bodyPr wrap="none" rtlCol="0">
              <a:spAutoFit/>
            </a:bodyPr>
            <a:lstStyle/>
            <a:p>
              <a:pPr algn="ctr"/>
              <a:r>
                <a:rPr lang="en-US" sz="1600" b="1" dirty="0" smtClean="0">
                  <a:latin typeface="Symbol" pitchFamily="18" charset="2"/>
                </a:rPr>
                <a:t>l</a:t>
              </a:r>
              <a:r>
                <a:rPr lang="en-US" sz="1600" b="1" baseline="-25000" dirty="0" smtClean="0"/>
                <a:t>1</a:t>
              </a:r>
              <a:endParaRPr lang="en-US" sz="1600" b="1" baseline="-25000" dirty="0"/>
            </a:p>
          </p:txBody>
        </p:sp>
        <p:sp>
          <p:nvSpPr>
            <p:cNvPr id="19" name="TextBox 18"/>
            <p:cNvSpPr txBox="1"/>
            <p:nvPr/>
          </p:nvSpPr>
          <p:spPr>
            <a:xfrm>
              <a:off x="5124367" y="2720973"/>
              <a:ext cx="372218" cy="338554"/>
            </a:xfrm>
            <a:prstGeom prst="rect">
              <a:avLst/>
            </a:prstGeom>
            <a:noFill/>
          </p:spPr>
          <p:txBody>
            <a:bodyPr wrap="none" rtlCol="0">
              <a:spAutoFit/>
            </a:bodyPr>
            <a:lstStyle/>
            <a:p>
              <a:pPr algn="ctr"/>
              <a:r>
                <a:rPr lang="en-US" sz="1600" b="1" dirty="0" smtClean="0">
                  <a:latin typeface="Symbol" pitchFamily="18" charset="2"/>
                </a:rPr>
                <a:t>l</a:t>
              </a:r>
              <a:r>
                <a:rPr lang="en-US" sz="1600" b="1" baseline="-25000" dirty="0" smtClean="0"/>
                <a:t>2</a:t>
              </a:r>
              <a:endParaRPr lang="en-US" sz="1600" b="1" baseline="-25000" dirty="0"/>
            </a:p>
          </p:txBody>
        </p:sp>
        <p:sp>
          <p:nvSpPr>
            <p:cNvPr id="20" name="TextBox 19"/>
            <p:cNvSpPr txBox="1"/>
            <p:nvPr/>
          </p:nvSpPr>
          <p:spPr>
            <a:xfrm>
              <a:off x="5579067" y="3219446"/>
              <a:ext cx="396262" cy="338554"/>
            </a:xfrm>
            <a:prstGeom prst="rect">
              <a:avLst/>
            </a:prstGeom>
            <a:noFill/>
          </p:spPr>
          <p:txBody>
            <a:bodyPr wrap="none" rtlCol="0">
              <a:spAutoFit/>
            </a:bodyPr>
            <a:lstStyle/>
            <a:p>
              <a:pPr algn="ctr"/>
              <a:r>
                <a:rPr lang="en-US" sz="1600" b="1" dirty="0" err="1" smtClean="0">
                  <a:latin typeface="Symbol" pitchFamily="18" charset="2"/>
                </a:rPr>
                <a:t>l</a:t>
              </a:r>
              <a:r>
                <a:rPr lang="en-US" sz="1600" b="1" baseline="-25000" dirty="0" err="1" smtClean="0"/>
                <a:t>N</a:t>
              </a:r>
              <a:endParaRPr lang="en-US" sz="1600" b="1" baseline="-25000" dirty="0"/>
            </a:p>
          </p:txBody>
        </p:sp>
        <p:sp>
          <p:nvSpPr>
            <p:cNvPr id="21" name="Oval 20"/>
            <p:cNvSpPr/>
            <p:nvPr/>
          </p:nvSpPr>
          <p:spPr>
            <a:xfrm>
              <a:off x="5449095" y="3062286"/>
              <a:ext cx="45720" cy="45720"/>
            </a:xfrm>
            <a:prstGeom prst="ellipse">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smtClean="0">
                <a:solidFill>
                  <a:schemeClr val="tx1"/>
                </a:solidFill>
              </a:endParaRPr>
            </a:p>
          </p:txBody>
        </p:sp>
        <p:sp>
          <p:nvSpPr>
            <p:cNvPr id="22" name="Oval 21"/>
            <p:cNvSpPr/>
            <p:nvPr/>
          </p:nvSpPr>
          <p:spPr>
            <a:xfrm>
              <a:off x="5518151" y="3150393"/>
              <a:ext cx="45720" cy="45720"/>
            </a:xfrm>
            <a:prstGeom prst="ellipse">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smtClean="0">
                <a:solidFill>
                  <a:schemeClr val="tx1"/>
                </a:solidFill>
              </a:endParaRPr>
            </a:p>
          </p:txBody>
        </p:sp>
        <p:sp>
          <p:nvSpPr>
            <p:cNvPr id="23" name="Oval 22"/>
            <p:cNvSpPr/>
            <p:nvPr/>
          </p:nvSpPr>
          <p:spPr>
            <a:xfrm>
              <a:off x="5587207" y="3238501"/>
              <a:ext cx="45720" cy="45720"/>
            </a:xfrm>
            <a:prstGeom prst="ellipse">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smtClean="0">
                <a:solidFill>
                  <a:schemeClr val="tx1"/>
                </a:solidFill>
              </a:endParaRPr>
            </a:p>
          </p:txBody>
        </p:sp>
        <p:sp>
          <p:nvSpPr>
            <p:cNvPr id="25" name="TextBox 24"/>
            <p:cNvSpPr txBox="1"/>
            <p:nvPr/>
          </p:nvSpPr>
          <p:spPr>
            <a:xfrm>
              <a:off x="3414598" y="2857186"/>
              <a:ext cx="543739" cy="830997"/>
            </a:xfrm>
            <a:prstGeom prst="rect">
              <a:avLst/>
            </a:prstGeom>
            <a:noFill/>
          </p:spPr>
          <p:txBody>
            <a:bodyPr wrap="none" rtlCol="0">
              <a:spAutoFit/>
            </a:bodyPr>
            <a:lstStyle/>
            <a:p>
              <a:pPr algn="ctr"/>
              <a:r>
                <a:rPr lang="en-US" sz="4800" b="1" dirty="0" smtClean="0"/>
                <a:t>=</a:t>
              </a:r>
              <a:endParaRPr lang="en-US" sz="1100" b="1" dirty="0"/>
            </a:p>
          </p:txBody>
        </p:sp>
        <p:grpSp>
          <p:nvGrpSpPr>
            <p:cNvPr id="26" name="Group 25"/>
            <p:cNvGrpSpPr/>
            <p:nvPr/>
          </p:nvGrpSpPr>
          <p:grpSpPr>
            <a:xfrm>
              <a:off x="5993608" y="2609650"/>
              <a:ext cx="914400" cy="832485"/>
              <a:chOff x="5866608" y="3714550"/>
              <a:chExt cx="914400" cy="832485"/>
            </a:xfrm>
          </p:grpSpPr>
          <p:sp>
            <p:nvSpPr>
              <p:cNvPr id="35" name="Rectangle 34"/>
              <p:cNvSpPr/>
              <p:nvPr/>
            </p:nvSpPr>
            <p:spPr>
              <a:xfrm rot="5400000">
                <a:off x="6255228" y="3557705"/>
                <a:ext cx="137160" cy="914400"/>
              </a:xfrm>
              <a:prstGeom prst="rect">
                <a:avLst/>
              </a:prstGeom>
              <a:no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smtClean="0">
                  <a:solidFill>
                    <a:schemeClr val="tx1"/>
                  </a:solidFill>
                </a:endParaRPr>
              </a:p>
            </p:txBody>
          </p:sp>
          <p:sp>
            <p:nvSpPr>
              <p:cNvPr id="36" name="Rectangle 35"/>
              <p:cNvSpPr/>
              <p:nvPr/>
            </p:nvSpPr>
            <p:spPr>
              <a:xfrm rot="5400000">
                <a:off x="6255228" y="3325930"/>
                <a:ext cx="137160" cy="914400"/>
              </a:xfrm>
              <a:prstGeom prst="rect">
                <a:avLst/>
              </a:prstGeom>
              <a:no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smtClean="0">
                  <a:solidFill>
                    <a:schemeClr val="tx1"/>
                  </a:solidFill>
                </a:endParaRPr>
              </a:p>
            </p:txBody>
          </p:sp>
          <p:sp>
            <p:nvSpPr>
              <p:cNvPr id="37" name="Rectangle 36"/>
              <p:cNvSpPr/>
              <p:nvPr/>
            </p:nvSpPr>
            <p:spPr>
              <a:xfrm rot="5400000">
                <a:off x="6255228" y="4021255"/>
                <a:ext cx="137160" cy="914400"/>
              </a:xfrm>
              <a:prstGeom prst="rect">
                <a:avLst/>
              </a:prstGeom>
              <a:no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smtClean="0">
                  <a:solidFill>
                    <a:schemeClr val="tx1"/>
                  </a:solidFill>
                </a:endParaRPr>
              </a:p>
            </p:txBody>
          </p:sp>
          <p:sp>
            <p:nvSpPr>
              <p:cNvPr id="38" name="Oval 37"/>
              <p:cNvSpPr/>
              <p:nvPr/>
            </p:nvSpPr>
            <p:spPr>
              <a:xfrm>
                <a:off x="6300948" y="4131467"/>
                <a:ext cx="45720" cy="45720"/>
              </a:xfrm>
              <a:prstGeom prst="ellipse">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smtClean="0">
                  <a:solidFill>
                    <a:schemeClr val="tx1"/>
                  </a:solidFill>
                </a:endParaRPr>
              </a:p>
            </p:txBody>
          </p:sp>
          <p:sp>
            <p:nvSpPr>
              <p:cNvPr id="39" name="Oval 38"/>
              <p:cNvSpPr/>
              <p:nvPr/>
            </p:nvSpPr>
            <p:spPr>
              <a:xfrm>
                <a:off x="6300948" y="4219574"/>
                <a:ext cx="45720" cy="45720"/>
              </a:xfrm>
              <a:prstGeom prst="ellipse">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smtClean="0">
                  <a:solidFill>
                    <a:schemeClr val="tx1"/>
                  </a:solidFill>
                </a:endParaRPr>
              </a:p>
            </p:txBody>
          </p:sp>
          <p:sp>
            <p:nvSpPr>
              <p:cNvPr id="40" name="Oval 39"/>
              <p:cNvSpPr/>
              <p:nvPr/>
            </p:nvSpPr>
            <p:spPr>
              <a:xfrm>
                <a:off x="6300948" y="4307682"/>
                <a:ext cx="45720" cy="45720"/>
              </a:xfrm>
              <a:prstGeom prst="ellipse">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smtClean="0">
                  <a:solidFill>
                    <a:schemeClr val="tx1"/>
                  </a:solidFill>
                </a:endParaRPr>
              </a:p>
            </p:txBody>
          </p:sp>
        </p:grpSp>
        <p:grpSp>
          <p:nvGrpSpPr>
            <p:cNvPr id="27" name="Group 26"/>
            <p:cNvGrpSpPr/>
            <p:nvPr/>
          </p:nvGrpSpPr>
          <p:grpSpPr>
            <a:xfrm rot="16200000">
              <a:off x="3969546" y="2623939"/>
              <a:ext cx="914400" cy="832485"/>
              <a:chOff x="5866608" y="3714550"/>
              <a:chExt cx="914400" cy="832485"/>
            </a:xfrm>
          </p:grpSpPr>
          <p:sp>
            <p:nvSpPr>
              <p:cNvPr id="29" name="Rectangle 28"/>
              <p:cNvSpPr/>
              <p:nvPr/>
            </p:nvSpPr>
            <p:spPr>
              <a:xfrm rot="5400000">
                <a:off x="6255228" y="3557705"/>
                <a:ext cx="137160" cy="914400"/>
              </a:xfrm>
              <a:prstGeom prst="rect">
                <a:avLst/>
              </a:prstGeom>
              <a:solidFill>
                <a:srgbClr val="FFFFFF"/>
              </a:solidFill>
              <a:ln w="12700">
                <a:solidFill>
                  <a:schemeClr val="accent4"/>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smtClean="0">
                  <a:solidFill>
                    <a:schemeClr val="tx1"/>
                  </a:solidFill>
                </a:endParaRPr>
              </a:p>
            </p:txBody>
          </p:sp>
          <p:sp>
            <p:nvSpPr>
              <p:cNvPr id="30" name="Rectangle 29"/>
              <p:cNvSpPr/>
              <p:nvPr/>
            </p:nvSpPr>
            <p:spPr>
              <a:xfrm rot="5400000">
                <a:off x="6255228" y="3325930"/>
                <a:ext cx="137160" cy="914400"/>
              </a:xfrm>
              <a:prstGeom prst="rect">
                <a:avLst/>
              </a:prstGeom>
              <a:solidFill>
                <a:srgbClr val="FFFFFF"/>
              </a:solidFill>
              <a:ln w="12700">
                <a:solidFill>
                  <a:schemeClr val="accent4"/>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smtClean="0">
                  <a:solidFill>
                    <a:schemeClr val="tx1"/>
                  </a:solidFill>
                </a:endParaRPr>
              </a:p>
            </p:txBody>
          </p:sp>
          <p:sp>
            <p:nvSpPr>
              <p:cNvPr id="31" name="Rectangle 30"/>
              <p:cNvSpPr/>
              <p:nvPr/>
            </p:nvSpPr>
            <p:spPr>
              <a:xfrm rot="5400000">
                <a:off x="6255228" y="4021255"/>
                <a:ext cx="137160" cy="914400"/>
              </a:xfrm>
              <a:prstGeom prst="rect">
                <a:avLst/>
              </a:prstGeom>
              <a:no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smtClean="0">
                  <a:solidFill>
                    <a:schemeClr val="tx1"/>
                  </a:solidFill>
                </a:endParaRPr>
              </a:p>
            </p:txBody>
          </p:sp>
          <p:sp>
            <p:nvSpPr>
              <p:cNvPr id="32" name="Oval 31"/>
              <p:cNvSpPr/>
              <p:nvPr/>
            </p:nvSpPr>
            <p:spPr>
              <a:xfrm>
                <a:off x="6300948" y="4131467"/>
                <a:ext cx="45720" cy="45720"/>
              </a:xfrm>
              <a:prstGeom prst="ellipse">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smtClean="0">
                  <a:solidFill>
                    <a:schemeClr val="tx1"/>
                  </a:solidFill>
                </a:endParaRPr>
              </a:p>
            </p:txBody>
          </p:sp>
          <p:sp>
            <p:nvSpPr>
              <p:cNvPr id="33" name="Oval 32"/>
              <p:cNvSpPr/>
              <p:nvPr/>
            </p:nvSpPr>
            <p:spPr>
              <a:xfrm>
                <a:off x="6300948" y="4219574"/>
                <a:ext cx="45720" cy="45720"/>
              </a:xfrm>
              <a:prstGeom prst="ellipse">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smtClean="0">
                  <a:solidFill>
                    <a:schemeClr val="tx1"/>
                  </a:solidFill>
                </a:endParaRPr>
              </a:p>
            </p:txBody>
          </p:sp>
          <p:sp>
            <p:nvSpPr>
              <p:cNvPr id="34" name="Oval 33"/>
              <p:cNvSpPr/>
              <p:nvPr/>
            </p:nvSpPr>
            <p:spPr>
              <a:xfrm>
                <a:off x="6300948" y="4307682"/>
                <a:ext cx="45720" cy="45720"/>
              </a:xfrm>
              <a:prstGeom prst="ellipse">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smtClean="0">
                  <a:solidFill>
                    <a:schemeClr val="tx1"/>
                  </a:solidFill>
                </a:endParaRPr>
              </a:p>
            </p:txBody>
          </p:sp>
        </p:grpSp>
      </p:grpSp>
      <p:sp>
        <p:nvSpPr>
          <p:cNvPr id="3" name="TextBox 2"/>
          <p:cNvSpPr txBox="1"/>
          <p:nvPr/>
        </p:nvSpPr>
        <p:spPr>
          <a:xfrm>
            <a:off x="1337735" y="5486400"/>
            <a:ext cx="6477000" cy="369332"/>
          </a:xfrm>
          <a:prstGeom prst="rect">
            <a:avLst/>
          </a:prstGeom>
          <a:solidFill>
            <a:srgbClr val="D2DDF2"/>
          </a:solidFill>
          <a:ln w="12700" cap="flat" cmpd="sng" algn="ctr">
            <a:noFill/>
            <a:prstDash val="solid"/>
            <a:round/>
            <a:headEnd type="none" w="sm" len="sm"/>
            <a:tailEnd type="none" w="sm" len="sm"/>
          </a:ln>
          <a:effectLst>
            <a:outerShdw blurRad="50800" dist="38100" dir="2700000" algn="tl" rotWithShape="0">
              <a:prstClr val="black">
                <a:alpha val="60000"/>
              </a:prstClr>
            </a:outerShdw>
          </a:effectLst>
        </p:spPr>
        <p:txBody>
          <a:bodyPr vert="horz" wrap="none" lIns="91440" tIns="45720" rIns="91440" bIns="45720" numCol="1" rtlCol="0" anchor="ctr" anchorCtr="0" compatLnSpc="1">
            <a:prstTxWarp prst="textNoShape">
              <a:avLst/>
            </a:prstTxWarp>
            <a:spAutoFit/>
          </a:bodyPr>
          <a:lstStyle>
            <a:defPPr>
              <a:defRPr lang="en-US"/>
            </a:defPPr>
            <a:lvl1pPr marL="0" marR="0" indent="0" algn="ctr" defTabSz="914400" latinLnBrk="0">
              <a:lnSpc>
                <a:spcPct val="100000"/>
              </a:lnSpc>
              <a:buClrTx/>
              <a:buSzTx/>
              <a:buFontTx/>
              <a:buNone/>
              <a:tabLst/>
              <a:defRPr kumimoji="0" sz="1800" b="1" i="0" u="none" strike="noStrike" cap="none" normalizeH="0" baseline="0">
                <a:ln>
                  <a:noFill/>
                </a:ln>
                <a:effectLst/>
                <a:latin typeface="Arial" charset="0"/>
              </a:defRPr>
            </a:lvl1pPr>
          </a:lstStyle>
          <a:p>
            <a:r>
              <a:rPr lang="en-US" dirty="0"/>
              <a:t>Select vectors pointing towards the strongest residuals</a:t>
            </a:r>
          </a:p>
        </p:txBody>
      </p:sp>
      <p:grpSp>
        <p:nvGrpSpPr>
          <p:cNvPr id="46" name="Group 45"/>
          <p:cNvGrpSpPr/>
          <p:nvPr/>
        </p:nvGrpSpPr>
        <p:grpSpPr>
          <a:xfrm>
            <a:off x="228600" y="971739"/>
            <a:ext cx="8686800" cy="780861"/>
            <a:chOff x="228600" y="971739"/>
            <a:chExt cx="8686800" cy="780861"/>
          </a:xfrm>
        </p:grpSpPr>
        <p:sp>
          <p:nvSpPr>
            <p:cNvPr id="47" name="Rectangle 46"/>
            <p:cNvSpPr/>
            <p:nvPr/>
          </p:nvSpPr>
          <p:spPr bwMode="auto">
            <a:xfrm>
              <a:off x="2125980" y="1143000"/>
              <a:ext cx="1097280" cy="548640"/>
            </a:xfrm>
            <a:prstGeom prst="rect">
              <a:avLst/>
            </a:prstGeom>
            <a:solidFill>
              <a:srgbClr val="003767"/>
            </a:solidFill>
            <a:ln w="12700" cap="flat" cmpd="sng" algn="ctr">
              <a:noFill/>
              <a:prstDash val="solid"/>
              <a:round/>
              <a:headEnd type="none" w="sm" len="sm"/>
              <a:tailEnd type="none" w="sm" len="sm"/>
            </a:ln>
            <a:effectLst>
              <a:outerShdw blurRad="50800" dist="38100" dir="2700000" algn="tl" rotWithShape="0">
                <a:prstClr val="black">
                  <a:alpha val="60000"/>
                </a:prstClr>
              </a:outerShdw>
            </a:effectLst>
          </p:spPr>
          <p:txBody>
            <a:bodyPr vert="horz" wrap="square" lIns="0" tIns="45720" rIns="0" bIns="45720" numCol="1" rtlCol="0" anchor="ctr" anchorCtr="0" compatLnSpc="1">
              <a:prstTxWarp prst="textNoShape">
                <a:avLst/>
              </a:prstTxWarp>
            </a:bodyPr>
            <a:lstStyle/>
            <a:p>
              <a:pPr algn="ctr"/>
              <a:r>
                <a:rPr lang="en-US" sz="1200" b="1" cap="small" dirty="0">
                  <a:solidFill>
                    <a:schemeClr val="bg1"/>
                  </a:solidFill>
                  <a:latin typeface="Arial" charset="0"/>
                </a:rPr>
                <a:t>Residual Decomposition</a:t>
              </a:r>
            </a:p>
          </p:txBody>
        </p:sp>
        <p:sp>
          <p:nvSpPr>
            <p:cNvPr id="48" name="Rectangle 47"/>
            <p:cNvSpPr/>
            <p:nvPr/>
          </p:nvSpPr>
          <p:spPr bwMode="auto">
            <a:xfrm>
              <a:off x="4023360" y="1143000"/>
              <a:ext cx="1097280" cy="548640"/>
            </a:xfrm>
            <a:prstGeom prst="rect">
              <a:avLst/>
            </a:prstGeom>
            <a:solidFill>
              <a:srgbClr val="003767"/>
            </a:solidFill>
            <a:ln w="12700" cap="flat" cmpd="sng" algn="ctr">
              <a:noFill/>
              <a:prstDash val="solid"/>
              <a:round/>
              <a:headEnd type="none" w="sm" len="sm"/>
              <a:tailEnd type="none" w="sm" len="sm"/>
            </a:ln>
            <a:effectLst>
              <a:outerShdw blurRad="50800" dist="38100" dir="2700000" algn="tl" rotWithShape="0">
                <a:prstClr val="black">
                  <a:alpha val="60000"/>
                </a:prstClr>
              </a:outerShdw>
            </a:effectLst>
          </p:spPr>
          <p:txBody>
            <a:bodyPr vert="horz" wrap="square" lIns="0" tIns="45720" rIns="0" bIns="45720" numCol="1" rtlCol="0" anchor="ctr" anchorCtr="0" compatLnSpc="1">
              <a:prstTxWarp prst="textNoShape">
                <a:avLst/>
              </a:prstTxWarp>
            </a:bodyPr>
            <a:lstStyle/>
            <a:p>
              <a:pPr algn="ctr"/>
              <a:r>
                <a:rPr lang="en-US" sz="1200" b="1" cap="small" dirty="0">
                  <a:solidFill>
                    <a:schemeClr val="bg1"/>
                  </a:solidFill>
                  <a:latin typeface="Arial" charset="0"/>
                </a:rPr>
                <a:t>Component Selection</a:t>
              </a:r>
            </a:p>
          </p:txBody>
        </p:sp>
        <p:sp>
          <p:nvSpPr>
            <p:cNvPr id="49" name="Rectangle 48"/>
            <p:cNvSpPr/>
            <p:nvPr/>
          </p:nvSpPr>
          <p:spPr bwMode="auto">
            <a:xfrm>
              <a:off x="5920740" y="1143000"/>
              <a:ext cx="1097280" cy="548640"/>
            </a:xfrm>
            <a:prstGeom prst="rect">
              <a:avLst/>
            </a:prstGeom>
            <a:solidFill>
              <a:schemeClr val="bg2"/>
            </a:solidFill>
            <a:ln w="12700" cap="flat" cmpd="sng" algn="ctr">
              <a:noFill/>
              <a:prstDash val="solid"/>
              <a:round/>
              <a:headEnd type="none" w="sm" len="sm"/>
              <a:tailEnd type="none" w="sm" len="sm"/>
            </a:ln>
            <a:effectLst>
              <a:outerShdw blurRad="50800" dist="38100" dir="2700000" algn="tl" rotWithShape="0">
                <a:prstClr val="black">
                  <a:alpha val="60000"/>
                </a:prstClr>
              </a:outerShdw>
            </a:effectLst>
          </p:spPr>
          <p:txBody>
            <a:bodyPr vert="horz" wrap="square" lIns="0" tIns="45720" rIns="0" bIns="45720" numCol="1" rtlCol="0" anchor="ctr" anchorCtr="0" compatLnSpc="1">
              <a:prstTxWarp prst="textNoShape">
                <a:avLst/>
              </a:prstTxWarp>
            </a:bodyPr>
            <a:lstStyle/>
            <a:p>
              <a:pPr algn="ctr"/>
              <a:r>
                <a:rPr lang="en-US" sz="1200" b="1" cap="small" dirty="0">
                  <a:solidFill>
                    <a:schemeClr val="bg1"/>
                  </a:solidFill>
                  <a:latin typeface="Arial" charset="0"/>
                </a:rPr>
                <a:t>Anomaly Detection</a:t>
              </a:r>
            </a:p>
          </p:txBody>
        </p:sp>
        <p:sp>
          <p:nvSpPr>
            <p:cNvPr id="50" name="Rectangle 49"/>
            <p:cNvSpPr/>
            <p:nvPr/>
          </p:nvSpPr>
          <p:spPr bwMode="auto">
            <a:xfrm>
              <a:off x="7818120" y="1143000"/>
              <a:ext cx="1097280" cy="548640"/>
            </a:xfrm>
            <a:prstGeom prst="rect">
              <a:avLst/>
            </a:prstGeom>
            <a:solidFill>
              <a:schemeClr val="bg2"/>
            </a:solidFill>
            <a:ln w="12700" cap="flat" cmpd="sng" algn="ctr">
              <a:noFill/>
              <a:prstDash val="solid"/>
              <a:round/>
              <a:headEnd type="none" w="sm" len="sm"/>
              <a:tailEnd type="none" w="sm" len="sm"/>
            </a:ln>
            <a:effectLst>
              <a:outerShdw blurRad="50800" dist="38100" dir="2700000" algn="tl" rotWithShape="0">
                <a:prstClr val="black">
                  <a:alpha val="60000"/>
                </a:prstClr>
              </a:outerShdw>
            </a:effectLst>
          </p:spPr>
          <p:txBody>
            <a:bodyPr vert="horz" wrap="square" lIns="0" tIns="45720" rIns="0" bIns="45720" numCol="1" rtlCol="0" anchor="ctr" anchorCtr="0" compatLnSpc="1">
              <a:prstTxWarp prst="textNoShape">
                <a:avLst/>
              </a:prstTxWarp>
            </a:bodyPr>
            <a:lstStyle/>
            <a:p>
              <a:pPr algn="ctr"/>
              <a:r>
                <a:rPr lang="en-US" sz="1200" b="1" cap="small" dirty="0">
                  <a:solidFill>
                    <a:schemeClr val="bg1"/>
                  </a:solidFill>
                  <a:latin typeface="Arial" charset="0"/>
                </a:rPr>
                <a:t>Identification</a:t>
              </a:r>
            </a:p>
          </p:txBody>
        </p:sp>
        <p:sp>
          <p:nvSpPr>
            <p:cNvPr id="51" name="Rectangle 50"/>
            <p:cNvSpPr/>
            <p:nvPr/>
          </p:nvSpPr>
          <p:spPr bwMode="auto">
            <a:xfrm>
              <a:off x="228600" y="1143000"/>
              <a:ext cx="1097280" cy="548640"/>
            </a:xfrm>
            <a:prstGeom prst="rect">
              <a:avLst/>
            </a:prstGeom>
            <a:solidFill>
              <a:schemeClr val="bg2"/>
            </a:solidFill>
            <a:ln w="12700" cap="flat" cmpd="sng" algn="ctr">
              <a:noFill/>
              <a:prstDash val="solid"/>
              <a:round/>
              <a:headEnd type="none" w="sm" len="sm"/>
              <a:tailEnd type="none" w="sm" len="sm"/>
            </a:ln>
            <a:effectLst>
              <a:outerShdw blurRad="50800" dist="38100" dir="2700000" algn="tl" rotWithShape="0">
                <a:prstClr val="black">
                  <a:alpha val="60000"/>
                </a:prstClr>
              </a:outerShdw>
            </a:effectLst>
          </p:spPr>
          <p:txBody>
            <a:bodyPr vert="horz" wrap="square" lIns="0" tIns="45720" rIns="0" bIns="45720" numCol="1" rtlCol="0" anchor="ctr" anchorCtr="0" compatLnSpc="1">
              <a:prstTxWarp prst="textNoShape">
                <a:avLst/>
              </a:prstTxWarp>
            </a:bodyPr>
            <a:lstStyle/>
            <a:p>
              <a:pPr algn="ctr"/>
              <a:r>
                <a:rPr lang="en-US" sz="1200" b="1" cap="small" dirty="0">
                  <a:solidFill>
                    <a:schemeClr val="bg1"/>
                  </a:solidFill>
                  <a:latin typeface="Arial" charset="0"/>
                </a:rPr>
                <a:t>Graph Model Construction</a:t>
              </a:r>
            </a:p>
          </p:txBody>
        </p:sp>
        <p:sp>
          <p:nvSpPr>
            <p:cNvPr id="52" name="Right Arrow 51"/>
            <p:cNvSpPr/>
            <p:nvPr/>
          </p:nvSpPr>
          <p:spPr bwMode="auto">
            <a:xfrm>
              <a:off x="1591056" y="1325880"/>
              <a:ext cx="237744" cy="182880"/>
            </a:xfrm>
            <a:prstGeom prst="rightArrow">
              <a:avLst/>
            </a:prstGeom>
            <a:solidFill>
              <a:schemeClr val="bg1">
                <a:lumMod val="75000"/>
              </a:schemeClr>
            </a:solidFill>
            <a:ln w="12700" cap="flat" cmpd="sng" algn="ctr">
              <a:noFill/>
              <a:prstDash val="solid"/>
              <a:round/>
              <a:headEnd type="none" w="sm" len="sm"/>
              <a:tailEnd type="none" w="sm" len="sm"/>
            </a:ln>
            <a:effectLst>
              <a:outerShdw blurRad="50800" dist="38100" dir="2700000" algn="tl" rotWithShape="0">
                <a:prstClr val="black">
                  <a:alpha val="60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dirty="0" smtClean="0">
                <a:ln>
                  <a:noFill/>
                </a:ln>
                <a:solidFill>
                  <a:schemeClr val="tx1"/>
                </a:solidFill>
                <a:effectLst/>
                <a:latin typeface="Arial" charset="0"/>
              </a:endParaRPr>
            </a:p>
          </p:txBody>
        </p:sp>
        <p:sp>
          <p:nvSpPr>
            <p:cNvPr id="53" name="Right Arrow 52"/>
            <p:cNvSpPr/>
            <p:nvPr/>
          </p:nvSpPr>
          <p:spPr bwMode="auto">
            <a:xfrm>
              <a:off x="3496056" y="1325880"/>
              <a:ext cx="237744" cy="182880"/>
            </a:xfrm>
            <a:prstGeom prst="rightArrow">
              <a:avLst/>
            </a:prstGeom>
            <a:solidFill>
              <a:schemeClr val="bg1">
                <a:lumMod val="75000"/>
              </a:schemeClr>
            </a:solidFill>
            <a:ln w="12700" cap="flat" cmpd="sng" algn="ctr">
              <a:noFill/>
              <a:prstDash val="solid"/>
              <a:round/>
              <a:headEnd type="none" w="sm" len="sm"/>
              <a:tailEnd type="none" w="sm" len="sm"/>
            </a:ln>
            <a:effectLst>
              <a:outerShdw blurRad="50800" dist="38100" dir="2700000" algn="tl" rotWithShape="0">
                <a:prstClr val="black">
                  <a:alpha val="60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dirty="0" smtClean="0">
                <a:ln>
                  <a:noFill/>
                </a:ln>
                <a:solidFill>
                  <a:schemeClr val="tx1"/>
                </a:solidFill>
                <a:effectLst/>
                <a:latin typeface="Arial" charset="0"/>
              </a:endParaRPr>
            </a:p>
          </p:txBody>
        </p:sp>
        <p:sp>
          <p:nvSpPr>
            <p:cNvPr id="54" name="Right Arrow 53"/>
            <p:cNvSpPr/>
            <p:nvPr/>
          </p:nvSpPr>
          <p:spPr bwMode="auto">
            <a:xfrm>
              <a:off x="5477256" y="1325880"/>
              <a:ext cx="237744" cy="182880"/>
            </a:xfrm>
            <a:prstGeom prst="rightArrow">
              <a:avLst/>
            </a:prstGeom>
            <a:solidFill>
              <a:schemeClr val="bg1">
                <a:lumMod val="75000"/>
              </a:schemeClr>
            </a:solidFill>
            <a:ln w="12700" cap="flat" cmpd="sng" algn="ctr">
              <a:noFill/>
              <a:prstDash val="solid"/>
              <a:round/>
              <a:headEnd type="none" w="sm" len="sm"/>
              <a:tailEnd type="none" w="sm" len="sm"/>
            </a:ln>
            <a:effectLst>
              <a:outerShdw blurRad="50800" dist="38100" dir="2700000" algn="tl" rotWithShape="0">
                <a:prstClr val="black">
                  <a:alpha val="60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dirty="0" smtClean="0">
                <a:ln>
                  <a:noFill/>
                </a:ln>
                <a:solidFill>
                  <a:schemeClr val="tx1"/>
                </a:solidFill>
                <a:effectLst/>
                <a:latin typeface="Arial" charset="0"/>
              </a:endParaRPr>
            </a:p>
          </p:txBody>
        </p:sp>
        <p:sp>
          <p:nvSpPr>
            <p:cNvPr id="55" name="Right Arrow 54"/>
            <p:cNvSpPr/>
            <p:nvPr/>
          </p:nvSpPr>
          <p:spPr bwMode="auto">
            <a:xfrm>
              <a:off x="7315200" y="1325880"/>
              <a:ext cx="237744" cy="182880"/>
            </a:xfrm>
            <a:prstGeom prst="rightArrow">
              <a:avLst/>
            </a:prstGeom>
            <a:solidFill>
              <a:schemeClr val="bg1">
                <a:lumMod val="75000"/>
              </a:schemeClr>
            </a:solidFill>
            <a:ln w="12700" cap="flat" cmpd="sng" algn="ctr">
              <a:noFill/>
              <a:prstDash val="solid"/>
              <a:round/>
              <a:headEnd type="none" w="sm" len="sm"/>
              <a:tailEnd type="none" w="sm" len="sm"/>
            </a:ln>
            <a:effectLst>
              <a:outerShdw blurRad="50800" dist="38100" dir="2700000" algn="tl" rotWithShape="0">
                <a:prstClr val="black">
                  <a:alpha val="60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dirty="0" smtClean="0">
                <a:ln>
                  <a:noFill/>
                </a:ln>
                <a:solidFill>
                  <a:schemeClr val="tx1"/>
                </a:solidFill>
                <a:effectLst/>
                <a:latin typeface="Arial" charset="0"/>
              </a:endParaRPr>
            </a:p>
          </p:txBody>
        </p:sp>
        <p:sp>
          <p:nvSpPr>
            <p:cNvPr id="56" name="Rectangle 55"/>
            <p:cNvSpPr/>
            <p:nvPr/>
          </p:nvSpPr>
          <p:spPr bwMode="auto">
            <a:xfrm>
              <a:off x="1981200" y="1066800"/>
              <a:ext cx="3276600" cy="685800"/>
            </a:xfrm>
            <a:prstGeom prst="rect">
              <a:avLst/>
            </a:prstGeom>
            <a:noFill/>
            <a:ln w="12700" cap="flat" cmpd="sng" algn="ctr">
              <a:solidFill>
                <a:srgbClr val="0D3059"/>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b="1" i="0" u="none" strike="noStrike" cap="none" normalizeH="0" baseline="0" dirty="0" smtClean="0">
                <a:ln>
                  <a:noFill/>
                </a:ln>
                <a:solidFill>
                  <a:schemeClr val="tx1"/>
                </a:solidFill>
                <a:effectLst/>
                <a:latin typeface="Arial" pitchFamily="-110" charset="0"/>
              </a:endParaRPr>
            </a:p>
          </p:txBody>
        </p:sp>
        <p:sp>
          <p:nvSpPr>
            <p:cNvPr id="57" name="Rectangle 56"/>
            <p:cNvSpPr/>
            <p:nvPr/>
          </p:nvSpPr>
          <p:spPr bwMode="auto">
            <a:xfrm>
              <a:off x="2590800" y="971739"/>
              <a:ext cx="2057400" cy="152400"/>
            </a:xfrm>
            <a:prstGeom prst="rect">
              <a:avLst/>
            </a:prstGeom>
            <a:solidFill>
              <a:srgbClr val="FFFFFF"/>
            </a:solidFill>
            <a:ln w="12700" cap="flat" cmpd="sng" algn="ctr">
              <a:no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900" b="1" i="0" u="none" strike="noStrike" cap="none" normalizeH="0" baseline="0" dirty="0" smtClean="0">
                  <a:ln>
                    <a:noFill/>
                  </a:ln>
                  <a:solidFill>
                    <a:srgbClr val="0D3059"/>
                  </a:solidFill>
                  <a:effectLst/>
                  <a:latin typeface="Arial" pitchFamily="-110" charset="0"/>
                </a:rPr>
                <a:t>DIMENSIONALITY REDUCTION</a:t>
              </a:r>
            </a:p>
          </p:txBody>
        </p:sp>
      </p:grpSp>
    </p:spTree>
    <p:extLst>
      <p:ext uri="{BB962C8B-B14F-4D97-AF65-F5344CB8AC3E}">
        <p14:creationId xmlns:p14="http://schemas.microsoft.com/office/powerpoint/2010/main" xmlns="" val="237433908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7"/>
          <p:cNvSpPr/>
          <p:nvPr/>
        </p:nvSpPr>
        <p:spPr>
          <a:xfrm>
            <a:off x="5923455" y="2140552"/>
            <a:ext cx="2529475" cy="1517048"/>
          </a:xfrm>
          <a:custGeom>
            <a:avLst/>
            <a:gdLst>
              <a:gd name="connsiteX0" fmla="*/ 0 w 2529475"/>
              <a:gd name="connsiteY0" fmla="*/ 10671 h 1686152"/>
              <a:gd name="connsiteX1" fmla="*/ 1366130 w 2529475"/>
              <a:gd name="connsiteY1" fmla="*/ 0 h 1686152"/>
              <a:gd name="connsiteX2" fmla="*/ 2529475 w 2529475"/>
              <a:gd name="connsiteY2" fmla="*/ 1686152 h 1686152"/>
              <a:gd name="connsiteX3" fmla="*/ 74710 w 2529475"/>
              <a:gd name="connsiteY3" fmla="*/ 1675481 h 1686152"/>
              <a:gd name="connsiteX4" fmla="*/ 0 w 2529475"/>
              <a:gd name="connsiteY4" fmla="*/ 10671 h 1686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9475" h="1686152">
                <a:moveTo>
                  <a:pt x="0" y="10671"/>
                </a:moveTo>
                <a:lnTo>
                  <a:pt x="1366130" y="0"/>
                </a:lnTo>
                <a:lnTo>
                  <a:pt x="2529475" y="1686152"/>
                </a:lnTo>
                <a:lnTo>
                  <a:pt x="74710" y="1675481"/>
                </a:lnTo>
                <a:lnTo>
                  <a:pt x="0" y="10671"/>
                </a:lnTo>
                <a:close/>
              </a:path>
            </a:pathLst>
          </a:custGeom>
          <a:solidFill>
            <a:schemeClr val="accent1">
              <a:alpha val="50000"/>
            </a:schemeClr>
          </a:solidFill>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b="1" i="0" u="none" strike="noStrike" cap="none" normalizeH="0" baseline="0" dirty="0" smtClean="0">
              <a:ln>
                <a:noFill/>
              </a:ln>
              <a:solidFill>
                <a:schemeClr val="tx1"/>
              </a:solidFill>
              <a:effectLst/>
              <a:latin typeface="Arial" pitchFamily="-110" charset="0"/>
            </a:endParaRPr>
          </a:p>
        </p:txBody>
      </p:sp>
      <p:sp>
        <p:nvSpPr>
          <p:cNvPr id="6" name="Freeform 5"/>
          <p:cNvSpPr/>
          <p:nvPr/>
        </p:nvSpPr>
        <p:spPr>
          <a:xfrm>
            <a:off x="3098177" y="2212963"/>
            <a:ext cx="2441319" cy="1444637"/>
          </a:xfrm>
          <a:custGeom>
            <a:avLst/>
            <a:gdLst>
              <a:gd name="connsiteX0" fmla="*/ 1839200 w 2441319"/>
              <a:gd name="connsiteY0" fmla="*/ 0 h 1609461"/>
              <a:gd name="connsiteX1" fmla="*/ 2441319 w 2441319"/>
              <a:gd name="connsiteY1" fmla="*/ 10949 h 1609461"/>
              <a:gd name="connsiteX2" fmla="*/ 2134786 w 2441319"/>
              <a:gd name="connsiteY2" fmla="*/ 1609461 h 1609461"/>
              <a:gd name="connsiteX3" fmla="*/ 0 w 2441319"/>
              <a:gd name="connsiteY3" fmla="*/ 1609461 h 1609461"/>
              <a:gd name="connsiteX4" fmla="*/ 1839200 w 2441319"/>
              <a:gd name="connsiteY4" fmla="*/ 0 h 16094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41319" h="1609461">
                <a:moveTo>
                  <a:pt x="1839200" y="0"/>
                </a:moveTo>
                <a:lnTo>
                  <a:pt x="2441319" y="10949"/>
                </a:lnTo>
                <a:lnTo>
                  <a:pt x="2134786" y="1609461"/>
                </a:lnTo>
                <a:lnTo>
                  <a:pt x="0" y="1609461"/>
                </a:lnTo>
                <a:lnTo>
                  <a:pt x="1839200" y="0"/>
                </a:lnTo>
                <a:close/>
              </a:path>
            </a:pathLst>
          </a:custGeom>
          <a:solidFill>
            <a:srgbClr val="66FF66">
              <a:alpha val="50000"/>
            </a:srgbClr>
          </a:solidFill>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b="1" i="0" u="none" strike="noStrike" cap="none" normalizeH="0" baseline="0" dirty="0" smtClean="0">
              <a:ln>
                <a:noFill/>
              </a:ln>
              <a:solidFill>
                <a:schemeClr val="tx1"/>
              </a:solidFill>
              <a:effectLst/>
              <a:latin typeface="Arial" pitchFamily="-110" charset="0"/>
            </a:endParaRPr>
          </a:p>
        </p:txBody>
      </p:sp>
      <p:sp>
        <p:nvSpPr>
          <p:cNvPr id="5" name="Freeform 4"/>
          <p:cNvSpPr/>
          <p:nvPr/>
        </p:nvSpPr>
        <p:spPr>
          <a:xfrm>
            <a:off x="3201868" y="2133600"/>
            <a:ext cx="5283081" cy="1524000"/>
          </a:xfrm>
          <a:custGeom>
            <a:avLst/>
            <a:gdLst>
              <a:gd name="connsiteX0" fmla="*/ 0 w 5283081"/>
              <a:gd name="connsiteY0" fmla="*/ 0 h 1611450"/>
              <a:gd name="connsiteX1" fmla="*/ 1398148 w 5283081"/>
              <a:gd name="connsiteY1" fmla="*/ 21344 h 1611450"/>
              <a:gd name="connsiteX2" fmla="*/ 5283081 w 5283081"/>
              <a:gd name="connsiteY2" fmla="*/ 1611450 h 1611450"/>
              <a:gd name="connsiteX3" fmla="*/ 2817643 w 5283081"/>
              <a:gd name="connsiteY3" fmla="*/ 1600778 h 1611450"/>
              <a:gd name="connsiteX4" fmla="*/ 0 w 5283081"/>
              <a:gd name="connsiteY4" fmla="*/ 0 h 1611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3081" h="1611450">
                <a:moveTo>
                  <a:pt x="0" y="0"/>
                </a:moveTo>
                <a:lnTo>
                  <a:pt x="1398148" y="21344"/>
                </a:lnTo>
                <a:lnTo>
                  <a:pt x="5283081" y="1611450"/>
                </a:lnTo>
                <a:lnTo>
                  <a:pt x="2817643" y="1600778"/>
                </a:lnTo>
                <a:lnTo>
                  <a:pt x="0" y="0"/>
                </a:lnTo>
                <a:close/>
              </a:path>
            </a:pathLst>
          </a:custGeom>
          <a:solidFill>
            <a:schemeClr val="accent1">
              <a:alpha val="50000"/>
            </a:schemeClr>
          </a:solidFill>
          <a:ln w="9525" algn="ctr">
            <a:noFill/>
            <a:round/>
            <a:headEnd/>
            <a:tailEnd/>
          </a:ln>
        </p:spPr>
        <p:txBody>
          <a:bodyPr/>
          <a:lstStyle/>
          <a:p>
            <a:pPr algn="ctr">
              <a:lnSpc>
                <a:spcPct val="93000"/>
              </a:lnSpc>
              <a:buClr>
                <a:srgbClr val="000000"/>
              </a:buClr>
              <a:buSzPct val="100000"/>
              <a:buFont typeface="Arial" pitchFamily="34" charset="0"/>
              <a:buNone/>
            </a:pPr>
            <a:endParaRPr lang="en-US" sz="800" dirty="0">
              <a:solidFill>
                <a:schemeClr val="bg1"/>
              </a:solidFill>
            </a:endParaRPr>
          </a:p>
        </p:txBody>
      </p:sp>
      <p:sp>
        <p:nvSpPr>
          <p:cNvPr id="4099" name="Rectangle 2"/>
          <p:cNvSpPr>
            <a:spLocks noGrp="1" noChangeArrowheads="1"/>
          </p:cNvSpPr>
          <p:nvPr>
            <p:ph type="title"/>
          </p:nvPr>
        </p:nvSpPr>
        <p:spPr/>
        <p:txBody>
          <a:bodyPr/>
          <a:lstStyle/>
          <a:p>
            <a:r>
              <a:rPr lang="en-US" dirty="0" smtClean="0"/>
              <a:t>Computational Scaling</a:t>
            </a:r>
            <a:endParaRPr dirty="0" smtClean="0"/>
          </a:p>
        </p:txBody>
      </p:sp>
      <p:graphicFrame>
        <p:nvGraphicFramePr>
          <p:cNvPr id="4098" name="Object 5"/>
          <p:cNvGraphicFramePr>
            <a:graphicFrameLocks noChangeAspect="1"/>
          </p:cNvGraphicFramePr>
          <p:nvPr>
            <p:extLst>
              <p:ext uri="{D42A27DB-BD31-4B8C-83A1-F6EECF244321}">
                <p14:modId xmlns:p14="http://schemas.microsoft.com/office/powerpoint/2010/main" xmlns="" val="428518216"/>
              </p:ext>
            </p:extLst>
          </p:nvPr>
        </p:nvGraphicFramePr>
        <p:xfrm>
          <a:off x="1092200" y="1371600"/>
          <a:ext cx="6429375" cy="1371600"/>
        </p:xfrm>
        <a:graphic>
          <a:graphicData uri="http://schemas.openxmlformats.org/presentationml/2006/ole">
            <p:oleObj spid="_x0000_s2073" name="Equation" r:id="rId4" imgW="2075400" imgH="429480" progId="Equation.3">
              <p:embed/>
            </p:oleObj>
          </a:graphicData>
        </a:graphic>
      </p:graphicFrame>
      <p:sp>
        <p:nvSpPr>
          <p:cNvPr id="170" name="Text Box 4"/>
          <p:cNvSpPr txBox="1">
            <a:spLocks noChangeArrowheads="1"/>
          </p:cNvSpPr>
          <p:nvPr/>
        </p:nvSpPr>
        <p:spPr bwMode="auto">
          <a:xfrm>
            <a:off x="1322299" y="5802868"/>
            <a:ext cx="6613111" cy="369332"/>
          </a:xfrm>
          <a:prstGeom prst="rect">
            <a:avLst/>
          </a:prstGeom>
          <a:solidFill>
            <a:srgbClr val="D2DDF2"/>
          </a:solidFill>
          <a:ln w="12700" cap="flat" cmpd="sng" algn="ctr">
            <a:noFill/>
            <a:prstDash val="solid"/>
            <a:round/>
            <a:headEnd type="none" w="sm" len="sm"/>
            <a:tailEnd type="none" w="sm" len="sm"/>
          </a:ln>
          <a:effectLst>
            <a:outerShdw blurRad="50800" dist="38100" dir="2700000" algn="tl" rotWithShape="0">
              <a:prstClr val="black">
                <a:alpha val="60000"/>
              </a:prstClr>
            </a:outerShdw>
          </a:effectLst>
        </p:spPr>
        <p:txBody>
          <a:bodyPr vert="horz" wrap="none" lIns="91440" tIns="45720" rIns="91440" bIns="45720" numCol="1" rtlCol="0" anchor="ctr" anchorCtr="0" compatLnSpc="1">
            <a:prstTxWarp prst="textNoShape">
              <a:avLst/>
            </a:prstTxWarp>
            <a:spAutoFit/>
          </a:bodyPr>
          <a:lstStyle>
            <a:defPPr>
              <a:defRPr lang="en-US"/>
            </a:defPPr>
            <a:lvl1pPr marL="0" marR="0" indent="0" algn="ctr" defTabSz="914400" latinLnBrk="0">
              <a:lnSpc>
                <a:spcPct val="100000"/>
              </a:lnSpc>
              <a:buClrTx/>
              <a:buSzTx/>
              <a:buFontTx/>
              <a:buNone/>
              <a:tabLst/>
              <a:defRPr kumimoji="0" sz="2000" b="1" i="0" u="none" strike="noStrike" cap="none" normalizeH="0" baseline="0">
                <a:ln>
                  <a:noFill/>
                </a:ln>
                <a:effectLst/>
                <a:latin typeface="Arial" charset="0"/>
              </a:defRPr>
            </a:lvl1pPr>
          </a:lstStyle>
          <a:p>
            <a:r>
              <a:rPr lang="en-US" sz="1800" i="1" dirty="0" err="1" smtClean="0"/>
              <a:t>Bx</a:t>
            </a:r>
            <a:r>
              <a:rPr lang="en-US" sz="1800" dirty="0" smtClean="0"/>
              <a:t> can be computed without storing </a:t>
            </a:r>
            <a:r>
              <a:rPr lang="en-US" sz="1800" i="1" dirty="0" smtClean="0"/>
              <a:t>B </a:t>
            </a:r>
            <a:r>
              <a:rPr lang="en-US" sz="1800" dirty="0" smtClean="0"/>
              <a:t>(modularity matrix)</a:t>
            </a:r>
            <a:endParaRPr lang="en-US" sz="1800" dirty="0"/>
          </a:p>
        </p:txBody>
      </p:sp>
      <p:sp>
        <p:nvSpPr>
          <p:cNvPr id="175" name="TextBox 44"/>
          <p:cNvSpPr txBox="1">
            <a:spLocks noChangeArrowheads="1"/>
          </p:cNvSpPr>
          <p:nvPr/>
        </p:nvSpPr>
        <p:spPr bwMode="auto">
          <a:xfrm>
            <a:off x="5715000" y="3048000"/>
            <a:ext cx="2609634" cy="495572"/>
          </a:xfrm>
          <a:prstGeom prst="rect">
            <a:avLst/>
          </a:prstGeom>
          <a:noFill/>
          <a:ln w="9525">
            <a:noFill/>
            <a:miter lim="800000"/>
            <a:headEnd/>
            <a:tailEnd/>
          </a:ln>
        </p:spPr>
        <p:txBody>
          <a:bodyPr wrap="none">
            <a:spAutoFit/>
          </a:bodyPr>
          <a:lstStyle>
            <a:defPPr>
              <a:defRPr lang="en-US"/>
            </a:defPPr>
            <a:lvl1pPr algn="ctr">
              <a:lnSpc>
                <a:spcPct val="93000"/>
              </a:lnSpc>
              <a:buClr>
                <a:srgbClr val="000000"/>
              </a:buClr>
              <a:buSzPct val="100000"/>
              <a:buFont typeface="Arial" pitchFamily="34" charset="0"/>
              <a:buNone/>
              <a:defRPr sz="1400" b="1"/>
            </a:lvl1pPr>
          </a:lstStyle>
          <a:p>
            <a:r>
              <a:rPr lang="en-US" dirty="0"/>
              <a:t>dot product: O(|V|)</a:t>
            </a:r>
            <a:br>
              <a:rPr lang="en-US" dirty="0"/>
            </a:br>
            <a:r>
              <a:rPr lang="en-US" dirty="0"/>
              <a:t>scalar-vector product: O(|V|)</a:t>
            </a:r>
          </a:p>
        </p:txBody>
      </p:sp>
      <p:sp>
        <p:nvSpPr>
          <p:cNvPr id="177" name="Rectangle 176"/>
          <p:cNvSpPr>
            <a:spLocks noChangeArrowheads="1"/>
          </p:cNvSpPr>
          <p:nvPr/>
        </p:nvSpPr>
        <p:spPr bwMode="auto">
          <a:xfrm>
            <a:off x="228600" y="3695972"/>
            <a:ext cx="1828800" cy="1828800"/>
          </a:xfrm>
          <a:prstGeom prst="rect">
            <a:avLst/>
          </a:prstGeom>
          <a:solidFill>
            <a:srgbClr val="FFCC66"/>
          </a:solidFill>
          <a:ln w="9525" algn="ctr">
            <a:noFill/>
            <a:round/>
            <a:headEnd/>
            <a:tailEnd/>
          </a:ln>
        </p:spPr>
        <p:txBody>
          <a:bodyPr/>
          <a:lstStyle/>
          <a:p>
            <a:pPr algn="ctr" eaLnBrk="0" hangingPunct="0">
              <a:lnSpc>
                <a:spcPct val="93000"/>
              </a:lnSpc>
              <a:buClr>
                <a:srgbClr val="000000"/>
              </a:buClr>
              <a:buSzPct val="100000"/>
              <a:buFont typeface="Arial" pitchFamily="34" charset="0"/>
              <a:buNone/>
            </a:pPr>
            <a:endParaRPr lang="en-US" sz="800">
              <a:solidFill>
                <a:schemeClr val="bg1"/>
              </a:solidFill>
            </a:endParaRPr>
          </a:p>
        </p:txBody>
      </p:sp>
      <p:sp>
        <p:nvSpPr>
          <p:cNvPr id="178" name="Rectangle 7"/>
          <p:cNvSpPr>
            <a:spLocks noChangeArrowheads="1"/>
          </p:cNvSpPr>
          <p:nvPr/>
        </p:nvSpPr>
        <p:spPr bwMode="auto">
          <a:xfrm>
            <a:off x="2209800" y="3695972"/>
            <a:ext cx="182563" cy="1828800"/>
          </a:xfrm>
          <a:prstGeom prst="rect">
            <a:avLst/>
          </a:prstGeom>
          <a:solidFill>
            <a:srgbClr val="FFCC66"/>
          </a:solidFill>
          <a:ln w="9525" algn="ctr">
            <a:noFill/>
            <a:round/>
            <a:headEnd/>
            <a:tailEnd/>
          </a:ln>
        </p:spPr>
        <p:txBody>
          <a:bodyPr/>
          <a:lstStyle/>
          <a:p>
            <a:pPr algn="ctr" eaLnBrk="0" hangingPunct="0">
              <a:lnSpc>
                <a:spcPct val="93000"/>
              </a:lnSpc>
              <a:buClr>
                <a:srgbClr val="000000"/>
              </a:buClr>
              <a:buSzPct val="100000"/>
              <a:buFont typeface="Arial" pitchFamily="34" charset="0"/>
              <a:buNone/>
            </a:pPr>
            <a:endParaRPr lang="en-US" sz="800">
              <a:solidFill>
                <a:schemeClr val="bg1"/>
              </a:solidFill>
            </a:endParaRPr>
          </a:p>
        </p:txBody>
      </p:sp>
      <p:grpSp>
        <p:nvGrpSpPr>
          <p:cNvPr id="179" name="Group 178"/>
          <p:cNvGrpSpPr>
            <a:grpSpLocks/>
          </p:cNvGrpSpPr>
          <p:nvPr/>
        </p:nvGrpSpPr>
        <p:grpSpPr bwMode="auto">
          <a:xfrm>
            <a:off x="3124200" y="3695972"/>
            <a:ext cx="1828800" cy="1828800"/>
            <a:chOff x="2058" y="2754"/>
            <a:chExt cx="1152" cy="1152"/>
          </a:xfrm>
        </p:grpSpPr>
        <p:sp>
          <p:nvSpPr>
            <p:cNvPr id="180" name="Rectangle 179"/>
            <p:cNvSpPr>
              <a:spLocks noChangeArrowheads="1"/>
            </p:cNvSpPr>
            <p:nvPr/>
          </p:nvSpPr>
          <p:spPr bwMode="auto">
            <a:xfrm>
              <a:off x="2058" y="2754"/>
              <a:ext cx="1152" cy="1152"/>
            </a:xfrm>
            <a:prstGeom prst="rect">
              <a:avLst/>
            </a:prstGeom>
            <a:noFill/>
            <a:ln w="9525" algn="ctr">
              <a:solidFill>
                <a:srgbClr val="66FF66"/>
              </a:solidFill>
              <a:prstDash val="dash"/>
              <a:round/>
              <a:headEnd/>
              <a:tailEnd/>
            </a:ln>
          </p:spPr>
          <p:txBody>
            <a:bodyPr/>
            <a:lstStyle/>
            <a:p>
              <a:pPr algn="ctr" eaLnBrk="0" hangingPunct="0">
                <a:lnSpc>
                  <a:spcPct val="93000"/>
                </a:lnSpc>
                <a:buClr>
                  <a:srgbClr val="000000"/>
                </a:buClr>
                <a:buSzPct val="100000"/>
                <a:buFont typeface="Arial" pitchFamily="34" charset="0"/>
                <a:buNone/>
              </a:pPr>
              <a:endParaRPr lang="en-US" sz="800">
                <a:solidFill>
                  <a:schemeClr val="bg1"/>
                </a:solidFill>
              </a:endParaRPr>
            </a:p>
          </p:txBody>
        </p:sp>
        <p:sp>
          <p:nvSpPr>
            <p:cNvPr id="181" name="Rectangle 180"/>
            <p:cNvSpPr>
              <a:spLocks noChangeArrowheads="1"/>
            </p:cNvSpPr>
            <p:nvPr/>
          </p:nvSpPr>
          <p:spPr bwMode="auto">
            <a:xfrm>
              <a:off x="2922" y="2754"/>
              <a:ext cx="144" cy="144"/>
            </a:xfrm>
            <a:prstGeom prst="rect">
              <a:avLst/>
            </a:prstGeom>
            <a:solidFill>
              <a:srgbClr val="66FF66"/>
            </a:solidFill>
            <a:ln w="9525" algn="ctr">
              <a:noFill/>
              <a:round/>
              <a:headEnd/>
              <a:tailEnd/>
            </a:ln>
          </p:spPr>
          <p:txBody>
            <a:bodyPr/>
            <a:lstStyle/>
            <a:p>
              <a:pPr algn="ctr" eaLnBrk="0" hangingPunct="0">
                <a:lnSpc>
                  <a:spcPct val="93000"/>
                </a:lnSpc>
                <a:buClr>
                  <a:srgbClr val="000000"/>
                </a:buClr>
                <a:buSzPct val="100000"/>
                <a:buFont typeface="Arial" pitchFamily="34" charset="0"/>
                <a:buNone/>
              </a:pPr>
              <a:endParaRPr lang="en-US" sz="800">
                <a:solidFill>
                  <a:schemeClr val="bg1"/>
                </a:solidFill>
              </a:endParaRPr>
            </a:p>
          </p:txBody>
        </p:sp>
        <p:sp>
          <p:nvSpPr>
            <p:cNvPr id="182" name="Rectangle 181"/>
            <p:cNvSpPr>
              <a:spLocks noChangeArrowheads="1"/>
            </p:cNvSpPr>
            <p:nvPr/>
          </p:nvSpPr>
          <p:spPr bwMode="auto">
            <a:xfrm>
              <a:off x="2490" y="2898"/>
              <a:ext cx="144" cy="144"/>
            </a:xfrm>
            <a:prstGeom prst="rect">
              <a:avLst/>
            </a:prstGeom>
            <a:solidFill>
              <a:srgbClr val="66FF66"/>
            </a:solidFill>
            <a:ln w="9525" algn="ctr">
              <a:noFill/>
              <a:round/>
              <a:headEnd/>
              <a:tailEnd/>
            </a:ln>
          </p:spPr>
          <p:txBody>
            <a:bodyPr/>
            <a:lstStyle/>
            <a:p>
              <a:pPr algn="ctr" eaLnBrk="0" hangingPunct="0">
                <a:lnSpc>
                  <a:spcPct val="93000"/>
                </a:lnSpc>
                <a:buClr>
                  <a:srgbClr val="000000"/>
                </a:buClr>
                <a:buSzPct val="100000"/>
                <a:buFont typeface="Arial" pitchFamily="34" charset="0"/>
                <a:buNone/>
              </a:pPr>
              <a:endParaRPr lang="en-US" sz="800">
                <a:solidFill>
                  <a:schemeClr val="bg1"/>
                </a:solidFill>
              </a:endParaRPr>
            </a:p>
          </p:txBody>
        </p:sp>
        <p:sp>
          <p:nvSpPr>
            <p:cNvPr id="183" name="Rectangle 182"/>
            <p:cNvSpPr>
              <a:spLocks noChangeArrowheads="1"/>
            </p:cNvSpPr>
            <p:nvPr/>
          </p:nvSpPr>
          <p:spPr bwMode="auto">
            <a:xfrm>
              <a:off x="3066" y="3042"/>
              <a:ext cx="144" cy="144"/>
            </a:xfrm>
            <a:prstGeom prst="rect">
              <a:avLst/>
            </a:prstGeom>
            <a:solidFill>
              <a:srgbClr val="66FF66"/>
            </a:solidFill>
            <a:ln w="9525" algn="ctr">
              <a:noFill/>
              <a:round/>
              <a:headEnd/>
              <a:tailEnd/>
            </a:ln>
          </p:spPr>
          <p:txBody>
            <a:bodyPr/>
            <a:lstStyle/>
            <a:p>
              <a:pPr algn="ctr" eaLnBrk="0" hangingPunct="0">
                <a:lnSpc>
                  <a:spcPct val="93000"/>
                </a:lnSpc>
                <a:buClr>
                  <a:srgbClr val="000000"/>
                </a:buClr>
                <a:buSzPct val="100000"/>
                <a:buFont typeface="Arial" pitchFamily="34" charset="0"/>
                <a:buNone/>
              </a:pPr>
              <a:endParaRPr lang="en-US" sz="800">
                <a:solidFill>
                  <a:schemeClr val="bg1"/>
                </a:solidFill>
              </a:endParaRPr>
            </a:p>
          </p:txBody>
        </p:sp>
        <p:sp>
          <p:nvSpPr>
            <p:cNvPr id="184" name="Rectangle 183"/>
            <p:cNvSpPr>
              <a:spLocks noChangeArrowheads="1"/>
            </p:cNvSpPr>
            <p:nvPr/>
          </p:nvSpPr>
          <p:spPr bwMode="auto">
            <a:xfrm>
              <a:off x="2202" y="3186"/>
              <a:ext cx="144" cy="144"/>
            </a:xfrm>
            <a:prstGeom prst="rect">
              <a:avLst/>
            </a:prstGeom>
            <a:solidFill>
              <a:srgbClr val="66FF66"/>
            </a:solidFill>
            <a:ln w="9525" algn="ctr">
              <a:noFill/>
              <a:round/>
              <a:headEnd/>
              <a:tailEnd/>
            </a:ln>
          </p:spPr>
          <p:txBody>
            <a:bodyPr/>
            <a:lstStyle/>
            <a:p>
              <a:pPr algn="ctr" eaLnBrk="0" hangingPunct="0">
                <a:lnSpc>
                  <a:spcPct val="93000"/>
                </a:lnSpc>
                <a:buClr>
                  <a:srgbClr val="000000"/>
                </a:buClr>
                <a:buSzPct val="100000"/>
                <a:buFont typeface="Arial" pitchFamily="34" charset="0"/>
                <a:buNone/>
              </a:pPr>
              <a:endParaRPr lang="en-US" sz="800">
                <a:solidFill>
                  <a:schemeClr val="bg1"/>
                </a:solidFill>
              </a:endParaRPr>
            </a:p>
          </p:txBody>
        </p:sp>
        <p:sp>
          <p:nvSpPr>
            <p:cNvPr id="185" name="Rectangle 184"/>
            <p:cNvSpPr>
              <a:spLocks noChangeArrowheads="1"/>
            </p:cNvSpPr>
            <p:nvPr/>
          </p:nvSpPr>
          <p:spPr bwMode="auto">
            <a:xfrm>
              <a:off x="2634" y="3186"/>
              <a:ext cx="144" cy="144"/>
            </a:xfrm>
            <a:prstGeom prst="rect">
              <a:avLst/>
            </a:prstGeom>
            <a:solidFill>
              <a:srgbClr val="66FF66"/>
            </a:solidFill>
            <a:ln w="9525" algn="ctr">
              <a:noFill/>
              <a:round/>
              <a:headEnd/>
              <a:tailEnd/>
            </a:ln>
          </p:spPr>
          <p:txBody>
            <a:bodyPr/>
            <a:lstStyle/>
            <a:p>
              <a:pPr algn="ctr" eaLnBrk="0" hangingPunct="0">
                <a:lnSpc>
                  <a:spcPct val="93000"/>
                </a:lnSpc>
                <a:buClr>
                  <a:srgbClr val="000000"/>
                </a:buClr>
                <a:buSzPct val="100000"/>
                <a:buFont typeface="Arial" pitchFamily="34" charset="0"/>
                <a:buNone/>
              </a:pPr>
              <a:endParaRPr lang="en-US" sz="800">
                <a:solidFill>
                  <a:schemeClr val="bg1"/>
                </a:solidFill>
              </a:endParaRPr>
            </a:p>
          </p:txBody>
        </p:sp>
        <p:sp>
          <p:nvSpPr>
            <p:cNvPr id="186" name="Rectangle 185"/>
            <p:cNvSpPr>
              <a:spLocks noChangeArrowheads="1"/>
            </p:cNvSpPr>
            <p:nvPr/>
          </p:nvSpPr>
          <p:spPr bwMode="auto">
            <a:xfrm>
              <a:off x="2922" y="3474"/>
              <a:ext cx="144" cy="144"/>
            </a:xfrm>
            <a:prstGeom prst="rect">
              <a:avLst/>
            </a:prstGeom>
            <a:solidFill>
              <a:srgbClr val="66FF66"/>
            </a:solidFill>
            <a:ln w="9525" algn="ctr">
              <a:noFill/>
              <a:round/>
              <a:headEnd/>
              <a:tailEnd/>
            </a:ln>
          </p:spPr>
          <p:txBody>
            <a:bodyPr/>
            <a:lstStyle/>
            <a:p>
              <a:pPr algn="ctr" eaLnBrk="0" hangingPunct="0">
                <a:lnSpc>
                  <a:spcPct val="93000"/>
                </a:lnSpc>
                <a:buClr>
                  <a:srgbClr val="000000"/>
                </a:buClr>
                <a:buSzPct val="100000"/>
                <a:buFont typeface="Arial" pitchFamily="34" charset="0"/>
                <a:buNone/>
              </a:pPr>
              <a:endParaRPr lang="en-US" sz="800">
                <a:solidFill>
                  <a:schemeClr val="bg1"/>
                </a:solidFill>
              </a:endParaRPr>
            </a:p>
          </p:txBody>
        </p:sp>
        <p:sp>
          <p:nvSpPr>
            <p:cNvPr id="187" name="Rectangle 186"/>
            <p:cNvSpPr>
              <a:spLocks noChangeArrowheads="1"/>
            </p:cNvSpPr>
            <p:nvPr/>
          </p:nvSpPr>
          <p:spPr bwMode="auto">
            <a:xfrm>
              <a:off x="2778" y="3186"/>
              <a:ext cx="144" cy="144"/>
            </a:xfrm>
            <a:prstGeom prst="rect">
              <a:avLst/>
            </a:prstGeom>
            <a:solidFill>
              <a:srgbClr val="66FF66"/>
            </a:solidFill>
            <a:ln w="9525" algn="ctr">
              <a:noFill/>
              <a:round/>
              <a:headEnd/>
              <a:tailEnd/>
            </a:ln>
          </p:spPr>
          <p:txBody>
            <a:bodyPr/>
            <a:lstStyle/>
            <a:p>
              <a:pPr algn="ctr" eaLnBrk="0" hangingPunct="0">
                <a:lnSpc>
                  <a:spcPct val="93000"/>
                </a:lnSpc>
                <a:buClr>
                  <a:srgbClr val="000000"/>
                </a:buClr>
                <a:buSzPct val="100000"/>
                <a:buFont typeface="Arial" pitchFamily="34" charset="0"/>
                <a:buNone/>
              </a:pPr>
              <a:endParaRPr lang="en-US" sz="800">
                <a:solidFill>
                  <a:schemeClr val="bg1"/>
                </a:solidFill>
              </a:endParaRPr>
            </a:p>
          </p:txBody>
        </p:sp>
        <p:sp>
          <p:nvSpPr>
            <p:cNvPr id="188" name="Rectangle 187"/>
            <p:cNvSpPr>
              <a:spLocks noChangeArrowheads="1"/>
            </p:cNvSpPr>
            <p:nvPr/>
          </p:nvSpPr>
          <p:spPr bwMode="auto">
            <a:xfrm>
              <a:off x="3066" y="3186"/>
              <a:ext cx="144" cy="144"/>
            </a:xfrm>
            <a:prstGeom prst="rect">
              <a:avLst/>
            </a:prstGeom>
            <a:solidFill>
              <a:srgbClr val="66FF66"/>
            </a:solidFill>
            <a:ln w="9525" algn="ctr">
              <a:noFill/>
              <a:round/>
              <a:headEnd/>
              <a:tailEnd/>
            </a:ln>
          </p:spPr>
          <p:txBody>
            <a:bodyPr/>
            <a:lstStyle/>
            <a:p>
              <a:pPr algn="ctr" eaLnBrk="0" hangingPunct="0">
                <a:lnSpc>
                  <a:spcPct val="93000"/>
                </a:lnSpc>
                <a:buClr>
                  <a:srgbClr val="000000"/>
                </a:buClr>
                <a:buSzPct val="100000"/>
                <a:buFont typeface="Arial" pitchFamily="34" charset="0"/>
                <a:buNone/>
              </a:pPr>
              <a:endParaRPr lang="en-US" sz="800">
                <a:solidFill>
                  <a:schemeClr val="bg1"/>
                </a:solidFill>
              </a:endParaRPr>
            </a:p>
          </p:txBody>
        </p:sp>
        <p:sp>
          <p:nvSpPr>
            <p:cNvPr id="189" name="Rectangle 188"/>
            <p:cNvSpPr>
              <a:spLocks noChangeArrowheads="1"/>
            </p:cNvSpPr>
            <p:nvPr/>
          </p:nvSpPr>
          <p:spPr bwMode="auto">
            <a:xfrm>
              <a:off x="2490" y="3330"/>
              <a:ext cx="144" cy="144"/>
            </a:xfrm>
            <a:prstGeom prst="rect">
              <a:avLst/>
            </a:prstGeom>
            <a:solidFill>
              <a:srgbClr val="66FF66"/>
            </a:solidFill>
            <a:ln w="9525" algn="ctr">
              <a:noFill/>
              <a:round/>
              <a:headEnd/>
              <a:tailEnd/>
            </a:ln>
          </p:spPr>
          <p:txBody>
            <a:bodyPr/>
            <a:lstStyle/>
            <a:p>
              <a:pPr algn="ctr" eaLnBrk="0" hangingPunct="0">
                <a:lnSpc>
                  <a:spcPct val="93000"/>
                </a:lnSpc>
                <a:buClr>
                  <a:srgbClr val="000000"/>
                </a:buClr>
                <a:buSzPct val="100000"/>
                <a:buFont typeface="Arial" pitchFamily="34" charset="0"/>
                <a:buNone/>
              </a:pPr>
              <a:endParaRPr lang="en-US" sz="800">
                <a:solidFill>
                  <a:schemeClr val="bg1"/>
                </a:solidFill>
              </a:endParaRPr>
            </a:p>
          </p:txBody>
        </p:sp>
        <p:sp>
          <p:nvSpPr>
            <p:cNvPr id="190" name="Rectangle 189"/>
            <p:cNvSpPr>
              <a:spLocks noChangeArrowheads="1"/>
            </p:cNvSpPr>
            <p:nvPr/>
          </p:nvSpPr>
          <p:spPr bwMode="auto">
            <a:xfrm>
              <a:off x="2490" y="3474"/>
              <a:ext cx="144" cy="144"/>
            </a:xfrm>
            <a:prstGeom prst="rect">
              <a:avLst/>
            </a:prstGeom>
            <a:solidFill>
              <a:srgbClr val="66FF66"/>
            </a:solidFill>
            <a:ln w="9525" algn="ctr">
              <a:noFill/>
              <a:round/>
              <a:headEnd/>
              <a:tailEnd/>
            </a:ln>
          </p:spPr>
          <p:txBody>
            <a:bodyPr/>
            <a:lstStyle/>
            <a:p>
              <a:pPr algn="ctr" eaLnBrk="0" hangingPunct="0">
                <a:lnSpc>
                  <a:spcPct val="93000"/>
                </a:lnSpc>
                <a:buClr>
                  <a:srgbClr val="000000"/>
                </a:buClr>
                <a:buSzPct val="100000"/>
                <a:buFont typeface="Arial" pitchFamily="34" charset="0"/>
                <a:buNone/>
              </a:pPr>
              <a:endParaRPr lang="en-US" sz="800">
                <a:solidFill>
                  <a:schemeClr val="bg1"/>
                </a:solidFill>
              </a:endParaRPr>
            </a:p>
          </p:txBody>
        </p:sp>
        <p:sp>
          <p:nvSpPr>
            <p:cNvPr id="191" name="Rectangle 190"/>
            <p:cNvSpPr>
              <a:spLocks noChangeArrowheads="1"/>
            </p:cNvSpPr>
            <p:nvPr/>
          </p:nvSpPr>
          <p:spPr bwMode="auto">
            <a:xfrm>
              <a:off x="2058" y="3618"/>
              <a:ext cx="144" cy="144"/>
            </a:xfrm>
            <a:prstGeom prst="rect">
              <a:avLst/>
            </a:prstGeom>
            <a:solidFill>
              <a:srgbClr val="66FF66"/>
            </a:solidFill>
            <a:ln w="9525" algn="ctr">
              <a:noFill/>
              <a:round/>
              <a:headEnd/>
              <a:tailEnd/>
            </a:ln>
          </p:spPr>
          <p:txBody>
            <a:bodyPr/>
            <a:lstStyle/>
            <a:p>
              <a:pPr algn="ctr" eaLnBrk="0" hangingPunct="0">
                <a:lnSpc>
                  <a:spcPct val="93000"/>
                </a:lnSpc>
                <a:buClr>
                  <a:srgbClr val="000000"/>
                </a:buClr>
                <a:buSzPct val="100000"/>
                <a:buFont typeface="Arial" pitchFamily="34" charset="0"/>
                <a:buNone/>
              </a:pPr>
              <a:endParaRPr lang="en-US" sz="800">
                <a:solidFill>
                  <a:schemeClr val="bg1"/>
                </a:solidFill>
              </a:endParaRPr>
            </a:p>
          </p:txBody>
        </p:sp>
        <p:sp>
          <p:nvSpPr>
            <p:cNvPr id="192" name="Rectangle 191"/>
            <p:cNvSpPr>
              <a:spLocks noChangeArrowheads="1"/>
            </p:cNvSpPr>
            <p:nvPr/>
          </p:nvSpPr>
          <p:spPr bwMode="auto">
            <a:xfrm>
              <a:off x="2780" y="3618"/>
              <a:ext cx="144" cy="144"/>
            </a:xfrm>
            <a:prstGeom prst="rect">
              <a:avLst/>
            </a:prstGeom>
            <a:solidFill>
              <a:srgbClr val="66FF66"/>
            </a:solidFill>
            <a:ln w="9525" algn="ctr">
              <a:noFill/>
              <a:round/>
              <a:headEnd/>
              <a:tailEnd/>
            </a:ln>
          </p:spPr>
          <p:txBody>
            <a:bodyPr/>
            <a:lstStyle/>
            <a:p>
              <a:pPr algn="ctr" eaLnBrk="0" hangingPunct="0">
                <a:lnSpc>
                  <a:spcPct val="93000"/>
                </a:lnSpc>
                <a:buClr>
                  <a:srgbClr val="000000"/>
                </a:buClr>
                <a:buSzPct val="100000"/>
                <a:buFont typeface="Arial" pitchFamily="34" charset="0"/>
                <a:buNone/>
              </a:pPr>
              <a:endParaRPr lang="en-US" sz="800">
                <a:solidFill>
                  <a:schemeClr val="bg1"/>
                </a:solidFill>
              </a:endParaRPr>
            </a:p>
          </p:txBody>
        </p:sp>
        <p:sp>
          <p:nvSpPr>
            <p:cNvPr id="193" name="Rectangle 192"/>
            <p:cNvSpPr>
              <a:spLocks noChangeArrowheads="1"/>
            </p:cNvSpPr>
            <p:nvPr/>
          </p:nvSpPr>
          <p:spPr bwMode="auto">
            <a:xfrm>
              <a:off x="2346" y="3762"/>
              <a:ext cx="144" cy="144"/>
            </a:xfrm>
            <a:prstGeom prst="rect">
              <a:avLst/>
            </a:prstGeom>
            <a:solidFill>
              <a:srgbClr val="66FF66"/>
            </a:solidFill>
            <a:ln w="9525" algn="ctr">
              <a:noFill/>
              <a:round/>
              <a:headEnd/>
              <a:tailEnd/>
            </a:ln>
          </p:spPr>
          <p:txBody>
            <a:bodyPr/>
            <a:lstStyle/>
            <a:p>
              <a:pPr algn="ctr" eaLnBrk="0" hangingPunct="0">
                <a:lnSpc>
                  <a:spcPct val="93000"/>
                </a:lnSpc>
                <a:buClr>
                  <a:srgbClr val="000000"/>
                </a:buClr>
                <a:buSzPct val="100000"/>
                <a:buFont typeface="Arial" pitchFamily="34" charset="0"/>
                <a:buNone/>
              </a:pPr>
              <a:endParaRPr lang="en-US" sz="800">
                <a:solidFill>
                  <a:schemeClr val="bg1"/>
                </a:solidFill>
              </a:endParaRPr>
            </a:p>
          </p:txBody>
        </p:sp>
        <p:sp>
          <p:nvSpPr>
            <p:cNvPr id="194" name="Rectangle 193"/>
            <p:cNvSpPr>
              <a:spLocks noChangeArrowheads="1"/>
            </p:cNvSpPr>
            <p:nvPr/>
          </p:nvSpPr>
          <p:spPr bwMode="auto">
            <a:xfrm>
              <a:off x="2490" y="3762"/>
              <a:ext cx="144" cy="144"/>
            </a:xfrm>
            <a:prstGeom prst="rect">
              <a:avLst/>
            </a:prstGeom>
            <a:solidFill>
              <a:srgbClr val="66FF66"/>
            </a:solidFill>
            <a:ln w="9525" algn="ctr">
              <a:noFill/>
              <a:round/>
              <a:headEnd/>
              <a:tailEnd/>
            </a:ln>
          </p:spPr>
          <p:txBody>
            <a:bodyPr/>
            <a:lstStyle/>
            <a:p>
              <a:pPr algn="ctr" eaLnBrk="0" hangingPunct="0">
                <a:lnSpc>
                  <a:spcPct val="93000"/>
                </a:lnSpc>
                <a:buClr>
                  <a:srgbClr val="000000"/>
                </a:buClr>
                <a:buSzPct val="100000"/>
                <a:buFont typeface="Arial" pitchFamily="34" charset="0"/>
                <a:buNone/>
              </a:pPr>
              <a:endParaRPr lang="en-US" sz="800">
                <a:solidFill>
                  <a:schemeClr val="bg1"/>
                </a:solidFill>
              </a:endParaRPr>
            </a:p>
          </p:txBody>
        </p:sp>
      </p:grpSp>
      <p:sp>
        <p:nvSpPr>
          <p:cNvPr id="195" name="Rectangle 33"/>
          <p:cNvSpPr>
            <a:spLocks noChangeArrowheads="1"/>
          </p:cNvSpPr>
          <p:nvPr/>
        </p:nvSpPr>
        <p:spPr bwMode="auto">
          <a:xfrm>
            <a:off x="5105400" y="3695972"/>
            <a:ext cx="182563" cy="1828800"/>
          </a:xfrm>
          <a:prstGeom prst="rect">
            <a:avLst/>
          </a:prstGeom>
          <a:solidFill>
            <a:srgbClr val="66FF66"/>
          </a:solidFill>
          <a:ln w="9525" algn="ctr">
            <a:noFill/>
            <a:round/>
            <a:headEnd/>
            <a:tailEnd/>
          </a:ln>
        </p:spPr>
        <p:txBody>
          <a:bodyPr/>
          <a:lstStyle/>
          <a:p>
            <a:pPr algn="ctr" eaLnBrk="0" hangingPunct="0">
              <a:lnSpc>
                <a:spcPct val="93000"/>
              </a:lnSpc>
              <a:buClr>
                <a:srgbClr val="000000"/>
              </a:buClr>
              <a:buSzPct val="100000"/>
              <a:buFont typeface="Arial" pitchFamily="34" charset="0"/>
              <a:buNone/>
            </a:pPr>
            <a:endParaRPr lang="en-US" sz="800">
              <a:solidFill>
                <a:schemeClr val="bg1"/>
              </a:solidFill>
            </a:endParaRPr>
          </a:p>
        </p:txBody>
      </p:sp>
      <p:sp>
        <p:nvSpPr>
          <p:cNvPr id="196" name="Rectangle 25"/>
          <p:cNvSpPr>
            <a:spLocks noChangeArrowheads="1"/>
          </p:cNvSpPr>
          <p:nvPr/>
        </p:nvSpPr>
        <p:spPr bwMode="auto">
          <a:xfrm>
            <a:off x="6026150" y="3695972"/>
            <a:ext cx="182563" cy="1828800"/>
          </a:xfrm>
          <a:prstGeom prst="rect">
            <a:avLst/>
          </a:prstGeom>
          <a:solidFill>
            <a:schemeClr val="accent1"/>
          </a:solidFill>
          <a:ln w="9525" algn="ctr">
            <a:noFill/>
            <a:round/>
            <a:headEnd/>
            <a:tailEnd/>
          </a:ln>
        </p:spPr>
        <p:txBody>
          <a:bodyPr/>
          <a:lstStyle/>
          <a:p>
            <a:pPr algn="ctr" eaLnBrk="0" hangingPunct="0">
              <a:lnSpc>
                <a:spcPct val="93000"/>
              </a:lnSpc>
              <a:buClr>
                <a:srgbClr val="000000"/>
              </a:buClr>
              <a:buSzPct val="100000"/>
              <a:buFont typeface="Arial" pitchFamily="34" charset="0"/>
              <a:buNone/>
            </a:pPr>
            <a:endParaRPr lang="en-US" sz="800">
              <a:solidFill>
                <a:schemeClr val="bg1"/>
              </a:solidFill>
            </a:endParaRPr>
          </a:p>
        </p:txBody>
      </p:sp>
      <p:sp>
        <p:nvSpPr>
          <p:cNvPr id="197" name="Rectangle 29"/>
          <p:cNvSpPr>
            <a:spLocks noChangeArrowheads="1"/>
          </p:cNvSpPr>
          <p:nvPr/>
        </p:nvSpPr>
        <p:spPr bwMode="auto">
          <a:xfrm>
            <a:off x="8312150" y="3695972"/>
            <a:ext cx="182563" cy="1828800"/>
          </a:xfrm>
          <a:prstGeom prst="rect">
            <a:avLst/>
          </a:prstGeom>
          <a:solidFill>
            <a:schemeClr val="accent1"/>
          </a:solidFill>
          <a:ln w="9525" algn="ctr">
            <a:noFill/>
            <a:round/>
            <a:headEnd/>
            <a:tailEnd/>
          </a:ln>
        </p:spPr>
        <p:txBody>
          <a:bodyPr/>
          <a:lstStyle/>
          <a:p>
            <a:pPr algn="ctr" eaLnBrk="0" hangingPunct="0">
              <a:lnSpc>
                <a:spcPct val="93000"/>
              </a:lnSpc>
              <a:buClr>
                <a:srgbClr val="000000"/>
              </a:buClr>
              <a:buSzPct val="100000"/>
              <a:buFont typeface="Arial" pitchFamily="34" charset="0"/>
              <a:buNone/>
            </a:pPr>
            <a:endParaRPr lang="en-US" sz="800">
              <a:solidFill>
                <a:schemeClr val="bg1"/>
              </a:solidFill>
            </a:endParaRPr>
          </a:p>
        </p:txBody>
      </p:sp>
      <p:sp>
        <p:nvSpPr>
          <p:cNvPr id="198" name="Rectangle 30"/>
          <p:cNvSpPr>
            <a:spLocks noChangeArrowheads="1"/>
          </p:cNvSpPr>
          <p:nvPr/>
        </p:nvSpPr>
        <p:spPr bwMode="auto">
          <a:xfrm>
            <a:off x="6407150" y="4534172"/>
            <a:ext cx="1828800" cy="182562"/>
          </a:xfrm>
          <a:prstGeom prst="rect">
            <a:avLst/>
          </a:prstGeom>
          <a:solidFill>
            <a:schemeClr val="accent1"/>
          </a:solidFill>
          <a:ln w="9525" algn="ctr">
            <a:noFill/>
            <a:round/>
            <a:headEnd/>
            <a:tailEnd/>
          </a:ln>
        </p:spPr>
        <p:txBody>
          <a:bodyPr/>
          <a:lstStyle/>
          <a:p>
            <a:pPr algn="ctr" eaLnBrk="0" hangingPunct="0">
              <a:lnSpc>
                <a:spcPct val="93000"/>
              </a:lnSpc>
              <a:buClr>
                <a:srgbClr val="000000"/>
              </a:buClr>
              <a:buSzPct val="100000"/>
              <a:buFont typeface="Arial" pitchFamily="34" charset="0"/>
              <a:buNone/>
            </a:pPr>
            <a:endParaRPr lang="en-US" sz="800">
              <a:solidFill>
                <a:schemeClr val="bg1"/>
              </a:solidFill>
            </a:endParaRPr>
          </a:p>
        </p:txBody>
      </p:sp>
      <p:sp>
        <p:nvSpPr>
          <p:cNvPr id="199" name="Left Bracket 27"/>
          <p:cNvSpPr>
            <a:spLocks/>
          </p:cNvSpPr>
          <p:nvPr/>
        </p:nvSpPr>
        <p:spPr bwMode="auto">
          <a:xfrm>
            <a:off x="6330950" y="3543572"/>
            <a:ext cx="152400" cy="2133600"/>
          </a:xfrm>
          <a:prstGeom prst="leftBracket">
            <a:avLst>
              <a:gd name="adj" fmla="val 8361"/>
            </a:avLst>
          </a:prstGeom>
          <a:noFill/>
          <a:ln w="19050" algn="ctr">
            <a:solidFill>
              <a:schemeClr val="tx1"/>
            </a:solidFill>
            <a:round/>
            <a:headEnd/>
            <a:tailEnd/>
          </a:ln>
        </p:spPr>
        <p:txBody>
          <a:bodyPr/>
          <a:lstStyle/>
          <a:p>
            <a:pPr algn="ctr" eaLnBrk="0" hangingPunct="0">
              <a:lnSpc>
                <a:spcPct val="93000"/>
              </a:lnSpc>
              <a:buClr>
                <a:srgbClr val="000000"/>
              </a:buClr>
              <a:buSzPct val="100000"/>
              <a:buFont typeface="Arial" pitchFamily="34" charset="0"/>
              <a:buNone/>
            </a:pPr>
            <a:endParaRPr lang="en-US" sz="800">
              <a:solidFill>
                <a:schemeClr val="bg1"/>
              </a:solidFill>
            </a:endParaRPr>
          </a:p>
        </p:txBody>
      </p:sp>
      <p:sp>
        <p:nvSpPr>
          <p:cNvPr id="200" name="Left Bracket 28"/>
          <p:cNvSpPr>
            <a:spLocks/>
          </p:cNvSpPr>
          <p:nvPr/>
        </p:nvSpPr>
        <p:spPr bwMode="auto">
          <a:xfrm flipH="1">
            <a:off x="8455025" y="3543572"/>
            <a:ext cx="155575" cy="2133600"/>
          </a:xfrm>
          <a:prstGeom prst="leftBracket">
            <a:avLst>
              <a:gd name="adj" fmla="val 8317"/>
            </a:avLst>
          </a:prstGeom>
          <a:noFill/>
          <a:ln w="19050" algn="ctr">
            <a:solidFill>
              <a:schemeClr val="tx1"/>
            </a:solidFill>
            <a:round/>
            <a:headEnd/>
            <a:tailEnd/>
          </a:ln>
        </p:spPr>
        <p:txBody>
          <a:bodyPr/>
          <a:lstStyle/>
          <a:p>
            <a:pPr algn="ctr" eaLnBrk="0" hangingPunct="0">
              <a:lnSpc>
                <a:spcPct val="93000"/>
              </a:lnSpc>
              <a:buClr>
                <a:srgbClr val="000000"/>
              </a:buClr>
              <a:buSzPct val="100000"/>
              <a:buFont typeface="Arial" pitchFamily="34" charset="0"/>
              <a:buNone/>
            </a:pPr>
            <a:endParaRPr lang="en-US" sz="800">
              <a:solidFill>
                <a:schemeClr val="bg1"/>
              </a:solidFill>
            </a:endParaRPr>
          </a:p>
        </p:txBody>
      </p:sp>
      <p:sp>
        <p:nvSpPr>
          <p:cNvPr id="2" name="Freeform 1"/>
          <p:cNvSpPr/>
          <p:nvPr/>
        </p:nvSpPr>
        <p:spPr>
          <a:xfrm>
            <a:off x="234804" y="2225926"/>
            <a:ext cx="2145251" cy="1431674"/>
          </a:xfrm>
          <a:custGeom>
            <a:avLst/>
            <a:gdLst>
              <a:gd name="connsiteX0" fmla="*/ 917868 w 2145251"/>
              <a:gd name="connsiteY0" fmla="*/ 10672 h 1622122"/>
              <a:gd name="connsiteX1" fmla="*/ 1355457 w 2145251"/>
              <a:gd name="connsiteY1" fmla="*/ 0 h 1622122"/>
              <a:gd name="connsiteX2" fmla="*/ 2145251 w 2145251"/>
              <a:gd name="connsiteY2" fmla="*/ 1611450 h 1622122"/>
              <a:gd name="connsiteX3" fmla="*/ 0 w 2145251"/>
              <a:gd name="connsiteY3" fmla="*/ 1622122 h 1622122"/>
              <a:gd name="connsiteX4" fmla="*/ 917868 w 2145251"/>
              <a:gd name="connsiteY4" fmla="*/ 10672 h 16221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45251" h="1622122">
                <a:moveTo>
                  <a:pt x="917868" y="10672"/>
                </a:moveTo>
                <a:lnTo>
                  <a:pt x="1355457" y="0"/>
                </a:lnTo>
                <a:lnTo>
                  <a:pt x="2145251" y="1611450"/>
                </a:lnTo>
                <a:lnTo>
                  <a:pt x="0" y="1622122"/>
                </a:lnTo>
                <a:lnTo>
                  <a:pt x="917868" y="10672"/>
                </a:lnTo>
                <a:close/>
              </a:path>
            </a:pathLst>
          </a:custGeom>
          <a:solidFill>
            <a:srgbClr val="FFCC66">
              <a:alpha val="48000"/>
            </a:srgbClr>
          </a:solidFill>
          <a:ln w="9525" algn="ctr">
            <a:noFill/>
            <a:round/>
            <a:headEnd/>
            <a:tailEnd/>
          </a:ln>
        </p:spPr>
        <p:txBody>
          <a:bodyPr/>
          <a:lstStyle/>
          <a:p>
            <a:pPr algn="ctr">
              <a:lnSpc>
                <a:spcPct val="93000"/>
              </a:lnSpc>
              <a:buClr>
                <a:srgbClr val="000000"/>
              </a:buClr>
              <a:buSzPct val="100000"/>
              <a:buFont typeface="Arial" pitchFamily="34" charset="0"/>
              <a:buNone/>
            </a:pPr>
            <a:endParaRPr lang="en-US" sz="800" dirty="0">
              <a:solidFill>
                <a:schemeClr val="bg1"/>
              </a:solidFill>
            </a:endParaRPr>
          </a:p>
        </p:txBody>
      </p:sp>
      <p:sp>
        <p:nvSpPr>
          <p:cNvPr id="173" name="TextBox 41"/>
          <p:cNvSpPr txBox="1">
            <a:spLocks noChangeArrowheads="1"/>
          </p:cNvSpPr>
          <p:nvPr/>
        </p:nvSpPr>
        <p:spPr bwMode="auto">
          <a:xfrm>
            <a:off x="381000" y="3162572"/>
            <a:ext cx="1873250" cy="488950"/>
          </a:xfrm>
          <a:prstGeom prst="rect">
            <a:avLst/>
          </a:prstGeom>
          <a:noFill/>
          <a:ln w="9525">
            <a:noFill/>
            <a:miter lim="800000"/>
            <a:headEnd/>
            <a:tailEnd/>
          </a:ln>
        </p:spPr>
        <p:txBody>
          <a:bodyPr wrap="none">
            <a:spAutoFit/>
          </a:bodyPr>
          <a:lstStyle/>
          <a:p>
            <a:pPr algn="ctr" eaLnBrk="0" hangingPunct="0">
              <a:lnSpc>
                <a:spcPct val="93000"/>
              </a:lnSpc>
              <a:buClr>
                <a:srgbClr val="000000"/>
              </a:buClr>
              <a:buSzPct val="100000"/>
              <a:buFont typeface="Arial" pitchFamily="34" charset="0"/>
              <a:buNone/>
            </a:pPr>
            <a:r>
              <a:rPr lang="en-US" sz="1400" b="1" dirty="0"/>
              <a:t>dense matrix-vector</a:t>
            </a:r>
            <a:br>
              <a:rPr lang="en-US" sz="1400" b="1" dirty="0"/>
            </a:br>
            <a:r>
              <a:rPr lang="en-US" sz="1400" b="1" dirty="0"/>
              <a:t>product: </a:t>
            </a:r>
            <a:r>
              <a:rPr lang="en-US" sz="1400" b="1" i="1" dirty="0">
                <a:latin typeface="Times New Roman" pitchFamily="18" charset="0"/>
                <a:cs typeface="Times New Roman" pitchFamily="18" charset="0"/>
              </a:rPr>
              <a:t>O</a:t>
            </a:r>
            <a:r>
              <a:rPr lang="en-US" sz="1400" b="1" dirty="0">
                <a:latin typeface="Times New Roman" pitchFamily="18" charset="0"/>
                <a:cs typeface="Times New Roman" pitchFamily="18" charset="0"/>
              </a:rPr>
              <a:t>(|</a:t>
            </a:r>
            <a:r>
              <a:rPr lang="en-US" sz="1400" b="1" i="1" dirty="0">
                <a:latin typeface="Times New Roman" pitchFamily="18" charset="0"/>
                <a:cs typeface="Times New Roman" pitchFamily="18" charset="0"/>
              </a:rPr>
              <a:t>V</a:t>
            </a:r>
            <a:r>
              <a:rPr lang="en-US" sz="1400" b="1" dirty="0">
                <a:latin typeface="Times New Roman" pitchFamily="18" charset="0"/>
                <a:cs typeface="Times New Roman" pitchFamily="18" charset="0"/>
              </a:rPr>
              <a:t>|</a:t>
            </a:r>
            <a:r>
              <a:rPr lang="en-US" sz="1400" b="1" baseline="30000" dirty="0">
                <a:latin typeface="Times New Roman" pitchFamily="18" charset="0"/>
                <a:cs typeface="Times New Roman" pitchFamily="18" charset="0"/>
              </a:rPr>
              <a:t>2</a:t>
            </a:r>
            <a:r>
              <a:rPr lang="en-US" sz="1400" b="1" dirty="0">
                <a:latin typeface="Times New Roman" pitchFamily="18" charset="0"/>
                <a:cs typeface="Times New Roman" pitchFamily="18" charset="0"/>
              </a:rPr>
              <a:t>)</a:t>
            </a:r>
          </a:p>
        </p:txBody>
      </p:sp>
      <p:sp>
        <p:nvSpPr>
          <p:cNvPr id="4" name="Freeform 3"/>
          <p:cNvSpPr/>
          <p:nvPr/>
        </p:nvSpPr>
        <p:spPr>
          <a:xfrm>
            <a:off x="2401401" y="2215255"/>
            <a:ext cx="2871008" cy="1442345"/>
          </a:xfrm>
          <a:custGeom>
            <a:avLst/>
            <a:gdLst>
              <a:gd name="connsiteX0" fmla="*/ 0 w 2871008"/>
              <a:gd name="connsiteY0" fmla="*/ 0 h 1622121"/>
              <a:gd name="connsiteX1" fmla="*/ 715083 w 2871008"/>
              <a:gd name="connsiteY1" fmla="*/ 1622121 h 1622121"/>
              <a:gd name="connsiteX2" fmla="*/ 2871008 w 2871008"/>
              <a:gd name="connsiteY2" fmla="*/ 1622121 h 1622121"/>
              <a:gd name="connsiteX3" fmla="*/ 394897 w 2871008"/>
              <a:gd name="connsiteY3" fmla="*/ 0 h 1622121"/>
              <a:gd name="connsiteX4" fmla="*/ 0 w 2871008"/>
              <a:gd name="connsiteY4" fmla="*/ 0 h 16221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71008" h="1622121">
                <a:moveTo>
                  <a:pt x="0" y="0"/>
                </a:moveTo>
                <a:lnTo>
                  <a:pt x="715083" y="1622121"/>
                </a:lnTo>
                <a:lnTo>
                  <a:pt x="2871008" y="1622121"/>
                </a:lnTo>
                <a:lnTo>
                  <a:pt x="394897" y="0"/>
                </a:lnTo>
                <a:lnTo>
                  <a:pt x="0" y="0"/>
                </a:lnTo>
                <a:close/>
              </a:path>
            </a:pathLst>
          </a:custGeom>
          <a:solidFill>
            <a:srgbClr val="66FF66">
              <a:alpha val="50000"/>
            </a:srgbClr>
          </a:solidFill>
        </p:spPr>
        <p:txBody>
          <a:bodyPr vert="horz" wrap="square" lIns="91440" tIns="45720" rIns="91440" bIns="45720" numCol="1" rtlCol="0" anchor="ctr" anchorCtr="0" compatLnSpc="1">
            <a:prstTxWarp prst="textNoShape">
              <a:avLst/>
            </a:prstTxWarp>
          </a:bodyPr>
          <a:lstStyle/>
          <a:p>
            <a:pPr algn="ctr"/>
            <a:endParaRPr lang="en-US" sz="1400" b="1" dirty="0"/>
          </a:p>
        </p:txBody>
      </p:sp>
      <p:sp>
        <p:nvSpPr>
          <p:cNvPr id="174" name="TextBox 43"/>
          <p:cNvSpPr txBox="1">
            <a:spLocks noChangeArrowheads="1"/>
          </p:cNvSpPr>
          <p:nvPr/>
        </p:nvSpPr>
        <p:spPr bwMode="auto">
          <a:xfrm>
            <a:off x="3171825" y="3207022"/>
            <a:ext cx="1933575" cy="488950"/>
          </a:xfrm>
          <a:prstGeom prst="rect">
            <a:avLst/>
          </a:prstGeom>
          <a:noFill/>
          <a:ln w="9525">
            <a:noFill/>
            <a:miter lim="800000"/>
            <a:headEnd/>
            <a:tailEnd/>
          </a:ln>
        </p:spPr>
        <p:txBody>
          <a:bodyPr wrap="none">
            <a:spAutoFit/>
          </a:bodyPr>
          <a:lstStyle/>
          <a:p>
            <a:pPr algn="ctr" eaLnBrk="0" hangingPunct="0">
              <a:lnSpc>
                <a:spcPct val="93000"/>
              </a:lnSpc>
              <a:buClr>
                <a:srgbClr val="000000"/>
              </a:buClr>
              <a:buSzPct val="100000"/>
              <a:buFont typeface="Arial" pitchFamily="34" charset="0"/>
              <a:buNone/>
            </a:pPr>
            <a:r>
              <a:rPr lang="en-US" sz="1400" b="1" dirty="0"/>
              <a:t>sparse matrix-vector</a:t>
            </a:r>
            <a:br>
              <a:rPr lang="en-US" sz="1400" b="1" dirty="0"/>
            </a:br>
            <a:r>
              <a:rPr lang="en-US" sz="1400" b="1" dirty="0"/>
              <a:t>product: </a:t>
            </a:r>
            <a:r>
              <a:rPr lang="en-US" sz="1400" b="1" i="1" dirty="0">
                <a:latin typeface="Times New Roman" pitchFamily="18" charset="0"/>
                <a:cs typeface="Times New Roman" pitchFamily="18" charset="0"/>
              </a:rPr>
              <a:t>O</a:t>
            </a:r>
            <a:r>
              <a:rPr lang="en-US" sz="1400" b="1" dirty="0">
                <a:latin typeface="Times New Roman" pitchFamily="18" charset="0"/>
                <a:cs typeface="Times New Roman" pitchFamily="18" charset="0"/>
              </a:rPr>
              <a:t>(|</a:t>
            </a:r>
            <a:r>
              <a:rPr lang="en-US" sz="1400" b="1" i="1" dirty="0">
                <a:latin typeface="Times New Roman" pitchFamily="18" charset="0"/>
                <a:cs typeface="Times New Roman" pitchFamily="18" charset="0"/>
              </a:rPr>
              <a:t>E</a:t>
            </a:r>
            <a:r>
              <a:rPr lang="en-US" sz="1400" b="1" dirty="0">
                <a:latin typeface="Times New Roman" pitchFamily="18" charset="0"/>
                <a:cs typeface="Times New Roman" pitchFamily="18" charset="0"/>
              </a:rPr>
              <a:t>|)</a:t>
            </a:r>
          </a:p>
        </p:txBody>
      </p:sp>
      <p:sp>
        <p:nvSpPr>
          <p:cNvPr id="202" name="Text Box 4"/>
          <p:cNvSpPr txBox="1">
            <a:spLocks noChangeArrowheads="1"/>
          </p:cNvSpPr>
          <p:nvPr/>
        </p:nvSpPr>
        <p:spPr bwMode="auto">
          <a:xfrm>
            <a:off x="766224" y="1066800"/>
            <a:ext cx="7572881" cy="369332"/>
          </a:xfrm>
          <a:prstGeom prst="rect">
            <a:avLst/>
          </a:prstGeom>
          <a:noFill/>
          <a:ln w="12700"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spAutoFit/>
          </a:bodyPr>
          <a:lstStyle>
            <a:defPPr>
              <a:defRPr lang="en-US"/>
            </a:defPPr>
            <a:lvl1pPr marL="0" marR="0" indent="0" algn="ctr" defTabSz="914400" latinLnBrk="0">
              <a:lnSpc>
                <a:spcPct val="100000"/>
              </a:lnSpc>
              <a:buClrTx/>
              <a:buSzTx/>
              <a:buFontTx/>
              <a:buNone/>
              <a:tabLst/>
              <a:defRPr kumimoji="0" sz="2000" b="1" i="0" u="none" strike="noStrike" cap="none" normalizeH="0" baseline="0">
                <a:ln>
                  <a:noFill/>
                </a:ln>
                <a:effectLst/>
                <a:latin typeface="Arial" charset="0"/>
              </a:defRPr>
            </a:lvl1pPr>
          </a:lstStyle>
          <a:p>
            <a:r>
              <a:rPr lang="en-US" sz="1800" dirty="0" smtClean="0"/>
              <a:t>Matrix-vector multiplication is at the heart of </a:t>
            </a:r>
            <a:r>
              <a:rPr lang="en-US" sz="1800" dirty="0" err="1" smtClean="0"/>
              <a:t>eigensolver</a:t>
            </a:r>
            <a:r>
              <a:rPr lang="en-US" sz="1800" dirty="0" smtClean="0"/>
              <a:t> algorithms</a:t>
            </a:r>
            <a:endParaRPr lang="en-US" sz="1800" dirty="0"/>
          </a:p>
        </p:txBody>
      </p:sp>
    </p:spTree>
    <p:extLst>
      <p:ext uri="{BB962C8B-B14F-4D97-AF65-F5344CB8AC3E}">
        <p14:creationId xmlns:p14="http://schemas.microsoft.com/office/powerpoint/2010/main" xmlns="" val="11785551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r>
              <a:rPr lang="en-US" dirty="0" smtClean="0"/>
              <a:t>Introduction</a:t>
            </a:r>
          </a:p>
          <a:p>
            <a:r>
              <a:rPr lang="en-US" dirty="0" smtClean="0"/>
              <a:t>Algorithm description</a:t>
            </a:r>
          </a:p>
          <a:p>
            <a:r>
              <a:rPr lang="en-US" dirty="0" smtClean="0"/>
              <a:t>Implementation</a:t>
            </a:r>
          </a:p>
          <a:p>
            <a:r>
              <a:rPr lang="en-US" dirty="0" smtClean="0"/>
              <a:t>Benchmarks</a:t>
            </a:r>
          </a:p>
          <a:p>
            <a:r>
              <a:rPr lang="en-US" dirty="0" smtClean="0"/>
              <a:t>Summary</a:t>
            </a:r>
            <a:endParaRPr lang="en-US" dirty="0"/>
          </a:p>
        </p:txBody>
      </p:sp>
      <p:sp>
        <p:nvSpPr>
          <p:cNvPr id="4" name="Right Arrow 3"/>
          <p:cNvSpPr/>
          <p:nvPr/>
        </p:nvSpPr>
        <p:spPr bwMode="auto">
          <a:xfrm>
            <a:off x="2438400" y="2590800"/>
            <a:ext cx="533400" cy="381000"/>
          </a:xfrm>
          <a:prstGeom prst="rightArrow">
            <a:avLst/>
          </a:prstGeom>
          <a:solidFill>
            <a:schemeClr val="tx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b="1" i="0" u="none" strike="noStrike" cap="none" normalizeH="0" baseline="0" dirty="0" smtClean="0">
              <a:ln>
                <a:noFill/>
              </a:ln>
              <a:solidFill>
                <a:schemeClr val="tx1"/>
              </a:solidFill>
              <a:effectLst/>
              <a:latin typeface="Arial" pitchFamily="-110" charset="0"/>
            </a:endParaRPr>
          </a:p>
        </p:txBody>
      </p:sp>
    </p:spTree>
    <p:extLst>
      <p:ext uri="{BB962C8B-B14F-4D97-AF65-F5344CB8AC3E}">
        <p14:creationId xmlns:p14="http://schemas.microsoft.com/office/powerpoint/2010/main" xmlns="" val="388165325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Freeform 36"/>
          <p:cNvSpPr/>
          <p:nvPr/>
        </p:nvSpPr>
        <p:spPr bwMode="auto">
          <a:xfrm>
            <a:off x="3569110" y="2349910"/>
            <a:ext cx="993058" cy="3696929"/>
          </a:xfrm>
          <a:custGeom>
            <a:avLst/>
            <a:gdLst>
              <a:gd name="connsiteX0" fmla="*/ 993058 w 993058"/>
              <a:gd name="connsiteY0" fmla="*/ 0 h 3696929"/>
              <a:gd name="connsiteX1" fmla="*/ 993058 w 993058"/>
              <a:gd name="connsiteY1" fmla="*/ 609600 h 3696929"/>
              <a:gd name="connsiteX2" fmla="*/ 0 w 993058"/>
              <a:gd name="connsiteY2" fmla="*/ 3696929 h 3696929"/>
              <a:gd name="connsiteX3" fmla="*/ 0 w 993058"/>
              <a:gd name="connsiteY3" fmla="*/ 776748 h 3696929"/>
              <a:gd name="connsiteX4" fmla="*/ 993058 w 993058"/>
              <a:gd name="connsiteY4" fmla="*/ 0 h 36969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3058" h="3696929">
                <a:moveTo>
                  <a:pt x="993058" y="0"/>
                </a:moveTo>
                <a:lnTo>
                  <a:pt x="993058" y="609600"/>
                </a:lnTo>
                <a:lnTo>
                  <a:pt x="0" y="3696929"/>
                </a:lnTo>
                <a:lnTo>
                  <a:pt x="0" y="776748"/>
                </a:lnTo>
                <a:lnTo>
                  <a:pt x="993058" y="0"/>
                </a:lnTo>
                <a:close/>
              </a:path>
            </a:pathLst>
          </a:custGeom>
          <a:solidFill>
            <a:srgbClr val="99CCFF">
              <a:alpha val="50000"/>
            </a:srgbClr>
          </a:solidFill>
          <a:ln w="12700" cap="flat" cmpd="sng" algn="ctr">
            <a:no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algn="ctr"/>
            <a:endParaRPr lang="en-US" sz="1400" b="1" dirty="0" smtClean="0"/>
          </a:p>
        </p:txBody>
      </p:sp>
      <p:sp>
        <p:nvSpPr>
          <p:cNvPr id="31" name="Rectangle 30"/>
          <p:cNvSpPr/>
          <p:nvPr/>
        </p:nvSpPr>
        <p:spPr bwMode="auto">
          <a:xfrm>
            <a:off x="609600" y="990600"/>
            <a:ext cx="2667000" cy="1905000"/>
          </a:xfrm>
          <a:prstGeom prst="rect">
            <a:avLst/>
          </a:prstGeom>
          <a:solidFill>
            <a:srgbClr val="99FF99"/>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algn="ctr"/>
            <a:endParaRPr lang="en-US" sz="1400" b="1" dirty="0" err="1" smtClean="0"/>
          </a:p>
        </p:txBody>
      </p:sp>
      <p:sp>
        <p:nvSpPr>
          <p:cNvPr id="2" name="Title 1"/>
          <p:cNvSpPr>
            <a:spLocks noGrp="1"/>
          </p:cNvSpPr>
          <p:nvPr>
            <p:ph type="title"/>
          </p:nvPr>
        </p:nvSpPr>
        <p:spPr/>
        <p:txBody>
          <a:bodyPr/>
          <a:lstStyle/>
          <a:p>
            <a:r>
              <a:rPr lang="en-US" dirty="0" err="1" smtClean="0"/>
              <a:t>SLEPc</a:t>
            </a:r>
            <a:r>
              <a:rPr lang="en-US" dirty="0" smtClean="0"/>
              <a:t> Overview</a:t>
            </a:r>
            <a:endParaRPr lang="en-US" dirty="0"/>
          </a:p>
        </p:txBody>
      </p:sp>
      <p:sp>
        <p:nvSpPr>
          <p:cNvPr id="7" name="Rectangle 6"/>
          <p:cNvSpPr/>
          <p:nvPr/>
        </p:nvSpPr>
        <p:spPr bwMode="auto">
          <a:xfrm>
            <a:off x="4648200" y="2362200"/>
            <a:ext cx="4267200" cy="609600"/>
          </a:xfrm>
          <a:prstGeom prst="rect">
            <a:avLst/>
          </a:prstGeom>
          <a:solidFill>
            <a:srgbClr val="99CCFF"/>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err="1" smtClean="0">
                <a:ln>
                  <a:noFill/>
                </a:ln>
                <a:solidFill>
                  <a:schemeClr val="tx1"/>
                </a:solidFill>
                <a:effectLst/>
                <a:latin typeface="Arial" pitchFamily="-110" charset="0"/>
              </a:rPr>
              <a:t>PETSc</a:t>
            </a:r>
            <a:endParaRPr kumimoji="0" lang="en-US" sz="1400" b="1" i="0" u="none" strike="noStrike" cap="none" normalizeH="0" baseline="0" dirty="0" smtClean="0">
              <a:ln>
                <a:noFill/>
              </a:ln>
              <a:solidFill>
                <a:schemeClr val="tx1"/>
              </a:solidFill>
              <a:effectLst/>
              <a:latin typeface="Arial" pitchFamily="-110" charset="0"/>
            </a:endParaRPr>
          </a:p>
          <a:p>
            <a:pPr marL="0" marR="0" indent="0" algn="ctr" defTabSz="914400" rtl="0" eaLnBrk="0" fontAlgn="base" latinLnBrk="0" hangingPunct="0">
              <a:lnSpc>
                <a:spcPct val="100000"/>
              </a:lnSpc>
              <a:spcBef>
                <a:spcPct val="0"/>
              </a:spcBef>
              <a:spcAft>
                <a:spcPct val="0"/>
              </a:spcAft>
              <a:buClrTx/>
              <a:buSzTx/>
              <a:buFontTx/>
              <a:buNone/>
              <a:tabLst/>
            </a:pPr>
            <a:r>
              <a:rPr lang="en-US" sz="1100" b="1" dirty="0" smtClean="0"/>
              <a:t>(Portable, Extensible Toolkit for Scientific Computation)</a:t>
            </a:r>
            <a:endParaRPr kumimoji="0" lang="en-US" sz="1100" b="1" i="0" u="none" strike="noStrike" cap="none" normalizeH="0" baseline="0" dirty="0" smtClean="0">
              <a:ln>
                <a:noFill/>
              </a:ln>
              <a:solidFill>
                <a:schemeClr val="tx1"/>
              </a:solidFill>
              <a:effectLst/>
              <a:latin typeface="Arial" pitchFamily="-110" charset="0"/>
            </a:endParaRPr>
          </a:p>
        </p:txBody>
      </p:sp>
      <p:sp>
        <p:nvSpPr>
          <p:cNvPr id="8" name="Rectangle 7"/>
          <p:cNvSpPr/>
          <p:nvPr/>
        </p:nvSpPr>
        <p:spPr bwMode="auto">
          <a:xfrm>
            <a:off x="4648200" y="1676400"/>
            <a:ext cx="4267199" cy="609600"/>
          </a:xfrm>
          <a:prstGeom prst="rect">
            <a:avLst/>
          </a:prstGeom>
          <a:solidFill>
            <a:srgbClr val="99FF99"/>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b="1" dirty="0" err="1" smtClean="0"/>
              <a:t>SLEPc</a:t>
            </a:r>
            <a:r>
              <a:rPr lang="en-US" sz="1400" b="1" dirty="0" smtClean="0"/>
              <a:t/>
            </a:r>
            <a:br>
              <a:rPr lang="en-US" sz="1400" b="1" dirty="0" smtClean="0"/>
            </a:br>
            <a:r>
              <a:rPr lang="en-US" sz="1100" b="1" dirty="0" smtClean="0"/>
              <a:t>(Scalable Library for Eigen Problem Computations)</a:t>
            </a:r>
            <a:endParaRPr kumimoji="0" lang="en-US" sz="1100" b="1" i="0" strike="noStrike" cap="none" normalizeH="0" dirty="0" smtClean="0">
              <a:ln>
                <a:noFill/>
              </a:ln>
              <a:solidFill>
                <a:schemeClr val="tx1"/>
              </a:solidFill>
              <a:effectLst/>
              <a:latin typeface="Arial" pitchFamily="-110" charset="0"/>
            </a:endParaRPr>
          </a:p>
        </p:txBody>
      </p:sp>
      <p:sp>
        <p:nvSpPr>
          <p:cNvPr id="9" name="Rectangle 8"/>
          <p:cNvSpPr/>
          <p:nvPr/>
        </p:nvSpPr>
        <p:spPr bwMode="auto">
          <a:xfrm>
            <a:off x="4648200" y="1066800"/>
            <a:ext cx="4267199" cy="533400"/>
          </a:xfrm>
          <a:prstGeom prst="rect">
            <a:avLst/>
          </a:prstGeom>
          <a:solidFill>
            <a:srgbClr val="FFFF99"/>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1" i="0" strike="noStrike" cap="none" normalizeH="0" baseline="0" dirty="0" smtClean="0">
                <a:ln>
                  <a:noFill/>
                </a:ln>
                <a:solidFill>
                  <a:schemeClr val="tx1"/>
                </a:solidFill>
                <a:effectLst/>
                <a:latin typeface="Arial" pitchFamily="-110" charset="0"/>
              </a:rPr>
              <a:t>Application</a:t>
            </a:r>
          </a:p>
        </p:txBody>
      </p:sp>
      <p:pic>
        <p:nvPicPr>
          <p:cNvPr id="17" name="Picture 16"/>
          <p:cNvPicPr>
            <a:picLocks noChangeAspect="1"/>
          </p:cNvPicPr>
          <p:nvPr/>
        </p:nvPicPr>
        <p:blipFill rotWithShape="1">
          <a:blip r:embed="rId3"/>
          <a:srcRect t="6055" r="43686"/>
          <a:stretch/>
        </p:blipFill>
        <p:spPr>
          <a:xfrm>
            <a:off x="457200" y="3124200"/>
            <a:ext cx="3052827" cy="2910187"/>
          </a:xfrm>
          <a:prstGeom prst="rect">
            <a:avLst/>
          </a:prstGeom>
          <a:solidFill>
            <a:srgbClr val="99CCFF"/>
          </a:solidFill>
          <a:ln w="12700" cap="flat" cmpd="sng" algn="ctr">
            <a:solidFill>
              <a:schemeClr val="tx1"/>
            </a:solidFill>
            <a:prstDash val="solid"/>
            <a:round/>
            <a:headEnd type="none" w="sm" len="sm"/>
            <a:tailEnd type="none" w="sm" len="sm"/>
          </a:ln>
          <a:effectLst/>
        </p:spPr>
      </p:pic>
      <p:pic>
        <p:nvPicPr>
          <p:cNvPr id="18" name="Picture 17"/>
          <p:cNvPicPr>
            <a:picLocks noChangeAspect="1"/>
          </p:cNvPicPr>
          <p:nvPr/>
        </p:nvPicPr>
        <p:blipFill rotWithShape="1">
          <a:blip r:embed="rId3"/>
          <a:srcRect l="56262" t="6187" b="35592"/>
          <a:stretch/>
        </p:blipFill>
        <p:spPr>
          <a:xfrm>
            <a:off x="722722" y="1066800"/>
            <a:ext cx="2371098" cy="1803547"/>
          </a:xfrm>
          <a:prstGeom prst="rect">
            <a:avLst/>
          </a:prstGeom>
        </p:spPr>
      </p:pic>
      <p:sp>
        <p:nvSpPr>
          <p:cNvPr id="21" name="Rectangle 20"/>
          <p:cNvSpPr/>
          <p:nvPr/>
        </p:nvSpPr>
        <p:spPr bwMode="auto">
          <a:xfrm>
            <a:off x="4648200" y="3048000"/>
            <a:ext cx="2057400" cy="1295400"/>
          </a:xfrm>
          <a:prstGeom prst="rect">
            <a:avLst/>
          </a:prstGeom>
          <a:solidFill>
            <a:srgbClr val="9999FF"/>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110" charset="0"/>
              </a:rPr>
              <a:t>MPI</a:t>
            </a:r>
            <a:br>
              <a:rPr kumimoji="0" lang="en-US" sz="1400" b="1" i="0" u="none" strike="noStrike" cap="none" normalizeH="0" baseline="0" dirty="0" smtClean="0">
                <a:ln>
                  <a:noFill/>
                </a:ln>
                <a:solidFill>
                  <a:schemeClr val="tx1"/>
                </a:solidFill>
                <a:effectLst/>
                <a:latin typeface="Arial" pitchFamily="-110" charset="0"/>
              </a:rPr>
            </a:br>
            <a:r>
              <a:rPr kumimoji="0" lang="en-US" sz="1100" b="1" i="0" u="none" strike="noStrike" cap="none" normalizeH="0" baseline="0" dirty="0" smtClean="0">
                <a:ln>
                  <a:noFill/>
                </a:ln>
                <a:solidFill>
                  <a:schemeClr val="tx1"/>
                </a:solidFill>
                <a:effectLst/>
                <a:latin typeface="Arial" pitchFamily="-110" charset="0"/>
              </a:rPr>
              <a:t>(Message Passing Interface)</a:t>
            </a:r>
            <a:endParaRPr kumimoji="0" lang="en-US" sz="1050" b="1" i="0" u="none" strike="noStrike" cap="none" normalizeH="0" baseline="0" dirty="0" smtClean="0">
              <a:ln>
                <a:noFill/>
              </a:ln>
              <a:solidFill>
                <a:schemeClr val="tx1"/>
              </a:solidFill>
              <a:effectLst/>
              <a:latin typeface="Arial" pitchFamily="-110" charset="0"/>
            </a:endParaRPr>
          </a:p>
        </p:txBody>
      </p:sp>
      <p:sp>
        <p:nvSpPr>
          <p:cNvPr id="22" name="Rectangle 21"/>
          <p:cNvSpPr/>
          <p:nvPr/>
        </p:nvSpPr>
        <p:spPr bwMode="auto">
          <a:xfrm>
            <a:off x="6858000" y="3048000"/>
            <a:ext cx="2057400" cy="609600"/>
          </a:xfrm>
          <a:prstGeom prst="rect">
            <a:avLst/>
          </a:prstGeom>
          <a:solidFill>
            <a:srgbClr val="9999FF"/>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110" charset="0"/>
              </a:rPr>
              <a:t>LAPACK</a:t>
            </a:r>
            <a:br>
              <a:rPr kumimoji="0" lang="en-US" sz="1400" b="1" i="0" u="none" strike="noStrike" cap="none" normalizeH="0" baseline="0" dirty="0" smtClean="0">
                <a:ln>
                  <a:noFill/>
                </a:ln>
                <a:solidFill>
                  <a:schemeClr val="tx1"/>
                </a:solidFill>
                <a:effectLst/>
                <a:latin typeface="Arial" pitchFamily="-110" charset="0"/>
              </a:rPr>
            </a:br>
            <a:r>
              <a:rPr lang="en-US" sz="1100" b="1" dirty="0" smtClean="0"/>
              <a:t>(Linear Algebra Package)</a:t>
            </a:r>
            <a:endParaRPr kumimoji="0" lang="en-US" sz="1050" b="1" i="0" u="none" strike="noStrike" cap="none" normalizeH="0" baseline="0" dirty="0" smtClean="0">
              <a:ln>
                <a:noFill/>
              </a:ln>
              <a:solidFill>
                <a:schemeClr val="tx1"/>
              </a:solidFill>
              <a:effectLst/>
              <a:latin typeface="Arial" pitchFamily="-110" charset="0"/>
            </a:endParaRPr>
          </a:p>
        </p:txBody>
      </p:sp>
      <p:sp>
        <p:nvSpPr>
          <p:cNvPr id="23" name="Rectangle 22"/>
          <p:cNvSpPr/>
          <p:nvPr/>
        </p:nvSpPr>
        <p:spPr bwMode="auto">
          <a:xfrm>
            <a:off x="6858000" y="3733800"/>
            <a:ext cx="2057400" cy="609600"/>
          </a:xfrm>
          <a:prstGeom prst="rect">
            <a:avLst/>
          </a:prstGeom>
          <a:solidFill>
            <a:srgbClr val="9999FF"/>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110" charset="0"/>
              </a:rPr>
              <a:t>BLAS</a:t>
            </a:r>
            <a:br>
              <a:rPr kumimoji="0" lang="en-US" sz="1400" b="1" i="0" u="none" strike="noStrike" cap="none" normalizeH="0" baseline="0" dirty="0" smtClean="0">
                <a:ln>
                  <a:noFill/>
                </a:ln>
                <a:solidFill>
                  <a:schemeClr val="tx1"/>
                </a:solidFill>
                <a:effectLst/>
                <a:latin typeface="Arial" pitchFamily="-110" charset="0"/>
              </a:rPr>
            </a:br>
            <a:r>
              <a:rPr lang="en-US" sz="1100" b="1" dirty="0" smtClean="0"/>
              <a:t>(Basic Linear Algebra Subprograms)</a:t>
            </a:r>
            <a:endParaRPr kumimoji="0" lang="en-US" sz="1050" b="1" i="0" u="none" strike="noStrike" cap="none" normalizeH="0" baseline="0" dirty="0" smtClean="0">
              <a:ln>
                <a:noFill/>
              </a:ln>
              <a:solidFill>
                <a:schemeClr val="tx1"/>
              </a:solidFill>
              <a:effectLst/>
              <a:latin typeface="Arial" pitchFamily="-110" charset="0"/>
            </a:endParaRPr>
          </a:p>
        </p:txBody>
      </p:sp>
      <p:sp>
        <p:nvSpPr>
          <p:cNvPr id="26" name="Oval 25"/>
          <p:cNvSpPr/>
          <p:nvPr/>
        </p:nvSpPr>
        <p:spPr bwMode="auto">
          <a:xfrm>
            <a:off x="560439" y="5673213"/>
            <a:ext cx="599767" cy="294968"/>
          </a:xfrm>
          <a:prstGeom prst="ellipse">
            <a:avLst/>
          </a:prstGeom>
          <a:noFill/>
          <a:ln w="28575" cap="flat" cmpd="sng" algn="ctr">
            <a:solidFill>
              <a:srgbClr val="FF0000"/>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b="1" i="0" u="none" strike="noStrike" cap="none" normalizeH="0" baseline="0" dirty="0" smtClean="0">
              <a:ln>
                <a:noFill/>
              </a:ln>
              <a:solidFill>
                <a:schemeClr val="tx1"/>
              </a:solidFill>
              <a:effectLst/>
              <a:latin typeface="Arial" pitchFamily="-110" charset="0"/>
            </a:endParaRPr>
          </a:p>
        </p:txBody>
      </p:sp>
      <p:sp>
        <p:nvSpPr>
          <p:cNvPr id="27" name="Oval 26"/>
          <p:cNvSpPr/>
          <p:nvPr/>
        </p:nvSpPr>
        <p:spPr bwMode="auto">
          <a:xfrm>
            <a:off x="570271" y="5073445"/>
            <a:ext cx="693175" cy="339232"/>
          </a:xfrm>
          <a:prstGeom prst="ellipse">
            <a:avLst/>
          </a:prstGeom>
          <a:noFill/>
          <a:ln w="28575" cap="flat" cmpd="sng" algn="ctr">
            <a:solidFill>
              <a:srgbClr val="FF0000"/>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b="1" i="0" u="none" strike="noStrike" cap="none" normalizeH="0" baseline="0" dirty="0" smtClean="0">
              <a:ln>
                <a:noFill/>
              </a:ln>
              <a:solidFill>
                <a:schemeClr val="tx1"/>
              </a:solidFill>
              <a:effectLst/>
              <a:latin typeface="Arial" pitchFamily="-110" charset="0"/>
            </a:endParaRPr>
          </a:p>
        </p:txBody>
      </p:sp>
      <p:sp>
        <p:nvSpPr>
          <p:cNvPr id="28" name="Oval 27"/>
          <p:cNvSpPr/>
          <p:nvPr/>
        </p:nvSpPr>
        <p:spPr bwMode="auto">
          <a:xfrm>
            <a:off x="766916" y="1853380"/>
            <a:ext cx="580104" cy="339232"/>
          </a:xfrm>
          <a:prstGeom prst="ellipse">
            <a:avLst/>
          </a:prstGeom>
          <a:noFill/>
          <a:ln w="28575" cap="flat" cmpd="sng" algn="ctr">
            <a:solidFill>
              <a:srgbClr val="FF0000"/>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b="1" i="0" u="none" strike="noStrike" cap="none" normalizeH="0" baseline="0" dirty="0" smtClean="0">
              <a:ln>
                <a:noFill/>
              </a:ln>
              <a:solidFill>
                <a:schemeClr val="tx1"/>
              </a:solidFill>
              <a:effectLst/>
              <a:latin typeface="Arial" pitchFamily="-110" charset="0"/>
            </a:endParaRPr>
          </a:p>
        </p:txBody>
      </p:sp>
      <p:sp>
        <p:nvSpPr>
          <p:cNvPr id="29" name="Oval 28"/>
          <p:cNvSpPr/>
          <p:nvPr/>
        </p:nvSpPr>
        <p:spPr bwMode="auto">
          <a:xfrm>
            <a:off x="3082413" y="5142271"/>
            <a:ext cx="358878" cy="226142"/>
          </a:xfrm>
          <a:prstGeom prst="ellipse">
            <a:avLst/>
          </a:prstGeom>
          <a:noFill/>
          <a:ln w="28575" cap="flat" cmpd="sng" algn="ctr">
            <a:solidFill>
              <a:srgbClr val="FF0000"/>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b="1" i="0" u="none" strike="noStrike" cap="none" normalizeH="0" baseline="0" dirty="0" smtClean="0">
              <a:ln>
                <a:noFill/>
              </a:ln>
              <a:solidFill>
                <a:schemeClr val="tx1"/>
              </a:solidFill>
              <a:effectLst/>
              <a:latin typeface="Arial" pitchFamily="-110" charset="0"/>
            </a:endParaRPr>
          </a:p>
        </p:txBody>
      </p:sp>
      <p:sp>
        <p:nvSpPr>
          <p:cNvPr id="30" name="TextBox 29"/>
          <p:cNvSpPr txBox="1"/>
          <p:nvPr/>
        </p:nvSpPr>
        <p:spPr>
          <a:xfrm>
            <a:off x="3478317" y="5105400"/>
            <a:ext cx="636483" cy="369332"/>
          </a:xfrm>
          <a:prstGeom prst="rect">
            <a:avLst/>
          </a:prstGeom>
          <a:noFill/>
        </p:spPr>
        <p:txBody>
          <a:bodyPr wrap="square" rtlCol="0">
            <a:spAutoFit/>
          </a:bodyPr>
          <a:lstStyle/>
          <a:p>
            <a:pPr algn="ctr"/>
            <a:r>
              <a:rPr lang="en-US" sz="900" b="1" dirty="0" smtClean="0">
                <a:solidFill>
                  <a:srgbClr val="FF0000"/>
                </a:solidFill>
              </a:rPr>
              <a:t>“matrix shell”</a:t>
            </a:r>
            <a:endParaRPr lang="en-US" sz="900" b="1" dirty="0">
              <a:solidFill>
                <a:srgbClr val="FF0000"/>
              </a:solidFill>
            </a:endParaRPr>
          </a:p>
        </p:txBody>
      </p:sp>
      <p:sp>
        <p:nvSpPr>
          <p:cNvPr id="35" name="Freeform 34"/>
          <p:cNvSpPr/>
          <p:nvPr/>
        </p:nvSpPr>
        <p:spPr bwMode="auto">
          <a:xfrm>
            <a:off x="3352800" y="983226"/>
            <a:ext cx="1219200" cy="1917290"/>
          </a:xfrm>
          <a:custGeom>
            <a:avLst/>
            <a:gdLst>
              <a:gd name="connsiteX0" fmla="*/ 1209368 w 1209368"/>
              <a:gd name="connsiteY0" fmla="*/ 688258 h 1917290"/>
              <a:gd name="connsiteX1" fmla="*/ 0 w 1209368"/>
              <a:gd name="connsiteY1" fmla="*/ 0 h 1917290"/>
              <a:gd name="connsiteX2" fmla="*/ 0 w 1209368"/>
              <a:gd name="connsiteY2" fmla="*/ 1917290 h 1917290"/>
              <a:gd name="connsiteX3" fmla="*/ 1209368 w 1209368"/>
              <a:gd name="connsiteY3" fmla="*/ 1288026 h 1917290"/>
              <a:gd name="connsiteX4" fmla="*/ 1209368 w 1209368"/>
              <a:gd name="connsiteY4" fmla="*/ 688258 h 19172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9368" h="1917290">
                <a:moveTo>
                  <a:pt x="1209368" y="688258"/>
                </a:moveTo>
                <a:lnTo>
                  <a:pt x="0" y="0"/>
                </a:lnTo>
                <a:lnTo>
                  <a:pt x="0" y="1917290"/>
                </a:lnTo>
                <a:lnTo>
                  <a:pt x="1209368" y="1288026"/>
                </a:lnTo>
                <a:lnTo>
                  <a:pt x="1209368" y="688258"/>
                </a:lnTo>
                <a:close/>
              </a:path>
            </a:pathLst>
          </a:custGeom>
          <a:solidFill>
            <a:srgbClr val="99FF99">
              <a:alpha val="50000"/>
            </a:srgbClr>
          </a:solidFill>
          <a:ln w="12700" cap="flat" cmpd="sng" algn="ctr">
            <a:no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algn="ctr"/>
            <a:endParaRPr lang="en-US" sz="1400" b="1" dirty="0" smtClean="0"/>
          </a:p>
        </p:txBody>
      </p:sp>
      <p:sp>
        <p:nvSpPr>
          <p:cNvPr id="38" name="Content Placeholder 2"/>
          <p:cNvSpPr txBox="1">
            <a:spLocks/>
          </p:cNvSpPr>
          <p:nvPr/>
        </p:nvSpPr>
        <p:spPr>
          <a:xfrm>
            <a:off x="4572000" y="5373469"/>
            <a:ext cx="4191000" cy="646331"/>
          </a:xfrm>
          <a:prstGeom prst="rect">
            <a:avLst/>
          </a:prstGeom>
          <a:solidFill>
            <a:srgbClr val="D2DDF2"/>
          </a:solidFill>
          <a:ln w="12700" cap="flat" cmpd="sng" algn="ctr">
            <a:noFill/>
            <a:prstDash val="solid"/>
            <a:round/>
            <a:headEnd type="none" w="sm" len="sm"/>
            <a:tailEnd type="none" w="sm" len="sm"/>
          </a:ln>
          <a:effectLst>
            <a:outerShdw blurRad="50800" dist="38100" dir="2700000" algn="tl" rotWithShape="0">
              <a:prstClr val="black">
                <a:alpha val="60000"/>
              </a:prstClr>
            </a:outerShdw>
          </a:effectLst>
        </p:spPr>
        <p:txBody>
          <a:bodyPr vert="horz" wrap="square" lIns="91440" tIns="45720" rIns="91440" bIns="45720" numCol="1" rtlCol="0" anchor="ctr" anchorCtr="0" compatLnSpc="1">
            <a:prstTxWarp prst="textNoShape">
              <a:avLst/>
            </a:prstTxWarp>
            <a:spAutoFit/>
          </a:bodyPr>
          <a:lstStyle>
            <a:defPPr>
              <a:defRPr lang="en-US"/>
            </a:defPPr>
            <a:lvl1pPr marL="0" marR="0" indent="0" algn="ctr" defTabSz="914400" latinLnBrk="0">
              <a:lnSpc>
                <a:spcPct val="100000"/>
              </a:lnSpc>
              <a:buClrTx/>
              <a:buSzTx/>
              <a:buFontTx/>
              <a:buNone/>
              <a:tabLst/>
              <a:defRPr kumimoji="0" sz="1800" b="1" i="0" u="none" strike="noStrike" cap="none" normalizeH="0" baseline="0">
                <a:ln>
                  <a:noFill/>
                </a:ln>
                <a:effectLst/>
                <a:latin typeface="Arial" charset="0"/>
              </a:defRPr>
            </a:lvl1pPr>
          </a:lstStyle>
          <a:p>
            <a:r>
              <a:rPr lang="en-US" dirty="0" smtClean="0"/>
              <a:t>Free parallel </a:t>
            </a:r>
            <a:r>
              <a:rPr lang="en-US" dirty="0" err="1" smtClean="0"/>
              <a:t>eigen</a:t>
            </a:r>
            <a:r>
              <a:rPr lang="en-US" dirty="0" smtClean="0"/>
              <a:t> solver ‘C’ library based on widely available software </a:t>
            </a:r>
            <a:endParaRPr lang="en-US" dirty="0"/>
          </a:p>
        </p:txBody>
      </p:sp>
      <p:sp>
        <p:nvSpPr>
          <p:cNvPr id="40" name="TextBox 39"/>
          <p:cNvSpPr txBox="1"/>
          <p:nvPr/>
        </p:nvSpPr>
        <p:spPr>
          <a:xfrm>
            <a:off x="4343400" y="4419600"/>
            <a:ext cx="4660250" cy="707886"/>
          </a:xfrm>
          <a:prstGeom prst="rect">
            <a:avLst/>
          </a:prstGeom>
          <a:noFill/>
        </p:spPr>
        <p:txBody>
          <a:bodyPr wrap="none" rtlCol="0">
            <a:spAutoFit/>
          </a:bodyPr>
          <a:lstStyle/>
          <a:p>
            <a:pPr marL="0" lvl="1"/>
            <a:r>
              <a:rPr lang="en-US" sz="800" b="1" i="1" dirty="0" err="1" smtClean="0"/>
              <a:t>SLEPc</a:t>
            </a:r>
            <a:r>
              <a:rPr lang="en-US" sz="800" b="1" i="1" dirty="0" smtClean="0"/>
              <a:t>: Scalable Library for Eigen Problem Computations. </a:t>
            </a:r>
            <a:r>
              <a:rPr lang="en-US" sz="800" i="1" u="sng" dirty="0">
                <a:solidFill>
                  <a:schemeClr val="accent1">
                    <a:lumMod val="75000"/>
                  </a:schemeClr>
                </a:solidFill>
              </a:rPr>
              <a:t>http://www.grycap.upv.es/slepc/</a:t>
            </a:r>
          </a:p>
          <a:p>
            <a:pPr marL="0" lvl="1"/>
            <a:r>
              <a:rPr lang="en-US" sz="800" b="1" i="1" dirty="0" err="1" smtClean="0"/>
              <a:t>PETSc</a:t>
            </a:r>
            <a:r>
              <a:rPr lang="en-US" sz="800" b="1" i="1" dirty="0" smtClean="0"/>
              <a:t>: Portable, Extensible Toolkit for Scientific Computation. </a:t>
            </a:r>
            <a:r>
              <a:rPr lang="en-US" sz="800" i="1" u="sng" dirty="0">
                <a:solidFill>
                  <a:schemeClr val="accent1">
                    <a:lumMod val="75000"/>
                  </a:schemeClr>
                </a:solidFill>
              </a:rPr>
              <a:t>http://www.mcs.anl.gov/petsc/</a:t>
            </a:r>
          </a:p>
          <a:p>
            <a:r>
              <a:rPr lang="en-US" sz="800" b="1" i="1" dirty="0" smtClean="0"/>
              <a:t>MPI: Message Passing Interface. </a:t>
            </a:r>
            <a:r>
              <a:rPr lang="en-US" sz="800" i="1" u="sng" dirty="0" smtClean="0">
                <a:solidFill>
                  <a:schemeClr val="accent1">
                    <a:lumMod val="75000"/>
                  </a:schemeClr>
                </a:solidFill>
              </a:rPr>
              <a:t>http://www.mcs.anl.gov/research/projects/mpi/</a:t>
            </a:r>
          </a:p>
          <a:p>
            <a:r>
              <a:rPr lang="en-US" sz="800" b="1" i="1" dirty="0" smtClean="0"/>
              <a:t>LAPACK: Linear Algebra Package. </a:t>
            </a:r>
            <a:r>
              <a:rPr lang="en-US" sz="800" i="1" u="sng" dirty="0" smtClean="0">
                <a:solidFill>
                  <a:schemeClr val="accent1">
                    <a:lumMod val="75000"/>
                  </a:schemeClr>
                </a:solidFill>
              </a:rPr>
              <a:t>http://www.netlib.org/lapack/</a:t>
            </a:r>
          </a:p>
          <a:p>
            <a:r>
              <a:rPr lang="en-US" sz="800" b="1" i="1" dirty="0" smtClean="0"/>
              <a:t>BLAS: Basic Linear Algebra Subprograms. </a:t>
            </a:r>
            <a:r>
              <a:rPr lang="en-US" sz="800" i="1" u="sng" dirty="0" smtClean="0">
                <a:solidFill>
                  <a:schemeClr val="accent1">
                    <a:lumMod val="75000"/>
                  </a:schemeClr>
                </a:solidFill>
              </a:rPr>
              <a:t>http://www.netlib.org/blas/</a:t>
            </a:r>
          </a:p>
        </p:txBody>
      </p:sp>
    </p:spTree>
    <p:extLst>
      <p:ext uri="{BB962C8B-B14F-4D97-AF65-F5344CB8AC3E}">
        <p14:creationId xmlns:p14="http://schemas.microsoft.com/office/powerpoint/2010/main" xmlns="" val="402632996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Freeform 60"/>
          <p:cNvSpPr/>
          <p:nvPr/>
        </p:nvSpPr>
        <p:spPr bwMode="auto">
          <a:xfrm>
            <a:off x="158620" y="1138335"/>
            <a:ext cx="4404049" cy="3498979"/>
          </a:xfrm>
          <a:custGeom>
            <a:avLst/>
            <a:gdLst>
              <a:gd name="connsiteX0" fmla="*/ 4404049 w 4404049"/>
              <a:gd name="connsiteY0" fmla="*/ 158620 h 3498979"/>
              <a:gd name="connsiteX1" fmla="*/ 4404049 w 4404049"/>
              <a:gd name="connsiteY1" fmla="*/ 690465 h 3498979"/>
              <a:gd name="connsiteX2" fmla="*/ 4077478 w 4404049"/>
              <a:gd name="connsiteY2" fmla="*/ 3498979 h 3498979"/>
              <a:gd name="connsiteX3" fmla="*/ 0 w 4404049"/>
              <a:gd name="connsiteY3" fmla="*/ 3498979 h 3498979"/>
              <a:gd name="connsiteX4" fmla="*/ 0 w 4404049"/>
              <a:gd name="connsiteY4" fmla="*/ 0 h 3498979"/>
              <a:gd name="connsiteX5" fmla="*/ 4077478 w 4404049"/>
              <a:gd name="connsiteY5" fmla="*/ 0 h 3498979"/>
              <a:gd name="connsiteX6" fmla="*/ 4404049 w 4404049"/>
              <a:gd name="connsiteY6" fmla="*/ 158620 h 3498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04049" h="3498979">
                <a:moveTo>
                  <a:pt x="4404049" y="158620"/>
                </a:moveTo>
                <a:lnTo>
                  <a:pt x="4404049" y="690465"/>
                </a:lnTo>
                <a:lnTo>
                  <a:pt x="4077478" y="3498979"/>
                </a:lnTo>
                <a:lnTo>
                  <a:pt x="0" y="3498979"/>
                </a:lnTo>
                <a:lnTo>
                  <a:pt x="0" y="0"/>
                </a:lnTo>
                <a:lnTo>
                  <a:pt x="4077478" y="0"/>
                </a:lnTo>
                <a:lnTo>
                  <a:pt x="4404049" y="158620"/>
                </a:lnTo>
                <a:close/>
              </a:path>
            </a:pathLst>
          </a:custGeom>
          <a:solidFill>
            <a:srgbClr val="FFFF99">
              <a:alpha val="69804"/>
            </a:srgbClr>
          </a:solidFill>
          <a:ln w="12700" cap="flat" cmpd="sng" algn="ctr">
            <a:no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algn="ctr"/>
            <a:endParaRPr lang="en-US" sz="1400" b="1" dirty="0" smtClean="0"/>
          </a:p>
        </p:txBody>
      </p:sp>
      <p:sp>
        <p:nvSpPr>
          <p:cNvPr id="2" name="Title 1"/>
          <p:cNvSpPr>
            <a:spLocks noGrp="1"/>
          </p:cNvSpPr>
          <p:nvPr>
            <p:ph type="title"/>
          </p:nvPr>
        </p:nvSpPr>
        <p:spPr/>
        <p:txBody>
          <a:bodyPr/>
          <a:lstStyle/>
          <a:p>
            <a:r>
              <a:rPr lang="en-US" dirty="0" smtClean="0"/>
              <a:t>Implementing Eigen Decomposition of the Modularity Matrix using </a:t>
            </a:r>
            <a:r>
              <a:rPr lang="en-US" dirty="0" err="1" smtClean="0"/>
              <a:t>SLEPc</a:t>
            </a:r>
            <a:endParaRPr lang="en-US" dirty="0"/>
          </a:p>
        </p:txBody>
      </p:sp>
      <p:sp>
        <p:nvSpPr>
          <p:cNvPr id="7" name="Rectangle 6"/>
          <p:cNvSpPr/>
          <p:nvPr/>
        </p:nvSpPr>
        <p:spPr bwMode="auto">
          <a:xfrm>
            <a:off x="4648200" y="2590800"/>
            <a:ext cx="4267200" cy="609600"/>
          </a:xfrm>
          <a:prstGeom prst="rect">
            <a:avLst/>
          </a:prstGeom>
          <a:solidFill>
            <a:srgbClr val="99CCFF"/>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err="1" smtClean="0">
                <a:ln>
                  <a:noFill/>
                </a:ln>
                <a:solidFill>
                  <a:schemeClr val="tx1"/>
                </a:solidFill>
                <a:effectLst/>
                <a:latin typeface="Arial" pitchFamily="-110" charset="0"/>
              </a:rPr>
              <a:t>PETSc</a:t>
            </a:r>
            <a:endParaRPr kumimoji="0" lang="en-US" sz="1400" b="1" i="0" u="none" strike="noStrike" cap="none" normalizeH="0" baseline="0" dirty="0" smtClean="0">
              <a:ln>
                <a:noFill/>
              </a:ln>
              <a:solidFill>
                <a:schemeClr val="tx1"/>
              </a:solidFill>
              <a:effectLst/>
              <a:latin typeface="Arial" pitchFamily="-110" charset="0"/>
            </a:endParaRPr>
          </a:p>
          <a:p>
            <a:pPr marL="0" marR="0" indent="0" algn="ctr" defTabSz="914400" rtl="0" eaLnBrk="0" fontAlgn="base" latinLnBrk="0" hangingPunct="0">
              <a:lnSpc>
                <a:spcPct val="100000"/>
              </a:lnSpc>
              <a:spcBef>
                <a:spcPct val="0"/>
              </a:spcBef>
              <a:spcAft>
                <a:spcPct val="0"/>
              </a:spcAft>
              <a:buClrTx/>
              <a:buSzTx/>
              <a:buFontTx/>
              <a:buNone/>
              <a:tabLst/>
            </a:pPr>
            <a:r>
              <a:rPr lang="en-US" sz="1100" b="1" dirty="0" smtClean="0"/>
              <a:t>(Portable, Extensible Toolkit for Scientific Computation)</a:t>
            </a:r>
            <a:endParaRPr kumimoji="0" lang="en-US" sz="1100" b="1" i="0" u="none" strike="noStrike" cap="none" normalizeH="0" baseline="0" dirty="0" smtClean="0">
              <a:ln>
                <a:noFill/>
              </a:ln>
              <a:solidFill>
                <a:schemeClr val="tx1"/>
              </a:solidFill>
              <a:effectLst/>
              <a:latin typeface="Arial" pitchFamily="-110" charset="0"/>
            </a:endParaRPr>
          </a:p>
        </p:txBody>
      </p:sp>
      <p:sp>
        <p:nvSpPr>
          <p:cNvPr id="8" name="Rectangle 7"/>
          <p:cNvSpPr/>
          <p:nvPr/>
        </p:nvSpPr>
        <p:spPr bwMode="auto">
          <a:xfrm>
            <a:off x="4648200" y="1905000"/>
            <a:ext cx="4267199" cy="609600"/>
          </a:xfrm>
          <a:prstGeom prst="rect">
            <a:avLst/>
          </a:prstGeom>
          <a:solidFill>
            <a:srgbClr val="99FF99"/>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b="1" dirty="0" err="1" smtClean="0"/>
              <a:t>SLEPc</a:t>
            </a:r>
            <a:r>
              <a:rPr lang="en-US" sz="1400" b="1" dirty="0" smtClean="0"/>
              <a:t/>
            </a:r>
            <a:br>
              <a:rPr lang="en-US" sz="1400" b="1" dirty="0" smtClean="0"/>
            </a:br>
            <a:r>
              <a:rPr lang="en-US" sz="1100" b="1" dirty="0" smtClean="0"/>
              <a:t>(Scalable Library for Eigen Problem Computations)</a:t>
            </a:r>
            <a:endParaRPr kumimoji="0" lang="en-US" sz="1100" b="1" i="0" strike="noStrike" cap="none" normalizeH="0" dirty="0" smtClean="0">
              <a:ln>
                <a:noFill/>
              </a:ln>
              <a:solidFill>
                <a:schemeClr val="tx1"/>
              </a:solidFill>
              <a:effectLst/>
              <a:latin typeface="Arial" pitchFamily="-110" charset="0"/>
            </a:endParaRPr>
          </a:p>
        </p:txBody>
      </p:sp>
      <p:sp>
        <p:nvSpPr>
          <p:cNvPr id="9" name="Rectangle 8"/>
          <p:cNvSpPr/>
          <p:nvPr/>
        </p:nvSpPr>
        <p:spPr bwMode="auto">
          <a:xfrm>
            <a:off x="4648200" y="1295400"/>
            <a:ext cx="4267199" cy="533400"/>
          </a:xfrm>
          <a:prstGeom prst="rect">
            <a:avLst/>
          </a:prstGeom>
          <a:solidFill>
            <a:srgbClr val="FFFF99"/>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1" i="0" strike="noStrike" cap="none" normalizeH="0" baseline="0" dirty="0" smtClean="0">
                <a:ln>
                  <a:noFill/>
                </a:ln>
                <a:solidFill>
                  <a:schemeClr val="tx1"/>
                </a:solidFill>
                <a:effectLst/>
                <a:latin typeface="Arial" pitchFamily="-110" charset="0"/>
              </a:rPr>
              <a:t>Application</a:t>
            </a:r>
          </a:p>
        </p:txBody>
      </p:sp>
      <p:sp>
        <p:nvSpPr>
          <p:cNvPr id="24" name="Rectangle 23"/>
          <p:cNvSpPr/>
          <p:nvPr/>
        </p:nvSpPr>
        <p:spPr bwMode="auto">
          <a:xfrm>
            <a:off x="228603" y="2657618"/>
            <a:ext cx="3917784" cy="1914382"/>
          </a:xfrm>
          <a:prstGeom prst="rect">
            <a:avLst/>
          </a:prstGeom>
          <a:gradFill flip="none" rotWithShape="1">
            <a:gsLst>
              <a:gs pos="15000">
                <a:srgbClr val="FFFF99"/>
              </a:gs>
              <a:gs pos="74000">
                <a:srgbClr val="99CCFF"/>
              </a:gs>
            </a:gsLst>
            <a:lin ang="8100000" scaled="1"/>
            <a:tileRect/>
          </a:gra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algn="ctr"/>
            <a:endParaRPr lang="en-US" sz="1200" b="1" dirty="0" smtClean="0"/>
          </a:p>
        </p:txBody>
      </p:sp>
      <p:sp>
        <p:nvSpPr>
          <p:cNvPr id="25" name="TextBox 24"/>
          <p:cNvSpPr txBox="1"/>
          <p:nvPr/>
        </p:nvSpPr>
        <p:spPr>
          <a:xfrm>
            <a:off x="1547527" y="2657618"/>
            <a:ext cx="1283883" cy="249084"/>
          </a:xfrm>
          <a:prstGeom prst="rect">
            <a:avLst/>
          </a:prstGeom>
          <a:noFill/>
        </p:spPr>
        <p:txBody>
          <a:bodyPr wrap="none" rtlCol="0">
            <a:spAutoFit/>
          </a:bodyPr>
          <a:lstStyle/>
          <a:p>
            <a:pPr algn="ctr"/>
            <a:r>
              <a:rPr lang="en-US" sz="1100" b="1" dirty="0" smtClean="0"/>
              <a:t>Modularity Matrix</a:t>
            </a:r>
            <a:endParaRPr lang="en-US" sz="1100" b="1" dirty="0"/>
          </a:p>
        </p:txBody>
      </p:sp>
      <p:sp>
        <p:nvSpPr>
          <p:cNvPr id="32" name="Rectangle 31"/>
          <p:cNvSpPr/>
          <p:nvPr/>
        </p:nvSpPr>
        <p:spPr bwMode="auto">
          <a:xfrm>
            <a:off x="373706" y="3086883"/>
            <a:ext cx="1378480" cy="494518"/>
          </a:xfrm>
          <a:prstGeom prst="rect">
            <a:avLst/>
          </a:prstGeom>
          <a:solidFill>
            <a:srgbClr val="99CCFF"/>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latinLnBrk="0">
              <a:lnSpc>
                <a:spcPct val="100000"/>
              </a:lnSpc>
              <a:buClrTx/>
              <a:buSzTx/>
              <a:buFontTx/>
              <a:buNone/>
              <a:tabLst/>
            </a:pPr>
            <a:r>
              <a:rPr lang="en-US" sz="1100" b="1" dirty="0" smtClean="0"/>
              <a:t>Adjacency</a:t>
            </a:r>
            <a:br>
              <a:rPr lang="en-US" sz="1100" b="1" dirty="0" smtClean="0"/>
            </a:br>
            <a:r>
              <a:rPr lang="en-US" sz="1100" b="1" dirty="0" smtClean="0"/>
              <a:t>matrix</a:t>
            </a:r>
          </a:p>
        </p:txBody>
      </p:sp>
      <p:sp>
        <p:nvSpPr>
          <p:cNvPr id="33" name="Oval 32"/>
          <p:cNvSpPr/>
          <p:nvPr/>
        </p:nvSpPr>
        <p:spPr bwMode="auto">
          <a:xfrm>
            <a:off x="2133600" y="3086883"/>
            <a:ext cx="1600200" cy="494518"/>
          </a:xfrm>
          <a:prstGeom prst="ellipse">
            <a:avLst/>
          </a:prstGeom>
          <a:solidFill>
            <a:srgbClr val="FFFF99"/>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algn="ctr"/>
            <a:r>
              <a:rPr lang="en-US" sz="1100" b="1" dirty="0" smtClean="0"/>
              <a:t> Matrix-vector multiplication</a:t>
            </a:r>
          </a:p>
        </p:txBody>
      </p:sp>
      <p:sp>
        <p:nvSpPr>
          <p:cNvPr id="34" name="TextBox 33"/>
          <p:cNvSpPr txBox="1"/>
          <p:nvPr/>
        </p:nvSpPr>
        <p:spPr>
          <a:xfrm>
            <a:off x="228601" y="2438400"/>
            <a:ext cx="1457875" cy="241759"/>
          </a:xfrm>
          <a:prstGeom prst="rect">
            <a:avLst/>
          </a:prstGeom>
          <a:noFill/>
        </p:spPr>
        <p:txBody>
          <a:bodyPr wrap="none" rtlCol="0">
            <a:spAutoFit/>
          </a:bodyPr>
          <a:lstStyle/>
          <a:p>
            <a:pPr algn="ctr"/>
            <a:r>
              <a:rPr lang="en-US" sz="1050" b="1" i="1" dirty="0" err="1" smtClean="0"/>
              <a:t>PETSc</a:t>
            </a:r>
            <a:r>
              <a:rPr lang="en-US" sz="1050" b="1" i="1" dirty="0" smtClean="0"/>
              <a:t> “matrix shell”</a:t>
            </a:r>
          </a:p>
        </p:txBody>
      </p:sp>
      <p:sp>
        <p:nvSpPr>
          <p:cNvPr id="36" name="TextBox 35"/>
          <p:cNvSpPr txBox="1"/>
          <p:nvPr/>
        </p:nvSpPr>
        <p:spPr>
          <a:xfrm>
            <a:off x="336913" y="2878090"/>
            <a:ext cx="1453297" cy="241759"/>
          </a:xfrm>
          <a:prstGeom prst="rect">
            <a:avLst/>
          </a:prstGeom>
          <a:noFill/>
        </p:spPr>
        <p:txBody>
          <a:bodyPr wrap="none" rtlCol="0">
            <a:spAutoFit/>
          </a:bodyPr>
          <a:lstStyle/>
          <a:p>
            <a:pPr algn="ctr"/>
            <a:r>
              <a:rPr lang="en-US" sz="1050" b="1" i="1" dirty="0" err="1" smtClean="0"/>
              <a:t>PETSc</a:t>
            </a:r>
            <a:r>
              <a:rPr lang="en-US" sz="1050" b="1" i="1" dirty="0"/>
              <a:t> </a:t>
            </a:r>
            <a:r>
              <a:rPr lang="en-US" sz="1050" b="1" i="1" dirty="0" smtClean="0"/>
              <a:t>sparse matrix</a:t>
            </a:r>
          </a:p>
        </p:txBody>
      </p:sp>
      <p:sp>
        <p:nvSpPr>
          <p:cNvPr id="39" name="TextBox 38"/>
          <p:cNvSpPr txBox="1"/>
          <p:nvPr/>
        </p:nvSpPr>
        <p:spPr>
          <a:xfrm>
            <a:off x="2160682" y="2878090"/>
            <a:ext cx="1578450" cy="241759"/>
          </a:xfrm>
          <a:prstGeom prst="rect">
            <a:avLst/>
          </a:prstGeom>
          <a:noFill/>
        </p:spPr>
        <p:txBody>
          <a:bodyPr wrap="none" rtlCol="0">
            <a:spAutoFit/>
          </a:bodyPr>
          <a:lstStyle/>
          <a:p>
            <a:pPr algn="ctr"/>
            <a:r>
              <a:rPr lang="en-US" sz="1050" b="1" i="1" dirty="0" smtClean="0"/>
              <a:t>User-defined operation</a:t>
            </a:r>
          </a:p>
        </p:txBody>
      </p:sp>
      <p:sp>
        <p:nvSpPr>
          <p:cNvPr id="42" name="Oval 41"/>
          <p:cNvSpPr/>
          <p:nvPr/>
        </p:nvSpPr>
        <p:spPr bwMode="auto">
          <a:xfrm>
            <a:off x="1600201" y="1371600"/>
            <a:ext cx="1596134" cy="613665"/>
          </a:xfrm>
          <a:prstGeom prst="ellipse">
            <a:avLst/>
          </a:prstGeom>
          <a:solidFill>
            <a:srgbClr val="99FF99"/>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algn="ctr"/>
            <a:r>
              <a:rPr lang="en-US" sz="1100" b="1" dirty="0" err="1" smtClean="0"/>
              <a:t> Krylov-Schur</a:t>
            </a:r>
            <a:br>
              <a:rPr lang="en-US" sz="1100" b="1" dirty="0" err="1" smtClean="0"/>
            </a:br>
            <a:r>
              <a:rPr lang="en-US" sz="1100" b="1" dirty="0" err="1" smtClean="0"/>
              <a:t>Eigensolver</a:t>
            </a:r>
          </a:p>
        </p:txBody>
      </p:sp>
      <p:sp>
        <p:nvSpPr>
          <p:cNvPr id="43" name="TextBox 42"/>
          <p:cNvSpPr txBox="1"/>
          <p:nvPr/>
        </p:nvSpPr>
        <p:spPr>
          <a:xfrm>
            <a:off x="995082" y="1143000"/>
            <a:ext cx="1343407" cy="241759"/>
          </a:xfrm>
          <a:prstGeom prst="rect">
            <a:avLst/>
          </a:prstGeom>
          <a:noFill/>
        </p:spPr>
        <p:txBody>
          <a:bodyPr wrap="none" rtlCol="0">
            <a:spAutoFit/>
          </a:bodyPr>
          <a:lstStyle/>
          <a:p>
            <a:pPr algn="ctr"/>
            <a:r>
              <a:rPr lang="en-US" sz="1050" b="1" i="1" dirty="0" err="1" smtClean="0"/>
              <a:t>SLEPc</a:t>
            </a:r>
            <a:r>
              <a:rPr lang="en-US" sz="1050" b="1" i="1" dirty="0" smtClean="0"/>
              <a:t> </a:t>
            </a:r>
            <a:r>
              <a:rPr lang="en-US" sz="1050" b="1" i="1" dirty="0" err="1" smtClean="0"/>
              <a:t>Eigensolver</a:t>
            </a:r>
            <a:endParaRPr lang="en-US" sz="1050" b="1" i="1" dirty="0" smtClean="0"/>
          </a:p>
        </p:txBody>
      </p:sp>
      <p:sp>
        <p:nvSpPr>
          <p:cNvPr id="49" name="Down Arrow 48"/>
          <p:cNvSpPr/>
          <p:nvPr/>
        </p:nvSpPr>
        <p:spPr bwMode="auto">
          <a:xfrm>
            <a:off x="1676401" y="2057400"/>
            <a:ext cx="1524000" cy="533400"/>
          </a:xfrm>
          <a:prstGeom prst="downArrow">
            <a:avLst>
              <a:gd name="adj1" fmla="val 50000"/>
              <a:gd name="adj2" fmla="val 46502"/>
            </a:avLst>
          </a:prstGeom>
          <a:solidFill>
            <a:schemeClr val="accent3"/>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pitchFamily="-110" charset="0"/>
              </a:rPr>
              <a:t>Operates on</a:t>
            </a:r>
          </a:p>
        </p:txBody>
      </p:sp>
      <p:sp>
        <p:nvSpPr>
          <p:cNvPr id="56" name="Rectangle 55"/>
          <p:cNvSpPr/>
          <p:nvPr/>
        </p:nvSpPr>
        <p:spPr bwMode="auto">
          <a:xfrm>
            <a:off x="374120" y="3921433"/>
            <a:ext cx="1378480" cy="498167"/>
          </a:xfrm>
          <a:prstGeom prst="rect">
            <a:avLst/>
          </a:prstGeom>
          <a:solidFill>
            <a:srgbClr val="99CCFF"/>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latinLnBrk="0">
              <a:lnSpc>
                <a:spcPct val="100000"/>
              </a:lnSpc>
              <a:buClrTx/>
              <a:buSzTx/>
              <a:buFontTx/>
              <a:buNone/>
              <a:tabLst/>
            </a:pPr>
            <a:r>
              <a:rPr lang="en-US" sz="1100" b="1" dirty="0" smtClean="0"/>
              <a:t>In-degree </a:t>
            </a:r>
            <a:br>
              <a:rPr lang="en-US" sz="1100" b="1" dirty="0" smtClean="0"/>
            </a:br>
            <a:r>
              <a:rPr lang="en-US" sz="1100" b="1" dirty="0" smtClean="0"/>
              <a:t>vector</a:t>
            </a:r>
          </a:p>
        </p:txBody>
      </p:sp>
      <p:sp>
        <p:nvSpPr>
          <p:cNvPr id="57" name="Rectangle 56"/>
          <p:cNvSpPr/>
          <p:nvPr/>
        </p:nvSpPr>
        <p:spPr bwMode="auto">
          <a:xfrm>
            <a:off x="2279120" y="3921433"/>
            <a:ext cx="1378480" cy="574367"/>
          </a:xfrm>
          <a:prstGeom prst="rect">
            <a:avLst/>
          </a:prstGeom>
          <a:solidFill>
            <a:srgbClr val="99CCFF"/>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latinLnBrk="0">
              <a:lnSpc>
                <a:spcPct val="100000"/>
              </a:lnSpc>
              <a:buClrTx/>
              <a:buSzTx/>
              <a:buFontTx/>
              <a:buNone/>
              <a:tabLst/>
            </a:pPr>
            <a:r>
              <a:rPr lang="en-US" sz="1100" b="1" dirty="0" smtClean="0"/>
              <a:t>Out-degree vector</a:t>
            </a:r>
          </a:p>
        </p:txBody>
      </p:sp>
      <p:sp>
        <p:nvSpPr>
          <p:cNvPr id="58" name="TextBox 57"/>
          <p:cNvSpPr txBox="1"/>
          <p:nvPr/>
        </p:nvSpPr>
        <p:spPr>
          <a:xfrm>
            <a:off x="504702" y="3720641"/>
            <a:ext cx="1053495" cy="253916"/>
          </a:xfrm>
          <a:prstGeom prst="rect">
            <a:avLst/>
          </a:prstGeom>
          <a:noFill/>
        </p:spPr>
        <p:txBody>
          <a:bodyPr wrap="none" rtlCol="0">
            <a:spAutoFit/>
          </a:bodyPr>
          <a:lstStyle/>
          <a:p>
            <a:pPr algn="ctr"/>
            <a:r>
              <a:rPr lang="en-US" sz="1050" b="1" i="1" dirty="0" err="1" smtClean="0"/>
              <a:t>PETSc</a:t>
            </a:r>
            <a:r>
              <a:rPr lang="en-US" sz="1050" b="1" i="1" dirty="0"/>
              <a:t> </a:t>
            </a:r>
            <a:r>
              <a:rPr lang="en-US" sz="1050" b="1" i="1" dirty="0" smtClean="0"/>
              <a:t>vector</a:t>
            </a:r>
          </a:p>
        </p:txBody>
      </p:sp>
      <p:sp>
        <p:nvSpPr>
          <p:cNvPr id="59" name="TextBox 58"/>
          <p:cNvSpPr txBox="1"/>
          <p:nvPr/>
        </p:nvSpPr>
        <p:spPr>
          <a:xfrm>
            <a:off x="2451705" y="3733800"/>
            <a:ext cx="1053495" cy="253916"/>
          </a:xfrm>
          <a:prstGeom prst="rect">
            <a:avLst/>
          </a:prstGeom>
          <a:noFill/>
        </p:spPr>
        <p:txBody>
          <a:bodyPr wrap="none" rtlCol="0">
            <a:spAutoFit/>
          </a:bodyPr>
          <a:lstStyle/>
          <a:p>
            <a:pPr algn="ctr"/>
            <a:r>
              <a:rPr lang="en-US" sz="1050" b="1" i="1" dirty="0" err="1" smtClean="0"/>
              <a:t>PETSc</a:t>
            </a:r>
            <a:r>
              <a:rPr lang="en-US" sz="1050" b="1" i="1" dirty="0"/>
              <a:t> </a:t>
            </a:r>
            <a:r>
              <a:rPr lang="en-US" sz="1050" b="1" i="1" dirty="0" smtClean="0"/>
              <a:t>vector</a:t>
            </a:r>
          </a:p>
        </p:txBody>
      </p:sp>
      <p:sp>
        <p:nvSpPr>
          <p:cNvPr id="62" name="TextBox 61"/>
          <p:cNvSpPr txBox="1"/>
          <p:nvPr/>
        </p:nvSpPr>
        <p:spPr>
          <a:xfrm>
            <a:off x="152400" y="4724400"/>
            <a:ext cx="609600" cy="307777"/>
          </a:xfrm>
          <a:prstGeom prst="rect">
            <a:avLst/>
          </a:prstGeom>
          <a:noFill/>
          <a:ln>
            <a:noFill/>
          </a:ln>
        </p:spPr>
        <p:txBody>
          <a:bodyPr wrap="square" rtlCol="0">
            <a:spAutoFit/>
          </a:bodyPr>
          <a:lstStyle/>
          <a:p>
            <a:r>
              <a:rPr lang="en-US" sz="1400" b="1" u="sng" dirty="0" smtClean="0"/>
              <a:t>Key:</a:t>
            </a:r>
          </a:p>
        </p:txBody>
      </p:sp>
      <p:sp>
        <p:nvSpPr>
          <p:cNvPr id="63" name="Oval 62"/>
          <p:cNvSpPr/>
          <p:nvPr/>
        </p:nvSpPr>
        <p:spPr bwMode="auto">
          <a:xfrm>
            <a:off x="228600" y="5011579"/>
            <a:ext cx="381000" cy="232665"/>
          </a:xfrm>
          <a:prstGeom prst="ellipse">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algn="ctr"/>
            <a:endParaRPr lang="en-US" sz="1100" b="1" dirty="0" err="1" smtClean="0"/>
          </a:p>
        </p:txBody>
      </p:sp>
      <p:sp>
        <p:nvSpPr>
          <p:cNvPr id="64" name="Rectangle 63"/>
          <p:cNvSpPr/>
          <p:nvPr/>
        </p:nvSpPr>
        <p:spPr bwMode="auto">
          <a:xfrm>
            <a:off x="1524000" y="5011579"/>
            <a:ext cx="381000" cy="228600"/>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latinLnBrk="0">
              <a:lnSpc>
                <a:spcPct val="100000"/>
              </a:lnSpc>
              <a:buClrTx/>
              <a:buSzTx/>
              <a:buFontTx/>
              <a:buNone/>
              <a:tabLst/>
            </a:pPr>
            <a:endParaRPr lang="en-US" sz="1100" b="1" dirty="0" smtClean="0"/>
          </a:p>
        </p:txBody>
      </p:sp>
      <p:sp>
        <p:nvSpPr>
          <p:cNvPr id="65" name="TextBox 64"/>
          <p:cNvSpPr txBox="1"/>
          <p:nvPr/>
        </p:nvSpPr>
        <p:spPr>
          <a:xfrm>
            <a:off x="569033" y="5011579"/>
            <a:ext cx="878767" cy="246221"/>
          </a:xfrm>
          <a:prstGeom prst="rect">
            <a:avLst/>
          </a:prstGeom>
          <a:noFill/>
        </p:spPr>
        <p:txBody>
          <a:bodyPr wrap="none" rtlCol="0">
            <a:spAutoFit/>
          </a:bodyPr>
          <a:lstStyle/>
          <a:p>
            <a:r>
              <a:rPr lang="en-US" sz="1000" b="1" dirty="0" smtClean="0"/>
              <a:t>= operation</a:t>
            </a:r>
            <a:endParaRPr lang="en-US" sz="1000" b="1" dirty="0"/>
          </a:p>
        </p:txBody>
      </p:sp>
      <p:sp>
        <p:nvSpPr>
          <p:cNvPr id="66" name="TextBox 65"/>
          <p:cNvSpPr txBox="1"/>
          <p:nvPr/>
        </p:nvSpPr>
        <p:spPr>
          <a:xfrm>
            <a:off x="1849263" y="5011579"/>
            <a:ext cx="970137" cy="246221"/>
          </a:xfrm>
          <a:prstGeom prst="rect">
            <a:avLst/>
          </a:prstGeom>
          <a:noFill/>
        </p:spPr>
        <p:txBody>
          <a:bodyPr wrap="none" rtlCol="0">
            <a:spAutoFit/>
          </a:bodyPr>
          <a:lstStyle/>
          <a:p>
            <a:r>
              <a:rPr lang="en-US" sz="1000" b="1" dirty="0" smtClean="0"/>
              <a:t>= data object</a:t>
            </a:r>
            <a:endParaRPr lang="en-US" sz="1000" b="1" dirty="0"/>
          </a:p>
        </p:txBody>
      </p:sp>
      <p:sp>
        <p:nvSpPr>
          <p:cNvPr id="67" name="TextBox 66"/>
          <p:cNvSpPr txBox="1"/>
          <p:nvPr/>
        </p:nvSpPr>
        <p:spPr>
          <a:xfrm>
            <a:off x="2895600" y="5011579"/>
            <a:ext cx="545342" cy="246221"/>
          </a:xfrm>
          <a:prstGeom prst="rect">
            <a:avLst/>
          </a:prstGeom>
          <a:noFill/>
        </p:spPr>
        <p:txBody>
          <a:bodyPr wrap="none" rtlCol="0">
            <a:spAutoFit/>
          </a:bodyPr>
          <a:lstStyle/>
          <a:p>
            <a:r>
              <a:rPr lang="en-US" sz="1000" b="1" i="1" dirty="0" smtClean="0"/>
              <a:t>italics</a:t>
            </a:r>
            <a:endParaRPr lang="en-US" sz="1000" b="1" i="1" dirty="0"/>
          </a:p>
        </p:txBody>
      </p:sp>
      <p:sp>
        <p:nvSpPr>
          <p:cNvPr id="68" name="TextBox 67"/>
          <p:cNvSpPr txBox="1"/>
          <p:nvPr/>
        </p:nvSpPr>
        <p:spPr>
          <a:xfrm>
            <a:off x="3328034" y="5011579"/>
            <a:ext cx="558166" cy="246221"/>
          </a:xfrm>
          <a:prstGeom prst="rect">
            <a:avLst/>
          </a:prstGeom>
          <a:noFill/>
        </p:spPr>
        <p:txBody>
          <a:bodyPr wrap="none" rtlCol="0">
            <a:spAutoFit/>
          </a:bodyPr>
          <a:lstStyle/>
          <a:p>
            <a:r>
              <a:rPr lang="en-US" sz="1000" b="1" dirty="0" smtClean="0"/>
              <a:t>= type</a:t>
            </a:r>
            <a:endParaRPr lang="en-US" sz="1000" b="1" dirty="0"/>
          </a:p>
        </p:txBody>
      </p:sp>
      <p:sp>
        <p:nvSpPr>
          <p:cNvPr id="70" name="TextBox 69"/>
          <p:cNvSpPr txBox="1"/>
          <p:nvPr/>
        </p:nvSpPr>
        <p:spPr>
          <a:xfrm>
            <a:off x="4419600" y="3124200"/>
            <a:ext cx="4724400" cy="2285369"/>
          </a:xfrm>
          <a:prstGeom prst="rect">
            <a:avLst/>
          </a:prstGeom>
          <a:noFill/>
        </p:spPr>
        <p:txBody>
          <a:bodyPr wrap="square" rtlCol="0">
            <a:spAutoFit/>
          </a:bodyPr>
          <a:lstStyle/>
          <a:p>
            <a:pPr lvl="1">
              <a:lnSpc>
                <a:spcPct val="114000"/>
              </a:lnSpc>
              <a:spcBef>
                <a:spcPts val="0"/>
              </a:spcBef>
            </a:pPr>
            <a:endParaRPr lang="en-US" sz="1000" dirty="0" smtClean="0"/>
          </a:p>
          <a:p>
            <a:pPr marL="114300" indent="-114300">
              <a:lnSpc>
                <a:spcPct val="114000"/>
              </a:lnSpc>
              <a:spcBef>
                <a:spcPts val="0"/>
              </a:spcBef>
              <a:buFont typeface="Arial" pitchFamily="34" charset="0"/>
              <a:buChar char="•"/>
            </a:pPr>
            <a:r>
              <a:rPr lang="en-US" sz="1100" b="1" dirty="0" err="1" smtClean="0"/>
              <a:t>PETSc</a:t>
            </a:r>
            <a:r>
              <a:rPr lang="en-US" sz="1100" b="1" dirty="0" smtClean="0"/>
              <a:t> “matrix shell” enables efficient modularity matrix implementation</a:t>
            </a:r>
          </a:p>
          <a:p>
            <a:pPr marL="114300" indent="-114300">
              <a:lnSpc>
                <a:spcPct val="114000"/>
              </a:lnSpc>
              <a:spcBef>
                <a:spcPts val="0"/>
              </a:spcBef>
              <a:buFont typeface="Arial" pitchFamily="34" charset="0"/>
              <a:buChar char="•"/>
            </a:pPr>
            <a:endParaRPr lang="en-US" sz="1100" b="1" dirty="0" smtClean="0"/>
          </a:p>
          <a:p>
            <a:pPr marL="114300" indent="-114300">
              <a:lnSpc>
                <a:spcPct val="114000"/>
              </a:lnSpc>
              <a:spcBef>
                <a:spcPts val="0"/>
              </a:spcBef>
              <a:buFont typeface="Arial" pitchFamily="34" charset="0"/>
              <a:buChar char="•"/>
            </a:pPr>
            <a:r>
              <a:rPr lang="en-US" sz="1100" b="1" dirty="0" smtClean="0"/>
              <a:t>Used default </a:t>
            </a:r>
            <a:r>
              <a:rPr lang="en-US" sz="1100" b="1" dirty="0" err="1" smtClean="0"/>
              <a:t>PETSc</a:t>
            </a:r>
            <a:r>
              <a:rPr lang="en-US" sz="1100" b="1" dirty="0" smtClean="0"/>
              <a:t>/</a:t>
            </a:r>
            <a:r>
              <a:rPr lang="en-US" sz="1100" b="1" dirty="0" err="1" smtClean="0"/>
              <a:t>SLEPc</a:t>
            </a:r>
            <a:r>
              <a:rPr lang="en-US" sz="1100" b="1" dirty="0" smtClean="0"/>
              <a:t> build parameters and solver options</a:t>
            </a:r>
          </a:p>
          <a:p>
            <a:pPr marL="400050" lvl="1" indent="-114300">
              <a:lnSpc>
                <a:spcPct val="114000"/>
              </a:lnSpc>
              <a:spcBef>
                <a:spcPts val="0"/>
              </a:spcBef>
              <a:buFont typeface="Arial" pitchFamily="34" charset="0"/>
              <a:buChar char="•"/>
            </a:pPr>
            <a:r>
              <a:rPr lang="en-US" sz="1000" b="1" dirty="0" smtClean="0"/>
              <a:t>Compressed Sparse Row (CSR) matrix data structure </a:t>
            </a:r>
          </a:p>
          <a:p>
            <a:pPr marL="400050" lvl="1" indent="-114300">
              <a:lnSpc>
                <a:spcPct val="114000"/>
              </a:lnSpc>
              <a:spcBef>
                <a:spcPts val="0"/>
              </a:spcBef>
              <a:buFont typeface="Arial" pitchFamily="34" charset="0"/>
              <a:buChar char="•"/>
            </a:pPr>
            <a:r>
              <a:rPr lang="en-US" sz="1000" b="1" dirty="0" smtClean="0"/>
              <a:t>Double precision (8 byte) values for matrix and vector entries</a:t>
            </a:r>
          </a:p>
          <a:p>
            <a:pPr marL="400050" lvl="1" indent="-114300">
              <a:lnSpc>
                <a:spcPct val="114000"/>
              </a:lnSpc>
              <a:spcBef>
                <a:spcPts val="0"/>
              </a:spcBef>
              <a:buFont typeface="Arial" pitchFamily="34" charset="0"/>
              <a:buChar char="•"/>
            </a:pPr>
            <a:r>
              <a:rPr lang="en-US" sz="1000" b="1" dirty="0" err="1" smtClean="0"/>
              <a:t>Krylov-Schur</a:t>
            </a:r>
            <a:r>
              <a:rPr lang="en-US" sz="1000" b="1" dirty="0" smtClean="0"/>
              <a:t> </a:t>
            </a:r>
            <a:r>
              <a:rPr lang="en-US" sz="1000" b="1" dirty="0" err="1" smtClean="0"/>
              <a:t>eigensolver</a:t>
            </a:r>
            <a:r>
              <a:rPr lang="en-US" sz="1000" b="1" dirty="0" smtClean="0"/>
              <a:t> algorithm</a:t>
            </a:r>
          </a:p>
          <a:p>
            <a:pPr marL="400050" lvl="1" indent="-114300">
              <a:lnSpc>
                <a:spcPct val="114000"/>
              </a:lnSpc>
              <a:spcBef>
                <a:spcPts val="0"/>
              </a:spcBef>
              <a:buFont typeface="Arial" pitchFamily="34" charset="0"/>
              <a:buChar char="•"/>
            </a:pPr>
            <a:endParaRPr lang="en-US" sz="1000" b="1" dirty="0" smtClean="0"/>
          </a:p>
          <a:p>
            <a:pPr marL="114300" indent="-114300">
              <a:lnSpc>
                <a:spcPct val="114000"/>
              </a:lnSpc>
              <a:spcBef>
                <a:spcPts val="0"/>
              </a:spcBef>
              <a:buFont typeface="Arial" pitchFamily="34" charset="0"/>
              <a:buChar char="•"/>
            </a:pPr>
            <a:r>
              <a:rPr lang="en-US" sz="1100" b="1" dirty="0" smtClean="0"/>
              <a:t>Limitation: current implementation will not scale past 2</a:t>
            </a:r>
            <a:r>
              <a:rPr lang="en-US" sz="1100" b="1" baseline="30000" dirty="0" smtClean="0"/>
              <a:t>32</a:t>
            </a:r>
            <a:r>
              <a:rPr lang="en-US" sz="1100" b="1" dirty="0" smtClean="0"/>
              <a:t> vertices</a:t>
            </a:r>
          </a:p>
          <a:p>
            <a:pPr marL="400050" lvl="1" indent="-114300">
              <a:lnSpc>
                <a:spcPct val="114000"/>
              </a:lnSpc>
              <a:spcBef>
                <a:spcPts val="0"/>
              </a:spcBef>
              <a:buFont typeface="Arial" pitchFamily="34" charset="0"/>
              <a:buChar char="•"/>
            </a:pPr>
            <a:r>
              <a:rPr lang="en-US" sz="1000" b="1" dirty="0" smtClean="0"/>
              <a:t>Uses 32 bit integers to represent vertices</a:t>
            </a:r>
          </a:p>
          <a:p>
            <a:pPr marL="400050" lvl="1" indent="-114300">
              <a:lnSpc>
                <a:spcPct val="114000"/>
              </a:lnSpc>
              <a:spcBef>
                <a:spcPts val="0"/>
              </a:spcBef>
              <a:buFont typeface="Arial" pitchFamily="34" charset="0"/>
              <a:buChar char="•"/>
            </a:pPr>
            <a:r>
              <a:rPr lang="en-US" sz="1000" b="1" dirty="0" smtClean="0"/>
              <a:t>Only tested up to 2</a:t>
            </a:r>
            <a:r>
              <a:rPr lang="en-US" sz="1000" b="1" baseline="30000" dirty="0" smtClean="0"/>
              <a:t>30</a:t>
            </a:r>
            <a:r>
              <a:rPr lang="en-US" sz="1000" b="1" dirty="0" smtClean="0"/>
              <a:t> vertices</a:t>
            </a:r>
            <a:endParaRPr lang="en-US" sz="1000" b="1" dirty="0"/>
          </a:p>
        </p:txBody>
      </p:sp>
      <p:sp>
        <p:nvSpPr>
          <p:cNvPr id="71" name="Content Placeholder 2"/>
          <p:cNvSpPr txBox="1">
            <a:spLocks/>
          </p:cNvSpPr>
          <p:nvPr/>
        </p:nvSpPr>
        <p:spPr>
          <a:xfrm>
            <a:off x="1524000" y="5525869"/>
            <a:ext cx="6096000" cy="646331"/>
          </a:xfrm>
          <a:prstGeom prst="rect">
            <a:avLst/>
          </a:prstGeom>
          <a:solidFill>
            <a:srgbClr val="D2DDF2"/>
          </a:solidFill>
          <a:ln w="12700" cap="flat" cmpd="sng" algn="ctr">
            <a:noFill/>
            <a:prstDash val="solid"/>
            <a:round/>
            <a:headEnd type="none" w="sm" len="sm"/>
            <a:tailEnd type="none" w="sm" len="sm"/>
          </a:ln>
          <a:effectLst>
            <a:outerShdw blurRad="50800" dist="38100" dir="2700000" algn="tl" rotWithShape="0">
              <a:prstClr val="black">
                <a:alpha val="60000"/>
              </a:prstClr>
            </a:outerShdw>
          </a:effectLst>
        </p:spPr>
        <p:txBody>
          <a:bodyPr vert="horz" wrap="square" lIns="91440" tIns="45720" rIns="91440" bIns="45720" numCol="1" rtlCol="0" anchor="ctr" anchorCtr="0" compatLnSpc="1">
            <a:prstTxWarp prst="textNoShape">
              <a:avLst/>
            </a:prstTxWarp>
            <a:spAutoFit/>
          </a:bodyPr>
          <a:lstStyle>
            <a:defPPr>
              <a:defRPr lang="en-US"/>
            </a:defPPr>
            <a:lvl1pPr marL="0" marR="0" indent="0" algn="ctr" defTabSz="914400" latinLnBrk="0">
              <a:lnSpc>
                <a:spcPct val="100000"/>
              </a:lnSpc>
              <a:buClrTx/>
              <a:buSzTx/>
              <a:buFontTx/>
              <a:buNone/>
              <a:tabLst/>
              <a:defRPr kumimoji="0" sz="1800" b="1" i="0" u="none" strike="noStrike" cap="none" normalizeH="0" baseline="0">
                <a:ln>
                  <a:noFill/>
                </a:ln>
                <a:effectLst/>
                <a:latin typeface="Arial" charset="0"/>
              </a:defRPr>
            </a:lvl1pPr>
          </a:lstStyle>
          <a:p>
            <a:r>
              <a:rPr lang="en-US" dirty="0" err="1" smtClean="0"/>
              <a:t>SLEPc</a:t>
            </a:r>
            <a:r>
              <a:rPr lang="en-US" dirty="0" smtClean="0"/>
              <a:t>/</a:t>
            </a:r>
            <a:r>
              <a:rPr lang="en-US" dirty="0" err="1" smtClean="0"/>
              <a:t>PETSc</a:t>
            </a:r>
            <a:r>
              <a:rPr lang="en-US" dirty="0" smtClean="0"/>
              <a:t> supports efficient implementation of modularity matrix </a:t>
            </a:r>
            <a:r>
              <a:rPr lang="en-US" dirty="0" err="1" smtClean="0"/>
              <a:t>eigen</a:t>
            </a:r>
            <a:r>
              <a:rPr lang="en-US" dirty="0" smtClean="0"/>
              <a:t> decomposition</a:t>
            </a:r>
            <a:endParaRPr lang="en-US" dirty="0"/>
          </a:p>
        </p:txBody>
      </p:sp>
    </p:spTree>
    <p:extLst>
      <p:ext uri="{BB962C8B-B14F-4D97-AF65-F5344CB8AC3E}">
        <p14:creationId xmlns:p14="http://schemas.microsoft.com/office/powerpoint/2010/main" xmlns="" val="402632996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p:cNvSpPr/>
          <p:nvPr/>
        </p:nvSpPr>
        <p:spPr bwMode="auto">
          <a:xfrm>
            <a:off x="7073900" y="3733800"/>
            <a:ext cx="228600" cy="685800"/>
          </a:xfrm>
          <a:prstGeom prst="rect">
            <a:avLst/>
          </a:prstGeom>
          <a:solidFill>
            <a:schemeClr val="accent5"/>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algn="ctr"/>
            <a:endParaRPr lang="en-US" sz="1400" b="1" dirty="0"/>
          </a:p>
        </p:txBody>
      </p:sp>
      <p:sp>
        <p:nvSpPr>
          <p:cNvPr id="33" name="Rectangle 32"/>
          <p:cNvSpPr/>
          <p:nvPr/>
        </p:nvSpPr>
        <p:spPr bwMode="auto">
          <a:xfrm>
            <a:off x="7988300" y="2971800"/>
            <a:ext cx="228600" cy="685800"/>
          </a:xfrm>
          <a:prstGeom prst="rect">
            <a:avLst/>
          </a:prstGeom>
          <a:solidFill>
            <a:srgbClr val="618FFD"/>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b="1" i="0" u="none" strike="noStrike" cap="none" normalizeH="0" baseline="0" dirty="0" smtClean="0">
              <a:ln>
                <a:noFill/>
              </a:ln>
              <a:solidFill>
                <a:schemeClr val="tx1"/>
              </a:solidFill>
              <a:effectLst/>
              <a:latin typeface="Arial" pitchFamily="-110" charset="0"/>
            </a:endParaRPr>
          </a:p>
        </p:txBody>
      </p:sp>
      <p:sp>
        <p:nvSpPr>
          <p:cNvPr id="29" name="Rectangle 28"/>
          <p:cNvSpPr/>
          <p:nvPr/>
        </p:nvSpPr>
        <p:spPr bwMode="auto">
          <a:xfrm>
            <a:off x="7531100" y="2971800"/>
            <a:ext cx="228600" cy="685800"/>
          </a:xfrm>
          <a:prstGeom prst="rect">
            <a:avLst/>
          </a:prstGeom>
          <a:solidFill>
            <a:schemeClr val="accent5"/>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algn="ctr"/>
            <a:endParaRPr lang="en-US" sz="1400" b="1" dirty="0"/>
          </a:p>
        </p:txBody>
      </p:sp>
      <p:sp>
        <p:nvSpPr>
          <p:cNvPr id="25" name="Rectangle 24"/>
          <p:cNvSpPr/>
          <p:nvPr/>
        </p:nvSpPr>
        <p:spPr bwMode="auto">
          <a:xfrm>
            <a:off x="7073900" y="2971800"/>
            <a:ext cx="228600" cy="685800"/>
          </a:xfrm>
          <a:prstGeom prst="rect">
            <a:avLst/>
          </a:prstGeom>
          <a:solidFill>
            <a:schemeClr val="accent5"/>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algn="ctr"/>
            <a:endParaRPr lang="en-US" sz="1400" b="1" dirty="0"/>
          </a:p>
        </p:txBody>
      </p:sp>
      <p:sp>
        <p:nvSpPr>
          <p:cNvPr id="36" name="Rectangle 35"/>
          <p:cNvSpPr/>
          <p:nvPr/>
        </p:nvSpPr>
        <p:spPr bwMode="auto">
          <a:xfrm>
            <a:off x="8445500" y="2209800"/>
            <a:ext cx="228600" cy="685800"/>
          </a:xfrm>
          <a:prstGeom prst="rect">
            <a:avLst/>
          </a:prstGeom>
          <a:solidFill>
            <a:schemeClr val="accent5"/>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algn="ctr"/>
            <a:endParaRPr lang="en-US" sz="1400" b="1" dirty="0"/>
          </a:p>
        </p:txBody>
      </p:sp>
      <p:sp>
        <p:nvSpPr>
          <p:cNvPr id="32" name="Rectangle 31"/>
          <p:cNvSpPr/>
          <p:nvPr/>
        </p:nvSpPr>
        <p:spPr bwMode="auto">
          <a:xfrm>
            <a:off x="7988300" y="2209800"/>
            <a:ext cx="228600" cy="685800"/>
          </a:xfrm>
          <a:prstGeom prst="rect">
            <a:avLst/>
          </a:prstGeom>
          <a:solidFill>
            <a:schemeClr val="accent5"/>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algn="ctr"/>
            <a:endParaRPr lang="en-US" sz="1400" b="1" dirty="0"/>
          </a:p>
        </p:txBody>
      </p:sp>
      <p:sp>
        <p:nvSpPr>
          <p:cNvPr id="28" name="Rectangle 27"/>
          <p:cNvSpPr/>
          <p:nvPr/>
        </p:nvSpPr>
        <p:spPr bwMode="auto">
          <a:xfrm>
            <a:off x="7531100" y="2209800"/>
            <a:ext cx="228600" cy="685800"/>
          </a:xfrm>
          <a:prstGeom prst="rect">
            <a:avLst/>
          </a:prstGeom>
          <a:solidFill>
            <a:srgbClr val="618FFD"/>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b="1" i="0" u="none" strike="noStrike" cap="none" normalizeH="0" baseline="0" dirty="0" smtClean="0">
              <a:ln>
                <a:noFill/>
              </a:ln>
              <a:solidFill>
                <a:schemeClr val="tx1"/>
              </a:solidFill>
              <a:effectLst/>
              <a:latin typeface="Arial" pitchFamily="-110" charset="0"/>
            </a:endParaRPr>
          </a:p>
        </p:txBody>
      </p:sp>
      <p:sp>
        <p:nvSpPr>
          <p:cNvPr id="24" name="Rectangle 23"/>
          <p:cNvSpPr/>
          <p:nvPr/>
        </p:nvSpPr>
        <p:spPr bwMode="auto">
          <a:xfrm>
            <a:off x="7073900" y="2209800"/>
            <a:ext cx="228600" cy="685800"/>
          </a:xfrm>
          <a:prstGeom prst="rect">
            <a:avLst/>
          </a:prstGeom>
          <a:solidFill>
            <a:schemeClr val="accent5"/>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algn="ctr"/>
            <a:endParaRPr lang="en-US" sz="1400" b="1" dirty="0"/>
          </a:p>
        </p:txBody>
      </p:sp>
      <p:sp>
        <p:nvSpPr>
          <p:cNvPr id="35" name="Rectangle 34"/>
          <p:cNvSpPr/>
          <p:nvPr/>
        </p:nvSpPr>
        <p:spPr bwMode="auto">
          <a:xfrm>
            <a:off x="8445500" y="1447800"/>
            <a:ext cx="228600" cy="685800"/>
          </a:xfrm>
          <a:prstGeom prst="rect">
            <a:avLst/>
          </a:prstGeom>
          <a:solidFill>
            <a:schemeClr val="accent5"/>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algn="ctr"/>
            <a:endParaRPr lang="en-US" sz="1400" b="1" dirty="0"/>
          </a:p>
        </p:txBody>
      </p:sp>
      <p:sp>
        <p:nvSpPr>
          <p:cNvPr id="31" name="Rectangle 30"/>
          <p:cNvSpPr/>
          <p:nvPr/>
        </p:nvSpPr>
        <p:spPr bwMode="auto">
          <a:xfrm>
            <a:off x="7988300" y="1447800"/>
            <a:ext cx="228600" cy="685800"/>
          </a:xfrm>
          <a:prstGeom prst="rect">
            <a:avLst/>
          </a:prstGeom>
          <a:solidFill>
            <a:schemeClr val="accent5"/>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algn="ctr"/>
            <a:endParaRPr lang="en-US" sz="1400" b="1" dirty="0"/>
          </a:p>
        </p:txBody>
      </p:sp>
      <p:sp>
        <p:nvSpPr>
          <p:cNvPr id="23" name="Rectangle 22"/>
          <p:cNvSpPr/>
          <p:nvPr/>
        </p:nvSpPr>
        <p:spPr bwMode="auto">
          <a:xfrm>
            <a:off x="7073900" y="1447800"/>
            <a:ext cx="228600" cy="685800"/>
          </a:xfrm>
          <a:prstGeom prst="rect">
            <a:avLst/>
          </a:prstGeom>
          <a:solidFill>
            <a:srgbClr val="618FFD"/>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b="1" i="0" u="none" strike="noStrike" cap="none" normalizeH="0" baseline="0" dirty="0" smtClean="0">
              <a:ln>
                <a:noFill/>
              </a:ln>
              <a:solidFill>
                <a:schemeClr val="tx1"/>
              </a:solidFill>
              <a:effectLst/>
              <a:latin typeface="Arial" pitchFamily="-110" charset="0"/>
            </a:endParaRPr>
          </a:p>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b="1" i="0" u="none" strike="noStrike" cap="none" normalizeH="0" baseline="0" dirty="0" smtClean="0">
              <a:ln>
                <a:noFill/>
              </a:ln>
              <a:solidFill>
                <a:schemeClr val="tx1"/>
              </a:solidFill>
              <a:effectLst/>
              <a:latin typeface="Arial" pitchFamily="-110" charset="0"/>
            </a:endParaRPr>
          </a:p>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b="1" i="0" u="none" strike="noStrike" cap="none" normalizeH="0" baseline="0" dirty="0" smtClean="0">
              <a:ln>
                <a:noFill/>
              </a:ln>
              <a:solidFill>
                <a:schemeClr val="tx1"/>
              </a:solidFill>
              <a:effectLst/>
              <a:latin typeface="Arial" pitchFamily="-110" charset="0"/>
            </a:endParaRPr>
          </a:p>
        </p:txBody>
      </p:sp>
      <p:sp>
        <p:nvSpPr>
          <p:cNvPr id="27" name="Rectangle 26"/>
          <p:cNvSpPr/>
          <p:nvPr/>
        </p:nvSpPr>
        <p:spPr bwMode="auto">
          <a:xfrm>
            <a:off x="7531100" y="1447800"/>
            <a:ext cx="228600" cy="685800"/>
          </a:xfrm>
          <a:prstGeom prst="rect">
            <a:avLst/>
          </a:prstGeom>
          <a:solidFill>
            <a:schemeClr val="accent5"/>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algn="ctr"/>
            <a:endParaRPr lang="en-US" sz="1400" b="1" dirty="0"/>
          </a:p>
        </p:txBody>
      </p:sp>
      <p:sp>
        <p:nvSpPr>
          <p:cNvPr id="2" name="Title 1"/>
          <p:cNvSpPr>
            <a:spLocks noGrp="1"/>
          </p:cNvSpPr>
          <p:nvPr>
            <p:ph type="title"/>
          </p:nvPr>
        </p:nvSpPr>
        <p:spPr/>
        <p:txBody>
          <a:bodyPr/>
          <a:lstStyle/>
          <a:p>
            <a:r>
              <a:rPr lang="en-US" dirty="0" err="1" smtClean="0"/>
              <a:t>PETSc</a:t>
            </a:r>
            <a:r>
              <a:rPr lang="en-US" dirty="0" smtClean="0"/>
              <a:t> y = </a:t>
            </a:r>
            <a:r>
              <a:rPr lang="en-US" dirty="0" err="1" smtClean="0"/>
              <a:t>Bx</a:t>
            </a:r>
            <a:r>
              <a:rPr lang="en-US" dirty="0" smtClean="0"/>
              <a:t>  Parallel Mapping</a:t>
            </a:r>
            <a:br>
              <a:rPr lang="en-US" dirty="0" smtClean="0"/>
            </a:br>
            <a:r>
              <a:rPr lang="en-US" sz="2400" dirty="0" smtClean="0"/>
              <a:t>4 Processor Example</a:t>
            </a:r>
            <a:endParaRPr lang="en-US" dirty="0"/>
          </a:p>
        </p:txBody>
      </p:sp>
      <p:sp>
        <p:nvSpPr>
          <p:cNvPr id="5" name="Rectangle 4"/>
          <p:cNvSpPr/>
          <p:nvPr/>
        </p:nvSpPr>
        <p:spPr bwMode="auto">
          <a:xfrm>
            <a:off x="3581400" y="1447800"/>
            <a:ext cx="2743200" cy="685800"/>
          </a:xfrm>
          <a:prstGeom prst="rect">
            <a:avLst/>
          </a:prstGeom>
          <a:solidFill>
            <a:srgbClr val="618FFD"/>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algn="ctr"/>
            <a:endParaRPr lang="en-US" sz="1400" b="1" dirty="0"/>
          </a:p>
        </p:txBody>
      </p:sp>
      <p:sp>
        <p:nvSpPr>
          <p:cNvPr id="7" name="Rectangle 6"/>
          <p:cNvSpPr/>
          <p:nvPr/>
        </p:nvSpPr>
        <p:spPr bwMode="auto">
          <a:xfrm>
            <a:off x="3581400" y="2209800"/>
            <a:ext cx="2743200" cy="685800"/>
          </a:xfrm>
          <a:prstGeom prst="rect">
            <a:avLst/>
          </a:prstGeom>
          <a:solidFill>
            <a:srgbClr val="618FFD"/>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algn="ctr"/>
            <a:endParaRPr lang="en-US" sz="1400" b="1" dirty="0"/>
          </a:p>
        </p:txBody>
      </p:sp>
      <p:sp>
        <p:nvSpPr>
          <p:cNvPr id="8" name="Rectangle 7"/>
          <p:cNvSpPr/>
          <p:nvPr/>
        </p:nvSpPr>
        <p:spPr bwMode="auto">
          <a:xfrm>
            <a:off x="3581400" y="2971800"/>
            <a:ext cx="2743200" cy="685800"/>
          </a:xfrm>
          <a:prstGeom prst="rect">
            <a:avLst/>
          </a:prstGeom>
          <a:solidFill>
            <a:srgbClr val="618FFD"/>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algn="ctr"/>
            <a:endParaRPr lang="en-US" sz="1400" b="1" dirty="0"/>
          </a:p>
        </p:txBody>
      </p:sp>
      <p:sp>
        <p:nvSpPr>
          <p:cNvPr id="9" name="Rectangle 8"/>
          <p:cNvSpPr/>
          <p:nvPr/>
        </p:nvSpPr>
        <p:spPr bwMode="auto">
          <a:xfrm>
            <a:off x="3581400" y="3733800"/>
            <a:ext cx="2743200" cy="685800"/>
          </a:xfrm>
          <a:prstGeom prst="rect">
            <a:avLst/>
          </a:prstGeom>
          <a:solidFill>
            <a:srgbClr val="618FFD"/>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algn="ctr"/>
            <a:endParaRPr lang="en-US" sz="1400" b="1" dirty="0"/>
          </a:p>
        </p:txBody>
      </p:sp>
      <p:sp>
        <p:nvSpPr>
          <p:cNvPr id="15" name="Rectangle 14"/>
          <p:cNvSpPr/>
          <p:nvPr/>
        </p:nvSpPr>
        <p:spPr bwMode="auto">
          <a:xfrm>
            <a:off x="2501453" y="1447800"/>
            <a:ext cx="228600" cy="685800"/>
          </a:xfrm>
          <a:prstGeom prst="rect">
            <a:avLst/>
          </a:prstGeom>
          <a:solidFill>
            <a:srgbClr val="618FFD"/>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b="1" i="0" u="none" strike="noStrike" cap="none" normalizeH="0" baseline="0" dirty="0" smtClean="0">
              <a:ln>
                <a:noFill/>
              </a:ln>
              <a:solidFill>
                <a:schemeClr val="tx1"/>
              </a:solidFill>
              <a:effectLst/>
              <a:latin typeface="Arial" pitchFamily="-110" charset="0"/>
            </a:endParaRPr>
          </a:p>
        </p:txBody>
      </p:sp>
      <p:sp>
        <p:nvSpPr>
          <p:cNvPr id="16" name="TextBox 15"/>
          <p:cNvSpPr txBox="1"/>
          <p:nvPr/>
        </p:nvSpPr>
        <p:spPr>
          <a:xfrm>
            <a:off x="2425253" y="990600"/>
            <a:ext cx="394147" cy="369332"/>
          </a:xfrm>
          <a:prstGeom prst="rect">
            <a:avLst/>
          </a:prstGeom>
          <a:noFill/>
        </p:spPr>
        <p:txBody>
          <a:bodyPr wrap="square" rtlCol="0">
            <a:spAutoFit/>
          </a:bodyPr>
          <a:lstStyle/>
          <a:p>
            <a:pPr algn="ctr"/>
            <a:r>
              <a:rPr lang="en-US" sz="1800" b="1" dirty="0"/>
              <a:t>y</a:t>
            </a:r>
          </a:p>
        </p:txBody>
      </p:sp>
      <p:sp>
        <p:nvSpPr>
          <p:cNvPr id="17" name="TextBox 16"/>
          <p:cNvSpPr txBox="1"/>
          <p:nvPr/>
        </p:nvSpPr>
        <p:spPr>
          <a:xfrm>
            <a:off x="2958653" y="990600"/>
            <a:ext cx="394147" cy="369332"/>
          </a:xfrm>
          <a:prstGeom prst="rect">
            <a:avLst/>
          </a:prstGeom>
          <a:noFill/>
        </p:spPr>
        <p:txBody>
          <a:bodyPr wrap="square" rtlCol="0">
            <a:spAutoFit/>
          </a:bodyPr>
          <a:lstStyle/>
          <a:p>
            <a:pPr algn="ctr"/>
            <a:r>
              <a:rPr lang="en-US" sz="1800" b="1" dirty="0" smtClean="0"/>
              <a:t>=</a:t>
            </a:r>
            <a:endParaRPr lang="en-US" sz="1800" b="1" dirty="0"/>
          </a:p>
        </p:txBody>
      </p:sp>
      <p:sp>
        <p:nvSpPr>
          <p:cNvPr id="18" name="TextBox 17"/>
          <p:cNvSpPr txBox="1"/>
          <p:nvPr/>
        </p:nvSpPr>
        <p:spPr>
          <a:xfrm>
            <a:off x="4724400" y="990600"/>
            <a:ext cx="394147" cy="369332"/>
          </a:xfrm>
          <a:prstGeom prst="rect">
            <a:avLst/>
          </a:prstGeom>
          <a:noFill/>
        </p:spPr>
        <p:txBody>
          <a:bodyPr wrap="square" rtlCol="0">
            <a:spAutoFit/>
          </a:bodyPr>
          <a:lstStyle/>
          <a:p>
            <a:pPr algn="ctr"/>
            <a:r>
              <a:rPr lang="en-US" sz="1800" b="1" dirty="0" smtClean="0"/>
              <a:t>B</a:t>
            </a:r>
            <a:endParaRPr lang="en-US" sz="1800" b="1" dirty="0"/>
          </a:p>
        </p:txBody>
      </p:sp>
      <p:sp>
        <p:nvSpPr>
          <p:cNvPr id="19" name="TextBox 18"/>
          <p:cNvSpPr txBox="1"/>
          <p:nvPr/>
        </p:nvSpPr>
        <p:spPr>
          <a:xfrm>
            <a:off x="7670353" y="990600"/>
            <a:ext cx="394147" cy="369332"/>
          </a:xfrm>
          <a:prstGeom prst="rect">
            <a:avLst/>
          </a:prstGeom>
          <a:noFill/>
        </p:spPr>
        <p:txBody>
          <a:bodyPr wrap="square" rtlCol="0">
            <a:spAutoFit/>
          </a:bodyPr>
          <a:lstStyle/>
          <a:p>
            <a:pPr algn="ctr"/>
            <a:r>
              <a:rPr lang="en-US" sz="1800" b="1" dirty="0"/>
              <a:t>x</a:t>
            </a:r>
          </a:p>
        </p:txBody>
      </p:sp>
      <p:sp>
        <p:nvSpPr>
          <p:cNvPr id="20" name="Rectangle 19"/>
          <p:cNvSpPr/>
          <p:nvPr/>
        </p:nvSpPr>
        <p:spPr bwMode="auto">
          <a:xfrm>
            <a:off x="2501453" y="2209800"/>
            <a:ext cx="228600" cy="685800"/>
          </a:xfrm>
          <a:prstGeom prst="rect">
            <a:avLst/>
          </a:prstGeom>
          <a:solidFill>
            <a:srgbClr val="618FFD"/>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b="1" i="0" u="none" strike="noStrike" cap="none" normalizeH="0" baseline="0" dirty="0" smtClean="0">
              <a:ln>
                <a:noFill/>
              </a:ln>
              <a:solidFill>
                <a:schemeClr val="tx1"/>
              </a:solidFill>
              <a:effectLst/>
              <a:latin typeface="Arial" pitchFamily="-110" charset="0"/>
            </a:endParaRPr>
          </a:p>
        </p:txBody>
      </p:sp>
      <p:sp>
        <p:nvSpPr>
          <p:cNvPr id="21" name="Rectangle 20"/>
          <p:cNvSpPr/>
          <p:nvPr/>
        </p:nvSpPr>
        <p:spPr bwMode="auto">
          <a:xfrm>
            <a:off x="2501453" y="2971800"/>
            <a:ext cx="228600" cy="685800"/>
          </a:xfrm>
          <a:prstGeom prst="rect">
            <a:avLst/>
          </a:prstGeom>
          <a:solidFill>
            <a:srgbClr val="618FFD"/>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b="1" i="0" u="none" strike="noStrike" cap="none" normalizeH="0" baseline="0" dirty="0" smtClean="0">
              <a:ln>
                <a:noFill/>
              </a:ln>
              <a:solidFill>
                <a:schemeClr val="tx1"/>
              </a:solidFill>
              <a:effectLst/>
              <a:latin typeface="Arial" pitchFamily="-110" charset="0"/>
            </a:endParaRPr>
          </a:p>
        </p:txBody>
      </p:sp>
      <p:sp>
        <p:nvSpPr>
          <p:cNvPr id="22" name="Rectangle 21"/>
          <p:cNvSpPr/>
          <p:nvPr/>
        </p:nvSpPr>
        <p:spPr bwMode="auto">
          <a:xfrm>
            <a:off x="2501453" y="3733800"/>
            <a:ext cx="228600" cy="685800"/>
          </a:xfrm>
          <a:prstGeom prst="rect">
            <a:avLst/>
          </a:prstGeom>
          <a:solidFill>
            <a:srgbClr val="618FFD"/>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b="1" i="0" u="none" strike="noStrike" cap="none" normalizeH="0" baseline="0" dirty="0" smtClean="0">
              <a:ln>
                <a:noFill/>
              </a:ln>
              <a:solidFill>
                <a:schemeClr val="tx1"/>
              </a:solidFill>
              <a:effectLst/>
              <a:latin typeface="Arial" pitchFamily="-110" charset="0"/>
            </a:endParaRPr>
          </a:p>
        </p:txBody>
      </p:sp>
      <p:sp>
        <p:nvSpPr>
          <p:cNvPr id="30" name="Rectangle 29"/>
          <p:cNvSpPr/>
          <p:nvPr/>
        </p:nvSpPr>
        <p:spPr bwMode="auto">
          <a:xfrm>
            <a:off x="7531100" y="3733800"/>
            <a:ext cx="228600" cy="685800"/>
          </a:xfrm>
          <a:prstGeom prst="rect">
            <a:avLst/>
          </a:prstGeom>
          <a:solidFill>
            <a:schemeClr val="accent5"/>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algn="ctr"/>
            <a:endParaRPr lang="en-US" sz="1400" b="1" dirty="0"/>
          </a:p>
        </p:txBody>
      </p:sp>
      <p:sp>
        <p:nvSpPr>
          <p:cNvPr id="34" name="Rectangle 33"/>
          <p:cNvSpPr/>
          <p:nvPr/>
        </p:nvSpPr>
        <p:spPr bwMode="auto">
          <a:xfrm>
            <a:off x="7988300" y="3733800"/>
            <a:ext cx="228600" cy="685800"/>
          </a:xfrm>
          <a:prstGeom prst="rect">
            <a:avLst/>
          </a:prstGeom>
          <a:solidFill>
            <a:schemeClr val="accent5"/>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algn="ctr"/>
            <a:endParaRPr lang="en-US" sz="1400" b="1" dirty="0"/>
          </a:p>
        </p:txBody>
      </p:sp>
      <p:sp>
        <p:nvSpPr>
          <p:cNvPr id="37" name="Rectangle 36"/>
          <p:cNvSpPr/>
          <p:nvPr/>
        </p:nvSpPr>
        <p:spPr bwMode="auto">
          <a:xfrm>
            <a:off x="8445500" y="2971800"/>
            <a:ext cx="228600" cy="685800"/>
          </a:xfrm>
          <a:prstGeom prst="rect">
            <a:avLst/>
          </a:prstGeom>
          <a:solidFill>
            <a:schemeClr val="accent5"/>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algn="ctr"/>
            <a:endParaRPr lang="en-US" sz="1400" b="1" dirty="0"/>
          </a:p>
        </p:txBody>
      </p:sp>
      <p:sp>
        <p:nvSpPr>
          <p:cNvPr id="38" name="Rectangle 37"/>
          <p:cNvSpPr/>
          <p:nvPr/>
        </p:nvSpPr>
        <p:spPr bwMode="auto">
          <a:xfrm>
            <a:off x="8445500" y="3733800"/>
            <a:ext cx="228600" cy="685800"/>
          </a:xfrm>
          <a:prstGeom prst="rect">
            <a:avLst/>
          </a:prstGeom>
          <a:solidFill>
            <a:srgbClr val="618FFD"/>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b="1" i="0" u="none" strike="noStrike" cap="none" normalizeH="0" baseline="0" dirty="0" smtClean="0">
              <a:ln>
                <a:noFill/>
              </a:ln>
              <a:solidFill>
                <a:schemeClr val="tx1"/>
              </a:solidFill>
              <a:effectLst/>
              <a:latin typeface="Arial" pitchFamily="-110" charset="0"/>
            </a:endParaRPr>
          </a:p>
        </p:txBody>
      </p:sp>
      <p:cxnSp>
        <p:nvCxnSpPr>
          <p:cNvPr id="101" name="Curved Connector 100"/>
          <p:cNvCxnSpPr>
            <a:stCxn id="23" idx="1"/>
            <a:endCxn id="24" idx="1"/>
          </p:cNvCxnSpPr>
          <p:nvPr/>
        </p:nvCxnSpPr>
        <p:spPr bwMode="auto">
          <a:xfrm rot="10800000" flipV="1">
            <a:off x="7073900" y="1790700"/>
            <a:ext cx="12700" cy="762000"/>
          </a:xfrm>
          <a:prstGeom prst="curvedConnector3">
            <a:avLst>
              <a:gd name="adj1" fmla="val 1013425"/>
            </a:avLst>
          </a:prstGeom>
          <a:solidFill>
            <a:schemeClr val="accent1"/>
          </a:solidFill>
          <a:ln w="12700" cap="flat" cmpd="sng" algn="ctr">
            <a:solidFill>
              <a:srgbClr val="FF0000"/>
            </a:solidFill>
            <a:prstDash val="solid"/>
            <a:round/>
            <a:headEnd type="none" w="sm" len="sm"/>
            <a:tailEnd type="triangle" w="lg" len="med"/>
          </a:ln>
          <a:effectLst/>
        </p:spPr>
      </p:cxnSp>
      <p:cxnSp>
        <p:nvCxnSpPr>
          <p:cNvPr id="102" name="Curved Connector 101"/>
          <p:cNvCxnSpPr>
            <a:stCxn id="23" idx="1"/>
            <a:endCxn id="25" idx="1"/>
          </p:cNvCxnSpPr>
          <p:nvPr/>
        </p:nvCxnSpPr>
        <p:spPr bwMode="auto">
          <a:xfrm rot="10800000" flipV="1">
            <a:off x="7073900" y="1790700"/>
            <a:ext cx="12700" cy="1524000"/>
          </a:xfrm>
          <a:prstGeom prst="curvedConnector3">
            <a:avLst>
              <a:gd name="adj1" fmla="val 1800000"/>
            </a:avLst>
          </a:prstGeom>
          <a:solidFill>
            <a:schemeClr val="accent1"/>
          </a:solidFill>
          <a:ln w="12700" cap="flat" cmpd="sng" algn="ctr">
            <a:solidFill>
              <a:srgbClr val="FF0000"/>
            </a:solidFill>
            <a:prstDash val="solid"/>
            <a:round/>
            <a:headEnd type="none" w="sm" len="sm"/>
            <a:tailEnd type="triangle" w="lg" len="med"/>
          </a:ln>
          <a:effectLst/>
        </p:spPr>
      </p:cxnSp>
      <p:cxnSp>
        <p:nvCxnSpPr>
          <p:cNvPr id="105" name="Curved Connector 104"/>
          <p:cNvCxnSpPr>
            <a:stCxn id="23" idx="1"/>
            <a:endCxn id="26" idx="1"/>
          </p:cNvCxnSpPr>
          <p:nvPr/>
        </p:nvCxnSpPr>
        <p:spPr bwMode="auto">
          <a:xfrm rot="10800000" flipV="1">
            <a:off x="7073900" y="1790700"/>
            <a:ext cx="12700" cy="2286000"/>
          </a:xfrm>
          <a:prstGeom prst="curvedConnector3">
            <a:avLst>
              <a:gd name="adj1" fmla="val 1800000"/>
            </a:avLst>
          </a:prstGeom>
          <a:solidFill>
            <a:schemeClr val="accent1"/>
          </a:solidFill>
          <a:ln w="12700" cap="flat" cmpd="sng" algn="ctr">
            <a:solidFill>
              <a:srgbClr val="FF0000"/>
            </a:solidFill>
            <a:prstDash val="solid"/>
            <a:round/>
            <a:headEnd type="none" w="sm" len="sm"/>
            <a:tailEnd type="triangle" w="lg" len="med"/>
          </a:ln>
          <a:effectLst/>
        </p:spPr>
      </p:cxnSp>
      <p:cxnSp>
        <p:nvCxnSpPr>
          <p:cNvPr id="109" name="Curved Connector 108"/>
          <p:cNvCxnSpPr>
            <a:stCxn id="28" idx="1"/>
            <a:endCxn id="27" idx="1"/>
          </p:cNvCxnSpPr>
          <p:nvPr/>
        </p:nvCxnSpPr>
        <p:spPr bwMode="auto">
          <a:xfrm rot="10800000">
            <a:off x="7531100" y="1790700"/>
            <a:ext cx="12700" cy="762000"/>
          </a:xfrm>
          <a:prstGeom prst="curvedConnector3">
            <a:avLst>
              <a:gd name="adj1" fmla="val 1125795"/>
            </a:avLst>
          </a:prstGeom>
          <a:solidFill>
            <a:schemeClr val="accent1"/>
          </a:solidFill>
          <a:ln w="12700" cap="flat" cmpd="sng" algn="ctr">
            <a:solidFill>
              <a:srgbClr val="FF0000"/>
            </a:solidFill>
            <a:prstDash val="solid"/>
            <a:round/>
            <a:headEnd type="none" w="sm" len="sm"/>
            <a:tailEnd type="triangle" w="lg" len="med"/>
          </a:ln>
          <a:effectLst/>
        </p:spPr>
      </p:cxnSp>
      <p:cxnSp>
        <p:nvCxnSpPr>
          <p:cNvPr id="114" name="Curved Connector 113"/>
          <p:cNvCxnSpPr>
            <a:stCxn id="28" idx="1"/>
            <a:endCxn id="29" idx="1"/>
          </p:cNvCxnSpPr>
          <p:nvPr/>
        </p:nvCxnSpPr>
        <p:spPr bwMode="auto">
          <a:xfrm rot="10800000" flipV="1">
            <a:off x="7531100" y="2552700"/>
            <a:ext cx="12700" cy="762000"/>
          </a:xfrm>
          <a:prstGeom prst="curvedConnector3">
            <a:avLst>
              <a:gd name="adj1" fmla="val 1013425"/>
            </a:avLst>
          </a:prstGeom>
          <a:solidFill>
            <a:schemeClr val="accent1"/>
          </a:solidFill>
          <a:ln w="12700" cap="flat" cmpd="sng" algn="ctr">
            <a:solidFill>
              <a:srgbClr val="FF0000"/>
            </a:solidFill>
            <a:prstDash val="solid"/>
            <a:round/>
            <a:headEnd type="none" w="sm" len="sm"/>
            <a:tailEnd type="triangle" w="lg" len="med"/>
          </a:ln>
          <a:effectLst/>
        </p:spPr>
      </p:cxnSp>
      <p:cxnSp>
        <p:nvCxnSpPr>
          <p:cNvPr id="118" name="Curved Connector 117"/>
          <p:cNvCxnSpPr>
            <a:stCxn id="28" idx="1"/>
            <a:endCxn id="30" idx="1"/>
          </p:cNvCxnSpPr>
          <p:nvPr/>
        </p:nvCxnSpPr>
        <p:spPr bwMode="auto">
          <a:xfrm rot="10800000" flipV="1">
            <a:off x="7531100" y="2552700"/>
            <a:ext cx="12700" cy="1524000"/>
          </a:xfrm>
          <a:prstGeom prst="curvedConnector3">
            <a:avLst>
              <a:gd name="adj1" fmla="val 1125787"/>
            </a:avLst>
          </a:prstGeom>
          <a:solidFill>
            <a:schemeClr val="accent1"/>
          </a:solidFill>
          <a:ln w="12700" cap="flat" cmpd="sng" algn="ctr">
            <a:solidFill>
              <a:srgbClr val="FF0000"/>
            </a:solidFill>
            <a:prstDash val="solid"/>
            <a:round/>
            <a:headEnd type="none" w="sm" len="sm"/>
            <a:tailEnd type="triangle" w="lg" len="med"/>
          </a:ln>
          <a:effectLst/>
        </p:spPr>
      </p:cxnSp>
      <p:cxnSp>
        <p:nvCxnSpPr>
          <p:cNvPr id="122" name="Curved Connector 121"/>
          <p:cNvCxnSpPr>
            <a:stCxn id="33" idx="1"/>
            <a:endCxn id="31" idx="1"/>
          </p:cNvCxnSpPr>
          <p:nvPr/>
        </p:nvCxnSpPr>
        <p:spPr bwMode="auto">
          <a:xfrm rot="10800000">
            <a:off x="7988300" y="1790700"/>
            <a:ext cx="12700" cy="1524000"/>
          </a:xfrm>
          <a:prstGeom prst="curvedConnector3">
            <a:avLst>
              <a:gd name="adj1" fmla="val 1238157"/>
            </a:avLst>
          </a:prstGeom>
          <a:solidFill>
            <a:schemeClr val="accent1"/>
          </a:solidFill>
          <a:ln w="12700" cap="flat" cmpd="sng" algn="ctr">
            <a:solidFill>
              <a:srgbClr val="FF0000"/>
            </a:solidFill>
            <a:prstDash val="solid"/>
            <a:round/>
            <a:headEnd type="none" w="sm" len="sm"/>
            <a:tailEnd type="triangle" w="lg" len="med"/>
          </a:ln>
          <a:effectLst/>
        </p:spPr>
      </p:cxnSp>
      <p:cxnSp>
        <p:nvCxnSpPr>
          <p:cNvPr id="126" name="Curved Connector 125"/>
          <p:cNvCxnSpPr>
            <a:stCxn id="33" idx="1"/>
            <a:endCxn id="32" idx="1"/>
          </p:cNvCxnSpPr>
          <p:nvPr/>
        </p:nvCxnSpPr>
        <p:spPr bwMode="auto">
          <a:xfrm rot="10800000">
            <a:off x="7988300" y="2552700"/>
            <a:ext cx="12700" cy="762000"/>
          </a:xfrm>
          <a:prstGeom prst="curvedConnector3">
            <a:avLst>
              <a:gd name="adj1" fmla="val 1238157"/>
            </a:avLst>
          </a:prstGeom>
          <a:solidFill>
            <a:schemeClr val="accent1"/>
          </a:solidFill>
          <a:ln w="12700" cap="flat" cmpd="sng" algn="ctr">
            <a:solidFill>
              <a:srgbClr val="FF0000"/>
            </a:solidFill>
            <a:prstDash val="solid"/>
            <a:round/>
            <a:headEnd type="none" w="sm" len="sm"/>
            <a:tailEnd type="triangle" w="lg" len="med"/>
          </a:ln>
          <a:effectLst/>
        </p:spPr>
      </p:cxnSp>
      <p:cxnSp>
        <p:nvCxnSpPr>
          <p:cNvPr id="130" name="Curved Connector 129"/>
          <p:cNvCxnSpPr>
            <a:stCxn id="33" idx="1"/>
            <a:endCxn id="34" idx="1"/>
          </p:cNvCxnSpPr>
          <p:nvPr/>
        </p:nvCxnSpPr>
        <p:spPr bwMode="auto">
          <a:xfrm rot="10800000" flipV="1">
            <a:off x="7988300" y="3314700"/>
            <a:ext cx="12700" cy="762000"/>
          </a:xfrm>
          <a:prstGeom prst="curvedConnector3">
            <a:avLst>
              <a:gd name="adj1" fmla="val 1013425"/>
            </a:avLst>
          </a:prstGeom>
          <a:solidFill>
            <a:schemeClr val="accent1"/>
          </a:solidFill>
          <a:ln w="12700" cap="flat" cmpd="sng" algn="ctr">
            <a:solidFill>
              <a:srgbClr val="FF0000"/>
            </a:solidFill>
            <a:prstDash val="solid"/>
            <a:round/>
            <a:headEnd type="none" w="sm" len="sm"/>
            <a:tailEnd type="triangle" w="lg" len="med"/>
          </a:ln>
          <a:effectLst/>
        </p:spPr>
      </p:cxnSp>
      <p:cxnSp>
        <p:nvCxnSpPr>
          <p:cNvPr id="135" name="Curved Connector 134"/>
          <p:cNvCxnSpPr>
            <a:stCxn id="38" idx="3"/>
            <a:endCxn id="37" idx="3"/>
          </p:cNvCxnSpPr>
          <p:nvPr/>
        </p:nvCxnSpPr>
        <p:spPr bwMode="auto">
          <a:xfrm flipV="1">
            <a:off x="8674100" y="3314700"/>
            <a:ext cx="12700" cy="762000"/>
          </a:xfrm>
          <a:prstGeom prst="curvedConnector3">
            <a:avLst>
              <a:gd name="adj1" fmla="val 1800000"/>
            </a:avLst>
          </a:prstGeom>
          <a:solidFill>
            <a:schemeClr val="accent1"/>
          </a:solidFill>
          <a:ln w="12700" cap="flat" cmpd="sng" algn="ctr">
            <a:solidFill>
              <a:srgbClr val="FF0000"/>
            </a:solidFill>
            <a:prstDash val="solid"/>
            <a:round/>
            <a:headEnd type="none" w="sm" len="sm"/>
            <a:tailEnd type="triangle" w="lg" len="med"/>
          </a:ln>
          <a:effectLst/>
        </p:spPr>
      </p:cxnSp>
      <p:cxnSp>
        <p:nvCxnSpPr>
          <p:cNvPr id="138" name="Curved Connector 137"/>
          <p:cNvCxnSpPr>
            <a:stCxn id="38" idx="3"/>
            <a:endCxn id="36" idx="3"/>
          </p:cNvCxnSpPr>
          <p:nvPr/>
        </p:nvCxnSpPr>
        <p:spPr bwMode="auto">
          <a:xfrm flipV="1">
            <a:off x="8674100" y="2552700"/>
            <a:ext cx="12700" cy="1524000"/>
          </a:xfrm>
          <a:prstGeom prst="curvedConnector3">
            <a:avLst>
              <a:gd name="adj1" fmla="val 1800000"/>
            </a:avLst>
          </a:prstGeom>
          <a:solidFill>
            <a:schemeClr val="accent1"/>
          </a:solidFill>
          <a:ln w="12700" cap="flat" cmpd="sng" algn="ctr">
            <a:solidFill>
              <a:srgbClr val="FF0000"/>
            </a:solidFill>
            <a:prstDash val="solid"/>
            <a:round/>
            <a:headEnd type="none" w="sm" len="sm"/>
            <a:tailEnd type="triangle" w="lg" len="med"/>
          </a:ln>
          <a:effectLst/>
        </p:spPr>
      </p:cxnSp>
      <p:cxnSp>
        <p:nvCxnSpPr>
          <p:cNvPr id="141" name="Curved Connector 140"/>
          <p:cNvCxnSpPr>
            <a:stCxn id="38" idx="3"/>
            <a:endCxn id="35" idx="3"/>
          </p:cNvCxnSpPr>
          <p:nvPr/>
        </p:nvCxnSpPr>
        <p:spPr bwMode="auto">
          <a:xfrm flipV="1">
            <a:off x="8674100" y="1790700"/>
            <a:ext cx="12700" cy="2286000"/>
          </a:xfrm>
          <a:prstGeom prst="curvedConnector3">
            <a:avLst>
              <a:gd name="adj1" fmla="val 1800000"/>
            </a:avLst>
          </a:prstGeom>
          <a:solidFill>
            <a:schemeClr val="accent1"/>
          </a:solidFill>
          <a:ln w="12700" cap="flat" cmpd="sng" algn="ctr">
            <a:solidFill>
              <a:srgbClr val="FF0000"/>
            </a:solidFill>
            <a:prstDash val="solid"/>
            <a:round/>
            <a:headEnd type="none" w="sm" len="sm"/>
            <a:tailEnd type="triangle" w="lg" len="med"/>
          </a:ln>
          <a:effectLst/>
        </p:spPr>
      </p:cxnSp>
      <p:sp>
        <p:nvSpPr>
          <p:cNvPr id="144" name="TextBox 143"/>
          <p:cNvSpPr txBox="1"/>
          <p:nvPr/>
        </p:nvSpPr>
        <p:spPr>
          <a:xfrm>
            <a:off x="685800" y="5078849"/>
            <a:ext cx="7814960" cy="1169551"/>
          </a:xfrm>
          <a:prstGeom prst="rect">
            <a:avLst/>
          </a:prstGeom>
          <a:noFill/>
        </p:spPr>
        <p:txBody>
          <a:bodyPr wrap="none" rtlCol="0">
            <a:spAutoFit/>
          </a:bodyPr>
          <a:lstStyle/>
          <a:p>
            <a:pPr marL="342900" indent="-342900">
              <a:buAutoNum type="arabicPeriod"/>
            </a:pPr>
            <a:r>
              <a:rPr lang="en-US" sz="1400" b="1" dirty="0" smtClean="0"/>
              <a:t>Each processor begins receiving non-local parts of x it needs.</a:t>
            </a:r>
          </a:p>
          <a:p>
            <a:pPr marL="342900" indent="-342900">
              <a:buAutoNum type="arabicPeriod"/>
            </a:pPr>
            <a:r>
              <a:rPr lang="en-US" sz="1400" b="1" dirty="0" smtClean="0">
                <a:solidFill>
                  <a:schemeClr val="bg2"/>
                </a:solidFill>
              </a:rPr>
              <a:t>Each processor computes partial results from its local part of x and B, and stores in y.</a:t>
            </a:r>
          </a:p>
          <a:p>
            <a:pPr marL="342900" indent="-342900">
              <a:buAutoNum type="arabicPeriod"/>
            </a:pPr>
            <a:r>
              <a:rPr lang="en-US" sz="1400" b="1" dirty="0" smtClean="0">
                <a:solidFill>
                  <a:schemeClr val="bg2"/>
                </a:solidFill>
              </a:rPr>
              <a:t>Each processor finishes receiving non-local parts of x it needs.</a:t>
            </a:r>
          </a:p>
          <a:p>
            <a:pPr marL="342900" indent="-342900">
              <a:buAutoNum type="arabicPeriod"/>
            </a:pPr>
            <a:r>
              <a:rPr lang="en-US" sz="1400" b="1" dirty="0" smtClean="0">
                <a:solidFill>
                  <a:schemeClr val="bg2"/>
                </a:solidFill>
              </a:rPr>
              <a:t>Each processor computes partial results from non-local part of x and B, and</a:t>
            </a:r>
            <a:r>
              <a:rPr lang="en-US" sz="1400" b="1" dirty="0">
                <a:solidFill>
                  <a:schemeClr val="bg2"/>
                </a:solidFill>
              </a:rPr>
              <a:t/>
            </a:r>
            <a:br>
              <a:rPr lang="en-US" sz="1400" b="1" dirty="0">
                <a:solidFill>
                  <a:schemeClr val="bg2"/>
                </a:solidFill>
              </a:rPr>
            </a:br>
            <a:r>
              <a:rPr lang="en-US" sz="1400" b="1" dirty="0" smtClean="0">
                <a:solidFill>
                  <a:schemeClr val="bg2"/>
                </a:solidFill>
              </a:rPr>
              <a:t>adds to </a:t>
            </a:r>
            <a:r>
              <a:rPr lang="en-US" sz="1400" b="1" dirty="0" smtClean="0">
                <a:solidFill>
                  <a:schemeClr val="bg2"/>
                </a:solidFill>
              </a:rPr>
              <a:t>partial result in y</a:t>
            </a:r>
            <a:r>
              <a:rPr lang="en-US" sz="1400" b="1" dirty="0" smtClean="0">
                <a:solidFill>
                  <a:schemeClr val="bg2"/>
                </a:solidFill>
              </a:rPr>
              <a:t>.</a:t>
            </a:r>
          </a:p>
        </p:txBody>
      </p:sp>
      <p:sp>
        <p:nvSpPr>
          <p:cNvPr id="145" name="TextBox 144"/>
          <p:cNvSpPr txBox="1"/>
          <p:nvPr/>
        </p:nvSpPr>
        <p:spPr>
          <a:xfrm>
            <a:off x="381000" y="1611868"/>
            <a:ext cx="1506317" cy="369332"/>
          </a:xfrm>
          <a:prstGeom prst="rect">
            <a:avLst/>
          </a:prstGeom>
          <a:noFill/>
        </p:spPr>
        <p:txBody>
          <a:bodyPr wrap="none" rtlCol="0">
            <a:spAutoFit/>
          </a:bodyPr>
          <a:lstStyle/>
          <a:p>
            <a:pPr algn="ctr"/>
            <a:r>
              <a:rPr lang="en-US" sz="1800" b="1" dirty="0" smtClean="0"/>
              <a:t>Processor 1</a:t>
            </a:r>
            <a:endParaRPr lang="en-US" sz="1800" b="1" dirty="0"/>
          </a:p>
        </p:txBody>
      </p:sp>
      <p:sp>
        <p:nvSpPr>
          <p:cNvPr id="146" name="TextBox 145"/>
          <p:cNvSpPr txBox="1"/>
          <p:nvPr/>
        </p:nvSpPr>
        <p:spPr>
          <a:xfrm>
            <a:off x="381000" y="2373868"/>
            <a:ext cx="1506317" cy="369332"/>
          </a:xfrm>
          <a:prstGeom prst="rect">
            <a:avLst/>
          </a:prstGeom>
          <a:noFill/>
        </p:spPr>
        <p:txBody>
          <a:bodyPr wrap="none" rtlCol="0">
            <a:spAutoFit/>
          </a:bodyPr>
          <a:lstStyle/>
          <a:p>
            <a:pPr algn="ctr"/>
            <a:r>
              <a:rPr lang="en-US" sz="1800" b="1" dirty="0" smtClean="0"/>
              <a:t>Processor 2</a:t>
            </a:r>
            <a:endParaRPr lang="en-US" sz="1800" b="1" dirty="0"/>
          </a:p>
        </p:txBody>
      </p:sp>
      <p:sp>
        <p:nvSpPr>
          <p:cNvPr id="147" name="TextBox 146"/>
          <p:cNvSpPr txBox="1"/>
          <p:nvPr/>
        </p:nvSpPr>
        <p:spPr>
          <a:xfrm>
            <a:off x="381000" y="3135868"/>
            <a:ext cx="1506317" cy="369332"/>
          </a:xfrm>
          <a:prstGeom prst="rect">
            <a:avLst/>
          </a:prstGeom>
          <a:noFill/>
        </p:spPr>
        <p:txBody>
          <a:bodyPr wrap="none" rtlCol="0">
            <a:spAutoFit/>
          </a:bodyPr>
          <a:lstStyle/>
          <a:p>
            <a:pPr algn="ctr"/>
            <a:r>
              <a:rPr lang="en-US" sz="1800" b="1" dirty="0" smtClean="0"/>
              <a:t>Processor 3</a:t>
            </a:r>
            <a:endParaRPr lang="en-US" sz="1800" b="1" dirty="0"/>
          </a:p>
        </p:txBody>
      </p:sp>
      <p:sp>
        <p:nvSpPr>
          <p:cNvPr id="148" name="TextBox 147"/>
          <p:cNvSpPr txBox="1"/>
          <p:nvPr/>
        </p:nvSpPr>
        <p:spPr>
          <a:xfrm>
            <a:off x="381000" y="3897868"/>
            <a:ext cx="1506317" cy="369332"/>
          </a:xfrm>
          <a:prstGeom prst="rect">
            <a:avLst/>
          </a:prstGeom>
          <a:noFill/>
        </p:spPr>
        <p:txBody>
          <a:bodyPr wrap="none" rtlCol="0">
            <a:spAutoFit/>
          </a:bodyPr>
          <a:lstStyle/>
          <a:p>
            <a:pPr algn="ctr"/>
            <a:r>
              <a:rPr lang="en-US" sz="1800" b="1" dirty="0" smtClean="0"/>
              <a:t>Processor 4</a:t>
            </a:r>
            <a:endParaRPr lang="en-US" sz="1800" b="1" dirty="0"/>
          </a:p>
        </p:txBody>
      </p:sp>
      <p:sp>
        <p:nvSpPr>
          <p:cNvPr id="149" name="Rectangle 148"/>
          <p:cNvSpPr/>
          <p:nvPr/>
        </p:nvSpPr>
        <p:spPr bwMode="auto">
          <a:xfrm>
            <a:off x="1968053" y="4724400"/>
            <a:ext cx="241747" cy="228600"/>
          </a:xfrm>
          <a:prstGeom prst="rect">
            <a:avLst/>
          </a:prstGeom>
          <a:solidFill>
            <a:srgbClr val="618FFD"/>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b="1" i="0" u="none" strike="noStrike" cap="none" normalizeH="0" baseline="0" dirty="0" smtClean="0">
              <a:ln>
                <a:noFill/>
              </a:ln>
              <a:solidFill>
                <a:schemeClr val="tx1"/>
              </a:solidFill>
              <a:effectLst/>
              <a:latin typeface="Arial" pitchFamily="-110" charset="0"/>
            </a:endParaRPr>
          </a:p>
        </p:txBody>
      </p:sp>
      <p:sp>
        <p:nvSpPr>
          <p:cNvPr id="150" name="TextBox 149"/>
          <p:cNvSpPr txBox="1"/>
          <p:nvPr/>
        </p:nvSpPr>
        <p:spPr>
          <a:xfrm>
            <a:off x="2233577" y="4648200"/>
            <a:ext cx="2364750" cy="307777"/>
          </a:xfrm>
          <a:prstGeom prst="rect">
            <a:avLst/>
          </a:prstGeom>
          <a:noFill/>
        </p:spPr>
        <p:txBody>
          <a:bodyPr wrap="none" rtlCol="0">
            <a:spAutoFit/>
          </a:bodyPr>
          <a:lstStyle/>
          <a:p>
            <a:r>
              <a:rPr lang="en-US" sz="1400" b="1" dirty="0" smtClean="0"/>
              <a:t>= local part of data object</a:t>
            </a:r>
            <a:endParaRPr lang="en-US" sz="1400" b="1" dirty="0"/>
          </a:p>
        </p:txBody>
      </p:sp>
      <p:sp>
        <p:nvSpPr>
          <p:cNvPr id="151" name="Rectangle 150"/>
          <p:cNvSpPr/>
          <p:nvPr/>
        </p:nvSpPr>
        <p:spPr bwMode="auto">
          <a:xfrm>
            <a:off x="5016053" y="4724400"/>
            <a:ext cx="241747" cy="228600"/>
          </a:xfrm>
          <a:prstGeom prst="rect">
            <a:avLst/>
          </a:prstGeom>
          <a:solidFill>
            <a:schemeClr val="accent5"/>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algn="ctr"/>
            <a:endParaRPr lang="en-US" sz="1400" b="1" dirty="0"/>
          </a:p>
        </p:txBody>
      </p:sp>
      <p:sp>
        <p:nvSpPr>
          <p:cNvPr id="152" name="TextBox 151"/>
          <p:cNvSpPr txBox="1"/>
          <p:nvPr/>
        </p:nvSpPr>
        <p:spPr>
          <a:xfrm>
            <a:off x="5257800" y="4648200"/>
            <a:ext cx="3595856" cy="307777"/>
          </a:xfrm>
          <a:prstGeom prst="rect">
            <a:avLst/>
          </a:prstGeom>
          <a:noFill/>
        </p:spPr>
        <p:txBody>
          <a:bodyPr wrap="none" rtlCol="0">
            <a:spAutoFit/>
          </a:bodyPr>
          <a:lstStyle/>
          <a:p>
            <a:r>
              <a:rPr lang="en-US" sz="1400" b="1" dirty="0" smtClean="0"/>
              <a:t>= buffer for non-local part of data object</a:t>
            </a:r>
            <a:endParaRPr lang="en-US" sz="1400" b="1" dirty="0"/>
          </a:p>
        </p:txBody>
      </p:sp>
    </p:spTree>
    <p:extLst>
      <p:ext uri="{BB962C8B-B14F-4D97-AF65-F5344CB8AC3E}">
        <p14:creationId xmlns:p14="http://schemas.microsoft.com/office/powerpoint/2010/main" xmlns="" val="279846078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p:cNvSpPr/>
          <p:nvPr/>
        </p:nvSpPr>
        <p:spPr bwMode="auto">
          <a:xfrm>
            <a:off x="7073900" y="3733800"/>
            <a:ext cx="228600" cy="685800"/>
          </a:xfrm>
          <a:prstGeom prst="rect">
            <a:avLst/>
          </a:prstGeom>
          <a:solidFill>
            <a:schemeClr val="accent5"/>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algn="ctr"/>
            <a:endParaRPr lang="en-US" sz="1400" b="1" dirty="0"/>
          </a:p>
        </p:txBody>
      </p:sp>
      <p:sp>
        <p:nvSpPr>
          <p:cNvPr id="33" name="Rectangle 32"/>
          <p:cNvSpPr/>
          <p:nvPr/>
        </p:nvSpPr>
        <p:spPr bwMode="auto">
          <a:xfrm>
            <a:off x="7988300" y="2971800"/>
            <a:ext cx="228600" cy="685800"/>
          </a:xfrm>
          <a:prstGeom prst="rect">
            <a:avLst/>
          </a:prstGeom>
          <a:solidFill>
            <a:srgbClr val="618FFD"/>
          </a:solidFill>
          <a:ln w="28575" cap="flat" cmpd="sng" algn="ctr">
            <a:solidFill>
              <a:srgbClr val="FF0000"/>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b="1" i="0" u="none" strike="noStrike" cap="none" normalizeH="0" baseline="0" dirty="0" smtClean="0">
              <a:ln>
                <a:noFill/>
              </a:ln>
              <a:solidFill>
                <a:schemeClr val="tx1"/>
              </a:solidFill>
              <a:effectLst/>
              <a:latin typeface="Arial" pitchFamily="-110" charset="0"/>
            </a:endParaRPr>
          </a:p>
        </p:txBody>
      </p:sp>
      <p:sp>
        <p:nvSpPr>
          <p:cNvPr id="29" name="Rectangle 28"/>
          <p:cNvSpPr/>
          <p:nvPr/>
        </p:nvSpPr>
        <p:spPr bwMode="auto">
          <a:xfrm>
            <a:off x="7531100" y="2971800"/>
            <a:ext cx="228600" cy="685800"/>
          </a:xfrm>
          <a:prstGeom prst="rect">
            <a:avLst/>
          </a:prstGeom>
          <a:solidFill>
            <a:schemeClr val="accent5"/>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algn="ctr"/>
            <a:endParaRPr lang="en-US" sz="1400" b="1" dirty="0"/>
          </a:p>
        </p:txBody>
      </p:sp>
      <p:sp>
        <p:nvSpPr>
          <p:cNvPr id="25" name="Rectangle 24"/>
          <p:cNvSpPr/>
          <p:nvPr/>
        </p:nvSpPr>
        <p:spPr bwMode="auto">
          <a:xfrm>
            <a:off x="7073900" y="2971800"/>
            <a:ext cx="228600" cy="685800"/>
          </a:xfrm>
          <a:prstGeom prst="rect">
            <a:avLst/>
          </a:prstGeom>
          <a:solidFill>
            <a:schemeClr val="accent5"/>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algn="ctr"/>
            <a:endParaRPr lang="en-US" sz="1400" b="1" dirty="0"/>
          </a:p>
        </p:txBody>
      </p:sp>
      <p:sp>
        <p:nvSpPr>
          <p:cNvPr id="36" name="Rectangle 35"/>
          <p:cNvSpPr/>
          <p:nvPr/>
        </p:nvSpPr>
        <p:spPr bwMode="auto">
          <a:xfrm>
            <a:off x="8445500" y="2209800"/>
            <a:ext cx="228600" cy="685800"/>
          </a:xfrm>
          <a:prstGeom prst="rect">
            <a:avLst/>
          </a:prstGeom>
          <a:solidFill>
            <a:schemeClr val="accent5"/>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algn="ctr"/>
            <a:endParaRPr lang="en-US" sz="1400" b="1" dirty="0"/>
          </a:p>
        </p:txBody>
      </p:sp>
      <p:sp>
        <p:nvSpPr>
          <p:cNvPr id="32" name="Rectangle 31"/>
          <p:cNvSpPr/>
          <p:nvPr/>
        </p:nvSpPr>
        <p:spPr bwMode="auto">
          <a:xfrm>
            <a:off x="7988300" y="2209800"/>
            <a:ext cx="228600" cy="685800"/>
          </a:xfrm>
          <a:prstGeom prst="rect">
            <a:avLst/>
          </a:prstGeom>
          <a:solidFill>
            <a:schemeClr val="accent5"/>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algn="ctr"/>
            <a:endParaRPr lang="en-US" sz="1400" b="1" dirty="0"/>
          </a:p>
        </p:txBody>
      </p:sp>
      <p:sp>
        <p:nvSpPr>
          <p:cNvPr id="28" name="Rectangle 27"/>
          <p:cNvSpPr/>
          <p:nvPr/>
        </p:nvSpPr>
        <p:spPr bwMode="auto">
          <a:xfrm>
            <a:off x="7531100" y="2209800"/>
            <a:ext cx="228600" cy="685800"/>
          </a:xfrm>
          <a:prstGeom prst="rect">
            <a:avLst/>
          </a:prstGeom>
          <a:solidFill>
            <a:srgbClr val="618FFD"/>
          </a:solidFill>
          <a:ln w="28575" cap="flat" cmpd="sng" algn="ctr">
            <a:solidFill>
              <a:srgbClr val="FF0000"/>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b="1" i="0" u="none" strike="noStrike" cap="none" normalizeH="0" baseline="0" dirty="0" smtClean="0">
              <a:ln>
                <a:noFill/>
              </a:ln>
              <a:solidFill>
                <a:schemeClr val="tx1"/>
              </a:solidFill>
              <a:effectLst/>
              <a:latin typeface="Arial" pitchFamily="-110" charset="0"/>
            </a:endParaRPr>
          </a:p>
        </p:txBody>
      </p:sp>
      <p:sp>
        <p:nvSpPr>
          <p:cNvPr id="24" name="Rectangle 23"/>
          <p:cNvSpPr/>
          <p:nvPr/>
        </p:nvSpPr>
        <p:spPr bwMode="auto">
          <a:xfrm>
            <a:off x="7073900" y="2209800"/>
            <a:ext cx="228600" cy="685800"/>
          </a:xfrm>
          <a:prstGeom prst="rect">
            <a:avLst/>
          </a:prstGeom>
          <a:solidFill>
            <a:schemeClr val="accent5"/>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algn="ctr"/>
            <a:endParaRPr lang="en-US" sz="1400" b="1" dirty="0"/>
          </a:p>
        </p:txBody>
      </p:sp>
      <p:sp>
        <p:nvSpPr>
          <p:cNvPr id="35" name="Rectangle 34"/>
          <p:cNvSpPr/>
          <p:nvPr/>
        </p:nvSpPr>
        <p:spPr bwMode="auto">
          <a:xfrm>
            <a:off x="8445500" y="1447800"/>
            <a:ext cx="228600" cy="685800"/>
          </a:xfrm>
          <a:prstGeom prst="rect">
            <a:avLst/>
          </a:prstGeom>
          <a:solidFill>
            <a:schemeClr val="accent5"/>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algn="ctr"/>
            <a:endParaRPr lang="en-US" sz="1400" b="1" dirty="0"/>
          </a:p>
        </p:txBody>
      </p:sp>
      <p:sp>
        <p:nvSpPr>
          <p:cNvPr id="31" name="Rectangle 30"/>
          <p:cNvSpPr/>
          <p:nvPr/>
        </p:nvSpPr>
        <p:spPr bwMode="auto">
          <a:xfrm>
            <a:off x="7988300" y="1447800"/>
            <a:ext cx="228600" cy="685800"/>
          </a:xfrm>
          <a:prstGeom prst="rect">
            <a:avLst/>
          </a:prstGeom>
          <a:solidFill>
            <a:schemeClr val="accent5"/>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algn="ctr"/>
            <a:endParaRPr lang="en-US" sz="1400" b="1" dirty="0"/>
          </a:p>
        </p:txBody>
      </p:sp>
      <p:sp>
        <p:nvSpPr>
          <p:cNvPr id="23" name="Rectangle 22"/>
          <p:cNvSpPr/>
          <p:nvPr/>
        </p:nvSpPr>
        <p:spPr bwMode="auto">
          <a:xfrm>
            <a:off x="7073900" y="1447800"/>
            <a:ext cx="228600" cy="685800"/>
          </a:xfrm>
          <a:prstGeom prst="rect">
            <a:avLst/>
          </a:prstGeom>
          <a:solidFill>
            <a:srgbClr val="618FFD"/>
          </a:solidFill>
          <a:ln w="28575" cap="flat" cmpd="sng" algn="ctr">
            <a:solidFill>
              <a:srgbClr val="FF0000"/>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b="1" i="0" u="none" strike="noStrike" cap="none" normalizeH="0" baseline="0" dirty="0" smtClean="0">
              <a:ln>
                <a:noFill/>
              </a:ln>
              <a:solidFill>
                <a:schemeClr val="tx1"/>
              </a:solidFill>
              <a:effectLst/>
              <a:latin typeface="Arial" pitchFamily="-110" charset="0"/>
            </a:endParaRPr>
          </a:p>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b="1" i="0" u="none" strike="noStrike" cap="none" normalizeH="0" baseline="0" dirty="0" smtClean="0">
              <a:ln>
                <a:noFill/>
              </a:ln>
              <a:solidFill>
                <a:schemeClr val="tx1"/>
              </a:solidFill>
              <a:effectLst/>
              <a:latin typeface="Arial" pitchFamily="-110" charset="0"/>
            </a:endParaRPr>
          </a:p>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b="1" i="0" u="none" strike="noStrike" cap="none" normalizeH="0" baseline="0" dirty="0" smtClean="0">
              <a:ln>
                <a:noFill/>
              </a:ln>
              <a:solidFill>
                <a:schemeClr val="tx1"/>
              </a:solidFill>
              <a:effectLst/>
              <a:latin typeface="Arial" pitchFamily="-110" charset="0"/>
            </a:endParaRPr>
          </a:p>
        </p:txBody>
      </p:sp>
      <p:sp>
        <p:nvSpPr>
          <p:cNvPr id="27" name="Rectangle 26"/>
          <p:cNvSpPr/>
          <p:nvPr/>
        </p:nvSpPr>
        <p:spPr bwMode="auto">
          <a:xfrm>
            <a:off x="7531100" y="1447800"/>
            <a:ext cx="228600" cy="685800"/>
          </a:xfrm>
          <a:prstGeom prst="rect">
            <a:avLst/>
          </a:prstGeom>
          <a:solidFill>
            <a:schemeClr val="accent5"/>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algn="ctr"/>
            <a:endParaRPr lang="en-US" sz="1400" b="1" dirty="0"/>
          </a:p>
        </p:txBody>
      </p:sp>
      <p:sp>
        <p:nvSpPr>
          <p:cNvPr id="2" name="Title 1"/>
          <p:cNvSpPr>
            <a:spLocks noGrp="1"/>
          </p:cNvSpPr>
          <p:nvPr>
            <p:ph type="title"/>
          </p:nvPr>
        </p:nvSpPr>
        <p:spPr/>
        <p:txBody>
          <a:bodyPr/>
          <a:lstStyle/>
          <a:p>
            <a:r>
              <a:rPr lang="en-US" dirty="0" err="1" smtClean="0"/>
              <a:t>PETSc</a:t>
            </a:r>
            <a:r>
              <a:rPr lang="en-US" dirty="0" smtClean="0"/>
              <a:t> y = </a:t>
            </a:r>
            <a:r>
              <a:rPr lang="en-US" dirty="0" err="1" smtClean="0"/>
              <a:t>Bx</a:t>
            </a:r>
            <a:r>
              <a:rPr lang="en-US" dirty="0" smtClean="0"/>
              <a:t>  Parallel Mapping</a:t>
            </a:r>
            <a:br>
              <a:rPr lang="en-US" dirty="0" smtClean="0"/>
            </a:br>
            <a:r>
              <a:rPr lang="en-US" sz="2400" dirty="0" smtClean="0"/>
              <a:t>4 Processor Example</a:t>
            </a:r>
            <a:endParaRPr lang="en-US" dirty="0"/>
          </a:p>
        </p:txBody>
      </p:sp>
      <p:sp>
        <p:nvSpPr>
          <p:cNvPr id="5" name="Rectangle 4"/>
          <p:cNvSpPr/>
          <p:nvPr/>
        </p:nvSpPr>
        <p:spPr bwMode="auto">
          <a:xfrm>
            <a:off x="3581400" y="1447800"/>
            <a:ext cx="2743200" cy="685800"/>
          </a:xfrm>
          <a:prstGeom prst="rect">
            <a:avLst/>
          </a:prstGeom>
          <a:solidFill>
            <a:srgbClr val="618FFD"/>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algn="ctr"/>
            <a:endParaRPr lang="en-US" sz="1400" b="1" dirty="0"/>
          </a:p>
        </p:txBody>
      </p:sp>
      <p:sp>
        <p:nvSpPr>
          <p:cNvPr id="7" name="Rectangle 6"/>
          <p:cNvSpPr/>
          <p:nvPr/>
        </p:nvSpPr>
        <p:spPr bwMode="auto">
          <a:xfrm>
            <a:off x="3581400" y="2209800"/>
            <a:ext cx="2743200" cy="685800"/>
          </a:xfrm>
          <a:prstGeom prst="rect">
            <a:avLst/>
          </a:prstGeom>
          <a:solidFill>
            <a:srgbClr val="618FFD"/>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algn="ctr"/>
            <a:endParaRPr lang="en-US" sz="1400" b="1" dirty="0"/>
          </a:p>
        </p:txBody>
      </p:sp>
      <p:sp>
        <p:nvSpPr>
          <p:cNvPr id="8" name="Rectangle 7"/>
          <p:cNvSpPr/>
          <p:nvPr/>
        </p:nvSpPr>
        <p:spPr bwMode="auto">
          <a:xfrm>
            <a:off x="3581400" y="2971800"/>
            <a:ext cx="2743200" cy="685800"/>
          </a:xfrm>
          <a:prstGeom prst="rect">
            <a:avLst/>
          </a:prstGeom>
          <a:solidFill>
            <a:srgbClr val="618FFD"/>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algn="ctr"/>
            <a:endParaRPr lang="en-US" sz="1400" b="1" dirty="0"/>
          </a:p>
        </p:txBody>
      </p:sp>
      <p:sp>
        <p:nvSpPr>
          <p:cNvPr id="9" name="Rectangle 8"/>
          <p:cNvSpPr/>
          <p:nvPr/>
        </p:nvSpPr>
        <p:spPr bwMode="auto">
          <a:xfrm>
            <a:off x="3581400" y="3733800"/>
            <a:ext cx="2743200" cy="685800"/>
          </a:xfrm>
          <a:prstGeom prst="rect">
            <a:avLst/>
          </a:prstGeom>
          <a:solidFill>
            <a:srgbClr val="618FFD"/>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algn="ctr"/>
            <a:endParaRPr lang="en-US" sz="1400" b="1" dirty="0"/>
          </a:p>
        </p:txBody>
      </p:sp>
      <p:sp>
        <p:nvSpPr>
          <p:cNvPr id="15" name="Rectangle 14"/>
          <p:cNvSpPr/>
          <p:nvPr/>
        </p:nvSpPr>
        <p:spPr bwMode="auto">
          <a:xfrm>
            <a:off x="2501453" y="1447800"/>
            <a:ext cx="228600" cy="685800"/>
          </a:xfrm>
          <a:prstGeom prst="rect">
            <a:avLst/>
          </a:prstGeom>
          <a:solidFill>
            <a:srgbClr val="618FFD"/>
          </a:solidFill>
          <a:ln w="28575" cap="flat" cmpd="sng" algn="ctr">
            <a:solidFill>
              <a:srgbClr val="FF0000"/>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b="1" i="0" u="none" strike="noStrike" cap="none" normalizeH="0" baseline="0" dirty="0" smtClean="0">
              <a:ln>
                <a:noFill/>
              </a:ln>
              <a:solidFill>
                <a:schemeClr val="tx1"/>
              </a:solidFill>
              <a:effectLst/>
              <a:latin typeface="Arial" pitchFamily="-110" charset="0"/>
            </a:endParaRPr>
          </a:p>
        </p:txBody>
      </p:sp>
      <p:sp>
        <p:nvSpPr>
          <p:cNvPr id="16" name="TextBox 15"/>
          <p:cNvSpPr txBox="1"/>
          <p:nvPr/>
        </p:nvSpPr>
        <p:spPr>
          <a:xfrm>
            <a:off x="2425253" y="990600"/>
            <a:ext cx="394147" cy="369332"/>
          </a:xfrm>
          <a:prstGeom prst="rect">
            <a:avLst/>
          </a:prstGeom>
          <a:noFill/>
        </p:spPr>
        <p:txBody>
          <a:bodyPr wrap="square" rtlCol="0">
            <a:spAutoFit/>
          </a:bodyPr>
          <a:lstStyle/>
          <a:p>
            <a:pPr algn="ctr"/>
            <a:r>
              <a:rPr lang="en-US" sz="1800" b="1" dirty="0"/>
              <a:t>y</a:t>
            </a:r>
          </a:p>
        </p:txBody>
      </p:sp>
      <p:sp>
        <p:nvSpPr>
          <p:cNvPr id="17" name="TextBox 16"/>
          <p:cNvSpPr txBox="1"/>
          <p:nvPr/>
        </p:nvSpPr>
        <p:spPr>
          <a:xfrm>
            <a:off x="2958653" y="990600"/>
            <a:ext cx="394147" cy="369332"/>
          </a:xfrm>
          <a:prstGeom prst="rect">
            <a:avLst/>
          </a:prstGeom>
          <a:noFill/>
        </p:spPr>
        <p:txBody>
          <a:bodyPr wrap="square" rtlCol="0">
            <a:spAutoFit/>
          </a:bodyPr>
          <a:lstStyle/>
          <a:p>
            <a:pPr algn="ctr"/>
            <a:r>
              <a:rPr lang="en-US" sz="1800" b="1" dirty="0" smtClean="0"/>
              <a:t>=</a:t>
            </a:r>
            <a:endParaRPr lang="en-US" sz="1800" b="1" dirty="0"/>
          </a:p>
        </p:txBody>
      </p:sp>
      <p:sp>
        <p:nvSpPr>
          <p:cNvPr id="18" name="TextBox 17"/>
          <p:cNvSpPr txBox="1"/>
          <p:nvPr/>
        </p:nvSpPr>
        <p:spPr>
          <a:xfrm>
            <a:off x="4724400" y="990600"/>
            <a:ext cx="394147" cy="369332"/>
          </a:xfrm>
          <a:prstGeom prst="rect">
            <a:avLst/>
          </a:prstGeom>
          <a:noFill/>
        </p:spPr>
        <p:txBody>
          <a:bodyPr wrap="square" rtlCol="0">
            <a:spAutoFit/>
          </a:bodyPr>
          <a:lstStyle/>
          <a:p>
            <a:pPr algn="ctr"/>
            <a:r>
              <a:rPr lang="en-US" sz="1800" b="1" dirty="0" smtClean="0"/>
              <a:t>B</a:t>
            </a:r>
            <a:endParaRPr lang="en-US" sz="1800" b="1" dirty="0"/>
          </a:p>
        </p:txBody>
      </p:sp>
      <p:sp>
        <p:nvSpPr>
          <p:cNvPr id="19" name="TextBox 18"/>
          <p:cNvSpPr txBox="1"/>
          <p:nvPr/>
        </p:nvSpPr>
        <p:spPr>
          <a:xfrm>
            <a:off x="7670353" y="990600"/>
            <a:ext cx="394147" cy="369332"/>
          </a:xfrm>
          <a:prstGeom prst="rect">
            <a:avLst/>
          </a:prstGeom>
          <a:noFill/>
        </p:spPr>
        <p:txBody>
          <a:bodyPr wrap="square" rtlCol="0">
            <a:spAutoFit/>
          </a:bodyPr>
          <a:lstStyle/>
          <a:p>
            <a:pPr algn="ctr"/>
            <a:r>
              <a:rPr lang="en-US" sz="1800" b="1" dirty="0"/>
              <a:t>x</a:t>
            </a:r>
          </a:p>
        </p:txBody>
      </p:sp>
      <p:sp>
        <p:nvSpPr>
          <p:cNvPr id="20" name="Rectangle 19"/>
          <p:cNvSpPr/>
          <p:nvPr/>
        </p:nvSpPr>
        <p:spPr bwMode="auto">
          <a:xfrm>
            <a:off x="2501453" y="2209800"/>
            <a:ext cx="228600" cy="685800"/>
          </a:xfrm>
          <a:prstGeom prst="rect">
            <a:avLst/>
          </a:prstGeom>
          <a:solidFill>
            <a:srgbClr val="618FFD"/>
          </a:solidFill>
          <a:ln w="28575" cap="flat" cmpd="sng" algn="ctr">
            <a:solidFill>
              <a:srgbClr val="FF0000"/>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b="1" i="0" u="none" strike="noStrike" cap="none" normalizeH="0" baseline="0" dirty="0" smtClean="0">
              <a:ln>
                <a:noFill/>
              </a:ln>
              <a:solidFill>
                <a:schemeClr val="tx1"/>
              </a:solidFill>
              <a:effectLst/>
              <a:latin typeface="Arial" pitchFamily="-110" charset="0"/>
            </a:endParaRPr>
          </a:p>
        </p:txBody>
      </p:sp>
      <p:sp>
        <p:nvSpPr>
          <p:cNvPr id="21" name="Rectangle 20"/>
          <p:cNvSpPr/>
          <p:nvPr/>
        </p:nvSpPr>
        <p:spPr bwMode="auto">
          <a:xfrm>
            <a:off x="2501453" y="2971800"/>
            <a:ext cx="228600" cy="685800"/>
          </a:xfrm>
          <a:prstGeom prst="rect">
            <a:avLst/>
          </a:prstGeom>
          <a:solidFill>
            <a:srgbClr val="618FFD"/>
          </a:solidFill>
          <a:ln w="28575" cap="flat" cmpd="sng" algn="ctr">
            <a:solidFill>
              <a:srgbClr val="FF0000"/>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b="1" i="0" u="none" strike="noStrike" cap="none" normalizeH="0" baseline="0" dirty="0" smtClean="0">
              <a:ln>
                <a:noFill/>
              </a:ln>
              <a:solidFill>
                <a:schemeClr val="tx1"/>
              </a:solidFill>
              <a:effectLst/>
              <a:latin typeface="Arial" pitchFamily="-110" charset="0"/>
            </a:endParaRPr>
          </a:p>
        </p:txBody>
      </p:sp>
      <p:sp>
        <p:nvSpPr>
          <p:cNvPr id="22" name="Rectangle 21"/>
          <p:cNvSpPr/>
          <p:nvPr/>
        </p:nvSpPr>
        <p:spPr bwMode="auto">
          <a:xfrm>
            <a:off x="2501453" y="3733800"/>
            <a:ext cx="228600" cy="685800"/>
          </a:xfrm>
          <a:prstGeom prst="rect">
            <a:avLst/>
          </a:prstGeom>
          <a:solidFill>
            <a:srgbClr val="618FFD"/>
          </a:solidFill>
          <a:ln w="28575" cap="flat" cmpd="sng" algn="ctr">
            <a:solidFill>
              <a:srgbClr val="FF0000"/>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b="1" i="0" u="none" strike="noStrike" cap="none" normalizeH="0" baseline="0" dirty="0" smtClean="0">
              <a:ln>
                <a:noFill/>
              </a:ln>
              <a:solidFill>
                <a:schemeClr val="tx1"/>
              </a:solidFill>
              <a:effectLst/>
              <a:latin typeface="Arial" pitchFamily="-110" charset="0"/>
            </a:endParaRPr>
          </a:p>
        </p:txBody>
      </p:sp>
      <p:sp>
        <p:nvSpPr>
          <p:cNvPr id="30" name="Rectangle 29"/>
          <p:cNvSpPr/>
          <p:nvPr/>
        </p:nvSpPr>
        <p:spPr bwMode="auto">
          <a:xfrm>
            <a:off x="7531100" y="3733800"/>
            <a:ext cx="228600" cy="685800"/>
          </a:xfrm>
          <a:prstGeom prst="rect">
            <a:avLst/>
          </a:prstGeom>
          <a:solidFill>
            <a:schemeClr val="accent5"/>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algn="ctr"/>
            <a:endParaRPr lang="en-US" sz="1400" b="1" dirty="0"/>
          </a:p>
        </p:txBody>
      </p:sp>
      <p:sp>
        <p:nvSpPr>
          <p:cNvPr id="34" name="Rectangle 33"/>
          <p:cNvSpPr/>
          <p:nvPr/>
        </p:nvSpPr>
        <p:spPr bwMode="auto">
          <a:xfrm>
            <a:off x="7988300" y="3733800"/>
            <a:ext cx="228600" cy="685800"/>
          </a:xfrm>
          <a:prstGeom prst="rect">
            <a:avLst/>
          </a:prstGeom>
          <a:solidFill>
            <a:schemeClr val="accent5"/>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algn="ctr"/>
            <a:endParaRPr lang="en-US" sz="1400" b="1" dirty="0"/>
          </a:p>
        </p:txBody>
      </p:sp>
      <p:sp>
        <p:nvSpPr>
          <p:cNvPr id="37" name="Rectangle 36"/>
          <p:cNvSpPr/>
          <p:nvPr/>
        </p:nvSpPr>
        <p:spPr bwMode="auto">
          <a:xfrm>
            <a:off x="8445500" y="2971800"/>
            <a:ext cx="228600" cy="685800"/>
          </a:xfrm>
          <a:prstGeom prst="rect">
            <a:avLst/>
          </a:prstGeom>
          <a:solidFill>
            <a:schemeClr val="accent5"/>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algn="ctr"/>
            <a:endParaRPr lang="en-US" sz="1400" b="1" dirty="0"/>
          </a:p>
        </p:txBody>
      </p:sp>
      <p:sp>
        <p:nvSpPr>
          <p:cNvPr id="38" name="Rectangle 37"/>
          <p:cNvSpPr/>
          <p:nvPr/>
        </p:nvSpPr>
        <p:spPr bwMode="auto">
          <a:xfrm>
            <a:off x="8445500" y="3733800"/>
            <a:ext cx="228600" cy="685800"/>
          </a:xfrm>
          <a:prstGeom prst="rect">
            <a:avLst/>
          </a:prstGeom>
          <a:solidFill>
            <a:srgbClr val="618FFD"/>
          </a:solidFill>
          <a:ln w="28575" cap="flat" cmpd="sng" algn="ctr">
            <a:solidFill>
              <a:srgbClr val="FF0000"/>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b="1" i="0" u="none" strike="noStrike" cap="none" normalizeH="0" baseline="0" dirty="0" smtClean="0">
              <a:ln>
                <a:noFill/>
              </a:ln>
              <a:solidFill>
                <a:schemeClr val="tx1"/>
              </a:solidFill>
              <a:effectLst/>
              <a:latin typeface="Arial" pitchFamily="-110" charset="0"/>
            </a:endParaRPr>
          </a:p>
        </p:txBody>
      </p:sp>
      <p:sp>
        <p:nvSpPr>
          <p:cNvPr id="144" name="TextBox 143"/>
          <p:cNvSpPr txBox="1"/>
          <p:nvPr/>
        </p:nvSpPr>
        <p:spPr>
          <a:xfrm>
            <a:off x="685800" y="5078849"/>
            <a:ext cx="7814960" cy="1169551"/>
          </a:xfrm>
          <a:prstGeom prst="rect">
            <a:avLst/>
          </a:prstGeom>
          <a:noFill/>
        </p:spPr>
        <p:txBody>
          <a:bodyPr wrap="none" rtlCol="0">
            <a:spAutoFit/>
          </a:bodyPr>
          <a:lstStyle/>
          <a:p>
            <a:pPr marL="342900" indent="-342900">
              <a:buAutoNum type="arabicPeriod"/>
            </a:pPr>
            <a:r>
              <a:rPr lang="en-US" sz="1400" b="1" dirty="0" smtClean="0">
                <a:solidFill>
                  <a:srgbClr val="919191"/>
                </a:solidFill>
              </a:rPr>
              <a:t>Each processor begins receiving non-local parts of x it needs.</a:t>
            </a:r>
          </a:p>
          <a:p>
            <a:pPr marL="342900" indent="-342900">
              <a:buAutoNum type="arabicPeriod"/>
            </a:pPr>
            <a:r>
              <a:rPr lang="en-US" sz="1400" b="1" dirty="0" smtClean="0"/>
              <a:t>Each processor computes partial results from its local part of x and B, and stores in y.</a:t>
            </a:r>
          </a:p>
          <a:p>
            <a:pPr marL="342900" indent="-342900">
              <a:buAutoNum type="arabicPeriod"/>
            </a:pPr>
            <a:r>
              <a:rPr lang="en-US" sz="1400" b="1" dirty="0" smtClean="0">
                <a:solidFill>
                  <a:schemeClr val="bg2"/>
                </a:solidFill>
              </a:rPr>
              <a:t>Each processor finishes receiving non-local parts of x it needs.</a:t>
            </a:r>
          </a:p>
          <a:p>
            <a:pPr marL="342900" indent="-342900">
              <a:buAutoNum type="arabicPeriod"/>
            </a:pPr>
            <a:r>
              <a:rPr lang="en-US" sz="1400" b="1" dirty="0" smtClean="0">
                <a:solidFill>
                  <a:schemeClr val="bg2"/>
                </a:solidFill>
              </a:rPr>
              <a:t>Each processor computes partial results from non-local part of x and B, and</a:t>
            </a:r>
            <a:r>
              <a:rPr lang="en-US" sz="1400" b="1" dirty="0">
                <a:solidFill>
                  <a:schemeClr val="bg2"/>
                </a:solidFill>
              </a:rPr>
              <a:t/>
            </a:r>
            <a:br>
              <a:rPr lang="en-US" sz="1400" b="1" dirty="0">
                <a:solidFill>
                  <a:schemeClr val="bg2"/>
                </a:solidFill>
              </a:rPr>
            </a:br>
            <a:r>
              <a:rPr lang="en-US" sz="1400" b="1" dirty="0" smtClean="0">
                <a:solidFill>
                  <a:schemeClr val="bg2"/>
                </a:solidFill>
              </a:rPr>
              <a:t>adds to </a:t>
            </a:r>
            <a:r>
              <a:rPr lang="en-US" sz="1400" b="1" dirty="0" smtClean="0">
                <a:solidFill>
                  <a:schemeClr val="bg2"/>
                </a:solidFill>
              </a:rPr>
              <a:t>partial result in y</a:t>
            </a:r>
            <a:r>
              <a:rPr lang="en-US" sz="1400" b="1" dirty="0" smtClean="0">
                <a:solidFill>
                  <a:schemeClr val="bg2"/>
                </a:solidFill>
              </a:rPr>
              <a:t>.</a:t>
            </a:r>
          </a:p>
        </p:txBody>
      </p:sp>
      <p:sp>
        <p:nvSpPr>
          <p:cNvPr id="3" name="Rectangle 2"/>
          <p:cNvSpPr/>
          <p:nvPr/>
        </p:nvSpPr>
        <p:spPr bwMode="auto">
          <a:xfrm>
            <a:off x="3581400" y="1447800"/>
            <a:ext cx="685800" cy="685800"/>
          </a:xfrm>
          <a:prstGeom prst="rect">
            <a:avLst/>
          </a:prstGeom>
          <a:noFill/>
          <a:ln w="28575" cap="flat" cmpd="sng" algn="ctr">
            <a:solidFill>
              <a:srgbClr val="FF0000"/>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b="1" i="0" u="none" strike="noStrike" cap="none" normalizeH="0" baseline="0" dirty="0" smtClean="0">
              <a:ln>
                <a:noFill/>
              </a:ln>
              <a:solidFill>
                <a:schemeClr val="tx1"/>
              </a:solidFill>
              <a:effectLst/>
              <a:latin typeface="Arial" pitchFamily="-110" charset="0"/>
            </a:endParaRPr>
          </a:p>
        </p:txBody>
      </p:sp>
      <p:sp>
        <p:nvSpPr>
          <p:cNvPr id="46" name="Rectangle 45"/>
          <p:cNvSpPr/>
          <p:nvPr/>
        </p:nvSpPr>
        <p:spPr bwMode="auto">
          <a:xfrm>
            <a:off x="4267200" y="2209800"/>
            <a:ext cx="685800" cy="685800"/>
          </a:xfrm>
          <a:prstGeom prst="rect">
            <a:avLst/>
          </a:prstGeom>
          <a:noFill/>
          <a:ln w="28575" cap="flat" cmpd="sng" algn="ctr">
            <a:solidFill>
              <a:srgbClr val="FF0000"/>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b="1" i="0" u="none" strike="noStrike" cap="none" normalizeH="0" baseline="0" dirty="0" smtClean="0">
              <a:ln>
                <a:noFill/>
              </a:ln>
              <a:solidFill>
                <a:schemeClr val="tx1"/>
              </a:solidFill>
              <a:effectLst/>
              <a:latin typeface="Arial" pitchFamily="-110" charset="0"/>
            </a:endParaRPr>
          </a:p>
        </p:txBody>
      </p:sp>
      <p:sp>
        <p:nvSpPr>
          <p:cNvPr id="47" name="Rectangle 46"/>
          <p:cNvSpPr/>
          <p:nvPr/>
        </p:nvSpPr>
        <p:spPr bwMode="auto">
          <a:xfrm>
            <a:off x="4953000" y="2971800"/>
            <a:ext cx="685800" cy="685800"/>
          </a:xfrm>
          <a:prstGeom prst="rect">
            <a:avLst/>
          </a:prstGeom>
          <a:noFill/>
          <a:ln w="28575" cap="flat" cmpd="sng" algn="ctr">
            <a:solidFill>
              <a:srgbClr val="FF0000"/>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b="1" i="0" u="none" strike="noStrike" cap="none" normalizeH="0" baseline="0" dirty="0" smtClean="0">
              <a:ln>
                <a:noFill/>
              </a:ln>
              <a:solidFill>
                <a:schemeClr val="tx1"/>
              </a:solidFill>
              <a:effectLst/>
              <a:latin typeface="Arial" pitchFamily="-110" charset="0"/>
            </a:endParaRPr>
          </a:p>
        </p:txBody>
      </p:sp>
      <p:sp>
        <p:nvSpPr>
          <p:cNvPr id="48" name="Rectangle 47"/>
          <p:cNvSpPr/>
          <p:nvPr/>
        </p:nvSpPr>
        <p:spPr bwMode="auto">
          <a:xfrm>
            <a:off x="5638800" y="3733800"/>
            <a:ext cx="685800" cy="685800"/>
          </a:xfrm>
          <a:prstGeom prst="rect">
            <a:avLst/>
          </a:prstGeom>
          <a:noFill/>
          <a:ln w="28575" cap="flat" cmpd="sng" algn="ctr">
            <a:solidFill>
              <a:srgbClr val="FF0000"/>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b="1" i="0" u="none" strike="noStrike" cap="none" normalizeH="0" baseline="0" dirty="0" smtClean="0">
              <a:ln>
                <a:noFill/>
              </a:ln>
              <a:solidFill>
                <a:schemeClr val="tx1"/>
              </a:solidFill>
              <a:effectLst/>
              <a:latin typeface="Arial" pitchFamily="-110" charset="0"/>
            </a:endParaRPr>
          </a:p>
        </p:txBody>
      </p:sp>
      <p:sp>
        <p:nvSpPr>
          <p:cNvPr id="49" name="Rectangle 48"/>
          <p:cNvSpPr/>
          <p:nvPr/>
        </p:nvSpPr>
        <p:spPr bwMode="auto">
          <a:xfrm>
            <a:off x="1968053" y="4724400"/>
            <a:ext cx="241747" cy="228600"/>
          </a:xfrm>
          <a:prstGeom prst="rect">
            <a:avLst/>
          </a:prstGeom>
          <a:solidFill>
            <a:srgbClr val="618FFD"/>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b="1" i="0" u="none" strike="noStrike" cap="none" normalizeH="0" baseline="0" dirty="0" smtClean="0">
              <a:ln>
                <a:noFill/>
              </a:ln>
              <a:solidFill>
                <a:schemeClr val="tx1"/>
              </a:solidFill>
              <a:effectLst/>
              <a:latin typeface="Arial" pitchFamily="-110" charset="0"/>
            </a:endParaRPr>
          </a:p>
        </p:txBody>
      </p:sp>
      <p:sp>
        <p:nvSpPr>
          <p:cNvPr id="50" name="TextBox 49"/>
          <p:cNvSpPr txBox="1"/>
          <p:nvPr/>
        </p:nvSpPr>
        <p:spPr>
          <a:xfrm>
            <a:off x="2233577" y="4648200"/>
            <a:ext cx="2364750" cy="307777"/>
          </a:xfrm>
          <a:prstGeom prst="rect">
            <a:avLst/>
          </a:prstGeom>
          <a:noFill/>
        </p:spPr>
        <p:txBody>
          <a:bodyPr wrap="none" rtlCol="0">
            <a:spAutoFit/>
          </a:bodyPr>
          <a:lstStyle/>
          <a:p>
            <a:r>
              <a:rPr lang="en-US" sz="1400" b="1" dirty="0" smtClean="0"/>
              <a:t>= local part of data object</a:t>
            </a:r>
            <a:endParaRPr lang="en-US" sz="1400" b="1" dirty="0"/>
          </a:p>
        </p:txBody>
      </p:sp>
      <p:sp>
        <p:nvSpPr>
          <p:cNvPr id="51" name="Rectangle 50"/>
          <p:cNvSpPr/>
          <p:nvPr/>
        </p:nvSpPr>
        <p:spPr bwMode="auto">
          <a:xfrm>
            <a:off x="5016053" y="4724400"/>
            <a:ext cx="241747" cy="228600"/>
          </a:xfrm>
          <a:prstGeom prst="rect">
            <a:avLst/>
          </a:prstGeom>
          <a:solidFill>
            <a:schemeClr val="accent5"/>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algn="ctr"/>
            <a:endParaRPr lang="en-US" sz="1400" b="1" dirty="0"/>
          </a:p>
        </p:txBody>
      </p:sp>
      <p:sp>
        <p:nvSpPr>
          <p:cNvPr id="52" name="TextBox 51"/>
          <p:cNvSpPr txBox="1"/>
          <p:nvPr/>
        </p:nvSpPr>
        <p:spPr>
          <a:xfrm>
            <a:off x="5257800" y="4648200"/>
            <a:ext cx="3595856" cy="307777"/>
          </a:xfrm>
          <a:prstGeom prst="rect">
            <a:avLst/>
          </a:prstGeom>
          <a:noFill/>
        </p:spPr>
        <p:txBody>
          <a:bodyPr wrap="none" rtlCol="0">
            <a:spAutoFit/>
          </a:bodyPr>
          <a:lstStyle/>
          <a:p>
            <a:r>
              <a:rPr lang="en-US" sz="1400" b="1" dirty="0" smtClean="0"/>
              <a:t>= buffer for non-local part of data object</a:t>
            </a:r>
            <a:endParaRPr lang="en-US" sz="1400" b="1" dirty="0"/>
          </a:p>
        </p:txBody>
      </p:sp>
      <p:sp>
        <p:nvSpPr>
          <p:cNvPr id="53" name="TextBox 52"/>
          <p:cNvSpPr txBox="1"/>
          <p:nvPr/>
        </p:nvSpPr>
        <p:spPr>
          <a:xfrm>
            <a:off x="381000" y="1611868"/>
            <a:ext cx="1506317" cy="369332"/>
          </a:xfrm>
          <a:prstGeom prst="rect">
            <a:avLst/>
          </a:prstGeom>
          <a:noFill/>
        </p:spPr>
        <p:txBody>
          <a:bodyPr wrap="none" rtlCol="0">
            <a:spAutoFit/>
          </a:bodyPr>
          <a:lstStyle/>
          <a:p>
            <a:pPr algn="ctr"/>
            <a:r>
              <a:rPr lang="en-US" sz="1800" b="1" dirty="0" smtClean="0"/>
              <a:t>Processor 1</a:t>
            </a:r>
            <a:endParaRPr lang="en-US" sz="1800" b="1" dirty="0"/>
          </a:p>
        </p:txBody>
      </p:sp>
      <p:sp>
        <p:nvSpPr>
          <p:cNvPr id="54" name="TextBox 53"/>
          <p:cNvSpPr txBox="1"/>
          <p:nvPr/>
        </p:nvSpPr>
        <p:spPr>
          <a:xfrm>
            <a:off x="381000" y="2373868"/>
            <a:ext cx="1506317" cy="369332"/>
          </a:xfrm>
          <a:prstGeom prst="rect">
            <a:avLst/>
          </a:prstGeom>
          <a:noFill/>
        </p:spPr>
        <p:txBody>
          <a:bodyPr wrap="none" rtlCol="0">
            <a:spAutoFit/>
          </a:bodyPr>
          <a:lstStyle/>
          <a:p>
            <a:pPr algn="ctr"/>
            <a:r>
              <a:rPr lang="en-US" sz="1800" b="1" dirty="0" smtClean="0"/>
              <a:t>Processor 2</a:t>
            </a:r>
            <a:endParaRPr lang="en-US" sz="1800" b="1" dirty="0"/>
          </a:p>
        </p:txBody>
      </p:sp>
      <p:sp>
        <p:nvSpPr>
          <p:cNvPr id="55" name="TextBox 54"/>
          <p:cNvSpPr txBox="1"/>
          <p:nvPr/>
        </p:nvSpPr>
        <p:spPr>
          <a:xfrm>
            <a:off x="381000" y="3135868"/>
            <a:ext cx="1506317" cy="369332"/>
          </a:xfrm>
          <a:prstGeom prst="rect">
            <a:avLst/>
          </a:prstGeom>
          <a:noFill/>
        </p:spPr>
        <p:txBody>
          <a:bodyPr wrap="none" rtlCol="0">
            <a:spAutoFit/>
          </a:bodyPr>
          <a:lstStyle/>
          <a:p>
            <a:pPr algn="ctr"/>
            <a:r>
              <a:rPr lang="en-US" sz="1800" b="1" dirty="0" smtClean="0"/>
              <a:t>Processor 3</a:t>
            </a:r>
            <a:endParaRPr lang="en-US" sz="1800" b="1" dirty="0"/>
          </a:p>
        </p:txBody>
      </p:sp>
      <p:sp>
        <p:nvSpPr>
          <p:cNvPr id="56" name="TextBox 55"/>
          <p:cNvSpPr txBox="1"/>
          <p:nvPr/>
        </p:nvSpPr>
        <p:spPr>
          <a:xfrm>
            <a:off x="381000" y="3897868"/>
            <a:ext cx="1506317" cy="369332"/>
          </a:xfrm>
          <a:prstGeom prst="rect">
            <a:avLst/>
          </a:prstGeom>
          <a:noFill/>
        </p:spPr>
        <p:txBody>
          <a:bodyPr wrap="none" rtlCol="0">
            <a:spAutoFit/>
          </a:bodyPr>
          <a:lstStyle/>
          <a:p>
            <a:pPr algn="ctr"/>
            <a:r>
              <a:rPr lang="en-US" sz="1800" b="1" dirty="0" smtClean="0"/>
              <a:t>Processor 4</a:t>
            </a:r>
            <a:endParaRPr lang="en-US" sz="1800" b="1" dirty="0"/>
          </a:p>
        </p:txBody>
      </p:sp>
    </p:spTree>
    <p:extLst>
      <p:ext uri="{BB962C8B-B14F-4D97-AF65-F5344CB8AC3E}">
        <p14:creationId xmlns:p14="http://schemas.microsoft.com/office/powerpoint/2010/main" xmlns="" val="25441823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p:cNvSpPr/>
          <p:nvPr/>
        </p:nvSpPr>
        <p:spPr bwMode="auto">
          <a:xfrm>
            <a:off x="7073900" y="3733800"/>
            <a:ext cx="228600" cy="685800"/>
          </a:xfrm>
          <a:prstGeom prst="rect">
            <a:avLst/>
          </a:prstGeom>
          <a:solidFill>
            <a:schemeClr val="accent5"/>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algn="ctr"/>
            <a:endParaRPr lang="en-US" sz="1400" b="1" dirty="0"/>
          </a:p>
        </p:txBody>
      </p:sp>
      <p:sp>
        <p:nvSpPr>
          <p:cNvPr id="33" name="Rectangle 32"/>
          <p:cNvSpPr/>
          <p:nvPr/>
        </p:nvSpPr>
        <p:spPr bwMode="auto">
          <a:xfrm>
            <a:off x="7988300" y="2971800"/>
            <a:ext cx="228600" cy="685800"/>
          </a:xfrm>
          <a:prstGeom prst="rect">
            <a:avLst/>
          </a:prstGeom>
          <a:solidFill>
            <a:srgbClr val="618FFD"/>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b="1" i="0" u="none" strike="noStrike" cap="none" normalizeH="0" baseline="0" dirty="0" smtClean="0">
              <a:ln>
                <a:noFill/>
              </a:ln>
              <a:solidFill>
                <a:schemeClr val="tx1"/>
              </a:solidFill>
              <a:effectLst/>
              <a:latin typeface="Arial" pitchFamily="-110" charset="0"/>
            </a:endParaRPr>
          </a:p>
        </p:txBody>
      </p:sp>
      <p:sp>
        <p:nvSpPr>
          <p:cNvPr id="29" name="Rectangle 28"/>
          <p:cNvSpPr/>
          <p:nvPr/>
        </p:nvSpPr>
        <p:spPr bwMode="auto">
          <a:xfrm>
            <a:off x="7531100" y="2971800"/>
            <a:ext cx="228600" cy="685800"/>
          </a:xfrm>
          <a:prstGeom prst="rect">
            <a:avLst/>
          </a:prstGeom>
          <a:solidFill>
            <a:schemeClr val="accent5"/>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algn="ctr"/>
            <a:endParaRPr lang="en-US" sz="1400" b="1" dirty="0"/>
          </a:p>
        </p:txBody>
      </p:sp>
      <p:sp>
        <p:nvSpPr>
          <p:cNvPr id="25" name="Rectangle 24"/>
          <p:cNvSpPr/>
          <p:nvPr/>
        </p:nvSpPr>
        <p:spPr bwMode="auto">
          <a:xfrm>
            <a:off x="7073900" y="2971800"/>
            <a:ext cx="228600" cy="685800"/>
          </a:xfrm>
          <a:prstGeom prst="rect">
            <a:avLst/>
          </a:prstGeom>
          <a:solidFill>
            <a:schemeClr val="accent5"/>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algn="ctr"/>
            <a:endParaRPr lang="en-US" sz="1400" b="1" dirty="0"/>
          </a:p>
        </p:txBody>
      </p:sp>
      <p:sp>
        <p:nvSpPr>
          <p:cNvPr id="36" name="Rectangle 35"/>
          <p:cNvSpPr/>
          <p:nvPr/>
        </p:nvSpPr>
        <p:spPr bwMode="auto">
          <a:xfrm>
            <a:off x="8445500" y="2209800"/>
            <a:ext cx="228600" cy="685800"/>
          </a:xfrm>
          <a:prstGeom prst="rect">
            <a:avLst/>
          </a:prstGeom>
          <a:solidFill>
            <a:schemeClr val="accent5"/>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algn="ctr"/>
            <a:endParaRPr lang="en-US" sz="1400" b="1" dirty="0"/>
          </a:p>
        </p:txBody>
      </p:sp>
      <p:sp>
        <p:nvSpPr>
          <p:cNvPr id="32" name="Rectangle 31"/>
          <p:cNvSpPr/>
          <p:nvPr/>
        </p:nvSpPr>
        <p:spPr bwMode="auto">
          <a:xfrm>
            <a:off x="7988300" y="2209800"/>
            <a:ext cx="228600" cy="685800"/>
          </a:xfrm>
          <a:prstGeom prst="rect">
            <a:avLst/>
          </a:prstGeom>
          <a:solidFill>
            <a:schemeClr val="accent5"/>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algn="ctr"/>
            <a:endParaRPr lang="en-US" sz="1400" b="1" dirty="0"/>
          </a:p>
        </p:txBody>
      </p:sp>
      <p:sp>
        <p:nvSpPr>
          <p:cNvPr id="28" name="Rectangle 27"/>
          <p:cNvSpPr/>
          <p:nvPr/>
        </p:nvSpPr>
        <p:spPr bwMode="auto">
          <a:xfrm>
            <a:off x="7531100" y="2209800"/>
            <a:ext cx="228600" cy="685800"/>
          </a:xfrm>
          <a:prstGeom prst="rect">
            <a:avLst/>
          </a:prstGeom>
          <a:solidFill>
            <a:srgbClr val="618FFD"/>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b="1" i="0" u="none" strike="noStrike" cap="none" normalizeH="0" baseline="0" dirty="0" smtClean="0">
              <a:ln>
                <a:noFill/>
              </a:ln>
              <a:solidFill>
                <a:schemeClr val="tx1"/>
              </a:solidFill>
              <a:effectLst/>
              <a:latin typeface="Arial" pitchFamily="-110" charset="0"/>
            </a:endParaRPr>
          </a:p>
        </p:txBody>
      </p:sp>
      <p:sp>
        <p:nvSpPr>
          <p:cNvPr id="24" name="Rectangle 23"/>
          <p:cNvSpPr/>
          <p:nvPr/>
        </p:nvSpPr>
        <p:spPr bwMode="auto">
          <a:xfrm>
            <a:off x="7073900" y="2209800"/>
            <a:ext cx="228600" cy="685800"/>
          </a:xfrm>
          <a:prstGeom prst="rect">
            <a:avLst/>
          </a:prstGeom>
          <a:solidFill>
            <a:schemeClr val="accent5"/>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algn="ctr"/>
            <a:endParaRPr lang="en-US" sz="1400" b="1" dirty="0"/>
          </a:p>
        </p:txBody>
      </p:sp>
      <p:sp>
        <p:nvSpPr>
          <p:cNvPr id="35" name="Rectangle 34"/>
          <p:cNvSpPr/>
          <p:nvPr/>
        </p:nvSpPr>
        <p:spPr bwMode="auto">
          <a:xfrm>
            <a:off x="8445500" y="1447800"/>
            <a:ext cx="228600" cy="685800"/>
          </a:xfrm>
          <a:prstGeom prst="rect">
            <a:avLst/>
          </a:prstGeom>
          <a:solidFill>
            <a:schemeClr val="accent5"/>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algn="ctr"/>
            <a:endParaRPr lang="en-US" sz="1400" b="1" dirty="0"/>
          </a:p>
        </p:txBody>
      </p:sp>
      <p:sp>
        <p:nvSpPr>
          <p:cNvPr id="31" name="Rectangle 30"/>
          <p:cNvSpPr/>
          <p:nvPr/>
        </p:nvSpPr>
        <p:spPr bwMode="auto">
          <a:xfrm>
            <a:off x="7988300" y="1447800"/>
            <a:ext cx="228600" cy="685800"/>
          </a:xfrm>
          <a:prstGeom prst="rect">
            <a:avLst/>
          </a:prstGeom>
          <a:solidFill>
            <a:schemeClr val="accent5"/>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algn="ctr"/>
            <a:endParaRPr lang="en-US" sz="1400" b="1" dirty="0"/>
          </a:p>
        </p:txBody>
      </p:sp>
      <p:sp>
        <p:nvSpPr>
          <p:cNvPr id="23" name="Rectangle 22"/>
          <p:cNvSpPr/>
          <p:nvPr/>
        </p:nvSpPr>
        <p:spPr bwMode="auto">
          <a:xfrm>
            <a:off x="7073900" y="1447800"/>
            <a:ext cx="228600" cy="685800"/>
          </a:xfrm>
          <a:prstGeom prst="rect">
            <a:avLst/>
          </a:prstGeom>
          <a:solidFill>
            <a:srgbClr val="618FFD"/>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b="1" i="0" u="none" strike="noStrike" cap="none" normalizeH="0" baseline="0" dirty="0" smtClean="0">
              <a:ln>
                <a:noFill/>
              </a:ln>
              <a:solidFill>
                <a:schemeClr val="tx1"/>
              </a:solidFill>
              <a:effectLst/>
              <a:latin typeface="Arial" pitchFamily="-110" charset="0"/>
            </a:endParaRPr>
          </a:p>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b="1" i="0" u="none" strike="noStrike" cap="none" normalizeH="0" baseline="0" dirty="0" smtClean="0">
              <a:ln>
                <a:noFill/>
              </a:ln>
              <a:solidFill>
                <a:schemeClr val="tx1"/>
              </a:solidFill>
              <a:effectLst/>
              <a:latin typeface="Arial" pitchFamily="-110" charset="0"/>
            </a:endParaRPr>
          </a:p>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b="1" i="0" u="none" strike="noStrike" cap="none" normalizeH="0" baseline="0" dirty="0" smtClean="0">
              <a:ln>
                <a:noFill/>
              </a:ln>
              <a:solidFill>
                <a:schemeClr val="tx1"/>
              </a:solidFill>
              <a:effectLst/>
              <a:latin typeface="Arial" pitchFamily="-110" charset="0"/>
            </a:endParaRPr>
          </a:p>
        </p:txBody>
      </p:sp>
      <p:sp>
        <p:nvSpPr>
          <p:cNvPr id="27" name="Rectangle 26"/>
          <p:cNvSpPr/>
          <p:nvPr/>
        </p:nvSpPr>
        <p:spPr bwMode="auto">
          <a:xfrm>
            <a:off x="7531100" y="1447800"/>
            <a:ext cx="228600" cy="685800"/>
          </a:xfrm>
          <a:prstGeom prst="rect">
            <a:avLst/>
          </a:prstGeom>
          <a:solidFill>
            <a:schemeClr val="accent5"/>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algn="ctr"/>
            <a:endParaRPr lang="en-US" sz="1400" b="1" dirty="0"/>
          </a:p>
        </p:txBody>
      </p:sp>
      <p:sp>
        <p:nvSpPr>
          <p:cNvPr id="2" name="Title 1"/>
          <p:cNvSpPr>
            <a:spLocks noGrp="1"/>
          </p:cNvSpPr>
          <p:nvPr>
            <p:ph type="title"/>
          </p:nvPr>
        </p:nvSpPr>
        <p:spPr/>
        <p:txBody>
          <a:bodyPr/>
          <a:lstStyle/>
          <a:p>
            <a:r>
              <a:rPr lang="en-US" dirty="0" err="1" smtClean="0"/>
              <a:t>PETSc</a:t>
            </a:r>
            <a:r>
              <a:rPr lang="en-US" dirty="0" smtClean="0"/>
              <a:t> y = </a:t>
            </a:r>
            <a:r>
              <a:rPr lang="en-US" dirty="0" err="1" smtClean="0"/>
              <a:t>Bx</a:t>
            </a:r>
            <a:r>
              <a:rPr lang="en-US" dirty="0" smtClean="0"/>
              <a:t>  Parallel Mapping</a:t>
            </a:r>
            <a:br>
              <a:rPr lang="en-US" dirty="0" smtClean="0"/>
            </a:br>
            <a:r>
              <a:rPr lang="en-US" sz="2400" dirty="0" smtClean="0"/>
              <a:t>4 Processor Example</a:t>
            </a:r>
            <a:endParaRPr lang="en-US" dirty="0"/>
          </a:p>
        </p:txBody>
      </p:sp>
      <p:sp>
        <p:nvSpPr>
          <p:cNvPr id="5" name="Rectangle 4"/>
          <p:cNvSpPr/>
          <p:nvPr/>
        </p:nvSpPr>
        <p:spPr bwMode="auto">
          <a:xfrm>
            <a:off x="3581400" y="1447800"/>
            <a:ext cx="2743200" cy="685800"/>
          </a:xfrm>
          <a:prstGeom prst="rect">
            <a:avLst/>
          </a:prstGeom>
          <a:solidFill>
            <a:srgbClr val="618FFD"/>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algn="ctr"/>
            <a:endParaRPr lang="en-US" sz="1400" b="1" dirty="0"/>
          </a:p>
        </p:txBody>
      </p:sp>
      <p:sp>
        <p:nvSpPr>
          <p:cNvPr id="7" name="Rectangle 6"/>
          <p:cNvSpPr/>
          <p:nvPr/>
        </p:nvSpPr>
        <p:spPr bwMode="auto">
          <a:xfrm>
            <a:off x="3581400" y="2209800"/>
            <a:ext cx="2743200" cy="685800"/>
          </a:xfrm>
          <a:prstGeom prst="rect">
            <a:avLst/>
          </a:prstGeom>
          <a:solidFill>
            <a:srgbClr val="618FFD"/>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algn="ctr"/>
            <a:endParaRPr lang="en-US" sz="1400" b="1" dirty="0"/>
          </a:p>
        </p:txBody>
      </p:sp>
      <p:sp>
        <p:nvSpPr>
          <p:cNvPr id="8" name="Rectangle 7"/>
          <p:cNvSpPr/>
          <p:nvPr/>
        </p:nvSpPr>
        <p:spPr bwMode="auto">
          <a:xfrm>
            <a:off x="3581400" y="2971800"/>
            <a:ext cx="2743200" cy="685800"/>
          </a:xfrm>
          <a:prstGeom prst="rect">
            <a:avLst/>
          </a:prstGeom>
          <a:solidFill>
            <a:srgbClr val="618FFD"/>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algn="ctr"/>
            <a:endParaRPr lang="en-US" sz="1400" b="1" dirty="0"/>
          </a:p>
        </p:txBody>
      </p:sp>
      <p:sp>
        <p:nvSpPr>
          <p:cNvPr id="9" name="Rectangle 8"/>
          <p:cNvSpPr/>
          <p:nvPr/>
        </p:nvSpPr>
        <p:spPr bwMode="auto">
          <a:xfrm>
            <a:off x="3581400" y="3733800"/>
            <a:ext cx="2743200" cy="685800"/>
          </a:xfrm>
          <a:prstGeom prst="rect">
            <a:avLst/>
          </a:prstGeom>
          <a:solidFill>
            <a:srgbClr val="618FFD"/>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algn="ctr"/>
            <a:endParaRPr lang="en-US" sz="1400" b="1" dirty="0"/>
          </a:p>
        </p:txBody>
      </p:sp>
      <p:sp>
        <p:nvSpPr>
          <p:cNvPr id="15" name="Rectangle 14"/>
          <p:cNvSpPr/>
          <p:nvPr/>
        </p:nvSpPr>
        <p:spPr bwMode="auto">
          <a:xfrm>
            <a:off x="2501453" y="1447800"/>
            <a:ext cx="228600" cy="685800"/>
          </a:xfrm>
          <a:prstGeom prst="rect">
            <a:avLst/>
          </a:prstGeom>
          <a:solidFill>
            <a:srgbClr val="618FFD"/>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b="1" i="0" u="none" strike="noStrike" cap="none" normalizeH="0" baseline="0" dirty="0" smtClean="0">
              <a:ln>
                <a:noFill/>
              </a:ln>
              <a:solidFill>
                <a:schemeClr val="tx1"/>
              </a:solidFill>
              <a:effectLst/>
              <a:latin typeface="Arial" pitchFamily="-110" charset="0"/>
            </a:endParaRPr>
          </a:p>
        </p:txBody>
      </p:sp>
      <p:sp>
        <p:nvSpPr>
          <p:cNvPr id="16" name="TextBox 15"/>
          <p:cNvSpPr txBox="1"/>
          <p:nvPr/>
        </p:nvSpPr>
        <p:spPr>
          <a:xfrm>
            <a:off x="2425253" y="990600"/>
            <a:ext cx="394147" cy="369332"/>
          </a:xfrm>
          <a:prstGeom prst="rect">
            <a:avLst/>
          </a:prstGeom>
          <a:noFill/>
        </p:spPr>
        <p:txBody>
          <a:bodyPr wrap="square" rtlCol="0">
            <a:spAutoFit/>
          </a:bodyPr>
          <a:lstStyle/>
          <a:p>
            <a:pPr algn="ctr"/>
            <a:r>
              <a:rPr lang="en-US" sz="1800" b="1" dirty="0"/>
              <a:t>y</a:t>
            </a:r>
          </a:p>
        </p:txBody>
      </p:sp>
      <p:sp>
        <p:nvSpPr>
          <p:cNvPr id="17" name="TextBox 16"/>
          <p:cNvSpPr txBox="1"/>
          <p:nvPr/>
        </p:nvSpPr>
        <p:spPr>
          <a:xfrm>
            <a:off x="2958653" y="990600"/>
            <a:ext cx="394147" cy="369332"/>
          </a:xfrm>
          <a:prstGeom prst="rect">
            <a:avLst/>
          </a:prstGeom>
          <a:noFill/>
        </p:spPr>
        <p:txBody>
          <a:bodyPr wrap="square" rtlCol="0">
            <a:spAutoFit/>
          </a:bodyPr>
          <a:lstStyle/>
          <a:p>
            <a:pPr algn="ctr"/>
            <a:r>
              <a:rPr lang="en-US" sz="1800" b="1" dirty="0" smtClean="0"/>
              <a:t>=</a:t>
            </a:r>
            <a:endParaRPr lang="en-US" sz="1800" b="1" dirty="0"/>
          </a:p>
        </p:txBody>
      </p:sp>
      <p:sp>
        <p:nvSpPr>
          <p:cNvPr id="18" name="TextBox 17"/>
          <p:cNvSpPr txBox="1"/>
          <p:nvPr/>
        </p:nvSpPr>
        <p:spPr>
          <a:xfrm>
            <a:off x="4724400" y="990600"/>
            <a:ext cx="394147" cy="369332"/>
          </a:xfrm>
          <a:prstGeom prst="rect">
            <a:avLst/>
          </a:prstGeom>
          <a:noFill/>
        </p:spPr>
        <p:txBody>
          <a:bodyPr wrap="square" rtlCol="0">
            <a:spAutoFit/>
          </a:bodyPr>
          <a:lstStyle/>
          <a:p>
            <a:pPr algn="ctr"/>
            <a:r>
              <a:rPr lang="en-US" sz="1800" b="1" dirty="0" smtClean="0"/>
              <a:t>B</a:t>
            </a:r>
            <a:endParaRPr lang="en-US" sz="1800" b="1" dirty="0"/>
          </a:p>
        </p:txBody>
      </p:sp>
      <p:sp>
        <p:nvSpPr>
          <p:cNvPr id="19" name="TextBox 18"/>
          <p:cNvSpPr txBox="1"/>
          <p:nvPr/>
        </p:nvSpPr>
        <p:spPr>
          <a:xfrm>
            <a:off x="7670353" y="990600"/>
            <a:ext cx="394147" cy="369332"/>
          </a:xfrm>
          <a:prstGeom prst="rect">
            <a:avLst/>
          </a:prstGeom>
          <a:noFill/>
        </p:spPr>
        <p:txBody>
          <a:bodyPr wrap="square" rtlCol="0">
            <a:spAutoFit/>
          </a:bodyPr>
          <a:lstStyle/>
          <a:p>
            <a:pPr algn="ctr"/>
            <a:r>
              <a:rPr lang="en-US" sz="1800" b="1" dirty="0"/>
              <a:t>x</a:t>
            </a:r>
          </a:p>
        </p:txBody>
      </p:sp>
      <p:sp>
        <p:nvSpPr>
          <p:cNvPr id="20" name="Rectangle 19"/>
          <p:cNvSpPr/>
          <p:nvPr/>
        </p:nvSpPr>
        <p:spPr bwMode="auto">
          <a:xfrm>
            <a:off x="2501453" y="2209800"/>
            <a:ext cx="228600" cy="685800"/>
          </a:xfrm>
          <a:prstGeom prst="rect">
            <a:avLst/>
          </a:prstGeom>
          <a:solidFill>
            <a:srgbClr val="618FFD"/>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b="1" i="0" u="none" strike="noStrike" cap="none" normalizeH="0" baseline="0" dirty="0" smtClean="0">
              <a:ln>
                <a:noFill/>
              </a:ln>
              <a:solidFill>
                <a:schemeClr val="tx1"/>
              </a:solidFill>
              <a:effectLst/>
              <a:latin typeface="Arial" pitchFamily="-110" charset="0"/>
            </a:endParaRPr>
          </a:p>
        </p:txBody>
      </p:sp>
      <p:sp>
        <p:nvSpPr>
          <p:cNvPr id="21" name="Rectangle 20"/>
          <p:cNvSpPr/>
          <p:nvPr/>
        </p:nvSpPr>
        <p:spPr bwMode="auto">
          <a:xfrm>
            <a:off x="2501453" y="2971800"/>
            <a:ext cx="228600" cy="685800"/>
          </a:xfrm>
          <a:prstGeom prst="rect">
            <a:avLst/>
          </a:prstGeom>
          <a:solidFill>
            <a:srgbClr val="618FFD"/>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b="1" i="0" u="none" strike="noStrike" cap="none" normalizeH="0" baseline="0" dirty="0" smtClean="0">
              <a:ln>
                <a:noFill/>
              </a:ln>
              <a:solidFill>
                <a:schemeClr val="tx1"/>
              </a:solidFill>
              <a:effectLst/>
              <a:latin typeface="Arial" pitchFamily="-110" charset="0"/>
            </a:endParaRPr>
          </a:p>
        </p:txBody>
      </p:sp>
      <p:sp>
        <p:nvSpPr>
          <p:cNvPr id="22" name="Rectangle 21"/>
          <p:cNvSpPr/>
          <p:nvPr/>
        </p:nvSpPr>
        <p:spPr bwMode="auto">
          <a:xfrm>
            <a:off x="2501453" y="3733800"/>
            <a:ext cx="228600" cy="685800"/>
          </a:xfrm>
          <a:prstGeom prst="rect">
            <a:avLst/>
          </a:prstGeom>
          <a:solidFill>
            <a:srgbClr val="618FFD"/>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b="1" i="0" u="none" strike="noStrike" cap="none" normalizeH="0" baseline="0" dirty="0" smtClean="0">
              <a:ln>
                <a:noFill/>
              </a:ln>
              <a:solidFill>
                <a:schemeClr val="tx1"/>
              </a:solidFill>
              <a:effectLst/>
              <a:latin typeface="Arial" pitchFamily="-110" charset="0"/>
            </a:endParaRPr>
          </a:p>
        </p:txBody>
      </p:sp>
      <p:sp>
        <p:nvSpPr>
          <p:cNvPr id="30" name="Rectangle 29"/>
          <p:cNvSpPr/>
          <p:nvPr/>
        </p:nvSpPr>
        <p:spPr bwMode="auto">
          <a:xfrm>
            <a:off x="7531100" y="3733800"/>
            <a:ext cx="228600" cy="685800"/>
          </a:xfrm>
          <a:prstGeom prst="rect">
            <a:avLst/>
          </a:prstGeom>
          <a:solidFill>
            <a:schemeClr val="accent5"/>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algn="ctr"/>
            <a:endParaRPr lang="en-US" sz="1400" b="1" dirty="0"/>
          </a:p>
        </p:txBody>
      </p:sp>
      <p:sp>
        <p:nvSpPr>
          <p:cNvPr id="34" name="Rectangle 33"/>
          <p:cNvSpPr/>
          <p:nvPr/>
        </p:nvSpPr>
        <p:spPr bwMode="auto">
          <a:xfrm>
            <a:off x="7988300" y="3733800"/>
            <a:ext cx="228600" cy="685800"/>
          </a:xfrm>
          <a:prstGeom prst="rect">
            <a:avLst/>
          </a:prstGeom>
          <a:solidFill>
            <a:schemeClr val="accent5"/>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algn="ctr"/>
            <a:endParaRPr lang="en-US" sz="1400" b="1" dirty="0"/>
          </a:p>
        </p:txBody>
      </p:sp>
      <p:sp>
        <p:nvSpPr>
          <p:cNvPr id="37" name="Rectangle 36"/>
          <p:cNvSpPr/>
          <p:nvPr/>
        </p:nvSpPr>
        <p:spPr bwMode="auto">
          <a:xfrm>
            <a:off x="8445500" y="2971800"/>
            <a:ext cx="228600" cy="685800"/>
          </a:xfrm>
          <a:prstGeom prst="rect">
            <a:avLst/>
          </a:prstGeom>
          <a:solidFill>
            <a:schemeClr val="accent5"/>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algn="ctr"/>
            <a:endParaRPr lang="en-US" sz="1400" b="1" dirty="0"/>
          </a:p>
        </p:txBody>
      </p:sp>
      <p:sp>
        <p:nvSpPr>
          <p:cNvPr id="38" name="Rectangle 37"/>
          <p:cNvSpPr/>
          <p:nvPr/>
        </p:nvSpPr>
        <p:spPr bwMode="auto">
          <a:xfrm>
            <a:off x="8445500" y="3733800"/>
            <a:ext cx="228600" cy="685800"/>
          </a:xfrm>
          <a:prstGeom prst="rect">
            <a:avLst/>
          </a:prstGeom>
          <a:solidFill>
            <a:srgbClr val="618FFD"/>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b="1" i="0" u="none" strike="noStrike" cap="none" normalizeH="0" baseline="0" dirty="0" smtClean="0">
              <a:ln>
                <a:noFill/>
              </a:ln>
              <a:solidFill>
                <a:schemeClr val="tx1"/>
              </a:solidFill>
              <a:effectLst/>
              <a:latin typeface="Arial" pitchFamily="-110" charset="0"/>
            </a:endParaRPr>
          </a:p>
        </p:txBody>
      </p:sp>
      <p:cxnSp>
        <p:nvCxnSpPr>
          <p:cNvPr id="101" name="Curved Connector 100"/>
          <p:cNvCxnSpPr>
            <a:stCxn id="23" idx="1"/>
            <a:endCxn id="24" idx="1"/>
          </p:cNvCxnSpPr>
          <p:nvPr/>
        </p:nvCxnSpPr>
        <p:spPr bwMode="auto">
          <a:xfrm rot="10800000" flipV="1">
            <a:off x="7073900" y="1790700"/>
            <a:ext cx="12700" cy="762000"/>
          </a:xfrm>
          <a:prstGeom prst="curvedConnector3">
            <a:avLst>
              <a:gd name="adj1" fmla="val 1013425"/>
            </a:avLst>
          </a:prstGeom>
          <a:solidFill>
            <a:schemeClr val="accent1"/>
          </a:solidFill>
          <a:ln w="12700" cap="flat" cmpd="sng" algn="ctr">
            <a:solidFill>
              <a:srgbClr val="FF0000"/>
            </a:solidFill>
            <a:prstDash val="solid"/>
            <a:round/>
            <a:headEnd type="none" w="sm" len="sm"/>
            <a:tailEnd type="triangle" w="lg" len="med"/>
          </a:ln>
          <a:effectLst/>
        </p:spPr>
      </p:cxnSp>
      <p:cxnSp>
        <p:nvCxnSpPr>
          <p:cNvPr id="102" name="Curved Connector 101"/>
          <p:cNvCxnSpPr>
            <a:stCxn id="23" idx="1"/>
            <a:endCxn id="25" idx="1"/>
          </p:cNvCxnSpPr>
          <p:nvPr/>
        </p:nvCxnSpPr>
        <p:spPr bwMode="auto">
          <a:xfrm rot="10800000" flipV="1">
            <a:off x="7073900" y="1790700"/>
            <a:ext cx="12700" cy="1524000"/>
          </a:xfrm>
          <a:prstGeom prst="curvedConnector3">
            <a:avLst>
              <a:gd name="adj1" fmla="val 1800000"/>
            </a:avLst>
          </a:prstGeom>
          <a:solidFill>
            <a:schemeClr val="accent1"/>
          </a:solidFill>
          <a:ln w="12700" cap="flat" cmpd="sng" algn="ctr">
            <a:solidFill>
              <a:srgbClr val="FF0000"/>
            </a:solidFill>
            <a:prstDash val="solid"/>
            <a:round/>
            <a:headEnd type="none" w="sm" len="sm"/>
            <a:tailEnd type="triangle" w="lg" len="med"/>
          </a:ln>
          <a:effectLst/>
        </p:spPr>
      </p:cxnSp>
      <p:cxnSp>
        <p:nvCxnSpPr>
          <p:cNvPr id="105" name="Curved Connector 104"/>
          <p:cNvCxnSpPr>
            <a:stCxn id="23" idx="1"/>
            <a:endCxn id="26" idx="1"/>
          </p:cNvCxnSpPr>
          <p:nvPr/>
        </p:nvCxnSpPr>
        <p:spPr bwMode="auto">
          <a:xfrm rot="10800000" flipV="1">
            <a:off x="7073900" y="1790700"/>
            <a:ext cx="12700" cy="2286000"/>
          </a:xfrm>
          <a:prstGeom prst="curvedConnector3">
            <a:avLst>
              <a:gd name="adj1" fmla="val 1800000"/>
            </a:avLst>
          </a:prstGeom>
          <a:solidFill>
            <a:schemeClr val="accent1"/>
          </a:solidFill>
          <a:ln w="12700" cap="flat" cmpd="sng" algn="ctr">
            <a:solidFill>
              <a:srgbClr val="FF0000"/>
            </a:solidFill>
            <a:prstDash val="solid"/>
            <a:round/>
            <a:headEnd type="none" w="sm" len="sm"/>
            <a:tailEnd type="triangle" w="lg" len="med"/>
          </a:ln>
          <a:effectLst/>
        </p:spPr>
      </p:cxnSp>
      <p:cxnSp>
        <p:nvCxnSpPr>
          <p:cNvPr id="109" name="Curved Connector 108"/>
          <p:cNvCxnSpPr>
            <a:stCxn id="28" idx="1"/>
            <a:endCxn id="27" idx="1"/>
          </p:cNvCxnSpPr>
          <p:nvPr/>
        </p:nvCxnSpPr>
        <p:spPr bwMode="auto">
          <a:xfrm rot="10800000">
            <a:off x="7531100" y="1790700"/>
            <a:ext cx="12700" cy="762000"/>
          </a:xfrm>
          <a:prstGeom prst="curvedConnector3">
            <a:avLst>
              <a:gd name="adj1" fmla="val 1125795"/>
            </a:avLst>
          </a:prstGeom>
          <a:solidFill>
            <a:schemeClr val="accent1"/>
          </a:solidFill>
          <a:ln w="12700" cap="flat" cmpd="sng" algn="ctr">
            <a:solidFill>
              <a:srgbClr val="FF0000"/>
            </a:solidFill>
            <a:prstDash val="solid"/>
            <a:round/>
            <a:headEnd type="none" w="sm" len="sm"/>
            <a:tailEnd type="triangle" w="lg" len="med"/>
          </a:ln>
          <a:effectLst/>
        </p:spPr>
      </p:cxnSp>
      <p:cxnSp>
        <p:nvCxnSpPr>
          <p:cNvPr id="114" name="Curved Connector 113"/>
          <p:cNvCxnSpPr>
            <a:stCxn id="28" idx="1"/>
            <a:endCxn id="29" idx="1"/>
          </p:cNvCxnSpPr>
          <p:nvPr/>
        </p:nvCxnSpPr>
        <p:spPr bwMode="auto">
          <a:xfrm rot="10800000" flipV="1">
            <a:off x="7531100" y="2552700"/>
            <a:ext cx="12700" cy="762000"/>
          </a:xfrm>
          <a:prstGeom prst="curvedConnector3">
            <a:avLst>
              <a:gd name="adj1" fmla="val 1013425"/>
            </a:avLst>
          </a:prstGeom>
          <a:solidFill>
            <a:schemeClr val="accent1"/>
          </a:solidFill>
          <a:ln w="12700" cap="flat" cmpd="sng" algn="ctr">
            <a:solidFill>
              <a:srgbClr val="FF0000"/>
            </a:solidFill>
            <a:prstDash val="solid"/>
            <a:round/>
            <a:headEnd type="none" w="sm" len="sm"/>
            <a:tailEnd type="triangle" w="lg" len="med"/>
          </a:ln>
          <a:effectLst/>
        </p:spPr>
      </p:cxnSp>
      <p:cxnSp>
        <p:nvCxnSpPr>
          <p:cNvPr id="118" name="Curved Connector 117"/>
          <p:cNvCxnSpPr>
            <a:stCxn id="28" idx="1"/>
            <a:endCxn id="30" idx="1"/>
          </p:cNvCxnSpPr>
          <p:nvPr/>
        </p:nvCxnSpPr>
        <p:spPr bwMode="auto">
          <a:xfrm rot="10800000" flipV="1">
            <a:off x="7531100" y="2552700"/>
            <a:ext cx="12700" cy="1524000"/>
          </a:xfrm>
          <a:prstGeom prst="curvedConnector3">
            <a:avLst>
              <a:gd name="adj1" fmla="val 1125787"/>
            </a:avLst>
          </a:prstGeom>
          <a:solidFill>
            <a:schemeClr val="accent1"/>
          </a:solidFill>
          <a:ln w="12700" cap="flat" cmpd="sng" algn="ctr">
            <a:solidFill>
              <a:srgbClr val="FF0000"/>
            </a:solidFill>
            <a:prstDash val="solid"/>
            <a:round/>
            <a:headEnd type="none" w="sm" len="sm"/>
            <a:tailEnd type="triangle" w="lg" len="med"/>
          </a:ln>
          <a:effectLst/>
        </p:spPr>
      </p:cxnSp>
      <p:cxnSp>
        <p:nvCxnSpPr>
          <p:cNvPr id="122" name="Curved Connector 121"/>
          <p:cNvCxnSpPr>
            <a:stCxn id="33" idx="1"/>
            <a:endCxn id="31" idx="1"/>
          </p:cNvCxnSpPr>
          <p:nvPr/>
        </p:nvCxnSpPr>
        <p:spPr bwMode="auto">
          <a:xfrm rot="10800000">
            <a:off x="7988300" y="1790700"/>
            <a:ext cx="12700" cy="1524000"/>
          </a:xfrm>
          <a:prstGeom prst="curvedConnector3">
            <a:avLst>
              <a:gd name="adj1" fmla="val 1238157"/>
            </a:avLst>
          </a:prstGeom>
          <a:solidFill>
            <a:schemeClr val="accent1"/>
          </a:solidFill>
          <a:ln w="12700" cap="flat" cmpd="sng" algn="ctr">
            <a:solidFill>
              <a:srgbClr val="FF0000"/>
            </a:solidFill>
            <a:prstDash val="solid"/>
            <a:round/>
            <a:headEnd type="none" w="sm" len="sm"/>
            <a:tailEnd type="triangle" w="lg" len="med"/>
          </a:ln>
          <a:effectLst/>
        </p:spPr>
      </p:cxnSp>
      <p:cxnSp>
        <p:nvCxnSpPr>
          <p:cNvPr id="126" name="Curved Connector 125"/>
          <p:cNvCxnSpPr>
            <a:stCxn id="33" idx="1"/>
            <a:endCxn id="32" idx="1"/>
          </p:cNvCxnSpPr>
          <p:nvPr/>
        </p:nvCxnSpPr>
        <p:spPr bwMode="auto">
          <a:xfrm rot="10800000">
            <a:off x="7988300" y="2552700"/>
            <a:ext cx="12700" cy="762000"/>
          </a:xfrm>
          <a:prstGeom prst="curvedConnector3">
            <a:avLst>
              <a:gd name="adj1" fmla="val 1238157"/>
            </a:avLst>
          </a:prstGeom>
          <a:solidFill>
            <a:schemeClr val="accent1"/>
          </a:solidFill>
          <a:ln w="12700" cap="flat" cmpd="sng" algn="ctr">
            <a:solidFill>
              <a:srgbClr val="FF0000"/>
            </a:solidFill>
            <a:prstDash val="solid"/>
            <a:round/>
            <a:headEnd type="none" w="sm" len="sm"/>
            <a:tailEnd type="triangle" w="lg" len="med"/>
          </a:ln>
          <a:effectLst/>
        </p:spPr>
      </p:cxnSp>
      <p:cxnSp>
        <p:nvCxnSpPr>
          <p:cNvPr id="130" name="Curved Connector 129"/>
          <p:cNvCxnSpPr>
            <a:stCxn id="33" idx="1"/>
            <a:endCxn id="34" idx="1"/>
          </p:cNvCxnSpPr>
          <p:nvPr/>
        </p:nvCxnSpPr>
        <p:spPr bwMode="auto">
          <a:xfrm rot="10800000" flipV="1">
            <a:off x="7988300" y="3314700"/>
            <a:ext cx="12700" cy="762000"/>
          </a:xfrm>
          <a:prstGeom prst="curvedConnector3">
            <a:avLst>
              <a:gd name="adj1" fmla="val 1013425"/>
            </a:avLst>
          </a:prstGeom>
          <a:solidFill>
            <a:schemeClr val="accent1"/>
          </a:solidFill>
          <a:ln w="12700" cap="flat" cmpd="sng" algn="ctr">
            <a:solidFill>
              <a:srgbClr val="FF0000"/>
            </a:solidFill>
            <a:prstDash val="solid"/>
            <a:round/>
            <a:headEnd type="none" w="sm" len="sm"/>
            <a:tailEnd type="triangle" w="lg" len="med"/>
          </a:ln>
          <a:effectLst/>
        </p:spPr>
      </p:cxnSp>
      <p:cxnSp>
        <p:nvCxnSpPr>
          <p:cNvPr id="135" name="Curved Connector 134"/>
          <p:cNvCxnSpPr>
            <a:stCxn id="38" idx="3"/>
            <a:endCxn id="37" idx="3"/>
          </p:cNvCxnSpPr>
          <p:nvPr/>
        </p:nvCxnSpPr>
        <p:spPr bwMode="auto">
          <a:xfrm flipV="1">
            <a:off x="8674100" y="3314700"/>
            <a:ext cx="12700" cy="762000"/>
          </a:xfrm>
          <a:prstGeom prst="curvedConnector3">
            <a:avLst>
              <a:gd name="adj1" fmla="val 1800000"/>
            </a:avLst>
          </a:prstGeom>
          <a:solidFill>
            <a:schemeClr val="accent1"/>
          </a:solidFill>
          <a:ln w="12700" cap="flat" cmpd="sng" algn="ctr">
            <a:solidFill>
              <a:srgbClr val="FF0000"/>
            </a:solidFill>
            <a:prstDash val="solid"/>
            <a:round/>
            <a:headEnd type="none" w="sm" len="sm"/>
            <a:tailEnd type="triangle" w="lg" len="med"/>
          </a:ln>
          <a:effectLst/>
        </p:spPr>
      </p:cxnSp>
      <p:cxnSp>
        <p:nvCxnSpPr>
          <p:cNvPr id="138" name="Curved Connector 137"/>
          <p:cNvCxnSpPr>
            <a:stCxn id="38" idx="3"/>
            <a:endCxn id="36" idx="3"/>
          </p:cNvCxnSpPr>
          <p:nvPr/>
        </p:nvCxnSpPr>
        <p:spPr bwMode="auto">
          <a:xfrm flipV="1">
            <a:off x="8674100" y="2552700"/>
            <a:ext cx="12700" cy="1524000"/>
          </a:xfrm>
          <a:prstGeom prst="curvedConnector3">
            <a:avLst>
              <a:gd name="adj1" fmla="val 1800000"/>
            </a:avLst>
          </a:prstGeom>
          <a:solidFill>
            <a:schemeClr val="accent1"/>
          </a:solidFill>
          <a:ln w="12700" cap="flat" cmpd="sng" algn="ctr">
            <a:solidFill>
              <a:srgbClr val="FF0000"/>
            </a:solidFill>
            <a:prstDash val="solid"/>
            <a:round/>
            <a:headEnd type="none" w="sm" len="sm"/>
            <a:tailEnd type="triangle" w="lg" len="med"/>
          </a:ln>
          <a:effectLst/>
        </p:spPr>
      </p:cxnSp>
      <p:cxnSp>
        <p:nvCxnSpPr>
          <p:cNvPr id="141" name="Curved Connector 140"/>
          <p:cNvCxnSpPr>
            <a:stCxn id="38" idx="3"/>
            <a:endCxn id="35" idx="3"/>
          </p:cNvCxnSpPr>
          <p:nvPr/>
        </p:nvCxnSpPr>
        <p:spPr bwMode="auto">
          <a:xfrm flipV="1">
            <a:off x="8674100" y="1790700"/>
            <a:ext cx="12700" cy="2286000"/>
          </a:xfrm>
          <a:prstGeom prst="curvedConnector3">
            <a:avLst>
              <a:gd name="adj1" fmla="val 1800000"/>
            </a:avLst>
          </a:prstGeom>
          <a:solidFill>
            <a:schemeClr val="accent1"/>
          </a:solidFill>
          <a:ln w="12700" cap="flat" cmpd="sng" algn="ctr">
            <a:solidFill>
              <a:srgbClr val="FF0000"/>
            </a:solidFill>
            <a:prstDash val="solid"/>
            <a:round/>
            <a:headEnd type="none" w="sm" len="sm"/>
            <a:tailEnd type="triangle" w="lg" len="med"/>
          </a:ln>
          <a:effectLst/>
        </p:spPr>
      </p:cxnSp>
      <p:sp>
        <p:nvSpPr>
          <p:cNvPr id="144" name="TextBox 143"/>
          <p:cNvSpPr txBox="1"/>
          <p:nvPr/>
        </p:nvSpPr>
        <p:spPr>
          <a:xfrm>
            <a:off x="685800" y="5078849"/>
            <a:ext cx="7814960" cy="1169551"/>
          </a:xfrm>
          <a:prstGeom prst="rect">
            <a:avLst/>
          </a:prstGeom>
          <a:noFill/>
        </p:spPr>
        <p:txBody>
          <a:bodyPr wrap="none" rtlCol="0">
            <a:spAutoFit/>
          </a:bodyPr>
          <a:lstStyle/>
          <a:p>
            <a:pPr marL="342900" indent="-342900">
              <a:buAutoNum type="arabicPeriod"/>
            </a:pPr>
            <a:r>
              <a:rPr lang="en-US" sz="1400" b="1" dirty="0" smtClean="0">
                <a:solidFill>
                  <a:schemeClr val="bg2"/>
                </a:solidFill>
              </a:rPr>
              <a:t>Each processor begins receiving non-local parts of x it needs.</a:t>
            </a:r>
          </a:p>
          <a:p>
            <a:pPr marL="342900" indent="-342900">
              <a:buAutoNum type="arabicPeriod"/>
            </a:pPr>
            <a:r>
              <a:rPr lang="en-US" sz="1400" b="1" dirty="0" smtClean="0">
                <a:solidFill>
                  <a:schemeClr val="bg2"/>
                </a:solidFill>
              </a:rPr>
              <a:t>Each processor computes partial results from its local part of x and B, and stores in y.</a:t>
            </a:r>
          </a:p>
          <a:p>
            <a:pPr marL="342900" indent="-342900">
              <a:buAutoNum type="arabicPeriod"/>
            </a:pPr>
            <a:r>
              <a:rPr lang="en-US" sz="1400" b="1" dirty="0" smtClean="0">
                <a:solidFill>
                  <a:srgbClr val="000000"/>
                </a:solidFill>
              </a:rPr>
              <a:t>Each processor finishes receiving non-local parts of x it needs.</a:t>
            </a:r>
          </a:p>
          <a:p>
            <a:pPr marL="342900" indent="-342900">
              <a:buAutoNum type="arabicPeriod"/>
            </a:pPr>
            <a:r>
              <a:rPr lang="en-US" sz="1400" b="1" dirty="0" smtClean="0">
                <a:solidFill>
                  <a:schemeClr val="bg2"/>
                </a:solidFill>
              </a:rPr>
              <a:t>Each processor computes partial results from non-local part of x and B, and</a:t>
            </a:r>
            <a:r>
              <a:rPr lang="en-US" sz="1400" b="1" dirty="0">
                <a:solidFill>
                  <a:schemeClr val="bg2"/>
                </a:solidFill>
              </a:rPr>
              <a:t/>
            </a:r>
            <a:br>
              <a:rPr lang="en-US" sz="1400" b="1" dirty="0">
                <a:solidFill>
                  <a:schemeClr val="bg2"/>
                </a:solidFill>
              </a:rPr>
            </a:br>
            <a:r>
              <a:rPr lang="en-US" sz="1400" b="1" dirty="0" smtClean="0">
                <a:solidFill>
                  <a:schemeClr val="bg2"/>
                </a:solidFill>
              </a:rPr>
              <a:t>adds to </a:t>
            </a:r>
            <a:r>
              <a:rPr lang="en-US" sz="1400" b="1" dirty="0" smtClean="0">
                <a:solidFill>
                  <a:schemeClr val="bg2"/>
                </a:solidFill>
              </a:rPr>
              <a:t>partial result in y</a:t>
            </a:r>
            <a:r>
              <a:rPr lang="en-US" sz="1400" b="1" dirty="0" smtClean="0">
                <a:solidFill>
                  <a:schemeClr val="bg2"/>
                </a:solidFill>
              </a:rPr>
              <a:t>.</a:t>
            </a:r>
          </a:p>
        </p:txBody>
      </p:sp>
      <p:sp>
        <p:nvSpPr>
          <p:cNvPr id="145" name="TextBox 144"/>
          <p:cNvSpPr txBox="1"/>
          <p:nvPr/>
        </p:nvSpPr>
        <p:spPr>
          <a:xfrm>
            <a:off x="381000" y="1611868"/>
            <a:ext cx="1506317" cy="369332"/>
          </a:xfrm>
          <a:prstGeom prst="rect">
            <a:avLst/>
          </a:prstGeom>
          <a:noFill/>
        </p:spPr>
        <p:txBody>
          <a:bodyPr wrap="none" rtlCol="0">
            <a:spAutoFit/>
          </a:bodyPr>
          <a:lstStyle/>
          <a:p>
            <a:pPr algn="ctr"/>
            <a:r>
              <a:rPr lang="en-US" sz="1800" b="1" dirty="0" smtClean="0"/>
              <a:t>Processor 1</a:t>
            </a:r>
            <a:endParaRPr lang="en-US" sz="1800" b="1" dirty="0"/>
          </a:p>
        </p:txBody>
      </p:sp>
      <p:sp>
        <p:nvSpPr>
          <p:cNvPr id="146" name="TextBox 145"/>
          <p:cNvSpPr txBox="1"/>
          <p:nvPr/>
        </p:nvSpPr>
        <p:spPr>
          <a:xfrm>
            <a:off x="381000" y="2373868"/>
            <a:ext cx="1506317" cy="369332"/>
          </a:xfrm>
          <a:prstGeom prst="rect">
            <a:avLst/>
          </a:prstGeom>
          <a:noFill/>
        </p:spPr>
        <p:txBody>
          <a:bodyPr wrap="none" rtlCol="0">
            <a:spAutoFit/>
          </a:bodyPr>
          <a:lstStyle/>
          <a:p>
            <a:pPr algn="ctr"/>
            <a:r>
              <a:rPr lang="en-US" sz="1800" b="1" dirty="0" smtClean="0"/>
              <a:t>Processor 2</a:t>
            </a:r>
            <a:endParaRPr lang="en-US" sz="1800" b="1" dirty="0"/>
          </a:p>
        </p:txBody>
      </p:sp>
      <p:sp>
        <p:nvSpPr>
          <p:cNvPr id="147" name="TextBox 146"/>
          <p:cNvSpPr txBox="1"/>
          <p:nvPr/>
        </p:nvSpPr>
        <p:spPr>
          <a:xfrm>
            <a:off x="381000" y="3135868"/>
            <a:ext cx="1506317" cy="369332"/>
          </a:xfrm>
          <a:prstGeom prst="rect">
            <a:avLst/>
          </a:prstGeom>
          <a:noFill/>
        </p:spPr>
        <p:txBody>
          <a:bodyPr wrap="none" rtlCol="0">
            <a:spAutoFit/>
          </a:bodyPr>
          <a:lstStyle/>
          <a:p>
            <a:pPr algn="ctr"/>
            <a:r>
              <a:rPr lang="en-US" sz="1800" b="1" dirty="0" smtClean="0"/>
              <a:t>Processor 3</a:t>
            </a:r>
            <a:endParaRPr lang="en-US" sz="1800" b="1" dirty="0"/>
          </a:p>
        </p:txBody>
      </p:sp>
      <p:sp>
        <p:nvSpPr>
          <p:cNvPr id="148" name="TextBox 147"/>
          <p:cNvSpPr txBox="1"/>
          <p:nvPr/>
        </p:nvSpPr>
        <p:spPr>
          <a:xfrm>
            <a:off x="381000" y="3897868"/>
            <a:ext cx="1506317" cy="369332"/>
          </a:xfrm>
          <a:prstGeom prst="rect">
            <a:avLst/>
          </a:prstGeom>
          <a:noFill/>
        </p:spPr>
        <p:txBody>
          <a:bodyPr wrap="none" rtlCol="0">
            <a:spAutoFit/>
          </a:bodyPr>
          <a:lstStyle/>
          <a:p>
            <a:pPr algn="ctr"/>
            <a:r>
              <a:rPr lang="en-US" sz="1800" b="1" dirty="0" smtClean="0"/>
              <a:t>Processor 4</a:t>
            </a:r>
            <a:endParaRPr lang="en-US" sz="1800" b="1" dirty="0"/>
          </a:p>
        </p:txBody>
      </p:sp>
      <p:sp>
        <p:nvSpPr>
          <p:cNvPr id="149" name="Rectangle 148"/>
          <p:cNvSpPr/>
          <p:nvPr/>
        </p:nvSpPr>
        <p:spPr bwMode="auto">
          <a:xfrm>
            <a:off x="1968053" y="4724400"/>
            <a:ext cx="241747" cy="228600"/>
          </a:xfrm>
          <a:prstGeom prst="rect">
            <a:avLst/>
          </a:prstGeom>
          <a:solidFill>
            <a:srgbClr val="618FFD"/>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b="1" i="0" u="none" strike="noStrike" cap="none" normalizeH="0" baseline="0" dirty="0" smtClean="0">
              <a:ln>
                <a:noFill/>
              </a:ln>
              <a:solidFill>
                <a:schemeClr val="tx1"/>
              </a:solidFill>
              <a:effectLst/>
              <a:latin typeface="Arial" pitchFamily="-110" charset="0"/>
            </a:endParaRPr>
          </a:p>
        </p:txBody>
      </p:sp>
      <p:sp>
        <p:nvSpPr>
          <p:cNvPr id="150" name="TextBox 149"/>
          <p:cNvSpPr txBox="1"/>
          <p:nvPr/>
        </p:nvSpPr>
        <p:spPr>
          <a:xfrm>
            <a:off x="2233577" y="4648200"/>
            <a:ext cx="2364750" cy="307777"/>
          </a:xfrm>
          <a:prstGeom prst="rect">
            <a:avLst/>
          </a:prstGeom>
          <a:noFill/>
        </p:spPr>
        <p:txBody>
          <a:bodyPr wrap="none" rtlCol="0">
            <a:spAutoFit/>
          </a:bodyPr>
          <a:lstStyle/>
          <a:p>
            <a:r>
              <a:rPr lang="en-US" sz="1400" b="1" dirty="0" smtClean="0"/>
              <a:t>= local part of data object</a:t>
            </a:r>
            <a:endParaRPr lang="en-US" sz="1400" b="1" dirty="0"/>
          </a:p>
        </p:txBody>
      </p:sp>
      <p:sp>
        <p:nvSpPr>
          <p:cNvPr id="151" name="Rectangle 150"/>
          <p:cNvSpPr/>
          <p:nvPr/>
        </p:nvSpPr>
        <p:spPr bwMode="auto">
          <a:xfrm>
            <a:off x="5016053" y="4724400"/>
            <a:ext cx="241747" cy="228600"/>
          </a:xfrm>
          <a:prstGeom prst="rect">
            <a:avLst/>
          </a:prstGeom>
          <a:solidFill>
            <a:schemeClr val="accent5"/>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algn="ctr"/>
            <a:endParaRPr lang="en-US" sz="1400" b="1" dirty="0"/>
          </a:p>
        </p:txBody>
      </p:sp>
      <p:sp>
        <p:nvSpPr>
          <p:cNvPr id="152" name="TextBox 151"/>
          <p:cNvSpPr txBox="1"/>
          <p:nvPr/>
        </p:nvSpPr>
        <p:spPr>
          <a:xfrm>
            <a:off x="5257800" y="4648200"/>
            <a:ext cx="3595856" cy="307777"/>
          </a:xfrm>
          <a:prstGeom prst="rect">
            <a:avLst/>
          </a:prstGeom>
          <a:noFill/>
        </p:spPr>
        <p:txBody>
          <a:bodyPr wrap="none" rtlCol="0">
            <a:spAutoFit/>
          </a:bodyPr>
          <a:lstStyle/>
          <a:p>
            <a:r>
              <a:rPr lang="en-US" sz="1400" b="1" dirty="0" smtClean="0"/>
              <a:t>= buffer for non-local part of data object</a:t>
            </a:r>
            <a:endParaRPr lang="en-US" sz="1400" b="1" dirty="0"/>
          </a:p>
        </p:txBody>
      </p:sp>
    </p:spTree>
    <p:extLst>
      <p:ext uri="{BB962C8B-B14F-4D97-AF65-F5344CB8AC3E}">
        <p14:creationId xmlns:p14="http://schemas.microsoft.com/office/powerpoint/2010/main" xmlns="" val="176125675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p:cNvSpPr/>
          <p:nvPr/>
        </p:nvSpPr>
        <p:spPr bwMode="auto">
          <a:xfrm>
            <a:off x="7073900" y="3733800"/>
            <a:ext cx="228600" cy="685800"/>
          </a:xfrm>
          <a:prstGeom prst="rect">
            <a:avLst/>
          </a:prstGeom>
          <a:solidFill>
            <a:schemeClr val="accent5"/>
          </a:solidFill>
          <a:ln w="28575" cap="flat" cmpd="sng" algn="ctr">
            <a:solidFill>
              <a:srgbClr val="FF0000"/>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algn="ctr"/>
            <a:endParaRPr lang="en-US" sz="1400" b="1" dirty="0"/>
          </a:p>
        </p:txBody>
      </p:sp>
      <p:sp>
        <p:nvSpPr>
          <p:cNvPr id="33" name="Rectangle 32"/>
          <p:cNvSpPr/>
          <p:nvPr/>
        </p:nvSpPr>
        <p:spPr bwMode="auto">
          <a:xfrm>
            <a:off x="7988300" y="2971800"/>
            <a:ext cx="228600" cy="685800"/>
          </a:xfrm>
          <a:prstGeom prst="rect">
            <a:avLst/>
          </a:prstGeom>
          <a:solidFill>
            <a:srgbClr val="618FFD"/>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algn="ctr"/>
            <a:endParaRPr lang="en-US" sz="1400" b="1" dirty="0"/>
          </a:p>
        </p:txBody>
      </p:sp>
      <p:sp>
        <p:nvSpPr>
          <p:cNvPr id="29" name="Rectangle 28"/>
          <p:cNvSpPr/>
          <p:nvPr/>
        </p:nvSpPr>
        <p:spPr bwMode="auto">
          <a:xfrm>
            <a:off x="7531100" y="2971800"/>
            <a:ext cx="228600" cy="685800"/>
          </a:xfrm>
          <a:prstGeom prst="rect">
            <a:avLst/>
          </a:prstGeom>
          <a:solidFill>
            <a:schemeClr val="accent5"/>
          </a:solidFill>
          <a:ln w="28575" cap="flat" cmpd="sng" algn="ctr">
            <a:solidFill>
              <a:srgbClr val="FF0000"/>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algn="ctr"/>
            <a:endParaRPr lang="en-US" sz="1400" b="1" dirty="0"/>
          </a:p>
        </p:txBody>
      </p:sp>
      <p:sp>
        <p:nvSpPr>
          <p:cNvPr id="25" name="Rectangle 24"/>
          <p:cNvSpPr/>
          <p:nvPr/>
        </p:nvSpPr>
        <p:spPr bwMode="auto">
          <a:xfrm>
            <a:off x="7073900" y="2971800"/>
            <a:ext cx="228600" cy="685800"/>
          </a:xfrm>
          <a:prstGeom prst="rect">
            <a:avLst/>
          </a:prstGeom>
          <a:solidFill>
            <a:schemeClr val="accent5"/>
          </a:solidFill>
          <a:ln w="28575" cap="flat" cmpd="sng" algn="ctr">
            <a:solidFill>
              <a:srgbClr val="FF0000"/>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algn="ctr"/>
            <a:endParaRPr lang="en-US" sz="1400" b="1" dirty="0"/>
          </a:p>
        </p:txBody>
      </p:sp>
      <p:sp>
        <p:nvSpPr>
          <p:cNvPr id="36" name="Rectangle 35"/>
          <p:cNvSpPr/>
          <p:nvPr/>
        </p:nvSpPr>
        <p:spPr bwMode="auto">
          <a:xfrm>
            <a:off x="8445500" y="2209800"/>
            <a:ext cx="228600" cy="685800"/>
          </a:xfrm>
          <a:prstGeom prst="rect">
            <a:avLst/>
          </a:prstGeom>
          <a:solidFill>
            <a:schemeClr val="accent5"/>
          </a:solidFill>
          <a:ln w="28575" cap="flat" cmpd="sng" algn="ctr">
            <a:solidFill>
              <a:srgbClr val="FF0000"/>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algn="ctr"/>
            <a:endParaRPr lang="en-US" sz="1400" b="1" dirty="0"/>
          </a:p>
        </p:txBody>
      </p:sp>
      <p:sp>
        <p:nvSpPr>
          <p:cNvPr id="32" name="Rectangle 31"/>
          <p:cNvSpPr/>
          <p:nvPr/>
        </p:nvSpPr>
        <p:spPr bwMode="auto">
          <a:xfrm>
            <a:off x="7988300" y="2209800"/>
            <a:ext cx="228600" cy="685800"/>
          </a:xfrm>
          <a:prstGeom prst="rect">
            <a:avLst/>
          </a:prstGeom>
          <a:solidFill>
            <a:schemeClr val="accent5"/>
          </a:solidFill>
          <a:ln w="28575" cap="flat" cmpd="sng" algn="ctr">
            <a:solidFill>
              <a:srgbClr val="FF0000"/>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algn="ctr"/>
            <a:endParaRPr lang="en-US" sz="1400" b="1" dirty="0"/>
          </a:p>
        </p:txBody>
      </p:sp>
      <p:sp>
        <p:nvSpPr>
          <p:cNvPr id="28" name="Rectangle 27"/>
          <p:cNvSpPr/>
          <p:nvPr/>
        </p:nvSpPr>
        <p:spPr bwMode="auto">
          <a:xfrm>
            <a:off x="7531100" y="2209800"/>
            <a:ext cx="228600" cy="685800"/>
          </a:xfrm>
          <a:prstGeom prst="rect">
            <a:avLst/>
          </a:prstGeom>
          <a:solidFill>
            <a:srgbClr val="618FFD"/>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algn="ctr"/>
            <a:endParaRPr lang="en-US" sz="1400" b="1" dirty="0"/>
          </a:p>
        </p:txBody>
      </p:sp>
      <p:sp>
        <p:nvSpPr>
          <p:cNvPr id="24" name="Rectangle 23"/>
          <p:cNvSpPr/>
          <p:nvPr/>
        </p:nvSpPr>
        <p:spPr bwMode="auto">
          <a:xfrm>
            <a:off x="7073900" y="2209800"/>
            <a:ext cx="228600" cy="685800"/>
          </a:xfrm>
          <a:prstGeom prst="rect">
            <a:avLst/>
          </a:prstGeom>
          <a:solidFill>
            <a:schemeClr val="accent5"/>
          </a:solidFill>
          <a:ln w="28575" cap="flat" cmpd="sng" algn="ctr">
            <a:solidFill>
              <a:srgbClr val="FF0000"/>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algn="ctr"/>
            <a:endParaRPr lang="en-US" sz="1400" b="1" dirty="0"/>
          </a:p>
        </p:txBody>
      </p:sp>
      <p:sp>
        <p:nvSpPr>
          <p:cNvPr id="35" name="Rectangle 34"/>
          <p:cNvSpPr/>
          <p:nvPr/>
        </p:nvSpPr>
        <p:spPr bwMode="auto">
          <a:xfrm>
            <a:off x="8445500" y="1447800"/>
            <a:ext cx="228600" cy="685800"/>
          </a:xfrm>
          <a:prstGeom prst="rect">
            <a:avLst/>
          </a:prstGeom>
          <a:solidFill>
            <a:schemeClr val="accent5"/>
          </a:solidFill>
          <a:ln w="28575" cap="flat" cmpd="sng" algn="ctr">
            <a:solidFill>
              <a:srgbClr val="FF0000"/>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algn="ctr"/>
            <a:endParaRPr lang="en-US" sz="1400" b="1" dirty="0"/>
          </a:p>
        </p:txBody>
      </p:sp>
      <p:sp>
        <p:nvSpPr>
          <p:cNvPr id="31" name="Rectangle 30"/>
          <p:cNvSpPr/>
          <p:nvPr/>
        </p:nvSpPr>
        <p:spPr bwMode="auto">
          <a:xfrm>
            <a:off x="7988300" y="1447800"/>
            <a:ext cx="228600" cy="685800"/>
          </a:xfrm>
          <a:prstGeom prst="rect">
            <a:avLst/>
          </a:prstGeom>
          <a:solidFill>
            <a:schemeClr val="accent5"/>
          </a:solidFill>
          <a:ln w="28575" cap="flat" cmpd="sng" algn="ctr">
            <a:solidFill>
              <a:srgbClr val="FF0000"/>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algn="ctr"/>
            <a:endParaRPr lang="en-US" sz="1400" b="1" dirty="0"/>
          </a:p>
        </p:txBody>
      </p:sp>
      <p:sp>
        <p:nvSpPr>
          <p:cNvPr id="23" name="Rectangle 22"/>
          <p:cNvSpPr/>
          <p:nvPr/>
        </p:nvSpPr>
        <p:spPr bwMode="auto">
          <a:xfrm>
            <a:off x="7073900" y="1447800"/>
            <a:ext cx="228600" cy="685800"/>
          </a:xfrm>
          <a:prstGeom prst="rect">
            <a:avLst/>
          </a:prstGeom>
          <a:solidFill>
            <a:srgbClr val="618FFD"/>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algn="ctr"/>
            <a:endParaRPr lang="en-US" sz="1400" b="1" dirty="0"/>
          </a:p>
          <a:p>
            <a:pPr algn="ctr"/>
            <a:endParaRPr lang="en-US" sz="1400" b="1" dirty="0"/>
          </a:p>
          <a:p>
            <a:pPr algn="ctr"/>
            <a:endParaRPr lang="en-US" sz="1400" b="1" dirty="0"/>
          </a:p>
        </p:txBody>
      </p:sp>
      <p:sp>
        <p:nvSpPr>
          <p:cNvPr id="27" name="Rectangle 26"/>
          <p:cNvSpPr/>
          <p:nvPr/>
        </p:nvSpPr>
        <p:spPr bwMode="auto">
          <a:xfrm>
            <a:off x="7531100" y="1447800"/>
            <a:ext cx="228600" cy="685800"/>
          </a:xfrm>
          <a:prstGeom prst="rect">
            <a:avLst/>
          </a:prstGeom>
          <a:solidFill>
            <a:schemeClr val="accent5"/>
          </a:solidFill>
          <a:ln w="28575" cap="flat" cmpd="sng" algn="ctr">
            <a:solidFill>
              <a:srgbClr val="FF0000"/>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algn="ctr"/>
            <a:endParaRPr lang="en-US" sz="1400" b="1" dirty="0"/>
          </a:p>
        </p:txBody>
      </p:sp>
      <p:sp>
        <p:nvSpPr>
          <p:cNvPr id="2" name="Title 1"/>
          <p:cNvSpPr>
            <a:spLocks noGrp="1"/>
          </p:cNvSpPr>
          <p:nvPr>
            <p:ph type="title"/>
          </p:nvPr>
        </p:nvSpPr>
        <p:spPr/>
        <p:txBody>
          <a:bodyPr/>
          <a:lstStyle/>
          <a:p>
            <a:r>
              <a:rPr lang="en-US" dirty="0" err="1" smtClean="0"/>
              <a:t>PETSc</a:t>
            </a:r>
            <a:r>
              <a:rPr lang="en-US" dirty="0" smtClean="0"/>
              <a:t> y = </a:t>
            </a:r>
            <a:r>
              <a:rPr lang="en-US" dirty="0" err="1" smtClean="0"/>
              <a:t>Bx</a:t>
            </a:r>
            <a:r>
              <a:rPr lang="en-US" dirty="0" smtClean="0"/>
              <a:t>  Parallel Mapping</a:t>
            </a:r>
            <a:br>
              <a:rPr lang="en-US" dirty="0" smtClean="0"/>
            </a:br>
            <a:r>
              <a:rPr lang="en-US" sz="2400" dirty="0" smtClean="0"/>
              <a:t>4 Processor Example</a:t>
            </a:r>
            <a:endParaRPr lang="en-US" dirty="0"/>
          </a:p>
        </p:txBody>
      </p:sp>
      <p:sp>
        <p:nvSpPr>
          <p:cNvPr id="5" name="Rectangle 4"/>
          <p:cNvSpPr/>
          <p:nvPr/>
        </p:nvSpPr>
        <p:spPr bwMode="auto">
          <a:xfrm>
            <a:off x="3581400" y="1447800"/>
            <a:ext cx="2743200" cy="685800"/>
          </a:xfrm>
          <a:prstGeom prst="rect">
            <a:avLst/>
          </a:prstGeom>
          <a:solidFill>
            <a:srgbClr val="618FFD"/>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algn="ctr"/>
            <a:endParaRPr lang="en-US" sz="1400" b="1" dirty="0"/>
          </a:p>
        </p:txBody>
      </p:sp>
      <p:sp>
        <p:nvSpPr>
          <p:cNvPr id="7" name="Rectangle 6"/>
          <p:cNvSpPr/>
          <p:nvPr/>
        </p:nvSpPr>
        <p:spPr bwMode="auto">
          <a:xfrm>
            <a:off x="3581400" y="2209800"/>
            <a:ext cx="2743200" cy="685800"/>
          </a:xfrm>
          <a:prstGeom prst="rect">
            <a:avLst/>
          </a:prstGeom>
          <a:solidFill>
            <a:srgbClr val="618FFD"/>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algn="ctr"/>
            <a:endParaRPr lang="en-US" sz="1400" b="1" dirty="0"/>
          </a:p>
        </p:txBody>
      </p:sp>
      <p:sp>
        <p:nvSpPr>
          <p:cNvPr id="8" name="Rectangle 7"/>
          <p:cNvSpPr/>
          <p:nvPr/>
        </p:nvSpPr>
        <p:spPr bwMode="auto">
          <a:xfrm>
            <a:off x="3581400" y="2971800"/>
            <a:ext cx="2743200" cy="685800"/>
          </a:xfrm>
          <a:prstGeom prst="rect">
            <a:avLst/>
          </a:prstGeom>
          <a:solidFill>
            <a:srgbClr val="618FFD"/>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algn="ctr"/>
            <a:endParaRPr lang="en-US" sz="1400" b="1" dirty="0"/>
          </a:p>
        </p:txBody>
      </p:sp>
      <p:sp>
        <p:nvSpPr>
          <p:cNvPr id="9" name="Rectangle 8"/>
          <p:cNvSpPr/>
          <p:nvPr/>
        </p:nvSpPr>
        <p:spPr bwMode="auto">
          <a:xfrm>
            <a:off x="3581400" y="3733800"/>
            <a:ext cx="2743200" cy="685800"/>
          </a:xfrm>
          <a:prstGeom prst="rect">
            <a:avLst/>
          </a:prstGeom>
          <a:solidFill>
            <a:srgbClr val="618FFD"/>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algn="ctr"/>
            <a:endParaRPr lang="en-US" sz="1400" b="1" dirty="0"/>
          </a:p>
        </p:txBody>
      </p:sp>
      <p:sp>
        <p:nvSpPr>
          <p:cNvPr id="15" name="Rectangle 14"/>
          <p:cNvSpPr/>
          <p:nvPr/>
        </p:nvSpPr>
        <p:spPr bwMode="auto">
          <a:xfrm>
            <a:off x="2501453" y="1447800"/>
            <a:ext cx="228600" cy="685800"/>
          </a:xfrm>
          <a:prstGeom prst="rect">
            <a:avLst/>
          </a:prstGeom>
          <a:solidFill>
            <a:srgbClr val="618FFD"/>
          </a:solidFill>
          <a:ln w="28575" cap="flat" cmpd="sng" algn="ctr">
            <a:solidFill>
              <a:srgbClr val="FF0000"/>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b="1" i="0" u="none" strike="noStrike" cap="none" normalizeH="0" baseline="0" dirty="0" smtClean="0">
              <a:ln>
                <a:noFill/>
              </a:ln>
              <a:solidFill>
                <a:schemeClr val="tx1"/>
              </a:solidFill>
              <a:effectLst/>
              <a:latin typeface="Arial" pitchFamily="-110" charset="0"/>
            </a:endParaRPr>
          </a:p>
        </p:txBody>
      </p:sp>
      <p:sp>
        <p:nvSpPr>
          <p:cNvPr id="16" name="TextBox 15"/>
          <p:cNvSpPr txBox="1"/>
          <p:nvPr/>
        </p:nvSpPr>
        <p:spPr>
          <a:xfrm>
            <a:off x="2425253" y="990600"/>
            <a:ext cx="394147" cy="369332"/>
          </a:xfrm>
          <a:prstGeom prst="rect">
            <a:avLst/>
          </a:prstGeom>
          <a:noFill/>
        </p:spPr>
        <p:txBody>
          <a:bodyPr wrap="square" rtlCol="0">
            <a:spAutoFit/>
          </a:bodyPr>
          <a:lstStyle/>
          <a:p>
            <a:pPr algn="ctr"/>
            <a:r>
              <a:rPr lang="en-US" sz="1800" b="1" dirty="0"/>
              <a:t>y</a:t>
            </a:r>
          </a:p>
        </p:txBody>
      </p:sp>
      <p:sp>
        <p:nvSpPr>
          <p:cNvPr id="17" name="TextBox 16"/>
          <p:cNvSpPr txBox="1"/>
          <p:nvPr/>
        </p:nvSpPr>
        <p:spPr>
          <a:xfrm>
            <a:off x="2958653" y="990600"/>
            <a:ext cx="394147" cy="369332"/>
          </a:xfrm>
          <a:prstGeom prst="rect">
            <a:avLst/>
          </a:prstGeom>
          <a:noFill/>
        </p:spPr>
        <p:txBody>
          <a:bodyPr wrap="square" rtlCol="0">
            <a:spAutoFit/>
          </a:bodyPr>
          <a:lstStyle/>
          <a:p>
            <a:pPr algn="ctr"/>
            <a:r>
              <a:rPr lang="en-US" sz="1800" b="1" dirty="0" smtClean="0"/>
              <a:t>=</a:t>
            </a:r>
            <a:endParaRPr lang="en-US" sz="1800" b="1" dirty="0"/>
          </a:p>
        </p:txBody>
      </p:sp>
      <p:sp>
        <p:nvSpPr>
          <p:cNvPr id="18" name="TextBox 17"/>
          <p:cNvSpPr txBox="1"/>
          <p:nvPr/>
        </p:nvSpPr>
        <p:spPr>
          <a:xfrm>
            <a:off x="4724400" y="990600"/>
            <a:ext cx="394147" cy="369332"/>
          </a:xfrm>
          <a:prstGeom prst="rect">
            <a:avLst/>
          </a:prstGeom>
          <a:noFill/>
        </p:spPr>
        <p:txBody>
          <a:bodyPr wrap="square" rtlCol="0">
            <a:spAutoFit/>
          </a:bodyPr>
          <a:lstStyle/>
          <a:p>
            <a:pPr algn="ctr"/>
            <a:r>
              <a:rPr lang="en-US" sz="1800" b="1" dirty="0" smtClean="0"/>
              <a:t>B</a:t>
            </a:r>
            <a:endParaRPr lang="en-US" sz="1800" b="1" dirty="0"/>
          </a:p>
        </p:txBody>
      </p:sp>
      <p:sp>
        <p:nvSpPr>
          <p:cNvPr id="19" name="TextBox 18"/>
          <p:cNvSpPr txBox="1"/>
          <p:nvPr/>
        </p:nvSpPr>
        <p:spPr>
          <a:xfrm>
            <a:off x="7670353" y="990600"/>
            <a:ext cx="394147" cy="369332"/>
          </a:xfrm>
          <a:prstGeom prst="rect">
            <a:avLst/>
          </a:prstGeom>
          <a:noFill/>
        </p:spPr>
        <p:txBody>
          <a:bodyPr wrap="square" rtlCol="0">
            <a:spAutoFit/>
          </a:bodyPr>
          <a:lstStyle/>
          <a:p>
            <a:pPr algn="ctr"/>
            <a:r>
              <a:rPr lang="en-US" sz="1800" b="1" dirty="0"/>
              <a:t>x</a:t>
            </a:r>
          </a:p>
        </p:txBody>
      </p:sp>
      <p:sp>
        <p:nvSpPr>
          <p:cNvPr id="20" name="Rectangle 19"/>
          <p:cNvSpPr/>
          <p:nvPr/>
        </p:nvSpPr>
        <p:spPr bwMode="auto">
          <a:xfrm>
            <a:off x="2501453" y="2209800"/>
            <a:ext cx="228600" cy="685800"/>
          </a:xfrm>
          <a:prstGeom prst="rect">
            <a:avLst/>
          </a:prstGeom>
          <a:solidFill>
            <a:srgbClr val="618FFD"/>
          </a:solidFill>
          <a:ln w="28575" cap="flat" cmpd="sng" algn="ctr">
            <a:solidFill>
              <a:srgbClr val="FF0000"/>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b="1" i="0" u="none" strike="noStrike" cap="none" normalizeH="0" baseline="0" dirty="0" smtClean="0">
              <a:ln>
                <a:noFill/>
              </a:ln>
              <a:solidFill>
                <a:schemeClr val="tx1"/>
              </a:solidFill>
              <a:effectLst/>
              <a:latin typeface="Arial" pitchFamily="-110" charset="0"/>
            </a:endParaRPr>
          </a:p>
        </p:txBody>
      </p:sp>
      <p:sp>
        <p:nvSpPr>
          <p:cNvPr id="21" name="Rectangle 20"/>
          <p:cNvSpPr/>
          <p:nvPr/>
        </p:nvSpPr>
        <p:spPr bwMode="auto">
          <a:xfrm>
            <a:off x="2501453" y="2971800"/>
            <a:ext cx="228600" cy="685800"/>
          </a:xfrm>
          <a:prstGeom prst="rect">
            <a:avLst/>
          </a:prstGeom>
          <a:solidFill>
            <a:srgbClr val="618FFD"/>
          </a:solidFill>
          <a:ln w="28575" cap="flat" cmpd="sng" algn="ctr">
            <a:solidFill>
              <a:srgbClr val="FF0000"/>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b="1" i="0" u="none" strike="noStrike" cap="none" normalizeH="0" baseline="0" dirty="0" smtClean="0">
              <a:ln>
                <a:noFill/>
              </a:ln>
              <a:solidFill>
                <a:schemeClr val="tx1"/>
              </a:solidFill>
              <a:effectLst/>
              <a:latin typeface="Arial" pitchFamily="-110" charset="0"/>
            </a:endParaRPr>
          </a:p>
        </p:txBody>
      </p:sp>
      <p:sp>
        <p:nvSpPr>
          <p:cNvPr id="22" name="Rectangle 21"/>
          <p:cNvSpPr/>
          <p:nvPr/>
        </p:nvSpPr>
        <p:spPr bwMode="auto">
          <a:xfrm>
            <a:off x="2501453" y="3733800"/>
            <a:ext cx="228600" cy="685800"/>
          </a:xfrm>
          <a:prstGeom prst="rect">
            <a:avLst/>
          </a:prstGeom>
          <a:solidFill>
            <a:srgbClr val="618FFD"/>
          </a:solidFill>
          <a:ln w="28575" cap="flat" cmpd="sng" algn="ctr">
            <a:solidFill>
              <a:srgbClr val="FF0000"/>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b="1" i="0" u="none" strike="noStrike" cap="none" normalizeH="0" baseline="0" dirty="0" smtClean="0">
              <a:ln>
                <a:noFill/>
              </a:ln>
              <a:solidFill>
                <a:schemeClr val="tx1"/>
              </a:solidFill>
              <a:effectLst/>
              <a:latin typeface="Arial" pitchFamily="-110" charset="0"/>
            </a:endParaRPr>
          </a:p>
        </p:txBody>
      </p:sp>
      <p:sp>
        <p:nvSpPr>
          <p:cNvPr id="30" name="Rectangle 29"/>
          <p:cNvSpPr/>
          <p:nvPr/>
        </p:nvSpPr>
        <p:spPr bwMode="auto">
          <a:xfrm>
            <a:off x="7531100" y="3733800"/>
            <a:ext cx="228600" cy="685800"/>
          </a:xfrm>
          <a:prstGeom prst="rect">
            <a:avLst/>
          </a:prstGeom>
          <a:solidFill>
            <a:schemeClr val="accent5"/>
          </a:solidFill>
          <a:ln w="28575" cap="flat" cmpd="sng" algn="ctr">
            <a:solidFill>
              <a:srgbClr val="FF0000"/>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algn="ctr"/>
            <a:endParaRPr lang="en-US" sz="1400" b="1" dirty="0"/>
          </a:p>
        </p:txBody>
      </p:sp>
      <p:sp>
        <p:nvSpPr>
          <p:cNvPr id="34" name="Rectangle 33"/>
          <p:cNvSpPr/>
          <p:nvPr/>
        </p:nvSpPr>
        <p:spPr bwMode="auto">
          <a:xfrm>
            <a:off x="7988300" y="3733800"/>
            <a:ext cx="228600" cy="685800"/>
          </a:xfrm>
          <a:prstGeom prst="rect">
            <a:avLst/>
          </a:prstGeom>
          <a:solidFill>
            <a:schemeClr val="accent5"/>
          </a:solidFill>
          <a:ln w="28575" cap="flat" cmpd="sng" algn="ctr">
            <a:solidFill>
              <a:srgbClr val="FF0000"/>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algn="ctr"/>
            <a:endParaRPr lang="en-US" sz="1400" b="1" dirty="0"/>
          </a:p>
        </p:txBody>
      </p:sp>
      <p:sp>
        <p:nvSpPr>
          <p:cNvPr id="37" name="Rectangle 36"/>
          <p:cNvSpPr/>
          <p:nvPr/>
        </p:nvSpPr>
        <p:spPr bwMode="auto">
          <a:xfrm>
            <a:off x="8445500" y="2971800"/>
            <a:ext cx="228600" cy="685800"/>
          </a:xfrm>
          <a:prstGeom prst="rect">
            <a:avLst/>
          </a:prstGeom>
          <a:solidFill>
            <a:schemeClr val="accent5"/>
          </a:solidFill>
          <a:ln w="28575" cap="flat" cmpd="sng" algn="ctr">
            <a:solidFill>
              <a:srgbClr val="FF0000"/>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algn="ctr"/>
            <a:endParaRPr lang="en-US" sz="1400" b="1" dirty="0"/>
          </a:p>
        </p:txBody>
      </p:sp>
      <p:sp>
        <p:nvSpPr>
          <p:cNvPr id="38" name="Rectangle 37"/>
          <p:cNvSpPr/>
          <p:nvPr/>
        </p:nvSpPr>
        <p:spPr bwMode="auto">
          <a:xfrm>
            <a:off x="8445500" y="3733800"/>
            <a:ext cx="228600" cy="685800"/>
          </a:xfrm>
          <a:prstGeom prst="rect">
            <a:avLst/>
          </a:prstGeom>
          <a:solidFill>
            <a:srgbClr val="618FFD"/>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algn="ctr"/>
            <a:endParaRPr lang="en-US" sz="1400" b="1" dirty="0"/>
          </a:p>
        </p:txBody>
      </p:sp>
      <p:sp>
        <p:nvSpPr>
          <p:cNvPr id="144" name="TextBox 143"/>
          <p:cNvSpPr txBox="1"/>
          <p:nvPr/>
        </p:nvSpPr>
        <p:spPr>
          <a:xfrm>
            <a:off x="685800" y="5078849"/>
            <a:ext cx="7814960" cy="1169551"/>
          </a:xfrm>
          <a:prstGeom prst="rect">
            <a:avLst/>
          </a:prstGeom>
          <a:noFill/>
        </p:spPr>
        <p:txBody>
          <a:bodyPr wrap="none" rtlCol="0">
            <a:spAutoFit/>
          </a:bodyPr>
          <a:lstStyle/>
          <a:p>
            <a:pPr marL="342900" indent="-342900">
              <a:buAutoNum type="arabicPeriod"/>
            </a:pPr>
            <a:r>
              <a:rPr lang="en-US" sz="1400" b="1" dirty="0" smtClean="0">
                <a:solidFill>
                  <a:srgbClr val="919191"/>
                </a:solidFill>
              </a:rPr>
              <a:t>Each processor begins receiving non-local parts of x it needs.</a:t>
            </a:r>
          </a:p>
          <a:p>
            <a:pPr marL="342900" indent="-342900">
              <a:buAutoNum type="arabicPeriod"/>
            </a:pPr>
            <a:r>
              <a:rPr lang="en-US" sz="1400" b="1" dirty="0" smtClean="0">
                <a:solidFill>
                  <a:srgbClr val="919191"/>
                </a:solidFill>
              </a:rPr>
              <a:t>Each processor computes partial results from its local part of x and B, and stores in y.</a:t>
            </a:r>
          </a:p>
          <a:p>
            <a:pPr marL="342900" indent="-342900">
              <a:buAutoNum type="arabicPeriod"/>
            </a:pPr>
            <a:r>
              <a:rPr lang="en-US" sz="1400" b="1" dirty="0" smtClean="0">
                <a:solidFill>
                  <a:schemeClr val="bg2"/>
                </a:solidFill>
              </a:rPr>
              <a:t>Each processor finishes receiving non-local parts of x it needs.</a:t>
            </a:r>
          </a:p>
          <a:p>
            <a:pPr marL="342900" indent="-342900">
              <a:buAutoNum type="arabicPeriod"/>
            </a:pPr>
            <a:r>
              <a:rPr lang="en-US" sz="1400" b="1" dirty="0" smtClean="0"/>
              <a:t>Each processor computes partial results from non-local part of x and B, and</a:t>
            </a:r>
            <a:r>
              <a:rPr lang="en-US" sz="1400" b="1" dirty="0"/>
              <a:t/>
            </a:r>
            <a:br>
              <a:rPr lang="en-US" sz="1400" b="1" dirty="0"/>
            </a:br>
            <a:r>
              <a:rPr lang="en-US" sz="1400" b="1" dirty="0" smtClean="0"/>
              <a:t>adds </a:t>
            </a:r>
            <a:r>
              <a:rPr lang="en-US" sz="1400" b="1" dirty="0" smtClean="0"/>
              <a:t>to</a:t>
            </a:r>
            <a:r>
              <a:rPr lang="en-US" sz="1400" b="1" dirty="0" smtClean="0"/>
              <a:t> partial result in</a:t>
            </a:r>
            <a:r>
              <a:rPr lang="en-US" sz="1400" b="1" dirty="0" smtClean="0"/>
              <a:t> </a:t>
            </a:r>
            <a:r>
              <a:rPr lang="en-US" sz="1400" b="1" dirty="0" smtClean="0"/>
              <a:t>y.</a:t>
            </a:r>
          </a:p>
        </p:txBody>
      </p:sp>
      <p:sp>
        <p:nvSpPr>
          <p:cNvPr id="3" name="Rectangle 2"/>
          <p:cNvSpPr/>
          <p:nvPr/>
        </p:nvSpPr>
        <p:spPr bwMode="auto">
          <a:xfrm>
            <a:off x="4267200" y="1447800"/>
            <a:ext cx="2057400" cy="685800"/>
          </a:xfrm>
          <a:prstGeom prst="rect">
            <a:avLst/>
          </a:prstGeom>
          <a:noFill/>
          <a:ln w="28575" cap="flat" cmpd="sng" algn="ctr">
            <a:solidFill>
              <a:srgbClr val="FF0000"/>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b="1" i="0" u="none" strike="noStrike" cap="none" normalizeH="0" baseline="0" dirty="0" smtClean="0">
              <a:ln>
                <a:noFill/>
              </a:ln>
              <a:solidFill>
                <a:schemeClr val="tx1"/>
              </a:solidFill>
              <a:effectLst/>
              <a:latin typeface="Arial" pitchFamily="-110" charset="0"/>
            </a:endParaRPr>
          </a:p>
        </p:txBody>
      </p:sp>
      <p:sp>
        <p:nvSpPr>
          <p:cNvPr id="46" name="Rectangle 45"/>
          <p:cNvSpPr/>
          <p:nvPr/>
        </p:nvSpPr>
        <p:spPr bwMode="auto">
          <a:xfrm>
            <a:off x="3581400" y="2209800"/>
            <a:ext cx="685800" cy="685800"/>
          </a:xfrm>
          <a:prstGeom prst="rect">
            <a:avLst/>
          </a:prstGeom>
          <a:noFill/>
          <a:ln w="28575" cap="flat" cmpd="sng" algn="ctr">
            <a:solidFill>
              <a:srgbClr val="FF0000"/>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b="1" i="0" u="none" strike="noStrike" cap="none" normalizeH="0" baseline="0" dirty="0" smtClean="0">
              <a:ln>
                <a:noFill/>
              </a:ln>
              <a:solidFill>
                <a:schemeClr val="tx1"/>
              </a:solidFill>
              <a:effectLst/>
              <a:latin typeface="Arial" pitchFamily="-110" charset="0"/>
            </a:endParaRPr>
          </a:p>
        </p:txBody>
      </p:sp>
      <p:sp>
        <p:nvSpPr>
          <p:cNvPr id="47" name="Rectangle 46"/>
          <p:cNvSpPr/>
          <p:nvPr/>
        </p:nvSpPr>
        <p:spPr bwMode="auto">
          <a:xfrm>
            <a:off x="5638800" y="2971800"/>
            <a:ext cx="685800" cy="685800"/>
          </a:xfrm>
          <a:prstGeom prst="rect">
            <a:avLst/>
          </a:prstGeom>
          <a:noFill/>
          <a:ln w="28575" cap="flat" cmpd="sng" algn="ctr">
            <a:solidFill>
              <a:srgbClr val="FF0000"/>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b="1" i="0" u="none" strike="noStrike" cap="none" normalizeH="0" baseline="0" dirty="0" smtClean="0">
              <a:ln>
                <a:noFill/>
              </a:ln>
              <a:solidFill>
                <a:schemeClr val="tx1"/>
              </a:solidFill>
              <a:effectLst/>
              <a:latin typeface="Arial" pitchFamily="-110" charset="0"/>
            </a:endParaRPr>
          </a:p>
        </p:txBody>
      </p:sp>
      <p:sp>
        <p:nvSpPr>
          <p:cNvPr id="48" name="Rectangle 47"/>
          <p:cNvSpPr/>
          <p:nvPr/>
        </p:nvSpPr>
        <p:spPr bwMode="auto">
          <a:xfrm>
            <a:off x="3581400" y="3733800"/>
            <a:ext cx="2057400" cy="685800"/>
          </a:xfrm>
          <a:prstGeom prst="rect">
            <a:avLst/>
          </a:prstGeom>
          <a:noFill/>
          <a:ln w="28575" cap="flat" cmpd="sng" algn="ctr">
            <a:solidFill>
              <a:srgbClr val="FF0000"/>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b="1" i="0" u="none" strike="noStrike" cap="none" normalizeH="0" baseline="0" dirty="0" smtClean="0">
              <a:ln>
                <a:noFill/>
              </a:ln>
              <a:solidFill>
                <a:schemeClr val="tx1"/>
              </a:solidFill>
              <a:effectLst/>
              <a:latin typeface="Arial" pitchFamily="-110" charset="0"/>
            </a:endParaRPr>
          </a:p>
        </p:txBody>
      </p:sp>
      <p:sp>
        <p:nvSpPr>
          <p:cNvPr id="49" name="Rectangle 48"/>
          <p:cNvSpPr/>
          <p:nvPr/>
        </p:nvSpPr>
        <p:spPr bwMode="auto">
          <a:xfrm>
            <a:off x="1968053" y="4724400"/>
            <a:ext cx="241747" cy="228600"/>
          </a:xfrm>
          <a:prstGeom prst="rect">
            <a:avLst/>
          </a:prstGeom>
          <a:solidFill>
            <a:srgbClr val="618FFD"/>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b="1" i="0" u="none" strike="noStrike" cap="none" normalizeH="0" baseline="0" dirty="0" smtClean="0">
              <a:ln>
                <a:noFill/>
              </a:ln>
              <a:solidFill>
                <a:schemeClr val="tx1"/>
              </a:solidFill>
              <a:effectLst/>
              <a:latin typeface="Arial" pitchFamily="-110" charset="0"/>
            </a:endParaRPr>
          </a:p>
        </p:txBody>
      </p:sp>
      <p:sp>
        <p:nvSpPr>
          <p:cNvPr id="50" name="TextBox 49"/>
          <p:cNvSpPr txBox="1"/>
          <p:nvPr/>
        </p:nvSpPr>
        <p:spPr>
          <a:xfrm>
            <a:off x="2233577" y="4648200"/>
            <a:ext cx="2364750" cy="307777"/>
          </a:xfrm>
          <a:prstGeom prst="rect">
            <a:avLst/>
          </a:prstGeom>
          <a:noFill/>
        </p:spPr>
        <p:txBody>
          <a:bodyPr wrap="none" rtlCol="0">
            <a:spAutoFit/>
          </a:bodyPr>
          <a:lstStyle/>
          <a:p>
            <a:r>
              <a:rPr lang="en-US" sz="1400" b="1" dirty="0" smtClean="0"/>
              <a:t>= local part of data object</a:t>
            </a:r>
            <a:endParaRPr lang="en-US" sz="1400" b="1" dirty="0"/>
          </a:p>
        </p:txBody>
      </p:sp>
      <p:sp>
        <p:nvSpPr>
          <p:cNvPr id="51" name="Rectangle 50"/>
          <p:cNvSpPr/>
          <p:nvPr/>
        </p:nvSpPr>
        <p:spPr bwMode="auto">
          <a:xfrm>
            <a:off x="5016053" y="4724400"/>
            <a:ext cx="241747" cy="228600"/>
          </a:xfrm>
          <a:prstGeom prst="rect">
            <a:avLst/>
          </a:prstGeom>
          <a:solidFill>
            <a:schemeClr val="accent5"/>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algn="ctr"/>
            <a:endParaRPr lang="en-US" sz="1400" b="1" dirty="0"/>
          </a:p>
        </p:txBody>
      </p:sp>
      <p:sp>
        <p:nvSpPr>
          <p:cNvPr id="52" name="TextBox 51"/>
          <p:cNvSpPr txBox="1"/>
          <p:nvPr/>
        </p:nvSpPr>
        <p:spPr>
          <a:xfrm>
            <a:off x="5257800" y="4648200"/>
            <a:ext cx="3595856" cy="307777"/>
          </a:xfrm>
          <a:prstGeom prst="rect">
            <a:avLst/>
          </a:prstGeom>
          <a:noFill/>
        </p:spPr>
        <p:txBody>
          <a:bodyPr wrap="none" rtlCol="0">
            <a:spAutoFit/>
          </a:bodyPr>
          <a:lstStyle/>
          <a:p>
            <a:r>
              <a:rPr lang="en-US" sz="1400" b="1" dirty="0" smtClean="0"/>
              <a:t>= buffer for non-local part of data object</a:t>
            </a:r>
            <a:endParaRPr lang="en-US" sz="1400" b="1" dirty="0"/>
          </a:p>
        </p:txBody>
      </p:sp>
      <p:sp>
        <p:nvSpPr>
          <p:cNvPr id="53" name="TextBox 52"/>
          <p:cNvSpPr txBox="1"/>
          <p:nvPr/>
        </p:nvSpPr>
        <p:spPr>
          <a:xfrm>
            <a:off x="381000" y="1611868"/>
            <a:ext cx="1506317" cy="369332"/>
          </a:xfrm>
          <a:prstGeom prst="rect">
            <a:avLst/>
          </a:prstGeom>
          <a:noFill/>
        </p:spPr>
        <p:txBody>
          <a:bodyPr wrap="none" rtlCol="0">
            <a:spAutoFit/>
          </a:bodyPr>
          <a:lstStyle/>
          <a:p>
            <a:pPr algn="ctr"/>
            <a:r>
              <a:rPr lang="en-US" sz="1800" b="1" dirty="0" smtClean="0"/>
              <a:t>Processor 1</a:t>
            </a:r>
            <a:endParaRPr lang="en-US" sz="1800" b="1" dirty="0"/>
          </a:p>
        </p:txBody>
      </p:sp>
      <p:sp>
        <p:nvSpPr>
          <p:cNvPr id="54" name="TextBox 53"/>
          <p:cNvSpPr txBox="1"/>
          <p:nvPr/>
        </p:nvSpPr>
        <p:spPr>
          <a:xfrm>
            <a:off x="381000" y="2373868"/>
            <a:ext cx="1506317" cy="369332"/>
          </a:xfrm>
          <a:prstGeom prst="rect">
            <a:avLst/>
          </a:prstGeom>
          <a:noFill/>
        </p:spPr>
        <p:txBody>
          <a:bodyPr wrap="none" rtlCol="0">
            <a:spAutoFit/>
          </a:bodyPr>
          <a:lstStyle/>
          <a:p>
            <a:pPr algn="ctr"/>
            <a:r>
              <a:rPr lang="en-US" sz="1800" b="1" dirty="0" smtClean="0"/>
              <a:t>Processor 2</a:t>
            </a:r>
            <a:endParaRPr lang="en-US" sz="1800" b="1" dirty="0"/>
          </a:p>
        </p:txBody>
      </p:sp>
      <p:sp>
        <p:nvSpPr>
          <p:cNvPr id="55" name="TextBox 54"/>
          <p:cNvSpPr txBox="1"/>
          <p:nvPr/>
        </p:nvSpPr>
        <p:spPr>
          <a:xfrm>
            <a:off x="381000" y="3135868"/>
            <a:ext cx="1506317" cy="369332"/>
          </a:xfrm>
          <a:prstGeom prst="rect">
            <a:avLst/>
          </a:prstGeom>
          <a:noFill/>
        </p:spPr>
        <p:txBody>
          <a:bodyPr wrap="none" rtlCol="0">
            <a:spAutoFit/>
          </a:bodyPr>
          <a:lstStyle/>
          <a:p>
            <a:pPr algn="ctr"/>
            <a:r>
              <a:rPr lang="en-US" sz="1800" b="1" dirty="0" smtClean="0"/>
              <a:t>Processor 3</a:t>
            </a:r>
            <a:endParaRPr lang="en-US" sz="1800" b="1" dirty="0"/>
          </a:p>
        </p:txBody>
      </p:sp>
      <p:sp>
        <p:nvSpPr>
          <p:cNvPr id="56" name="TextBox 55"/>
          <p:cNvSpPr txBox="1"/>
          <p:nvPr/>
        </p:nvSpPr>
        <p:spPr>
          <a:xfrm>
            <a:off x="381000" y="3897868"/>
            <a:ext cx="1506317" cy="369332"/>
          </a:xfrm>
          <a:prstGeom prst="rect">
            <a:avLst/>
          </a:prstGeom>
          <a:noFill/>
        </p:spPr>
        <p:txBody>
          <a:bodyPr wrap="none" rtlCol="0">
            <a:spAutoFit/>
          </a:bodyPr>
          <a:lstStyle/>
          <a:p>
            <a:pPr algn="ctr"/>
            <a:r>
              <a:rPr lang="en-US" sz="1800" b="1" dirty="0" smtClean="0"/>
              <a:t>Processor 4</a:t>
            </a:r>
            <a:endParaRPr lang="en-US" sz="1800" b="1" dirty="0"/>
          </a:p>
        </p:txBody>
      </p:sp>
      <p:sp>
        <p:nvSpPr>
          <p:cNvPr id="44" name="Rectangle 43"/>
          <p:cNvSpPr/>
          <p:nvPr/>
        </p:nvSpPr>
        <p:spPr bwMode="auto">
          <a:xfrm>
            <a:off x="4953000" y="2209800"/>
            <a:ext cx="1371600" cy="685800"/>
          </a:xfrm>
          <a:prstGeom prst="rect">
            <a:avLst/>
          </a:prstGeom>
          <a:noFill/>
          <a:ln w="28575" cap="flat" cmpd="sng" algn="ctr">
            <a:solidFill>
              <a:srgbClr val="FF0000"/>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b="1" i="0" u="none" strike="noStrike" cap="none" normalizeH="0" baseline="0" dirty="0" smtClean="0">
              <a:ln>
                <a:noFill/>
              </a:ln>
              <a:solidFill>
                <a:schemeClr val="tx1"/>
              </a:solidFill>
              <a:effectLst/>
              <a:latin typeface="Arial" pitchFamily="-110" charset="0"/>
            </a:endParaRPr>
          </a:p>
        </p:txBody>
      </p:sp>
      <p:sp>
        <p:nvSpPr>
          <p:cNvPr id="45" name="Rectangle 44"/>
          <p:cNvSpPr/>
          <p:nvPr/>
        </p:nvSpPr>
        <p:spPr bwMode="auto">
          <a:xfrm>
            <a:off x="3581400" y="2971800"/>
            <a:ext cx="1371600" cy="685800"/>
          </a:xfrm>
          <a:prstGeom prst="rect">
            <a:avLst/>
          </a:prstGeom>
          <a:noFill/>
          <a:ln w="28575" cap="flat" cmpd="sng" algn="ctr">
            <a:solidFill>
              <a:srgbClr val="FF0000"/>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b="1" i="0" u="none" strike="noStrike" cap="none" normalizeH="0" baseline="0" dirty="0" smtClean="0">
              <a:ln>
                <a:noFill/>
              </a:ln>
              <a:solidFill>
                <a:schemeClr val="tx1"/>
              </a:solidFill>
              <a:effectLst/>
              <a:latin typeface="Arial" pitchFamily="-110" charset="0"/>
            </a:endParaRPr>
          </a:p>
        </p:txBody>
      </p:sp>
    </p:spTree>
    <p:extLst>
      <p:ext uri="{BB962C8B-B14F-4D97-AF65-F5344CB8AC3E}">
        <p14:creationId xmlns:p14="http://schemas.microsoft.com/office/powerpoint/2010/main" xmlns="" val="77692488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r>
              <a:rPr lang="en-US" dirty="0" smtClean="0"/>
              <a:t>Introduction</a:t>
            </a:r>
          </a:p>
          <a:p>
            <a:r>
              <a:rPr lang="en-US" dirty="0" smtClean="0"/>
              <a:t>Algorithm description</a:t>
            </a:r>
          </a:p>
          <a:p>
            <a:r>
              <a:rPr lang="en-US" dirty="0" smtClean="0"/>
              <a:t>Implementation</a:t>
            </a:r>
          </a:p>
          <a:p>
            <a:r>
              <a:rPr lang="en-US" dirty="0" smtClean="0"/>
              <a:t>Benchmarks</a:t>
            </a:r>
          </a:p>
          <a:p>
            <a:r>
              <a:rPr lang="en-US" dirty="0" smtClean="0"/>
              <a:t>Summary</a:t>
            </a:r>
            <a:endParaRPr lang="en-US" dirty="0"/>
          </a:p>
        </p:txBody>
      </p:sp>
      <p:sp>
        <p:nvSpPr>
          <p:cNvPr id="4" name="Right Arrow 3"/>
          <p:cNvSpPr/>
          <p:nvPr/>
        </p:nvSpPr>
        <p:spPr bwMode="auto">
          <a:xfrm>
            <a:off x="2438400" y="3086100"/>
            <a:ext cx="533400" cy="381000"/>
          </a:xfrm>
          <a:prstGeom prst="rightArrow">
            <a:avLst/>
          </a:prstGeom>
          <a:solidFill>
            <a:schemeClr val="tx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b="1" i="0" u="none" strike="noStrike" cap="none" normalizeH="0" baseline="0" dirty="0" smtClean="0">
              <a:ln>
                <a:noFill/>
              </a:ln>
              <a:solidFill>
                <a:schemeClr val="tx1"/>
              </a:solidFill>
              <a:effectLst/>
              <a:latin typeface="Arial" pitchFamily="-110" charset="0"/>
            </a:endParaRPr>
          </a:p>
        </p:txBody>
      </p:sp>
    </p:spTree>
    <p:extLst>
      <p:ext uri="{BB962C8B-B14F-4D97-AF65-F5344CB8AC3E}">
        <p14:creationId xmlns:p14="http://schemas.microsoft.com/office/powerpoint/2010/main" xmlns="" val="38816532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r>
              <a:rPr lang="en-US" dirty="0" smtClean="0"/>
              <a:t>Introduction</a:t>
            </a:r>
          </a:p>
          <a:p>
            <a:r>
              <a:rPr lang="en-US" dirty="0" smtClean="0"/>
              <a:t>Algorithm description</a:t>
            </a:r>
          </a:p>
          <a:p>
            <a:r>
              <a:rPr lang="en-US" dirty="0" smtClean="0"/>
              <a:t>Implementation</a:t>
            </a:r>
          </a:p>
          <a:p>
            <a:r>
              <a:rPr lang="en-US" dirty="0" smtClean="0"/>
              <a:t>Benchmarks</a:t>
            </a:r>
          </a:p>
          <a:p>
            <a:r>
              <a:rPr lang="en-US" dirty="0" smtClean="0"/>
              <a:t>Summary</a:t>
            </a:r>
            <a:endParaRPr lang="en-US" dirty="0"/>
          </a:p>
        </p:txBody>
      </p:sp>
      <p:sp>
        <p:nvSpPr>
          <p:cNvPr id="4" name="Right Arrow 3"/>
          <p:cNvSpPr/>
          <p:nvPr/>
        </p:nvSpPr>
        <p:spPr bwMode="auto">
          <a:xfrm>
            <a:off x="2438400" y="1676400"/>
            <a:ext cx="533400" cy="381000"/>
          </a:xfrm>
          <a:prstGeom prst="rightArrow">
            <a:avLst/>
          </a:prstGeom>
          <a:solidFill>
            <a:schemeClr val="tx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b="1" i="0" u="none" strike="noStrike" cap="none" normalizeH="0" baseline="0" dirty="0" smtClean="0">
              <a:ln>
                <a:noFill/>
              </a:ln>
              <a:solidFill>
                <a:schemeClr val="tx1"/>
              </a:solidFill>
              <a:effectLst/>
              <a:latin typeface="Arial" pitchFamily="-110" charset="0"/>
            </a:endParaRPr>
          </a:p>
        </p:txBody>
      </p:sp>
    </p:spTree>
    <p:extLst>
      <p:ext uri="{BB962C8B-B14F-4D97-AF65-F5344CB8AC3E}">
        <p14:creationId xmlns:p14="http://schemas.microsoft.com/office/powerpoint/2010/main" xmlns="" val="125023872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Rectangle 67"/>
          <p:cNvSpPr/>
          <p:nvPr/>
        </p:nvSpPr>
        <p:spPr bwMode="auto">
          <a:xfrm>
            <a:off x="457200" y="1359932"/>
            <a:ext cx="3048000" cy="2983468"/>
          </a:xfrm>
          <a:prstGeom prst="rect">
            <a:avLst/>
          </a:prstGeom>
          <a:solidFill>
            <a:schemeClr val="accent5"/>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b="1" i="0" u="none" strike="noStrike" cap="none" normalizeH="0" baseline="0" dirty="0" smtClean="0">
              <a:ln>
                <a:noFill/>
              </a:ln>
              <a:solidFill>
                <a:schemeClr val="tx1"/>
              </a:solidFill>
              <a:effectLst/>
              <a:latin typeface="Arial" pitchFamily="-110" charset="0"/>
            </a:endParaRPr>
          </a:p>
        </p:txBody>
      </p:sp>
      <p:sp>
        <p:nvSpPr>
          <p:cNvPr id="78" name="Rectangle 77"/>
          <p:cNvSpPr/>
          <p:nvPr/>
        </p:nvSpPr>
        <p:spPr bwMode="auto">
          <a:xfrm>
            <a:off x="4191000" y="1371600"/>
            <a:ext cx="4267200" cy="2971800"/>
          </a:xfrm>
          <a:prstGeom prst="rect">
            <a:avLst/>
          </a:prstGeom>
          <a:solidFill>
            <a:schemeClr val="accent5"/>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b="1" i="0" u="none" strike="noStrike" cap="none" normalizeH="0" baseline="0" dirty="0" smtClean="0">
              <a:ln>
                <a:noFill/>
              </a:ln>
              <a:solidFill>
                <a:schemeClr val="tx1"/>
              </a:solidFill>
              <a:effectLst/>
              <a:latin typeface="Arial" pitchFamily="-110" charset="0"/>
            </a:endParaRPr>
          </a:p>
        </p:txBody>
      </p:sp>
      <p:sp>
        <p:nvSpPr>
          <p:cNvPr id="3" name="Title 2"/>
          <p:cNvSpPr>
            <a:spLocks noGrp="1"/>
          </p:cNvSpPr>
          <p:nvPr>
            <p:ph type="title"/>
          </p:nvPr>
        </p:nvSpPr>
        <p:spPr/>
        <p:txBody>
          <a:bodyPr/>
          <a:lstStyle/>
          <a:p>
            <a:r>
              <a:rPr lang="en-US" dirty="0" smtClean="0"/>
              <a:t>Overview of Experiments</a:t>
            </a:r>
            <a:endParaRPr lang="en-US" dirty="0"/>
          </a:p>
        </p:txBody>
      </p:sp>
      <p:cxnSp>
        <p:nvCxnSpPr>
          <p:cNvPr id="5" name="Straight Connector 4"/>
          <p:cNvCxnSpPr/>
          <p:nvPr/>
        </p:nvCxnSpPr>
        <p:spPr bwMode="auto">
          <a:xfrm flipH="1">
            <a:off x="838200" y="3276600"/>
            <a:ext cx="685800" cy="762000"/>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6" name="Straight Connector 5"/>
          <p:cNvCxnSpPr/>
          <p:nvPr/>
        </p:nvCxnSpPr>
        <p:spPr bwMode="auto">
          <a:xfrm flipH="1">
            <a:off x="1524000" y="3276600"/>
            <a:ext cx="1676400" cy="0"/>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8" name="Straight Connector 7"/>
          <p:cNvCxnSpPr/>
          <p:nvPr/>
        </p:nvCxnSpPr>
        <p:spPr bwMode="auto">
          <a:xfrm>
            <a:off x="1524000" y="1524000"/>
            <a:ext cx="0" cy="1752600"/>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14" name="Straight Connector 13"/>
          <p:cNvCxnSpPr/>
          <p:nvPr/>
        </p:nvCxnSpPr>
        <p:spPr bwMode="auto">
          <a:xfrm>
            <a:off x="838200" y="3886200"/>
            <a:ext cx="152400" cy="76200"/>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16" name="Straight Connector 15"/>
          <p:cNvCxnSpPr/>
          <p:nvPr/>
        </p:nvCxnSpPr>
        <p:spPr bwMode="auto">
          <a:xfrm>
            <a:off x="1752600" y="3200400"/>
            <a:ext cx="0" cy="152400"/>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18" name="Straight Connector 17"/>
          <p:cNvCxnSpPr/>
          <p:nvPr/>
        </p:nvCxnSpPr>
        <p:spPr bwMode="auto">
          <a:xfrm>
            <a:off x="1447800" y="3124200"/>
            <a:ext cx="152400" cy="0"/>
          </a:xfrm>
          <a:prstGeom prst="line">
            <a:avLst/>
          </a:prstGeom>
          <a:solidFill>
            <a:schemeClr val="accent1"/>
          </a:solidFill>
          <a:ln w="12700" cap="flat" cmpd="sng" algn="ctr">
            <a:solidFill>
              <a:schemeClr val="tx1"/>
            </a:solidFill>
            <a:prstDash val="solid"/>
            <a:round/>
            <a:headEnd type="none" w="sm" len="sm"/>
            <a:tailEnd type="none" w="sm" len="sm"/>
          </a:ln>
          <a:effectLst/>
        </p:spPr>
      </p:cxnSp>
      <p:sp>
        <p:nvSpPr>
          <p:cNvPr id="20" name="TextBox 19"/>
          <p:cNvSpPr txBox="1"/>
          <p:nvPr/>
        </p:nvSpPr>
        <p:spPr>
          <a:xfrm>
            <a:off x="1676400" y="1524000"/>
            <a:ext cx="875923" cy="523220"/>
          </a:xfrm>
          <a:prstGeom prst="rect">
            <a:avLst/>
          </a:prstGeom>
          <a:noFill/>
        </p:spPr>
        <p:txBody>
          <a:bodyPr wrap="none" rtlCol="0">
            <a:spAutoFit/>
          </a:bodyPr>
          <a:lstStyle/>
          <a:p>
            <a:pPr algn="ctr"/>
            <a:r>
              <a:rPr lang="en-US" sz="1400" b="1" dirty="0" smtClean="0"/>
              <a:t># Graph </a:t>
            </a:r>
          </a:p>
          <a:p>
            <a:pPr algn="ctr"/>
            <a:r>
              <a:rPr lang="en-US" sz="1400" b="1" dirty="0" smtClean="0"/>
              <a:t>Vertices</a:t>
            </a:r>
            <a:endParaRPr lang="en-US" sz="1400" b="1" dirty="0"/>
          </a:p>
        </p:txBody>
      </p:sp>
      <p:sp>
        <p:nvSpPr>
          <p:cNvPr id="21" name="TextBox 20"/>
          <p:cNvSpPr txBox="1"/>
          <p:nvPr/>
        </p:nvSpPr>
        <p:spPr>
          <a:xfrm>
            <a:off x="2057400" y="2819400"/>
            <a:ext cx="1312466" cy="307777"/>
          </a:xfrm>
          <a:prstGeom prst="rect">
            <a:avLst/>
          </a:prstGeom>
          <a:noFill/>
        </p:spPr>
        <p:txBody>
          <a:bodyPr wrap="none" rtlCol="0">
            <a:spAutoFit/>
          </a:bodyPr>
          <a:lstStyle/>
          <a:p>
            <a:pPr algn="ctr"/>
            <a:r>
              <a:rPr lang="en-US" sz="1400" b="1" dirty="0" smtClean="0"/>
              <a:t># Processors</a:t>
            </a:r>
          </a:p>
        </p:txBody>
      </p:sp>
      <p:sp>
        <p:nvSpPr>
          <p:cNvPr id="22" name="TextBox 21"/>
          <p:cNvSpPr txBox="1"/>
          <p:nvPr/>
        </p:nvSpPr>
        <p:spPr>
          <a:xfrm>
            <a:off x="990600" y="3743980"/>
            <a:ext cx="1312203" cy="523220"/>
          </a:xfrm>
          <a:prstGeom prst="rect">
            <a:avLst/>
          </a:prstGeom>
          <a:noFill/>
        </p:spPr>
        <p:txBody>
          <a:bodyPr wrap="none" rtlCol="0">
            <a:spAutoFit/>
          </a:bodyPr>
          <a:lstStyle/>
          <a:p>
            <a:pPr algn="ctr"/>
            <a:r>
              <a:rPr lang="en-US" sz="1400" b="1" dirty="0" smtClean="0"/>
              <a:t># Computed</a:t>
            </a:r>
          </a:p>
          <a:p>
            <a:pPr algn="ctr"/>
            <a:r>
              <a:rPr lang="en-US" sz="1400" b="1" dirty="0" smtClean="0"/>
              <a:t>Eigenvectors</a:t>
            </a:r>
            <a:endParaRPr lang="en-US" sz="1400" b="1" dirty="0"/>
          </a:p>
        </p:txBody>
      </p:sp>
      <p:cxnSp>
        <p:nvCxnSpPr>
          <p:cNvPr id="23" name="Straight Connector 22"/>
          <p:cNvCxnSpPr/>
          <p:nvPr/>
        </p:nvCxnSpPr>
        <p:spPr bwMode="auto">
          <a:xfrm>
            <a:off x="1981200" y="3200400"/>
            <a:ext cx="0" cy="152400"/>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24" name="Straight Connector 23"/>
          <p:cNvCxnSpPr/>
          <p:nvPr/>
        </p:nvCxnSpPr>
        <p:spPr bwMode="auto">
          <a:xfrm>
            <a:off x="2209800" y="3200400"/>
            <a:ext cx="0" cy="152400"/>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25" name="Straight Connector 24"/>
          <p:cNvCxnSpPr/>
          <p:nvPr/>
        </p:nvCxnSpPr>
        <p:spPr bwMode="auto">
          <a:xfrm>
            <a:off x="2438400" y="3200400"/>
            <a:ext cx="0" cy="152400"/>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26" name="Straight Connector 25"/>
          <p:cNvCxnSpPr/>
          <p:nvPr/>
        </p:nvCxnSpPr>
        <p:spPr bwMode="auto">
          <a:xfrm>
            <a:off x="2667000" y="3200400"/>
            <a:ext cx="0" cy="152400"/>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27" name="Straight Connector 26"/>
          <p:cNvCxnSpPr/>
          <p:nvPr/>
        </p:nvCxnSpPr>
        <p:spPr bwMode="auto">
          <a:xfrm>
            <a:off x="2895600" y="3200400"/>
            <a:ext cx="0" cy="152400"/>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28" name="Straight Connector 27"/>
          <p:cNvCxnSpPr/>
          <p:nvPr/>
        </p:nvCxnSpPr>
        <p:spPr bwMode="auto">
          <a:xfrm>
            <a:off x="3124200" y="3200400"/>
            <a:ext cx="0" cy="152400"/>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29" name="Straight Connector 28"/>
          <p:cNvCxnSpPr/>
          <p:nvPr/>
        </p:nvCxnSpPr>
        <p:spPr bwMode="auto">
          <a:xfrm>
            <a:off x="1066800" y="3657600"/>
            <a:ext cx="152400" cy="76200"/>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30" name="Straight Connector 29"/>
          <p:cNvCxnSpPr/>
          <p:nvPr/>
        </p:nvCxnSpPr>
        <p:spPr bwMode="auto">
          <a:xfrm>
            <a:off x="1295400" y="3429000"/>
            <a:ext cx="152400" cy="76200"/>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31" name="Straight Connector 30"/>
          <p:cNvCxnSpPr/>
          <p:nvPr/>
        </p:nvCxnSpPr>
        <p:spPr bwMode="auto">
          <a:xfrm>
            <a:off x="1447800" y="2971800"/>
            <a:ext cx="152400" cy="0"/>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32" name="Straight Connector 31"/>
          <p:cNvCxnSpPr/>
          <p:nvPr/>
        </p:nvCxnSpPr>
        <p:spPr bwMode="auto">
          <a:xfrm>
            <a:off x="1447800" y="2819400"/>
            <a:ext cx="152400" cy="0"/>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33" name="Straight Connector 32"/>
          <p:cNvCxnSpPr/>
          <p:nvPr/>
        </p:nvCxnSpPr>
        <p:spPr bwMode="auto">
          <a:xfrm>
            <a:off x="1447800" y="2667000"/>
            <a:ext cx="152400" cy="0"/>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34" name="Straight Connector 33"/>
          <p:cNvCxnSpPr/>
          <p:nvPr/>
        </p:nvCxnSpPr>
        <p:spPr bwMode="auto">
          <a:xfrm>
            <a:off x="1447800" y="2514600"/>
            <a:ext cx="152400" cy="0"/>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35" name="Straight Connector 34"/>
          <p:cNvCxnSpPr/>
          <p:nvPr/>
        </p:nvCxnSpPr>
        <p:spPr bwMode="auto">
          <a:xfrm>
            <a:off x="1447800" y="2362200"/>
            <a:ext cx="152400" cy="0"/>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36" name="Straight Connector 35"/>
          <p:cNvCxnSpPr/>
          <p:nvPr/>
        </p:nvCxnSpPr>
        <p:spPr bwMode="auto">
          <a:xfrm>
            <a:off x="1447800" y="2209800"/>
            <a:ext cx="152400" cy="0"/>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37" name="Straight Connector 36"/>
          <p:cNvCxnSpPr/>
          <p:nvPr/>
        </p:nvCxnSpPr>
        <p:spPr bwMode="auto">
          <a:xfrm>
            <a:off x="1447800" y="2057400"/>
            <a:ext cx="152400" cy="0"/>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38" name="Straight Connector 37"/>
          <p:cNvCxnSpPr/>
          <p:nvPr/>
        </p:nvCxnSpPr>
        <p:spPr bwMode="auto">
          <a:xfrm>
            <a:off x="1447800" y="1905000"/>
            <a:ext cx="152400" cy="0"/>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39" name="Straight Connector 38"/>
          <p:cNvCxnSpPr/>
          <p:nvPr/>
        </p:nvCxnSpPr>
        <p:spPr bwMode="auto">
          <a:xfrm>
            <a:off x="1447800" y="1752600"/>
            <a:ext cx="152400" cy="0"/>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43" name="Straight Connector 42"/>
          <p:cNvCxnSpPr/>
          <p:nvPr/>
        </p:nvCxnSpPr>
        <p:spPr bwMode="auto">
          <a:xfrm>
            <a:off x="1447800" y="1600200"/>
            <a:ext cx="152400" cy="0"/>
          </a:xfrm>
          <a:prstGeom prst="line">
            <a:avLst/>
          </a:prstGeom>
          <a:solidFill>
            <a:schemeClr val="accent1"/>
          </a:solidFill>
          <a:ln w="12700" cap="flat" cmpd="sng" algn="ctr">
            <a:solidFill>
              <a:schemeClr val="tx1"/>
            </a:solidFill>
            <a:prstDash val="solid"/>
            <a:round/>
            <a:headEnd type="none" w="sm" len="sm"/>
            <a:tailEnd type="none" w="sm" len="sm"/>
          </a:ln>
          <a:effectLst/>
        </p:spPr>
      </p:cxnSp>
      <p:sp>
        <p:nvSpPr>
          <p:cNvPr id="46" name="TextBox 45"/>
          <p:cNvSpPr txBox="1"/>
          <p:nvPr/>
        </p:nvSpPr>
        <p:spPr>
          <a:xfrm>
            <a:off x="1143373" y="3014990"/>
            <a:ext cx="380627" cy="261610"/>
          </a:xfrm>
          <a:prstGeom prst="rect">
            <a:avLst/>
          </a:prstGeom>
          <a:noFill/>
        </p:spPr>
        <p:txBody>
          <a:bodyPr wrap="none" rtlCol="0">
            <a:spAutoFit/>
          </a:bodyPr>
          <a:lstStyle/>
          <a:p>
            <a:pPr algn="ctr"/>
            <a:r>
              <a:rPr lang="en-US" sz="1050" b="1" dirty="0" smtClean="0"/>
              <a:t>1M</a:t>
            </a:r>
            <a:endParaRPr lang="en-US" sz="1050" b="1" dirty="0"/>
          </a:p>
        </p:txBody>
      </p:sp>
      <p:sp>
        <p:nvSpPr>
          <p:cNvPr id="47" name="TextBox 46"/>
          <p:cNvSpPr txBox="1"/>
          <p:nvPr/>
        </p:nvSpPr>
        <p:spPr>
          <a:xfrm>
            <a:off x="1146974" y="2862590"/>
            <a:ext cx="377026" cy="253916"/>
          </a:xfrm>
          <a:prstGeom prst="rect">
            <a:avLst/>
          </a:prstGeom>
          <a:noFill/>
        </p:spPr>
        <p:txBody>
          <a:bodyPr wrap="none" rtlCol="0">
            <a:spAutoFit/>
          </a:bodyPr>
          <a:lstStyle/>
          <a:p>
            <a:pPr algn="ctr"/>
            <a:r>
              <a:rPr lang="en-US" sz="1050" b="1" dirty="0"/>
              <a:t>2</a:t>
            </a:r>
            <a:r>
              <a:rPr lang="en-US" sz="1050" b="1" dirty="0" smtClean="0"/>
              <a:t>M</a:t>
            </a:r>
            <a:endParaRPr lang="en-US" sz="1050" b="1" dirty="0"/>
          </a:p>
        </p:txBody>
      </p:sp>
      <p:sp>
        <p:nvSpPr>
          <p:cNvPr id="48" name="TextBox 47"/>
          <p:cNvSpPr txBox="1"/>
          <p:nvPr/>
        </p:nvSpPr>
        <p:spPr>
          <a:xfrm>
            <a:off x="1146974" y="2717884"/>
            <a:ext cx="377026" cy="253916"/>
          </a:xfrm>
          <a:prstGeom prst="rect">
            <a:avLst/>
          </a:prstGeom>
          <a:noFill/>
        </p:spPr>
        <p:txBody>
          <a:bodyPr wrap="none" rtlCol="0">
            <a:spAutoFit/>
          </a:bodyPr>
          <a:lstStyle/>
          <a:p>
            <a:pPr algn="ctr"/>
            <a:r>
              <a:rPr lang="en-US" sz="1050" b="1" dirty="0" smtClean="0"/>
              <a:t>4M</a:t>
            </a:r>
            <a:endParaRPr lang="en-US" sz="1050" b="1" dirty="0"/>
          </a:p>
        </p:txBody>
      </p:sp>
      <p:sp>
        <p:nvSpPr>
          <p:cNvPr id="49" name="TextBox 48"/>
          <p:cNvSpPr txBox="1"/>
          <p:nvPr/>
        </p:nvSpPr>
        <p:spPr>
          <a:xfrm>
            <a:off x="1146974" y="2565484"/>
            <a:ext cx="377026" cy="253916"/>
          </a:xfrm>
          <a:prstGeom prst="rect">
            <a:avLst/>
          </a:prstGeom>
          <a:noFill/>
        </p:spPr>
        <p:txBody>
          <a:bodyPr wrap="none" rtlCol="0">
            <a:spAutoFit/>
          </a:bodyPr>
          <a:lstStyle/>
          <a:p>
            <a:pPr algn="ctr"/>
            <a:r>
              <a:rPr lang="en-US" sz="1050" b="1" dirty="0"/>
              <a:t>8</a:t>
            </a:r>
            <a:r>
              <a:rPr lang="en-US" sz="1050" b="1" dirty="0" smtClean="0"/>
              <a:t>M</a:t>
            </a:r>
            <a:endParaRPr lang="en-US" sz="1050" b="1" dirty="0"/>
          </a:p>
        </p:txBody>
      </p:sp>
      <p:sp>
        <p:nvSpPr>
          <p:cNvPr id="50" name="TextBox 49"/>
          <p:cNvSpPr txBox="1"/>
          <p:nvPr/>
        </p:nvSpPr>
        <p:spPr>
          <a:xfrm>
            <a:off x="1070030" y="2413084"/>
            <a:ext cx="453970" cy="253916"/>
          </a:xfrm>
          <a:prstGeom prst="rect">
            <a:avLst/>
          </a:prstGeom>
          <a:noFill/>
        </p:spPr>
        <p:txBody>
          <a:bodyPr wrap="none" rtlCol="0">
            <a:spAutoFit/>
          </a:bodyPr>
          <a:lstStyle/>
          <a:p>
            <a:pPr algn="ctr"/>
            <a:r>
              <a:rPr lang="en-US" sz="1050" b="1" dirty="0" smtClean="0"/>
              <a:t>16M</a:t>
            </a:r>
            <a:endParaRPr lang="en-US" sz="1050" b="1" dirty="0"/>
          </a:p>
        </p:txBody>
      </p:sp>
      <p:sp>
        <p:nvSpPr>
          <p:cNvPr id="51" name="TextBox 50"/>
          <p:cNvSpPr txBox="1"/>
          <p:nvPr/>
        </p:nvSpPr>
        <p:spPr>
          <a:xfrm>
            <a:off x="1070030" y="2260684"/>
            <a:ext cx="453970" cy="253916"/>
          </a:xfrm>
          <a:prstGeom prst="rect">
            <a:avLst/>
          </a:prstGeom>
          <a:noFill/>
        </p:spPr>
        <p:txBody>
          <a:bodyPr wrap="none" rtlCol="0">
            <a:spAutoFit/>
          </a:bodyPr>
          <a:lstStyle/>
          <a:p>
            <a:pPr algn="ctr"/>
            <a:r>
              <a:rPr lang="en-US" sz="1050" b="1" dirty="0" smtClean="0"/>
              <a:t>32M</a:t>
            </a:r>
            <a:endParaRPr lang="en-US" sz="1050" b="1" dirty="0"/>
          </a:p>
        </p:txBody>
      </p:sp>
      <p:sp>
        <p:nvSpPr>
          <p:cNvPr id="52" name="TextBox 51"/>
          <p:cNvSpPr txBox="1"/>
          <p:nvPr/>
        </p:nvSpPr>
        <p:spPr>
          <a:xfrm>
            <a:off x="1070030" y="2108284"/>
            <a:ext cx="453970" cy="253916"/>
          </a:xfrm>
          <a:prstGeom prst="rect">
            <a:avLst/>
          </a:prstGeom>
          <a:noFill/>
        </p:spPr>
        <p:txBody>
          <a:bodyPr wrap="none" rtlCol="0">
            <a:spAutoFit/>
          </a:bodyPr>
          <a:lstStyle/>
          <a:p>
            <a:pPr algn="ctr"/>
            <a:r>
              <a:rPr lang="en-US" sz="1050" b="1" dirty="0" smtClean="0"/>
              <a:t>64M</a:t>
            </a:r>
            <a:endParaRPr lang="en-US" sz="1050" b="1" dirty="0"/>
          </a:p>
        </p:txBody>
      </p:sp>
      <p:sp>
        <p:nvSpPr>
          <p:cNvPr id="53" name="TextBox 52"/>
          <p:cNvSpPr txBox="1"/>
          <p:nvPr/>
        </p:nvSpPr>
        <p:spPr>
          <a:xfrm>
            <a:off x="993085" y="1955884"/>
            <a:ext cx="530915" cy="253916"/>
          </a:xfrm>
          <a:prstGeom prst="rect">
            <a:avLst/>
          </a:prstGeom>
          <a:noFill/>
        </p:spPr>
        <p:txBody>
          <a:bodyPr wrap="none" rtlCol="0">
            <a:spAutoFit/>
          </a:bodyPr>
          <a:lstStyle/>
          <a:p>
            <a:pPr algn="ctr"/>
            <a:r>
              <a:rPr lang="en-US" sz="1050" b="1" dirty="0" smtClean="0"/>
              <a:t>128M</a:t>
            </a:r>
            <a:endParaRPr lang="en-US" sz="1050" b="1" dirty="0"/>
          </a:p>
        </p:txBody>
      </p:sp>
      <p:sp>
        <p:nvSpPr>
          <p:cNvPr id="54" name="TextBox 53"/>
          <p:cNvSpPr txBox="1"/>
          <p:nvPr/>
        </p:nvSpPr>
        <p:spPr>
          <a:xfrm>
            <a:off x="993085" y="1803484"/>
            <a:ext cx="530915" cy="253916"/>
          </a:xfrm>
          <a:prstGeom prst="rect">
            <a:avLst/>
          </a:prstGeom>
          <a:noFill/>
        </p:spPr>
        <p:txBody>
          <a:bodyPr wrap="none" rtlCol="0">
            <a:spAutoFit/>
          </a:bodyPr>
          <a:lstStyle/>
          <a:p>
            <a:pPr algn="ctr"/>
            <a:r>
              <a:rPr lang="en-US" sz="1050" b="1" dirty="0" smtClean="0"/>
              <a:t>256M</a:t>
            </a:r>
            <a:endParaRPr lang="en-US" sz="1050" b="1" dirty="0"/>
          </a:p>
        </p:txBody>
      </p:sp>
      <p:sp>
        <p:nvSpPr>
          <p:cNvPr id="55" name="TextBox 54"/>
          <p:cNvSpPr txBox="1"/>
          <p:nvPr/>
        </p:nvSpPr>
        <p:spPr>
          <a:xfrm>
            <a:off x="993085" y="1651084"/>
            <a:ext cx="530915" cy="253916"/>
          </a:xfrm>
          <a:prstGeom prst="rect">
            <a:avLst/>
          </a:prstGeom>
          <a:noFill/>
        </p:spPr>
        <p:txBody>
          <a:bodyPr wrap="none" rtlCol="0">
            <a:spAutoFit/>
          </a:bodyPr>
          <a:lstStyle/>
          <a:p>
            <a:pPr algn="ctr"/>
            <a:r>
              <a:rPr lang="en-US" sz="1050" b="1" dirty="0" smtClean="0"/>
              <a:t>512M</a:t>
            </a:r>
            <a:endParaRPr lang="en-US" sz="1050" b="1" dirty="0"/>
          </a:p>
        </p:txBody>
      </p:sp>
      <p:sp>
        <p:nvSpPr>
          <p:cNvPr id="56" name="TextBox 55"/>
          <p:cNvSpPr txBox="1"/>
          <p:nvPr/>
        </p:nvSpPr>
        <p:spPr>
          <a:xfrm>
            <a:off x="1163457" y="1498684"/>
            <a:ext cx="356795" cy="253916"/>
          </a:xfrm>
          <a:prstGeom prst="rect">
            <a:avLst/>
          </a:prstGeom>
          <a:noFill/>
        </p:spPr>
        <p:txBody>
          <a:bodyPr wrap="none" rtlCol="0">
            <a:spAutoFit/>
          </a:bodyPr>
          <a:lstStyle/>
          <a:p>
            <a:pPr algn="ctr"/>
            <a:r>
              <a:rPr lang="en-US" sz="1050" b="1" dirty="0" smtClean="0"/>
              <a:t>1B</a:t>
            </a:r>
            <a:endParaRPr lang="en-US" sz="1050" b="1" dirty="0"/>
          </a:p>
        </p:txBody>
      </p:sp>
      <p:sp>
        <p:nvSpPr>
          <p:cNvPr id="57" name="TextBox 56"/>
          <p:cNvSpPr txBox="1"/>
          <p:nvPr/>
        </p:nvSpPr>
        <p:spPr>
          <a:xfrm>
            <a:off x="1645447" y="3327484"/>
            <a:ext cx="259553" cy="253916"/>
          </a:xfrm>
          <a:prstGeom prst="rect">
            <a:avLst/>
          </a:prstGeom>
          <a:noFill/>
        </p:spPr>
        <p:txBody>
          <a:bodyPr wrap="none" rtlCol="0">
            <a:spAutoFit/>
          </a:bodyPr>
          <a:lstStyle/>
          <a:p>
            <a:pPr algn="ctr"/>
            <a:r>
              <a:rPr lang="en-US" sz="1050" b="1" dirty="0" smtClean="0"/>
              <a:t>1</a:t>
            </a:r>
            <a:endParaRPr lang="en-US" sz="1050" b="1" dirty="0"/>
          </a:p>
        </p:txBody>
      </p:sp>
      <p:sp>
        <p:nvSpPr>
          <p:cNvPr id="58" name="TextBox 57"/>
          <p:cNvSpPr txBox="1"/>
          <p:nvPr/>
        </p:nvSpPr>
        <p:spPr>
          <a:xfrm>
            <a:off x="1874047" y="3327484"/>
            <a:ext cx="259553" cy="253916"/>
          </a:xfrm>
          <a:prstGeom prst="rect">
            <a:avLst/>
          </a:prstGeom>
          <a:noFill/>
        </p:spPr>
        <p:txBody>
          <a:bodyPr wrap="none" rtlCol="0">
            <a:spAutoFit/>
          </a:bodyPr>
          <a:lstStyle/>
          <a:p>
            <a:pPr algn="ctr"/>
            <a:r>
              <a:rPr lang="en-US" sz="1050" b="1" dirty="0" smtClean="0"/>
              <a:t>2</a:t>
            </a:r>
            <a:endParaRPr lang="en-US" sz="1050" b="1" dirty="0"/>
          </a:p>
        </p:txBody>
      </p:sp>
      <p:sp>
        <p:nvSpPr>
          <p:cNvPr id="59" name="TextBox 58"/>
          <p:cNvSpPr txBox="1"/>
          <p:nvPr/>
        </p:nvSpPr>
        <p:spPr>
          <a:xfrm>
            <a:off x="2102647" y="3327484"/>
            <a:ext cx="259553" cy="253916"/>
          </a:xfrm>
          <a:prstGeom prst="rect">
            <a:avLst/>
          </a:prstGeom>
          <a:noFill/>
        </p:spPr>
        <p:txBody>
          <a:bodyPr wrap="none" rtlCol="0">
            <a:spAutoFit/>
          </a:bodyPr>
          <a:lstStyle/>
          <a:p>
            <a:pPr algn="ctr"/>
            <a:r>
              <a:rPr lang="en-US" sz="1050" b="1" dirty="0" smtClean="0"/>
              <a:t>4</a:t>
            </a:r>
            <a:endParaRPr lang="en-US" sz="1050" b="1" dirty="0"/>
          </a:p>
        </p:txBody>
      </p:sp>
      <p:sp>
        <p:nvSpPr>
          <p:cNvPr id="60" name="TextBox 59"/>
          <p:cNvSpPr txBox="1"/>
          <p:nvPr/>
        </p:nvSpPr>
        <p:spPr>
          <a:xfrm>
            <a:off x="2331248" y="3327484"/>
            <a:ext cx="259553" cy="253916"/>
          </a:xfrm>
          <a:prstGeom prst="rect">
            <a:avLst/>
          </a:prstGeom>
          <a:noFill/>
        </p:spPr>
        <p:txBody>
          <a:bodyPr wrap="none" rtlCol="0">
            <a:spAutoFit/>
          </a:bodyPr>
          <a:lstStyle/>
          <a:p>
            <a:pPr algn="ctr"/>
            <a:r>
              <a:rPr lang="en-US" sz="1050" b="1" dirty="0"/>
              <a:t>8</a:t>
            </a:r>
          </a:p>
        </p:txBody>
      </p:sp>
      <p:sp>
        <p:nvSpPr>
          <p:cNvPr id="61" name="TextBox 60"/>
          <p:cNvSpPr txBox="1"/>
          <p:nvPr/>
        </p:nvSpPr>
        <p:spPr>
          <a:xfrm>
            <a:off x="2522404" y="3327484"/>
            <a:ext cx="334440" cy="253916"/>
          </a:xfrm>
          <a:prstGeom prst="rect">
            <a:avLst/>
          </a:prstGeom>
          <a:noFill/>
        </p:spPr>
        <p:txBody>
          <a:bodyPr wrap="none" rtlCol="0">
            <a:spAutoFit/>
          </a:bodyPr>
          <a:lstStyle/>
          <a:p>
            <a:pPr algn="ctr"/>
            <a:r>
              <a:rPr lang="en-US" sz="1050" b="1" dirty="0" smtClean="0"/>
              <a:t>16</a:t>
            </a:r>
            <a:endParaRPr lang="en-US" sz="1050" b="1" dirty="0"/>
          </a:p>
        </p:txBody>
      </p:sp>
      <p:sp>
        <p:nvSpPr>
          <p:cNvPr id="62" name="TextBox 61"/>
          <p:cNvSpPr txBox="1"/>
          <p:nvPr/>
        </p:nvSpPr>
        <p:spPr>
          <a:xfrm>
            <a:off x="2743200" y="3327484"/>
            <a:ext cx="334440" cy="253916"/>
          </a:xfrm>
          <a:prstGeom prst="rect">
            <a:avLst/>
          </a:prstGeom>
          <a:noFill/>
        </p:spPr>
        <p:txBody>
          <a:bodyPr wrap="none" rtlCol="0">
            <a:spAutoFit/>
          </a:bodyPr>
          <a:lstStyle/>
          <a:p>
            <a:pPr algn="ctr"/>
            <a:r>
              <a:rPr lang="en-US" sz="1050" b="1" dirty="0" smtClean="0"/>
              <a:t>32</a:t>
            </a:r>
            <a:endParaRPr lang="en-US" sz="1050" b="1" dirty="0"/>
          </a:p>
        </p:txBody>
      </p:sp>
      <p:sp>
        <p:nvSpPr>
          <p:cNvPr id="63" name="TextBox 62"/>
          <p:cNvSpPr txBox="1"/>
          <p:nvPr/>
        </p:nvSpPr>
        <p:spPr>
          <a:xfrm>
            <a:off x="2969743" y="3327484"/>
            <a:ext cx="338554" cy="253916"/>
          </a:xfrm>
          <a:prstGeom prst="rect">
            <a:avLst/>
          </a:prstGeom>
          <a:noFill/>
        </p:spPr>
        <p:txBody>
          <a:bodyPr wrap="none" rtlCol="0">
            <a:spAutoFit/>
          </a:bodyPr>
          <a:lstStyle/>
          <a:p>
            <a:pPr algn="ctr"/>
            <a:r>
              <a:rPr lang="en-US" sz="1050" b="1" dirty="0" smtClean="0"/>
              <a:t>64</a:t>
            </a:r>
            <a:endParaRPr lang="en-US" sz="1050" b="1" dirty="0"/>
          </a:p>
        </p:txBody>
      </p:sp>
      <p:sp>
        <p:nvSpPr>
          <p:cNvPr id="64" name="TextBox 63"/>
          <p:cNvSpPr txBox="1"/>
          <p:nvPr/>
        </p:nvSpPr>
        <p:spPr>
          <a:xfrm>
            <a:off x="1035847" y="3276600"/>
            <a:ext cx="259553" cy="253916"/>
          </a:xfrm>
          <a:prstGeom prst="rect">
            <a:avLst/>
          </a:prstGeom>
          <a:noFill/>
        </p:spPr>
        <p:txBody>
          <a:bodyPr wrap="none" rtlCol="0">
            <a:spAutoFit/>
          </a:bodyPr>
          <a:lstStyle/>
          <a:p>
            <a:pPr algn="ctr"/>
            <a:r>
              <a:rPr lang="en-US" sz="1050" b="1" dirty="0" smtClean="0"/>
              <a:t>1</a:t>
            </a:r>
            <a:endParaRPr lang="en-US" sz="1050" b="1" dirty="0"/>
          </a:p>
        </p:txBody>
      </p:sp>
      <p:sp>
        <p:nvSpPr>
          <p:cNvPr id="65" name="TextBox 64"/>
          <p:cNvSpPr txBox="1"/>
          <p:nvPr/>
        </p:nvSpPr>
        <p:spPr>
          <a:xfrm>
            <a:off x="762000" y="3429000"/>
            <a:ext cx="334440" cy="253916"/>
          </a:xfrm>
          <a:prstGeom prst="rect">
            <a:avLst/>
          </a:prstGeom>
          <a:noFill/>
        </p:spPr>
        <p:txBody>
          <a:bodyPr wrap="none" rtlCol="0">
            <a:spAutoFit/>
          </a:bodyPr>
          <a:lstStyle/>
          <a:p>
            <a:pPr algn="ctr"/>
            <a:r>
              <a:rPr lang="en-US" sz="1050" b="1" dirty="0" smtClean="0"/>
              <a:t>10</a:t>
            </a:r>
            <a:endParaRPr lang="en-US" sz="1050" b="1" dirty="0"/>
          </a:p>
        </p:txBody>
      </p:sp>
      <p:sp>
        <p:nvSpPr>
          <p:cNvPr id="66" name="TextBox 65"/>
          <p:cNvSpPr txBox="1"/>
          <p:nvPr/>
        </p:nvSpPr>
        <p:spPr>
          <a:xfrm>
            <a:off x="457200" y="3708484"/>
            <a:ext cx="409327" cy="253916"/>
          </a:xfrm>
          <a:prstGeom prst="rect">
            <a:avLst/>
          </a:prstGeom>
          <a:noFill/>
        </p:spPr>
        <p:txBody>
          <a:bodyPr wrap="none" rtlCol="0">
            <a:spAutoFit/>
          </a:bodyPr>
          <a:lstStyle/>
          <a:p>
            <a:pPr algn="ctr"/>
            <a:r>
              <a:rPr lang="en-US" sz="1050" b="1" dirty="0" smtClean="0"/>
              <a:t>100</a:t>
            </a:r>
            <a:endParaRPr lang="en-US" sz="1050" b="1" dirty="0"/>
          </a:p>
        </p:txBody>
      </p:sp>
      <p:sp>
        <p:nvSpPr>
          <p:cNvPr id="67" name="TextBox 66"/>
          <p:cNvSpPr txBox="1"/>
          <p:nvPr/>
        </p:nvSpPr>
        <p:spPr>
          <a:xfrm>
            <a:off x="914400" y="990600"/>
            <a:ext cx="2058151" cy="369332"/>
          </a:xfrm>
          <a:prstGeom prst="rect">
            <a:avLst/>
          </a:prstGeom>
          <a:noFill/>
        </p:spPr>
        <p:txBody>
          <a:bodyPr wrap="none" rtlCol="0">
            <a:spAutoFit/>
          </a:bodyPr>
          <a:lstStyle/>
          <a:p>
            <a:pPr algn="ctr"/>
            <a:r>
              <a:rPr lang="en-US" sz="1800" b="1" dirty="0" smtClean="0"/>
              <a:t>Parameter Space</a:t>
            </a:r>
            <a:endParaRPr lang="en-US" sz="1800" b="1" dirty="0"/>
          </a:p>
        </p:txBody>
      </p:sp>
      <p:pic>
        <p:nvPicPr>
          <p:cNvPr id="73" name="Picture 72"/>
          <p:cNvPicPr>
            <a:picLocks noChangeAspect="1"/>
          </p:cNvPicPr>
          <p:nvPr/>
        </p:nvPicPr>
        <p:blipFill>
          <a:blip r:embed="rId3">
            <a:clrChange>
              <a:clrFrom>
                <a:srgbClr val="FFFFFF"/>
              </a:clrFrom>
              <a:clrTo>
                <a:srgbClr val="FFFFFF">
                  <a:alpha val="0"/>
                </a:srgbClr>
              </a:clrTo>
            </a:clrChange>
            <a:alphaModFix/>
          </a:blip>
          <a:stretch>
            <a:fillRect/>
          </a:stretch>
        </p:blipFill>
        <p:spPr>
          <a:xfrm>
            <a:off x="4249003" y="1436132"/>
            <a:ext cx="3980597" cy="1905000"/>
          </a:xfrm>
          <a:prstGeom prst="rect">
            <a:avLst/>
          </a:prstGeom>
        </p:spPr>
      </p:pic>
      <p:sp>
        <p:nvSpPr>
          <p:cNvPr id="74" name="TextBox 73"/>
          <p:cNvSpPr txBox="1"/>
          <p:nvPr/>
        </p:nvSpPr>
        <p:spPr>
          <a:xfrm>
            <a:off x="5219763" y="990600"/>
            <a:ext cx="2134231" cy="369332"/>
          </a:xfrm>
          <a:prstGeom prst="rect">
            <a:avLst/>
          </a:prstGeom>
          <a:noFill/>
        </p:spPr>
        <p:txBody>
          <a:bodyPr wrap="none" rtlCol="0">
            <a:spAutoFit/>
          </a:bodyPr>
          <a:lstStyle/>
          <a:p>
            <a:pPr algn="ctr"/>
            <a:r>
              <a:rPr lang="en-US" sz="1800" b="1" dirty="0" smtClean="0"/>
              <a:t>Hardware: </a:t>
            </a:r>
            <a:r>
              <a:rPr lang="en-US" sz="1800" b="1" dirty="0" err="1" smtClean="0"/>
              <a:t>LLGrid</a:t>
            </a:r>
            <a:endParaRPr lang="en-US" sz="1800" b="1" dirty="0"/>
          </a:p>
        </p:txBody>
      </p:sp>
      <p:sp>
        <p:nvSpPr>
          <p:cNvPr id="77" name="Rectangle 79"/>
          <p:cNvSpPr>
            <a:spLocks noChangeArrowheads="1"/>
          </p:cNvSpPr>
          <p:nvPr/>
        </p:nvSpPr>
        <p:spPr bwMode="auto">
          <a:xfrm>
            <a:off x="4191000" y="3276600"/>
            <a:ext cx="4038600" cy="1107996"/>
          </a:xfrm>
          <a:prstGeom prst="rect">
            <a:avLst/>
          </a:prstGeom>
          <a:noFill/>
          <a:ln w="12700">
            <a:no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square">
            <a:spAutoFit/>
          </a:bodyPr>
          <a:lstStyle/>
          <a:p>
            <a:pPr marL="171450" indent="-171450" algn="l">
              <a:buClr>
                <a:schemeClr val="tx1"/>
              </a:buClr>
              <a:buFontTx/>
              <a:buChar char="•"/>
            </a:pPr>
            <a:r>
              <a:rPr lang="en-US" sz="1400" b="1" dirty="0" smtClean="0"/>
              <a:t>Limited to 64 nodes per job</a:t>
            </a:r>
          </a:p>
          <a:p>
            <a:pPr marL="171450" indent="-171450" algn="l">
              <a:buClr>
                <a:schemeClr val="tx1"/>
              </a:buClr>
              <a:buFontTx/>
              <a:buChar char="•"/>
            </a:pPr>
            <a:r>
              <a:rPr lang="en-US" sz="1400" b="1" dirty="0" smtClean="0"/>
              <a:t>Per node:</a:t>
            </a:r>
          </a:p>
          <a:p>
            <a:pPr marL="628650" lvl="1" indent="-171450">
              <a:buClr>
                <a:schemeClr val="tx1"/>
              </a:buClr>
              <a:buFontTx/>
              <a:buChar char="•"/>
            </a:pPr>
            <a:r>
              <a:rPr lang="en-US" sz="1200" b="1" dirty="0" smtClean="0"/>
              <a:t>2x 3.2 GHz Intel Xeon processors</a:t>
            </a:r>
          </a:p>
          <a:p>
            <a:pPr marL="628650" lvl="1" indent="-171450">
              <a:buClr>
                <a:schemeClr val="tx1"/>
              </a:buClr>
              <a:buFontTx/>
              <a:buChar char="•"/>
            </a:pPr>
            <a:r>
              <a:rPr lang="en-US" sz="1200" b="1" dirty="0" smtClean="0"/>
              <a:t>8GB RAM</a:t>
            </a:r>
          </a:p>
          <a:p>
            <a:pPr marL="171450" indent="-171450" algn="l">
              <a:buClr>
                <a:schemeClr val="tx1"/>
              </a:buClr>
              <a:buFontTx/>
              <a:buChar char="•"/>
            </a:pPr>
            <a:r>
              <a:rPr lang="en-US" sz="1400" b="1" dirty="0" smtClean="0"/>
              <a:t>Gigabit Ethernet network</a:t>
            </a:r>
            <a:endParaRPr lang="en-US" sz="1400" b="1" dirty="0"/>
          </a:p>
        </p:txBody>
      </p:sp>
      <p:sp>
        <p:nvSpPr>
          <p:cNvPr id="79" name="TextBox 78"/>
          <p:cNvSpPr txBox="1"/>
          <p:nvPr/>
        </p:nvSpPr>
        <p:spPr>
          <a:xfrm>
            <a:off x="3962400" y="4495800"/>
            <a:ext cx="1236712" cy="369332"/>
          </a:xfrm>
          <a:prstGeom prst="rect">
            <a:avLst/>
          </a:prstGeom>
          <a:noFill/>
        </p:spPr>
        <p:txBody>
          <a:bodyPr wrap="none" rtlCol="0">
            <a:spAutoFit/>
          </a:bodyPr>
          <a:lstStyle/>
          <a:p>
            <a:pPr algn="ctr"/>
            <a:r>
              <a:rPr lang="en-US" sz="1800" b="1" dirty="0" smtClean="0"/>
              <a:t>Data Sets</a:t>
            </a:r>
            <a:endParaRPr lang="en-US" sz="1800" b="1" dirty="0"/>
          </a:p>
        </p:txBody>
      </p:sp>
      <p:sp>
        <p:nvSpPr>
          <p:cNvPr id="80" name="Content Placeholder 2"/>
          <p:cNvSpPr>
            <a:spLocks noGrp="1"/>
          </p:cNvSpPr>
          <p:nvPr>
            <p:ph idx="1"/>
          </p:nvPr>
        </p:nvSpPr>
        <p:spPr>
          <a:xfrm>
            <a:off x="1447800" y="4876800"/>
            <a:ext cx="6230112" cy="1371600"/>
          </a:xfrm>
          <a:solidFill>
            <a:srgbClr val="D2DCF2"/>
          </a:solidFill>
          <a:ln>
            <a:solidFill>
              <a:schemeClr val="tx1"/>
            </a:solidFill>
          </a:ln>
        </p:spPr>
        <p:txBody>
          <a:bodyPr/>
          <a:lstStyle/>
          <a:p>
            <a:pPr>
              <a:lnSpc>
                <a:spcPct val="100000"/>
              </a:lnSpc>
              <a:spcBef>
                <a:spcPts val="0"/>
              </a:spcBef>
            </a:pPr>
            <a:r>
              <a:rPr lang="en-US" sz="1600" dirty="0" smtClean="0"/>
              <a:t>Generated with parallel R-MAT generator</a:t>
            </a:r>
          </a:p>
          <a:p>
            <a:pPr lvl="1">
              <a:lnSpc>
                <a:spcPct val="100000"/>
              </a:lnSpc>
              <a:spcBef>
                <a:spcPts val="0"/>
              </a:spcBef>
            </a:pPr>
            <a:r>
              <a:rPr lang="en-US" sz="1400" dirty="0" smtClean="0"/>
              <a:t>Single process R-MAT runs out of memory for larger data sets</a:t>
            </a:r>
          </a:p>
          <a:p>
            <a:pPr lvl="1">
              <a:lnSpc>
                <a:spcPct val="100000"/>
              </a:lnSpc>
              <a:spcBef>
                <a:spcPts val="0"/>
              </a:spcBef>
            </a:pPr>
            <a:r>
              <a:rPr lang="en-US" sz="1400" dirty="0" smtClean="0"/>
              <a:t>Parameters: </a:t>
            </a:r>
          </a:p>
          <a:p>
            <a:pPr lvl="2">
              <a:lnSpc>
                <a:spcPct val="100000"/>
              </a:lnSpc>
              <a:spcBef>
                <a:spcPts val="0"/>
              </a:spcBef>
            </a:pPr>
            <a:r>
              <a:rPr lang="en-US" sz="1200" dirty="0" smtClean="0"/>
              <a:t>Average in- (out-) degree = ~8 (does not iterate if there is a collision)</a:t>
            </a:r>
          </a:p>
          <a:p>
            <a:pPr lvl="2">
              <a:lnSpc>
                <a:spcPct val="100000"/>
              </a:lnSpc>
              <a:spcBef>
                <a:spcPts val="0"/>
              </a:spcBef>
            </a:pPr>
            <a:r>
              <a:rPr lang="en-US" sz="1200" dirty="0" smtClean="0"/>
              <a:t>Probabilities = 0.5, 0.125, 0.125, 0.25</a:t>
            </a:r>
          </a:p>
          <a:p>
            <a:pPr lvl="2">
              <a:lnSpc>
                <a:spcPct val="100000"/>
              </a:lnSpc>
              <a:spcBef>
                <a:spcPts val="0"/>
              </a:spcBef>
            </a:pPr>
            <a:r>
              <a:rPr lang="en-US" sz="1200" dirty="0" smtClean="0"/>
              <a:t>Randomizes vertices to make load balancing easier</a:t>
            </a:r>
            <a:endParaRPr lang="en-US" sz="1200" dirty="0"/>
          </a:p>
        </p:txBody>
      </p:sp>
    </p:spTree>
    <p:extLst>
      <p:ext uri="{BB962C8B-B14F-4D97-AF65-F5344CB8AC3E}">
        <p14:creationId xmlns:p14="http://schemas.microsoft.com/office/powerpoint/2010/main" xmlns="" val="423167353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VsMatlab.png"/>
          <p:cNvPicPr>
            <a:picLocks noChangeAspect="1"/>
          </p:cNvPicPr>
          <p:nvPr/>
        </p:nvPicPr>
        <p:blipFill>
          <a:blip r:embed="rId3"/>
          <a:stretch>
            <a:fillRect/>
          </a:stretch>
        </p:blipFill>
        <p:spPr>
          <a:xfrm>
            <a:off x="1" y="990600"/>
            <a:ext cx="4572000" cy="2743200"/>
          </a:xfrm>
          <a:prstGeom prst="rect">
            <a:avLst/>
          </a:prstGeom>
        </p:spPr>
      </p:pic>
      <p:sp>
        <p:nvSpPr>
          <p:cNvPr id="2" name="Title 1"/>
          <p:cNvSpPr>
            <a:spLocks noGrp="1"/>
          </p:cNvSpPr>
          <p:nvPr>
            <p:ph type="title"/>
          </p:nvPr>
        </p:nvSpPr>
        <p:spPr/>
        <p:txBody>
          <a:bodyPr/>
          <a:lstStyle/>
          <a:p>
            <a:r>
              <a:rPr lang="en-US" dirty="0" smtClean="0"/>
              <a:t>Results</a:t>
            </a:r>
            <a:br>
              <a:rPr lang="en-US" dirty="0" smtClean="0"/>
            </a:br>
            <a:r>
              <a:rPr lang="en-US" sz="2400" dirty="0" err="1" smtClean="0"/>
              <a:t>SLEPc</a:t>
            </a:r>
            <a:r>
              <a:rPr lang="en-US" sz="2400" dirty="0" smtClean="0"/>
              <a:t> vs. MATLAB Average Execution Time</a:t>
            </a:r>
            <a:endParaRPr lang="en-US" dirty="0"/>
          </a:p>
        </p:txBody>
      </p:sp>
      <p:sp>
        <p:nvSpPr>
          <p:cNvPr id="8" name="Content Placeholder 2"/>
          <p:cNvSpPr>
            <a:spLocks noGrp="1"/>
          </p:cNvSpPr>
          <p:nvPr>
            <p:ph idx="1"/>
          </p:nvPr>
        </p:nvSpPr>
        <p:spPr>
          <a:xfrm>
            <a:off x="4724400" y="4114800"/>
            <a:ext cx="4114800" cy="914400"/>
          </a:xfrm>
          <a:solidFill>
            <a:srgbClr val="D2DCF2"/>
          </a:solidFill>
          <a:ln>
            <a:solidFill>
              <a:schemeClr val="tx1"/>
            </a:solidFill>
          </a:ln>
        </p:spPr>
        <p:txBody>
          <a:bodyPr/>
          <a:lstStyle/>
          <a:p>
            <a:pPr>
              <a:lnSpc>
                <a:spcPct val="100000"/>
              </a:lnSpc>
              <a:spcBef>
                <a:spcPts val="0"/>
              </a:spcBef>
            </a:pPr>
            <a:r>
              <a:rPr lang="en-US" sz="1600" dirty="0" smtClean="0"/>
              <a:t>Single-processor </a:t>
            </a:r>
            <a:r>
              <a:rPr lang="en-US" sz="1600" dirty="0" err="1" smtClean="0"/>
              <a:t>SLEPc</a:t>
            </a:r>
            <a:r>
              <a:rPr lang="en-US" sz="1600" dirty="0" smtClean="0"/>
              <a:t> and </a:t>
            </a:r>
            <a:r>
              <a:rPr lang="en-US" sz="1600" dirty="0" err="1" smtClean="0"/>
              <a:t>Matlab</a:t>
            </a:r>
            <a:r>
              <a:rPr lang="en-US" sz="1600" dirty="0" smtClean="0"/>
              <a:t> have similar performance</a:t>
            </a:r>
          </a:p>
          <a:p>
            <a:pPr>
              <a:lnSpc>
                <a:spcPct val="100000"/>
              </a:lnSpc>
              <a:spcBef>
                <a:spcPts val="0"/>
              </a:spcBef>
            </a:pPr>
            <a:r>
              <a:rPr lang="en-US" sz="1600" dirty="0" smtClean="0"/>
              <a:t>Problem size limited by node memory</a:t>
            </a:r>
          </a:p>
        </p:txBody>
      </p:sp>
      <p:sp>
        <p:nvSpPr>
          <p:cNvPr id="9" name="TextBox 8"/>
          <p:cNvSpPr txBox="1"/>
          <p:nvPr/>
        </p:nvSpPr>
        <p:spPr>
          <a:xfrm>
            <a:off x="4876800" y="5509736"/>
            <a:ext cx="4051886" cy="738664"/>
          </a:xfrm>
          <a:prstGeom prst="rect">
            <a:avLst/>
          </a:prstGeom>
          <a:noFill/>
        </p:spPr>
        <p:txBody>
          <a:bodyPr wrap="none" rtlCol="0">
            <a:spAutoFit/>
          </a:bodyPr>
          <a:lstStyle/>
          <a:p>
            <a:r>
              <a:rPr lang="en-US" sz="1400" b="1" dirty="0" smtClean="0"/>
              <a:t>Note: on workstation with 96GB memory, </a:t>
            </a:r>
            <a:br>
              <a:rPr lang="en-US" sz="1400" b="1" dirty="0" smtClean="0"/>
            </a:br>
            <a:r>
              <a:rPr lang="en-US" sz="1400" b="1" dirty="0" err="1" smtClean="0"/>
              <a:t>Matlab</a:t>
            </a:r>
            <a:r>
              <a:rPr lang="en-US" sz="1400" b="1" dirty="0" smtClean="0"/>
              <a:t> implementation was 2-3x faster for </a:t>
            </a:r>
            <a:br>
              <a:rPr lang="en-US" sz="1400" b="1" dirty="0" smtClean="0"/>
            </a:br>
            <a:r>
              <a:rPr lang="en-US" sz="1400" b="1" dirty="0" smtClean="0"/>
              <a:t>100 eigenvector computation than on LL Grid</a:t>
            </a:r>
            <a:endParaRPr lang="en-US" sz="1400" b="1" dirty="0"/>
          </a:p>
        </p:txBody>
      </p:sp>
      <p:pic>
        <p:nvPicPr>
          <p:cNvPr id="4" name="Picture 3" descr="1node_10eigs.png"/>
          <p:cNvPicPr>
            <a:picLocks noChangeAspect="1"/>
          </p:cNvPicPr>
          <p:nvPr/>
        </p:nvPicPr>
        <p:blipFill>
          <a:blip r:embed="rId4"/>
          <a:stretch>
            <a:fillRect/>
          </a:stretch>
        </p:blipFill>
        <p:spPr>
          <a:xfrm>
            <a:off x="4575048" y="972496"/>
            <a:ext cx="4583886" cy="2761304"/>
          </a:xfrm>
          <a:prstGeom prst="rect">
            <a:avLst/>
          </a:prstGeom>
        </p:spPr>
      </p:pic>
      <p:pic>
        <p:nvPicPr>
          <p:cNvPr id="6" name="Picture 5" descr="1node_100eigs.png"/>
          <p:cNvPicPr>
            <a:picLocks noChangeAspect="1"/>
          </p:cNvPicPr>
          <p:nvPr/>
        </p:nvPicPr>
        <p:blipFill>
          <a:blip r:embed="rId5"/>
          <a:stretch>
            <a:fillRect/>
          </a:stretch>
        </p:blipFill>
        <p:spPr>
          <a:xfrm>
            <a:off x="0" y="3584448"/>
            <a:ext cx="4589982" cy="2755207"/>
          </a:xfrm>
          <a:prstGeom prst="rect">
            <a:avLst/>
          </a:prstGeom>
        </p:spPr>
      </p:pic>
      <p:sp>
        <p:nvSpPr>
          <p:cNvPr id="5" name="TextBox 4"/>
          <p:cNvSpPr txBox="1"/>
          <p:nvPr/>
        </p:nvSpPr>
        <p:spPr>
          <a:xfrm>
            <a:off x="1219200" y="2895600"/>
            <a:ext cx="357070" cy="261610"/>
          </a:xfrm>
          <a:prstGeom prst="rect">
            <a:avLst/>
          </a:prstGeom>
          <a:noFill/>
        </p:spPr>
        <p:txBody>
          <a:bodyPr wrap="none" rtlCol="0">
            <a:spAutoFit/>
          </a:bodyPr>
          <a:lstStyle/>
          <a:p>
            <a:pPr algn="ctr"/>
            <a:r>
              <a:rPr lang="en-US" sz="1050" dirty="0" smtClean="0"/>
              <a:t>(2)</a:t>
            </a:r>
            <a:endParaRPr lang="en-US" sz="1050" dirty="0"/>
          </a:p>
        </p:txBody>
      </p:sp>
      <p:sp>
        <p:nvSpPr>
          <p:cNvPr id="10" name="TextBox 9"/>
          <p:cNvSpPr txBox="1"/>
          <p:nvPr/>
        </p:nvSpPr>
        <p:spPr>
          <a:xfrm>
            <a:off x="1700330" y="2438400"/>
            <a:ext cx="357070" cy="261610"/>
          </a:xfrm>
          <a:prstGeom prst="rect">
            <a:avLst/>
          </a:prstGeom>
          <a:noFill/>
        </p:spPr>
        <p:txBody>
          <a:bodyPr wrap="none" rtlCol="0">
            <a:spAutoFit/>
          </a:bodyPr>
          <a:lstStyle/>
          <a:p>
            <a:pPr algn="ctr"/>
            <a:r>
              <a:rPr lang="en-US" sz="1050" dirty="0" smtClean="0"/>
              <a:t>(2)</a:t>
            </a:r>
            <a:endParaRPr lang="en-US" sz="1050" dirty="0"/>
          </a:p>
        </p:txBody>
      </p:sp>
      <p:sp>
        <p:nvSpPr>
          <p:cNvPr id="11" name="TextBox 10"/>
          <p:cNvSpPr txBox="1"/>
          <p:nvPr/>
        </p:nvSpPr>
        <p:spPr>
          <a:xfrm>
            <a:off x="2209800" y="2133600"/>
            <a:ext cx="357070" cy="261610"/>
          </a:xfrm>
          <a:prstGeom prst="rect">
            <a:avLst/>
          </a:prstGeom>
          <a:noFill/>
        </p:spPr>
        <p:txBody>
          <a:bodyPr wrap="none" rtlCol="0">
            <a:spAutoFit/>
          </a:bodyPr>
          <a:lstStyle/>
          <a:p>
            <a:pPr algn="ctr"/>
            <a:r>
              <a:rPr lang="en-US" sz="1050" dirty="0" smtClean="0"/>
              <a:t>(2)</a:t>
            </a:r>
            <a:endParaRPr lang="en-US" sz="1050" dirty="0"/>
          </a:p>
        </p:txBody>
      </p:sp>
      <p:sp>
        <p:nvSpPr>
          <p:cNvPr id="12" name="TextBox 11"/>
          <p:cNvSpPr txBox="1"/>
          <p:nvPr/>
        </p:nvSpPr>
        <p:spPr>
          <a:xfrm>
            <a:off x="2767130" y="1795790"/>
            <a:ext cx="357070" cy="261610"/>
          </a:xfrm>
          <a:prstGeom prst="rect">
            <a:avLst/>
          </a:prstGeom>
          <a:noFill/>
        </p:spPr>
        <p:txBody>
          <a:bodyPr wrap="none" rtlCol="0">
            <a:spAutoFit/>
          </a:bodyPr>
          <a:lstStyle/>
          <a:p>
            <a:pPr algn="ctr"/>
            <a:r>
              <a:rPr lang="en-US" sz="1050" dirty="0" smtClean="0"/>
              <a:t>(2)</a:t>
            </a:r>
            <a:endParaRPr lang="en-US" sz="1050" dirty="0"/>
          </a:p>
        </p:txBody>
      </p:sp>
      <p:sp>
        <p:nvSpPr>
          <p:cNvPr id="13" name="TextBox 12"/>
          <p:cNvSpPr txBox="1"/>
          <p:nvPr/>
        </p:nvSpPr>
        <p:spPr>
          <a:xfrm>
            <a:off x="3276600" y="1447800"/>
            <a:ext cx="357070" cy="261610"/>
          </a:xfrm>
          <a:prstGeom prst="rect">
            <a:avLst/>
          </a:prstGeom>
          <a:noFill/>
        </p:spPr>
        <p:txBody>
          <a:bodyPr wrap="none" rtlCol="0">
            <a:spAutoFit/>
          </a:bodyPr>
          <a:lstStyle/>
          <a:p>
            <a:pPr algn="ctr"/>
            <a:r>
              <a:rPr lang="en-US" sz="1050" dirty="0" smtClean="0"/>
              <a:t>(2)</a:t>
            </a:r>
            <a:endParaRPr lang="en-US" sz="1050" dirty="0"/>
          </a:p>
        </p:txBody>
      </p:sp>
      <p:sp>
        <p:nvSpPr>
          <p:cNvPr id="14" name="TextBox 13"/>
          <p:cNvSpPr txBox="1"/>
          <p:nvPr/>
        </p:nvSpPr>
        <p:spPr>
          <a:xfrm>
            <a:off x="5824279" y="2590800"/>
            <a:ext cx="424121" cy="253916"/>
          </a:xfrm>
          <a:prstGeom prst="rect">
            <a:avLst/>
          </a:prstGeom>
          <a:noFill/>
        </p:spPr>
        <p:txBody>
          <a:bodyPr wrap="none" rtlCol="0">
            <a:spAutoFit/>
          </a:bodyPr>
          <a:lstStyle/>
          <a:p>
            <a:pPr algn="ctr"/>
            <a:r>
              <a:rPr lang="en-US" sz="1050" dirty="0" smtClean="0"/>
              <a:t>(19)</a:t>
            </a:r>
            <a:endParaRPr lang="en-US" sz="1050" dirty="0"/>
          </a:p>
        </p:txBody>
      </p:sp>
      <p:sp>
        <p:nvSpPr>
          <p:cNvPr id="15" name="TextBox 14"/>
          <p:cNvSpPr txBox="1"/>
          <p:nvPr/>
        </p:nvSpPr>
        <p:spPr>
          <a:xfrm>
            <a:off x="6324600" y="2286000"/>
            <a:ext cx="424121" cy="253916"/>
          </a:xfrm>
          <a:prstGeom prst="rect">
            <a:avLst/>
          </a:prstGeom>
          <a:noFill/>
        </p:spPr>
        <p:txBody>
          <a:bodyPr wrap="none" rtlCol="0">
            <a:spAutoFit/>
          </a:bodyPr>
          <a:lstStyle/>
          <a:p>
            <a:pPr algn="ctr"/>
            <a:r>
              <a:rPr lang="en-US" sz="1050" dirty="0" smtClean="0"/>
              <a:t>(20)</a:t>
            </a:r>
            <a:endParaRPr lang="en-US" sz="1050" dirty="0"/>
          </a:p>
        </p:txBody>
      </p:sp>
      <p:sp>
        <p:nvSpPr>
          <p:cNvPr id="16" name="TextBox 15"/>
          <p:cNvSpPr txBox="1"/>
          <p:nvPr/>
        </p:nvSpPr>
        <p:spPr>
          <a:xfrm>
            <a:off x="6814879" y="2032084"/>
            <a:ext cx="424121" cy="253916"/>
          </a:xfrm>
          <a:prstGeom prst="rect">
            <a:avLst/>
          </a:prstGeom>
          <a:noFill/>
        </p:spPr>
        <p:txBody>
          <a:bodyPr wrap="none" rtlCol="0">
            <a:spAutoFit/>
          </a:bodyPr>
          <a:lstStyle/>
          <a:p>
            <a:pPr algn="ctr"/>
            <a:r>
              <a:rPr lang="en-US" sz="1050" dirty="0" smtClean="0"/>
              <a:t>(21)</a:t>
            </a:r>
            <a:endParaRPr lang="en-US" sz="1050" dirty="0"/>
          </a:p>
        </p:txBody>
      </p:sp>
      <p:sp>
        <p:nvSpPr>
          <p:cNvPr id="17" name="TextBox 16"/>
          <p:cNvSpPr txBox="1"/>
          <p:nvPr/>
        </p:nvSpPr>
        <p:spPr>
          <a:xfrm>
            <a:off x="7315200" y="1752600"/>
            <a:ext cx="424121" cy="253916"/>
          </a:xfrm>
          <a:prstGeom prst="rect">
            <a:avLst/>
          </a:prstGeom>
          <a:noFill/>
        </p:spPr>
        <p:txBody>
          <a:bodyPr wrap="none" rtlCol="0">
            <a:spAutoFit/>
          </a:bodyPr>
          <a:lstStyle/>
          <a:p>
            <a:pPr algn="ctr"/>
            <a:r>
              <a:rPr lang="en-US" sz="1050" dirty="0" smtClean="0"/>
              <a:t>(25)</a:t>
            </a:r>
            <a:endParaRPr lang="en-US" sz="1050" dirty="0"/>
          </a:p>
        </p:txBody>
      </p:sp>
      <p:sp>
        <p:nvSpPr>
          <p:cNvPr id="18" name="TextBox 17"/>
          <p:cNvSpPr txBox="1"/>
          <p:nvPr/>
        </p:nvSpPr>
        <p:spPr>
          <a:xfrm>
            <a:off x="7772400" y="1524000"/>
            <a:ext cx="424121" cy="253916"/>
          </a:xfrm>
          <a:prstGeom prst="rect">
            <a:avLst/>
          </a:prstGeom>
          <a:noFill/>
        </p:spPr>
        <p:txBody>
          <a:bodyPr wrap="none" rtlCol="0">
            <a:spAutoFit/>
          </a:bodyPr>
          <a:lstStyle/>
          <a:p>
            <a:pPr algn="ctr"/>
            <a:r>
              <a:rPr lang="en-US" sz="1050" dirty="0" smtClean="0"/>
              <a:t>(23)</a:t>
            </a:r>
            <a:endParaRPr lang="en-US" sz="1050" dirty="0"/>
          </a:p>
        </p:txBody>
      </p:sp>
      <p:sp>
        <p:nvSpPr>
          <p:cNvPr id="19" name="TextBox 18"/>
          <p:cNvSpPr txBox="1"/>
          <p:nvPr/>
        </p:nvSpPr>
        <p:spPr>
          <a:xfrm>
            <a:off x="1250966" y="5308684"/>
            <a:ext cx="349234" cy="253916"/>
          </a:xfrm>
          <a:prstGeom prst="rect">
            <a:avLst/>
          </a:prstGeom>
          <a:noFill/>
        </p:spPr>
        <p:txBody>
          <a:bodyPr wrap="none" rtlCol="0">
            <a:spAutoFit/>
          </a:bodyPr>
          <a:lstStyle/>
          <a:p>
            <a:pPr algn="ctr"/>
            <a:r>
              <a:rPr lang="en-US" sz="1050" dirty="0" smtClean="0"/>
              <a:t>(6)</a:t>
            </a:r>
            <a:endParaRPr lang="en-US" sz="1050" dirty="0"/>
          </a:p>
        </p:txBody>
      </p:sp>
      <p:sp>
        <p:nvSpPr>
          <p:cNvPr id="20" name="TextBox 19"/>
          <p:cNvSpPr txBox="1"/>
          <p:nvPr/>
        </p:nvSpPr>
        <p:spPr>
          <a:xfrm>
            <a:off x="2165366" y="4724400"/>
            <a:ext cx="349234" cy="253916"/>
          </a:xfrm>
          <a:prstGeom prst="rect">
            <a:avLst/>
          </a:prstGeom>
          <a:noFill/>
        </p:spPr>
        <p:txBody>
          <a:bodyPr wrap="none" rtlCol="0">
            <a:spAutoFit/>
          </a:bodyPr>
          <a:lstStyle/>
          <a:p>
            <a:pPr algn="ctr"/>
            <a:r>
              <a:rPr lang="en-US" sz="1050" dirty="0" smtClean="0"/>
              <a:t>(7)</a:t>
            </a:r>
            <a:endParaRPr lang="en-US" sz="1050" dirty="0"/>
          </a:p>
        </p:txBody>
      </p:sp>
      <p:sp>
        <p:nvSpPr>
          <p:cNvPr id="21" name="TextBox 20"/>
          <p:cNvSpPr txBox="1"/>
          <p:nvPr/>
        </p:nvSpPr>
        <p:spPr>
          <a:xfrm>
            <a:off x="2971800" y="4241884"/>
            <a:ext cx="349234" cy="253916"/>
          </a:xfrm>
          <a:prstGeom prst="rect">
            <a:avLst/>
          </a:prstGeom>
          <a:noFill/>
        </p:spPr>
        <p:txBody>
          <a:bodyPr wrap="none" rtlCol="0">
            <a:spAutoFit/>
          </a:bodyPr>
          <a:lstStyle/>
          <a:p>
            <a:pPr algn="ctr"/>
            <a:r>
              <a:rPr lang="en-US" sz="1050" dirty="0" smtClean="0"/>
              <a:t>(7)</a:t>
            </a:r>
            <a:endParaRPr lang="en-US" sz="1050" dirty="0"/>
          </a:p>
        </p:txBody>
      </p:sp>
      <p:sp>
        <p:nvSpPr>
          <p:cNvPr id="22" name="Line Callout 1 (No Border) 21"/>
          <p:cNvSpPr/>
          <p:nvPr/>
        </p:nvSpPr>
        <p:spPr bwMode="auto">
          <a:xfrm>
            <a:off x="8229600" y="1066800"/>
            <a:ext cx="838200" cy="609600"/>
          </a:xfrm>
          <a:prstGeom prst="callout1">
            <a:avLst>
              <a:gd name="adj1" fmla="val 52278"/>
              <a:gd name="adj2" fmla="val 19801"/>
              <a:gd name="adj3" fmla="val 87594"/>
              <a:gd name="adj4" fmla="val -10332"/>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050" b="1" i="0" u="none" strike="noStrike" cap="none" normalizeH="0" baseline="0" dirty="0" smtClean="0">
                <a:ln>
                  <a:noFill/>
                </a:ln>
                <a:solidFill>
                  <a:schemeClr val="tx1"/>
                </a:solidFill>
                <a:effectLst/>
                <a:latin typeface="Arial" pitchFamily="-110" charset="0"/>
              </a:rPr>
              <a:t>Iterations of the method</a:t>
            </a:r>
          </a:p>
        </p:txBody>
      </p:sp>
      <p:sp>
        <p:nvSpPr>
          <p:cNvPr id="23" name="Line Callout 1 (No Border) 22"/>
          <p:cNvSpPr/>
          <p:nvPr/>
        </p:nvSpPr>
        <p:spPr bwMode="auto">
          <a:xfrm>
            <a:off x="3657600" y="1066800"/>
            <a:ext cx="838200" cy="609600"/>
          </a:xfrm>
          <a:prstGeom prst="callout1">
            <a:avLst>
              <a:gd name="adj1" fmla="val 52278"/>
              <a:gd name="adj2" fmla="val 19801"/>
              <a:gd name="adj3" fmla="val 87594"/>
              <a:gd name="adj4" fmla="val -10332"/>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050" b="1" i="0" u="none" strike="noStrike" cap="none" normalizeH="0" baseline="0" dirty="0" smtClean="0">
                <a:ln>
                  <a:noFill/>
                </a:ln>
                <a:solidFill>
                  <a:schemeClr val="tx1"/>
                </a:solidFill>
                <a:effectLst/>
                <a:latin typeface="Arial" pitchFamily="-110" charset="0"/>
              </a:rPr>
              <a:t>Iterations of the method</a:t>
            </a:r>
          </a:p>
        </p:txBody>
      </p:sp>
      <p:sp>
        <p:nvSpPr>
          <p:cNvPr id="24" name="Line Callout 1 (No Border) 23"/>
          <p:cNvSpPr/>
          <p:nvPr/>
        </p:nvSpPr>
        <p:spPr bwMode="auto">
          <a:xfrm>
            <a:off x="3581400" y="3657600"/>
            <a:ext cx="838200" cy="609600"/>
          </a:xfrm>
          <a:prstGeom prst="callout1">
            <a:avLst>
              <a:gd name="adj1" fmla="val 52278"/>
              <a:gd name="adj2" fmla="val 19801"/>
              <a:gd name="adj3" fmla="val 111820"/>
              <a:gd name="adj4" fmla="val -36757"/>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050" b="1" i="0" u="none" strike="noStrike" cap="none" normalizeH="0" baseline="0" dirty="0" smtClean="0">
                <a:ln>
                  <a:noFill/>
                </a:ln>
                <a:solidFill>
                  <a:schemeClr val="tx1"/>
                </a:solidFill>
                <a:effectLst/>
                <a:latin typeface="Arial" pitchFamily="-110" charset="0"/>
              </a:rPr>
              <a:t>Iterations of the method</a:t>
            </a:r>
          </a:p>
        </p:txBody>
      </p:sp>
    </p:spTree>
    <p:extLst>
      <p:ext uri="{BB962C8B-B14F-4D97-AF65-F5344CB8AC3E}">
        <p14:creationId xmlns:p14="http://schemas.microsoft.com/office/powerpoint/2010/main" xmlns="" val="124622189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Picture 37" descr="64nodeResults.png"/>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152400" y="1066800"/>
            <a:ext cx="7044248" cy="4191000"/>
          </a:xfrm>
          <a:prstGeom prst="rect">
            <a:avLst/>
          </a:prstGeom>
        </p:spPr>
      </p:pic>
      <p:sp>
        <p:nvSpPr>
          <p:cNvPr id="2" name="Title 1"/>
          <p:cNvSpPr>
            <a:spLocks noGrp="1"/>
          </p:cNvSpPr>
          <p:nvPr>
            <p:ph type="title"/>
          </p:nvPr>
        </p:nvSpPr>
        <p:spPr/>
        <p:txBody>
          <a:bodyPr/>
          <a:lstStyle/>
          <a:p>
            <a:r>
              <a:rPr lang="en-US" dirty="0" smtClean="0"/>
              <a:t>Results</a:t>
            </a:r>
            <a:br>
              <a:rPr lang="en-US" dirty="0" smtClean="0"/>
            </a:br>
            <a:r>
              <a:rPr lang="en-US" dirty="0" err="1" smtClean="0"/>
              <a:t>SLEPc</a:t>
            </a:r>
            <a:r>
              <a:rPr lang="en-US" dirty="0" smtClean="0"/>
              <a:t> </a:t>
            </a:r>
            <a:r>
              <a:rPr lang="en-US" sz="2400" dirty="0" smtClean="0"/>
              <a:t>64 Node Average Execution Time</a:t>
            </a:r>
            <a:endParaRPr lang="en-US" dirty="0"/>
          </a:p>
        </p:txBody>
      </p:sp>
      <p:sp>
        <p:nvSpPr>
          <p:cNvPr id="4" name="Content Placeholder 2"/>
          <p:cNvSpPr>
            <a:spLocks noGrp="1"/>
          </p:cNvSpPr>
          <p:nvPr>
            <p:ph idx="1"/>
          </p:nvPr>
        </p:nvSpPr>
        <p:spPr>
          <a:xfrm>
            <a:off x="1066800" y="5334000"/>
            <a:ext cx="7010400" cy="914400"/>
          </a:xfrm>
          <a:solidFill>
            <a:srgbClr val="D2DCF2"/>
          </a:solidFill>
          <a:ln>
            <a:solidFill>
              <a:schemeClr val="tx1"/>
            </a:solidFill>
          </a:ln>
        </p:spPr>
        <p:txBody>
          <a:bodyPr/>
          <a:lstStyle/>
          <a:p>
            <a:pPr>
              <a:lnSpc>
                <a:spcPct val="100000"/>
              </a:lnSpc>
              <a:spcBef>
                <a:spcPts val="0"/>
              </a:spcBef>
            </a:pPr>
            <a:r>
              <a:rPr lang="en-US" sz="1600" dirty="0" smtClean="0"/>
              <a:t>Able to compute 2 eigenvectors for 1 billion node graph (in ~9 </a:t>
            </a:r>
            <a:r>
              <a:rPr lang="en-US" sz="1600" dirty="0" err="1" smtClean="0"/>
              <a:t>hrs</a:t>
            </a:r>
            <a:r>
              <a:rPr lang="en-US" sz="1600" dirty="0" smtClean="0"/>
              <a:t>)</a:t>
            </a:r>
          </a:p>
          <a:p>
            <a:pPr>
              <a:lnSpc>
                <a:spcPct val="100000"/>
              </a:lnSpc>
              <a:spcBef>
                <a:spcPts val="0"/>
              </a:spcBef>
            </a:pPr>
            <a:r>
              <a:rPr lang="en-US" sz="1600" dirty="0" smtClean="0"/>
              <a:t>Problem size </a:t>
            </a:r>
            <a:r>
              <a:rPr lang="en-US" sz="1600" dirty="0"/>
              <a:t>limited by memory</a:t>
            </a:r>
            <a:endParaRPr lang="en-US" sz="1200" dirty="0"/>
          </a:p>
          <a:p>
            <a:pPr>
              <a:lnSpc>
                <a:spcPct val="100000"/>
              </a:lnSpc>
              <a:spcBef>
                <a:spcPts val="0"/>
              </a:spcBef>
            </a:pPr>
            <a:r>
              <a:rPr lang="en-US" sz="1600" dirty="0" smtClean="0"/>
              <a:t>Larger problems could be solved with &gt;64 compute nodes</a:t>
            </a:r>
          </a:p>
        </p:txBody>
      </p:sp>
      <p:sp>
        <p:nvSpPr>
          <p:cNvPr id="5" name="TextBox 4"/>
          <p:cNvSpPr txBox="1"/>
          <p:nvPr/>
        </p:nvSpPr>
        <p:spPr>
          <a:xfrm>
            <a:off x="1752600" y="3657600"/>
            <a:ext cx="372743" cy="276999"/>
          </a:xfrm>
          <a:prstGeom prst="rect">
            <a:avLst/>
          </a:prstGeom>
          <a:noFill/>
        </p:spPr>
        <p:txBody>
          <a:bodyPr wrap="none" rtlCol="0">
            <a:spAutoFit/>
          </a:bodyPr>
          <a:lstStyle/>
          <a:p>
            <a:pPr algn="ctr"/>
            <a:r>
              <a:rPr lang="en-US" sz="1200" dirty="0" smtClean="0"/>
              <a:t>(2)</a:t>
            </a:r>
            <a:endParaRPr lang="en-US" sz="1200" dirty="0"/>
          </a:p>
        </p:txBody>
      </p:sp>
      <p:sp>
        <p:nvSpPr>
          <p:cNvPr id="6" name="TextBox 5"/>
          <p:cNvSpPr txBox="1"/>
          <p:nvPr/>
        </p:nvSpPr>
        <p:spPr>
          <a:xfrm>
            <a:off x="2057400" y="3657600"/>
            <a:ext cx="372743" cy="276999"/>
          </a:xfrm>
          <a:prstGeom prst="rect">
            <a:avLst/>
          </a:prstGeom>
          <a:noFill/>
        </p:spPr>
        <p:txBody>
          <a:bodyPr wrap="none" rtlCol="0">
            <a:spAutoFit/>
          </a:bodyPr>
          <a:lstStyle/>
          <a:p>
            <a:pPr algn="ctr"/>
            <a:r>
              <a:rPr lang="en-US" sz="1200" dirty="0" smtClean="0"/>
              <a:t>(2)</a:t>
            </a:r>
            <a:endParaRPr lang="en-US" sz="1200" dirty="0"/>
          </a:p>
        </p:txBody>
      </p:sp>
      <p:sp>
        <p:nvSpPr>
          <p:cNvPr id="7" name="TextBox 6"/>
          <p:cNvSpPr txBox="1"/>
          <p:nvPr/>
        </p:nvSpPr>
        <p:spPr>
          <a:xfrm>
            <a:off x="2438400" y="3609201"/>
            <a:ext cx="372743" cy="276999"/>
          </a:xfrm>
          <a:prstGeom prst="rect">
            <a:avLst/>
          </a:prstGeom>
          <a:noFill/>
        </p:spPr>
        <p:txBody>
          <a:bodyPr wrap="none" rtlCol="0">
            <a:spAutoFit/>
          </a:bodyPr>
          <a:lstStyle/>
          <a:p>
            <a:pPr algn="ctr"/>
            <a:r>
              <a:rPr lang="en-US" sz="1200" dirty="0" smtClean="0"/>
              <a:t>(2)</a:t>
            </a:r>
            <a:endParaRPr lang="en-US" sz="1200" dirty="0"/>
          </a:p>
        </p:txBody>
      </p:sp>
      <p:sp>
        <p:nvSpPr>
          <p:cNvPr id="8" name="TextBox 7"/>
          <p:cNvSpPr txBox="1"/>
          <p:nvPr/>
        </p:nvSpPr>
        <p:spPr>
          <a:xfrm>
            <a:off x="2827657" y="3533001"/>
            <a:ext cx="372743" cy="276999"/>
          </a:xfrm>
          <a:prstGeom prst="rect">
            <a:avLst/>
          </a:prstGeom>
          <a:noFill/>
        </p:spPr>
        <p:txBody>
          <a:bodyPr wrap="none" rtlCol="0">
            <a:spAutoFit/>
          </a:bodyPr>
          <a:lstStyle/>
          <a:p>
            <a:pPr algn="ctr"/>
            <a:r>
              <a:rPr lang="en-US" sz="1200" dirty="0" smtClean="0"/>
              <a:t>(2)</a:t>
            </a:r>
            <a:endParaRPr lang="en-US" sz="1200" dirty="0"/>
          </a:p>
        </p:txBody>
      </p:sp>
      <p:sp>
        <p:nvSpPr>
          <p:cNvPr id="9" name="TextBox 8"/>
          <p:cNvSpPr txBox="1"/>
          <p:nvPr/>
        </p:nvSpPr>
        <p:spPr>
          <a:xfrm>
            <a:off x="3124200" y="3352800"/>
            <a:ext cx="372743" cy="276999"/>
          </a:xfrm>
          <a:prstGeom prst="rect">
            <a:avLst/>
          </a:prstGeom>
          <a:noFill/>
        </p:spPr>
        <p:txBody>
          <a:bodyPr wrap="none" rtlCol="0">
            <a:spAutoFit/>
          </a:bodyPr>
          <a:lstStyle/>
          <a:p>
            <a:pPr algn="ctr"/>
            <a:r>
              <a:rPr lang="en-US" sz="1200" dirty="0" smtClean="0"/>
              <a:t>(2)</a:t>
            </a:r>
            <a:endParaRPr lang="en-US" sz="1200" dirty="0"/>
          </a:p>
        </p:txBody>
      </p:sp>
      <p:sp>
        <p:nvSpPr>
          <p:cNvPr id="10" name="TextBox 9"/>
          <p:cNvSpPr txBox="1"/>
          <p:nvPr/>
        </p:nvSpPr>
        <p:spPr>
          <a:xfrm>
            <a:off x="3513457" y="3200400"/>
            <a:ext cx="372743" cy="276999"/>
          </a:xfrm>
          <a:prstGeom prst="rect">
            <a:avLst/>
          </a:prstGeom>
          <a:noFill/>
        </p:spPr>
        <p:txBody>
          <a:bodyPr wrap="none" rtlCol="0">
            <a:spAutoFit/>
          </a:bodyPr>
          <a:lstStyle/>
          <a:p>
            <a:pPr algn="ctr"/>
            <a:r>
              <a:rPr lang="en-US" sz="1200" dirty="0" smtClean="0"/>
              <a:t>(2)</a:t>
            </a:r>
            <a:endParaRPr lang="en-US" sz="1200" dirty="0"/>
          </a:p>
        </p:txBody>
      </p:sp>
      <p:sp>
        <p:nvSpPr>
          <p:cNvPr id="11" name="TextBox 10"/>
          <p:cNvSpPr txBox="1"/>
          <p:nvPr/>
        </p:nvSpPr>
        <p:spPr>
          <a:xfrm>
            <a:off x="3810000" y="3048000"/>
            <a:ext cx="372743" cy="276999"/>
          </a:xfrm>
          <a:prstGeom prst="rect">
            <a:avLst/>
          </a:prstGeom>
          <a:noFill/>
        </p:spPr>
        <p:txBody>
          <a:bodyPr wrap="none" rtlCol="0">
            <a:spAutoFit/>
          </a:bodyPr>
          <a:lstStyle/>
          <a:p>
            <a:pPr algn="ctr"/>
            <a:r>
              <a:rPr lang="en-US" sz="1200" dirty="0" smtClean="0"/>
              <a:t>(2)</a:t>
            </a:r>
            <a:endParaRPr lang="en-US" sz="1200" dirty="0"/>
          </a:p>
        </p:txBody>
      </p:sp>
      <p:sp>
        <p:nvSpPr>
          <p:cNvPr id="12" name="TextBox 11"/>
          <p:cNvSpPr txBox="1"/>
          <p:nvPr/>
        </p:nvSpPr>
        <p:spPr>
          <a:xfrm>
            <a:off x="4191000" y="2819400"/>
            <a:ext cx="372743" cy="276999"/>
          </a:xfrm>
          <a:prstGeom prst="rect">
            <a:avLst/>
          </a:prstGeom>
          <a:noFill/>
        </p:spPr>
        <p:txBody>
          <a:bodyPr wrap="none" rtlCol="0">
            <a:spAutoFit/>
          </a:bodyPr>
          <a:lstStyle/>
          <a:p>
            <a:pPr algn="ctr"/>
            <a:r>
              <a:rPr lang="en-US" sz="1200" dirty="0" smtClean="0"/>
              <a:t>(2)</a:t>
            </a:r>
            <a:endParaRPr lang="en-US" sz="1200" dirty="0"/>
          </a:p>
        </p:txBody>
      </p:sp>
      <p:sp>
        <p:nvSpPr>
          <p:cNvPr id="13" name="TextBox 12"/>
          <p:cNvSpPr txBox="1"/>
          <p:nvPr/>
        </p:nvSpPr>
        <p:spPr>
          <a:xfrm>
            <a:off x="4495800" y="2771001"/>
            <a:ext cx="372743" cy="276999"/>
          </a:xfrm>
          <a:prstGeom prst="rect">
            <a:avLst/>
          </a:prstGeom>
          <a:noFill/>
        </p:spPr>
        <p:txBody>
          <a:bodyPr wrap="none" rtlCol="0">
            <a:spAutoFit/>
          </a:bodyPr>
          <a:lstStyle/>
          <a:p>
            <a:pPr algn="ctr"/>
            <a:r>
              <a:rPr lang="en-US" sz="1200" dirty="0" smtClean="0"/>
              <a:t>(2)</a:t>
            </a:r>
            <a:endParaRPr lang="en-US" sz="1200" dirty="0"/>
          </a:p>
        </p:txBody>
      </p:sp>
      <p:sp>
        <p:nvSpPr>
          <p:cNvPr id="14" name="TextBox 13"/>
          <p:cNvSpPr txBox="1"/>
          <p:nvPr/>
        </p:nvSpPr>
        <p:spPr>
          <a:xfrm>
            <a:off x="4885057" y="2438400"/>
            <a:ext cx="372743" cy="276999"/>
          </a:xfrm>
          <a:prstGeom prst="rect">
            <a:avLst/>
          </a:prstGeom>
          <a:noFill/>
        </p:spPr>
        <p:txBody>
          <a:bodyPr wrap="none" rtlCol="0">
            <a:spAutoFit/>
          </a:bodyPr>
          <a:lstStyle/>
          <a:p>
            <a:pPr algn="ctr"/>
            <a:r>
              <a:rPr lang="en-US" sz="1200" dirty="0" smtClean="0"/>
              <a:t>(2)</a:t>
            </a:r>
            <a:endParaRPr lang="en-US" sz="1200" dirty="0"/>
          </a:p>
        </p:txBody>
      </p:sp>
      <p:sp>
        <p:nvSpPr>
          <p:cNvPr id="15" name="TextBox 14"/>
          <p:cNvSpPr txBox="1"/>
          <p:nvPr/>
        </p:nvSpPr>
        <p:spPr>
          <a:xfrm>
            <a:off x="5266057" y="2057400"/>
            <a:ext cx="372743" cy="276999"/>
          </a:xfrm>
          <a:prstGeom prst="rect">
            <a:avLst/>
          </a:prstGeom>
          <a:noFill/>
        </p:spPr>
        <p:txBody>
          <a:bodyPr wrap="none" rtlCol="0">
            <a:spAutoFit/>
          </a:bodyPr>
          <a:lstStyle/>
          <a:p>
            <a:pPr algn="ctr"/>
            <a:r>
              <a:rPr lang="en-US" sz="1200" dirty="0" smtClean="0"/>
              <a:t>(2)</a:t>
            </a:r>
            <a:endParaRPr lang="en-US" sz="1200" dirty="0"/>
          </a:p>
        </p:txBody>
      </p:sp>
      <p:sp>
        <p:nvSpPr>
          <p:cNvPr id="16" name="TextBox 15"/>
          <p:cNvSpPr txBox="1"/>
          <p:nvPr/>
        </p:nvSpPr>
        <p:spPr>
          <a:xfrm>
            <a:off x="1709807" y="2971800"/>
            <a:ext cx="458329" cy="276999"/>
          </a:xfrm>
          <a:prstGeom prst="rect">
            <a:avLst/>
          </a:prstGeom>
          <a:noFill/>
        </p:spPr>
        <p:txBody>
          <a:bodyPr wrap="none" rtlCol="0">
            <a:spAutoFit/>
          </a:bodyPr>
          <a:lstStyle/>
          <a:p>
            <a:pPr algn="ctr"/>
            <a:r>
              <a:rPr lang="en-US" sz="1200" dirty="0" smtClean="0"/>
              <a:t>(19)</a:t>
            </a:r>
            <a:endParaRPr lang="en-US" sz="1200" dirty="0"/>
          </a:p>
        </p:txBody>
      </p:sp>
      <p:sp>
        <p:nvSpPr>
          <p:cNvPr id="17" name="TextBox 16"/>
          <p:cNvSpPr txBox="1"/>
          <p:nvPr/>
        </p:nvSpPr>
        <p:spPr>
          <a:xfrm>
            <a:off x="2056271" y="2971800"/>
            <a:ext cx="458329" cy="276999"/>
          </a:xfrm>
          <a:prstGeom prst="rect">
            <a:avLst/>
          </a:prstGeom>
          <a:noFill/>
        </p:spPr>
        <p:txBody>
          <a:bodyPr wrap="none" rtlCol="0">
            <a:spAutoFit/>
          </a:bodyPr>
          <a:lstStyle/>
          <a:p>
            <a:pPr algn="ctr"/>
            <a:r>
              <a:rPr lang="en-US" sz="1200" dirty="0" smtClean="0"/>
              <a:t>(19)</a:t>
            </a:r>
            <a:endParaRPr lang="en-US" sz="1200" dirty="0"/>
          </a:p>
        </p:txBody>
      </p:sp>
      <p:sp>
        <p:nvSpPr>
          <p:cNvPr id="18" name="TextBox 17"/>
          <p:cNvSpPr txBox="1"/>
          <p:nvPr/>
        </p:nvSpPr>
        <p:spPr>
          <a:xfrm>
            <a:off x="2362200" y="2847201"/>
            <a:ext cx="458329" cy="276999"/>
          </a:xfrm>
          <a:prstGeom prst="rect">
            <a:avLst/>
          </a:prstGeom>
          <a:noFill/>
        </p:spPr>
        <p:txBody>
          <a:bodyPr wrap="none" rtlCol="0">
            <a:spAutoFit/>
          </a:bodyPr>
          <a:lstStyle/>
          <a:p>
            <a:pPr algn="ctr"/>
            <a:r>
              <a:rPr lang="en-US" sz="1200" dirty="0" smtClean="0"/>
              <a:t>(21)</a:t>
            </a:r>
            <a:endParaRPr lang="en-US" sz="1200" dirty="0"/>
          </a:p>
        </p:txBody>
      </p:sp>
      <p:sp>
        <p:nvSpPr>
          <p:cNvPr id="19" name="TextBox 18"/>
          <p:cNvSpPr txBox="1"/>
          <p:nvPr/>
        </p:nvSpPr>
        <p:spPr>
          <a:xfrm>
            <a:off x="2742071" y="2771001"/>
            <a:ext cx="458329" cy="276999"/>
          </a:xfrm>
          <a:prstGeom prst="rect">
            <a:avLst/>
          </a:prstGeom>
          <a:noFill/>
        </p:spPr>
        <p:txBody>
          <a:bodyPr wrap="none" rtlCol="0">
            <a:spAutoFit/>
          </a:bodyPr>
          <a:lstStyle/>
          <a:p>
            <a:pPr algn="ctr"/>
            <a:r>
              <a:rPr lang="en-US" sz="1200" dirty="0" smtClean="0"/>
              <a:t>(26)</a:t>
            </a:r>
            <a:endParaRPr lang="en-US" sz="1200" dirty="0"/>
          </a:p>
        </p:txBody>
      </p:sp>
      <p:sp>
        <p:nvSpPr>
          <p:cNvPr id="20" name="TextBox 19"/>
          <p:cNvSpPr txBox="1"/>
          <p:nvPr/>
        </p:nvSpPr>
        <p:spPr>
          <a:xfrm>
            <a:off x="3048000" y="2618601"/>
            <a:ext cx="458329" cy="276999"/>
          </a:xfrm>
          <a:prstGeom prst="rect">
            <a:avLst/>
          </a:prstGeom>
          <a:noFill/>
        </p:spPr>
        <p:txBody>
          <a:bodyPr wrap="none" rtlCol="0">
            <a:spAutoFit/>
          </a:bodyPr>
          <a:lstStyle/>
          <a:p>
            <a:pPr algn="ctr"/>
            <a:r>
              <a:rPr lang="en-US" sz="1200" dirty="0" smtClean="0"/>
              <a:t>(25)</a:t>
            </a:r>
            <a:endParaRPr lang="en-US" sz="1200" dirty="0"/>
          </a:p>
        </p:txBody>
      </p:sp>
      <p:sp>
        <p:nvSpPr>
          <p:cNvPr id="21" name="TextBox 20"/>
          <p:cNvSpPr txBox="1"/>
          <p:nvPr/>
        </p:nvSpPr>
        <p:spPr>
          <a:xfrm>
            <a:off x="3427871" y="2438400"/>
            <a:ext cx="458329" cy="276999"/>
          </a:xfrm>
          <a:prstGeom prst="rect">
            <a:avLst/>
          </a:prstGeom>
          <a:noFill/>
        </p:spPr>
        <p:txBody>
          <a:bodyPr wrap="none" rtlCol="0">
            <a:spAutoFit/>
          </a:bodyPr>
          <a:lstStyle/>
          <a:p>
            <a:pPr algn="ctr"/>
            <a:r>
              <a:rPr lang="en-US" sz="1200" dirty="0" smtClean="0"/>
              <a:t>(29)</a:t>
            </a:r>
            <a:endParaRPr lang="en-US" sz="1200" dirty="0"/>
          </a:p>
        </p:txBody>
      </p:sp>
      <p:sp>
        <p:nvSpPr>
          <p:cNvPr id="22" name="TextBox 21"/>
          <p:cNvSpPr txBox="1"/>
          <p:nvPr/>
        </p:nvSpPr>
        <p:spPr>
          <a:xfrm>
            <a:off x="3808871" y="2237601"/>
            <a:ext cx="458329" cy="276999"/>
          </a:xfrm>
          <a:prstGeom prst="rect">
            <a:avLst/>
          </a:prstGeom>
          <a:noFill/>
        </p:spPr>
        <p:txBody>
          <a:bodyPr wrap="none" rtlCol="0">
            <a:spAutoFit/>
          </a:bodyPr>
          <a:lstStyle/>
          <a:p>
            <a:pPr algn="ctr"/>
            <a:r>
              <a:rPr lang="en-US" sz="1200" dirty="0" smtClean="0"/>
              <a:t>(34)</a:t>
            </a:r>
            <a:endParaRPr lang="en-US" sz="1200" dirty="0"/>
          </a:p>
        </p:txBody>
      </p:sp>
      <p:sp>
        <p:nvSpPr>
          <p:cNvPr id="23" name="TextBox 22"/>
          <p:cNvSpPr txBox="1"/>
          <p:nvPr/>
        </p:nvSpPr>
        <p:spPr>
          <a:xfrm>
            <a:off x="4113671" y="2057400"/>
            <a:ext cx="458329" cy="276999"/>
          </a:xfrm>
          <a:prstGeom prst="rect">
            <a:avLst/>
          </a:prstGeom>
          <a:noFill/>
        </p:spPr>
        <p:txBody>
          <a:bodyPr wrap="none" rtlCol="0">
            <a:spAutoFit/>
          </a:bodyPr>
          <a:lstStyle/>
          <a:p>
            <a:pPr algn="ctr"/>
            <a:r>
              <a:rPr lang="en-US" sz="1200" dirty="0" smtClean="0"/>
              <a:t>(29)</a:t>
            </a:r>
            <a:endParaRPr lang="en-US" sz="1200" dirty="0"/>
          </a:p>
        </p:txBody>
      </p:sp>
      <p:sp>
        <p:nvSpPr>
          <p:cNvPr id="24" name="TextBox 23"/>
          <p:cNvSpPr txBox="1"/>
          <p:nvPr/>
        </p:nvSpPr>
        <p:spPr>
          <a:xfrm>
            <a:off x="4494671" y="1905000"/>
            <a:ext cx="458329" cy="276999"/>
          </a:xfrm>
          <a:prstGeom prst="rect">
            <a:avLst/>
          </a:prstGeom>
          <a:noFill/>
        </p:spPr>
        <p:txBody>
          <a:bodyPr wrap="none" rtlCol="0">
            <a:spAutoFit/>
          </a:bodyPr>
          <a:lstStyle/>
          <a:p>
            <a:pPr algn="ctr"/>
            <a:r>
              <a:rPr lang="en-US" sz="1200" dirty="0" smtClean="0"/>
              <a:t>(36)</a:t>
            </a:r>
            <a:endParaRPr lang="en-US" sz="1200" dirty="0"/>
          </a:p>
        </p:txBody>
      </p:sp>
      <p:sp>
        <p:nvSpPr>
          <p:cNvPr id="25" name="TextBox 24"/>
          <p:cNvSpPr txBox="1"/>
          <p:nvPr/>
        </p:nvSpPr>
        <p:spPr>
          <a:xfrm>
            <a:off x="4875671" y="1551801"/>
            <a:ext cx="458329" cy="276999"/>
          </a:xfrm>
          <a:prstGeom prst="rect">
            <a:avLst/>
          </a:prstGeom>
          <a:noFill/>
        </p:spPr>
        <p:txBody>
          <a:bodyPr wrap="none" rtlCol="0">
            <a:spAutoFit/>
          </a:bodyPr>
          <a:lstStyle/>
          <a:p>
            <a:pPr algn="ctr"/>
            <a:r>
              <a:rPr lang="en-US" sz="1200" dirty="0" smtClean="0"/>
              <a:t>(37)</a:t>
            </a:r>
            <a:endParaRPr lang="en-US" sz="1200" dirty="0"/>
          </a:p>
        </p:txBody>
      </p:sp>
      <p:sp>
        <p:nvSpPr>
          <p:cNvPr id="26" name="TextBox 25"/>
          <p:cNvSpPr txBox="1"/>
          <p:nvPr/>
        </p:nvSpPr>
        <p:spPr>
          <a:xfrm>
            <a:off x="1752600" y="2286000"/>
            <a:ext cx="372743" cy="276999"/>
          </a:xfrm>
          <a:prstGeom prst="rect">
            <a:avLst/>
          </a:prstGeom>
          <a:noFill/>
        </p:spPr>
        <p:txBody>
          <a:bodyPr wrap="none" rtlCol="0">
            <a:spAutoFit/>
          </a:bodyPr>
          <a:lstStyle/>
          <a:p>
            <a:pPr algn="ctr"/>
            <a:r>
              <a:rPr lang="en-US" sz="1200" dirty="0" smtClean="0"/>
              <a:t>(6)</a:t>
            </a:r>
            <a:endParaRPr lang="en-US" sz="1200" dirty="0"/>
          </a:p>
        </p:txBody>
      </p:sp>
      <p:sp>
        <p:nvSpPr>
          <p:cNvPr id="27" name="TextBox 26"/>
          <p:cNvSpPr txBox="1"/>
          <p:nvPr/>
        </p:nvSpPr>
        <p:spPr>
          <a:xfrm>
            <a:off x="2065657" y="2286000"/>
            <a:ext cx="372743" cy="276999"/>
          </a:xfrm>
          <a:prstGeom prst="rect">
            <a:avLst/>
          </a:prstGeom>
          <a:noFill/>
        </p:spPr>
        <p:txBody>
          <a:bodyPr wrap="none" rtlCol="0">
            <a:spAutoFit/>
          </a:bodyPr>
          <a:lstStyle/>
          <a:p>
            <a:pPr algn="ctr"/>
            <a:r>
              <a:rPr lang="en-US" sz="1200" dirty="0" smtClean="0"/>
              <a:t>(7)</a:t>
            </a:r>
            <a:endParaRPr lang="en-US" sz="1200" dirty="0"/>
          </a:p>
        </p:txBody>
      </p:sp>
      <p:sp>
        <p:nvSpPr>
          <p:cNvPr id="28" name="TextBox 27"/>
          <p:cNvSpPr txBox="1"/>
          <p:nvPr/>
        </p:nvSpPr>
        <p:spPr>
          <a:xfrm>
            <a:off x="2446657" y="2209800"/>
            <a:ext cx="372743" cy="276999"/>
          </a:xfrm>
          <a:prstGeom prst="rect">
            <a:avLst/>
          </a:prstGeom>
          <a:noFill/>
        </p:spPr>
        <p:txBody>
          <a:bodyPr wrap="none" rtlCol="0">
            <a:spAutoFit/>
          </a:bodyPr>
          <a:lstStyle/>
          <a:p>
            <a:pPr algn="ctr"/>
            <a:r>
              <a:rPr lang="en-US" sz="1200" dirty="0" smtClean="0"/>
              <a:t>(7)</a:t>
            </a:r>
            <a:endParaRPr lang="en-US" sz="1200" dirty="0"/>
          </a:p>
        </p:txBody>
      </p:sp>
      <p:sp>
        <p:nvSpPr>
          <p:cNvPr id="29" name="TextBox 28"/>
          <p:cNvSpPr txBox="1"/>
          <p:nvPr/>
        </p:nvSpPr>
        <p:spPr>
          <a:xfrm>
            <a:off x="2743200" y="1981200"/>
            <a:ext cx="372743" cy="276999"/>
          </a:xfrm>
          <a:prstGeom prst="rect">
            <a:avLst/>
          </a:prstGeom>
          <a:noFill/>
        </p:spPr>
        <p:txBody>
          <a:bodyPr wrap="none" rtlCol="0">
            <a:spAutoFit/>
          </a:bodyPr>
          <a:lstStyle/>
          <a:p>
            <a:pPr algn="ctr"/>
            <a:r>
              <a:rPr lang="en-US" sz="1200" dirty="0" smtClean="0"/>
              <a:t>(7)</a:t>
            </a:r>
            <a:endParaRPr lang="en-US" sz="1200" dirty="0"/>
          </a:p>
        </p:txBody>
      </p:sp>
      <p:sp>
        <p:nvSpPr>
          <p:cNvPr id="30" name="TextBox 29"/>
          <p:cNvSpPr txBox="1"/>
          <p:nvPr/>
        </p:nvSpPr>
        <p:spPr>
          <a:xfrm>
            <a:off x="3132457" y="1856601"/>
            <a:ext cx="372743" cy="276999"/>
          </a:xfrm>
          <a:prstGeom prst="rect">
            <a:avLst/>
          </a:prstGeom>
          <a:noFill/>
        </p:spPr>
        <p:txBody>
          <a:bodyPr wrap="none" rtlCol="0">
            <a:spAutoFit/>
          </a:bodyPr>
          <a:lstStyle/>
          <a:p>
            <a:pPr algn="ctr"/>
            <a:r>
              <a:rPr lang="en-US" sz="1200" dirty="0" smtClean="0"/>
              <a:t>(7)</a:t>
            </a:r>
            <a:endParaRPr lang="en-US" sz="1200" dirty="0"/>
          </a:p>
        </p:txBody>
      </p:sp>
      <p:sp>
        <p:nvSpPr>
          <p:cNvPr id="31" name="TextBox 30"/>
          <p:cNvSpPr txBox="1"/>
          <p:nvPr/>
        </p:nvSpPr>
        <p:spPr>
          <a:xfrm>
            <a:off x="3513457" y="1628001"/>
            <a:ext cx="372743" cy="276999"/>
          </a:xfrm>
          <a:prstGeom prst="rect">
            <a:avLst/>
          </a:prstGeom>
          <a:noFill/>
        </p:spPr>
        <p:txBody>
          <a:bodyPr wrap="none" rtlCol="0">
            <a:spAutoFit/>
          </a:bodyPr>
          <a:lstStyle/>
          <a:p>
            <a:pPr algn="ctr"/>
            <a:r>
              <a:rPr lang="en-US" sz="1200" dirty="0" smtClean="0"/>
              <a:t>(7)</a:t>
            </a:r>
            <a:endParaRPr lang="en-US" sz="1200" dirty="0"/>
          </a:p>
        </p:txBody>
      </p:sp>
      <p:sp>
        <p:nvSpPr>
          <p:cNvPr id="32" name="TextBox 31"/>
          <p:cNvSpPr txBox="1"/>
          <p:nvPr/>
        </p:nvSpPr>
        <p:spPr>
          <a:xfrm>
            <a:off x="3810000" y="1551801"/>
            <a:ext cx="372743" cy="276999"/>
          </a:xfrm>
          <a:prstGeom prst="rect">
            <a:avLst/>
          </a:prstGeom>
          <a:noFill/>
        </p:spPr>
        <p:txBody>
          <a:bodyPr wrap="none" rtlCol="0">
            <a:spAutoFit/>
          </a:bodyPr>
          <a:lstStyle/>
          <a:p>
            <a:pPr algn="ctr"/>
            <a:r>
              <a:rPr lang="en-US" sz="1200" dirty="0" smtClean="0"/>
              <a:t>(7)</a:t>
            </a:r>
            <a:endParaRPr lang="en-US" sz="1200" dirty="0"/>
          </a:p>
        </p:txBody>
      </p:sp>
      <p:sp>
        <p:nvSpPr>
          <p:cNvPr id="33" name="TextBox 32"/>
          <p:cNvSpPr txBox="1"/>
          <p:nvPr/>
        </p:nvSpPr>
        <p:spPr>
          <a:xfrm>
            <a:off x="4199257" y="1295400"/>
            <a:ext cx="372743" cy="276999"/>
          </a:xfrm>
          <a:prstGeom prst="rect">
            <a:avLst/>
          </a:prstGeom>
          <a:noFill/>
        </p:spPr>
        <p:txBody>
          <a:bodyPr wrap="none" rtlCol="0">
            <a:spAutoFit/>
          </a:bodyPr>
          <a:lstStyle/>
          <a:p>
            <a:pPr algn="ctr"/>
            <a:r>
              <a:rPr lang="en-US" sz="1200" dirty="0" smtClean="0"/>
              <a:t>(8)</a:t>
            </a:r>
            <a:endParaRPr lang="en-US" sz="1200" dirty="0"/>
          </a:p>
        </p:txBody>
      </p:sp>
      <p:sp>
        <p:nvSpPr>
          <p:cNvPr id="34" name="Line Callout 1 (No Border) 33"/>
          <p:cNvSpPr/>
          <p:nvPr/>
        </p:nvSpPr>
        <p:spPr bwMode="auto">
          <a:xfrm>
            <a:off x="4191000" y="3124200"/>
            <a:ext cx="1371600" cy="609600"/>
          </a:xfrm>
          <a:prstGeom prst="callout1">
            <a:avLst>
              <a:gd name="adj1" fmla="val 36504"/>
              <a:gd name="adj2" fmla="val 6630"/>
              <a:gd name="adj3" fmla="val 17832"/>
              <a:gd name="adj4" fmla="val -8574"/>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itchFamily="-110" charset="0"/>
              </a:rPr>
              <a:t>Iterations of the method</a:t>
            </a:r>
          </a:p>
        </p:txBody>
      </p:sp>
      <p:sp>
        <p:nvSpPr>
          <p:cNvPr id="35" name="Line Callout 1 (No Border) 34"/>
          <p:cNvSpPr/>
          <p:nvPr/>
        </p:nvSpPr>
        <p:spPr bwMode="auto">
          <a:xfrm>
            <a:off x="5562600" y="1295400"/>
            <a:ext cx="1371600" cy="609600"/>
          </a:xfrm>
          <a:prstGeom prst="callout1">
            <a:avLst>
              <a:gd name="adj1" fmla="val 45687"/>
              <a:gd name="adj2" fmla="val 9351"/>
              <a:gd name="adj3" fmla="val 95234"/>
              <a:gd name="adj4" fmla="val -11430"/>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algn="ctr"/>
            <a:r>
              <a:rPr lang="en-US" sz="1200" b="1" dirty="0" smtClean="0"/>
              <a:t>~3 trillion ops,</a:t>
            </a:r>
          </a:p>
          <a:p>
            <a:pPr algn="ctr"/>
            <a:r>
              <a:rPr lang="en-US" sz="1200" b="1" dirty="0" smtClean="0"/>
              <a:t>~0.1% efficiency</a:t>
            </a:r>
          </a:p>
        </p:txBody>
      </p:sp>
      <p:sp>
        <p:nvSpPr>
          <p:cNvPr id="36" name="TextBox 35"/>
          <p:cNvSpPr txBox="1"/>
          <p:nvPr/>
        </p:nvSpPr>
        <p:spPr>
          <a:xfrm>
            <a:off x="7206393" y="1432748"/>
            <a:ext cx="1861407" cy="461665"/>
          </a:xfrm>
          <a:prstGeom prst="rect">
            <a:avLst/>
          </a:prstGeom>
          <a:noFill/>
        </p:spPr>
        <p:txBody>
          <a:bodyPr wrap="none" rtlCol="0">
            <a:spAutoFit/>
          </a:bodyPr>
          <a:lstStyle/>
          <a:p>
            <a:pPr algn="ctr"/>
            <a:r>
              <a:rPr lang="en-US" sz="1200" b="1" dirty="0" smtClean="0"/>
              <a:t>10 leading </a:t>
            </a:r>
            <a:r>
              <a:rPr lang="en-US" sz="1200" b="1" dirty="0" err="1" smtClean="0"/>
              <a:t>eigenvalues</a:t>
            </a:r>
            <a:r>
              <a:rPr lang="en-US" sz="1200" b="1" dirty="0" smtClean="0"/>
              <a:t/>
            </a:r>
            <a:br>
              <a:rPr lang="en-US" sz="1200" b="1" dirty="0" smtClean="0"/>
            </a:br>
            <a:r>
              <a:rPr lang="en-US" sz="1200" b="1" dirty="0" smtClean="0"/>
              <a:t>(64M vertex data set):</a:t>
            </a:r>
          </a:p>
        </p:txBody>
      </p:sp>
      <p:graphicFrame>
        <p:nvGraphicFramePr>
          <p:cNvPr id="37" name="Object 36"/>
          <p:cNvGraphicFramePr>
            <a:graphicFrameLocks noChangeAspect="1"/>
          </p:cNvGraphicFramePr>
          <p:nvPr/>
        </p:nvGraphicFramePr>
        <p:xfrm>
          <a:off x="7488693" y="1889948"/>
          <a:ext cx="1295400" cy="2910652"/>
        </p:xfrm>
        <a:graphic>
          <a:graphicData uri="http://schemas.openxmlformats.org/presentationml/2006/ole">
            <p:oleObj spid="_x0000_s30739" name="Equation" r:id="rId5" imgW="1028493" imgH="2311078" progId="Equation.3">
              <p:embed/>
            </p:oleObj>
          </a:graphicData>
        </a:graphic>
      </p:graphicFrame>
    </p:spTree>
    <p:extLst>
      <p:ext uri="{BB962C8B-B14F-4D97-AF65-F5344CB8AC3E}">
        <p14:creationId xmlns:p14="http://schemas.microsoft.com/office/powerpoint/2010/main" xmlns="" val="328777650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countEffect.pn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066799" y="990600"/>
            <a:ext cx="6992527" cy="4267200"/>
          </a:xfrm>
          <a:prstGeom prst="rect">
            <a:avLst/>
          </a:prstGeom>
        </p:spPr>
      </p:pic>
      <p:sp>
        <p:nvSpPr>
          <p:cNvPr id="2" name="Title 1"/>
          <p:cNvSpPr>
            <a:spLocks noGrp="1"/>
          </p:cNvSpPr>
          <p:nvPr>
            <p:ph type="title"/>
          </p:nvPr>
        </p:nvSpPr>
        <p:spPr/>
        <p:txBody>
          <a:bodyPr/>
          <a:lstStyle/>
          <a:p>
            <a:r>
              <a:rPr lang="en-US" dirty="0" smtClean="0"/>
              <a:t>Results</a:t>
            </a:r>
            <a:r>
              <a:rPr lang="en-US" dirty="0"/>
              <a:t/>
            </a:r>
            <a:br>
              <a:rPr lang="en-US" dirty="0"/>
            </a:br>
            <a:r>
              <a:rPr lang="en-US" sz="2400" dirty="0" smtClean="0"/>
              <a:t>Effect of Processor </a:t>
            </a:r>
            <a:r>
              <a:rPr lang="en-US" sz="2400" dirty="0"/>
              <a:t>C</a:t>
            </a:r>
            <a:r>
              <a:rPr lang="en-US" sz="2400" dirty="0" smtClean="0"/>
              <a:t>ount on Execution Time</a:t>
            </a:r>
            <a:endParaRPr lang="en-US" dirty="0"/>
          </a:p>
        </p:txBody>
      </p:sp>
      <p:sp>
        <p:nvSpPr>
          <p:cNvPr id="5" name="Content Placeholder 2"/>
          <p:cNvSpPr>
            <a:spLocks noGrp="1"/>
          </p:cNvSpPr>
          <p:nvPr>
            <p:ph idx="1"/>
          </p:nvPr>
        </p:nvSpPr>
        <p:spPr>
          <a:xfrm>
            <a:off x="1066800" y="5334000"/>
            <a:ext cx="7086600" cy="838200"/>
          </a:xfrm>
          <a:solidFill>
            <a:srgbClr val="D2DCF2"/>
          </a:solidFill>
          <a:ln>
            <a:solidFill>
              <a:schemeClr val="tx1"/>
            </a:solidFill>
          </a:ln>
        </p:spPr>
        <p:txBody>
          <a:bodyPr/>
          <a:lstStyle/>
          <a:p>
            <a:pPr>
              <a:lnSpc>
                <a:spcPct val="100000"/>
              </a:lnSpc>
              <a:spcBef>
                <a:spcPts val="0"/>
              </a:spcBef>
            </a:pPr>
            <a:r>
              <a:rPr lang="en-US" sz="1600" dirty="0" smtClean="0"/>
              <a:t>Additional processing resources decrease processing time</a:t>
            </a:r>
            <a:endParaRPr lang="en-US" sz="1600" dirty="0"/>
          </a:p>
          <a:p>
            <a:pPr>
              <a:lnSpc>
                <a:spcPct val="100000"/>
              </a:lnSpc>
              <a:spcBef>
                <a:spcPts val="0"/>
              </a:spcBef>
            </a:pPr>
            <a:r>
              <a:rPr lang="en-US" sz="1600" dirty="0" smtClean="0"/>
              <a:t>Speedup nearly linear for a few nodes, decreases with increasing node count</a:t>
            </a:r>
          </a:p>
        </p:txBody>
      </p:sp>
      <p:sp>
        <p:nvSpPr>
          <p:cNvPr id="6" name="TextBox 5"/>
          <p:cNvSpPr txBox="1"/>
          <p:nvPr/>
        </p:nvSpPr>
        <p:spPr>
          <a:xfrm>
            <a:off x="2294257" y="1780401"/>
            <a:ext cx="372743" cy="276999"/>
          </a:xfrm>
          <a:prstGeom prst="rect">
            <a:avLst/>
          </a:prstGeom>
          <a:noFill/>
        </p:spPr>
        <p:txBody>
          <a:bodyPr wrap="none" rtlCol="0">
            <a:spAutoFit/>
          </a:bodyPr>
          <a:lstStyle/>
          <a:p>
            <a:pPr algn="ctr"/>
            <a:r>
              <a:rPr lang="en-US" sz="1200" dirty="0" smtClean="0"/>
              <a:t>(2)</a:t>
            </a:r>
            <a:endParaRPr lang="en-US" sz="1200" dirty="0"/>
          </a:p>
        </p:txBody>
      </p:sp>
      <p:sp>
        <p:nvSpPr>
          <p:cNvPr id="7" name="TextBox 6"/>
          <p:cNvSpPr txBox="1"/>
          <p:nvPr/>
        </p:nvSpPr>
        <p:spPr>
          <a:xfrm>
            <a:off x="3056257" y="2085201"/>
            <a:ext cx="372743" cy="276999"/>
          </a:xfrm>
          <a:prstGeom prst="rect">
            <a:avLst/>
          </a:prstGeom>
          <a:noFill/>
        </p:spPr>
        <p:txBody>
          <a:bodyPr wrap="none" rtlCol="0">
            <a:spAutoFit/>
          </a:bodyPr>
          <a:lstStyle/>
          <a:p>
            <a:pPr algn="ctr"/>
            <a:r>
              <a:rPr lang="en-US" sz="1200" dirty="0" smtClean="0"/>
              <a:t>(2)</a:t>
            </a:r>
            <a:endParaRPr lang="en-US" sz="1200" dirty="0"/>
          </a:p>
        </p:txBody>
      </p:sp>
      <p:sp>
        <p:nvSpPr>
          <p:cNvPr id="8" name="TextBox 7"/>
          <p:cNvSpPr txBox="1"/>
          <p:nvPr/>
        </p:nvSpPr>
        <p:spPr>
          <a:xfrm>
            <a:off x="3886200" y="2923401"/>
            <a:ext cx="372743" cy="276999"/>
          </a:xfrm>
          <a:prstGeom prst="rect">
            <a:avLst/>
          </a:prstGeom>
          <a:noFill/>
        </p:spPr>
        <p:txBody>
          <a:bodyPr wrap="none" rtlCol="0">
            <a:spAutoFit/>
          </a:bodyPr>
          <a:lstStyle/>
          <a:p>
            <a:pPr algn="ctr"/>
            <a:r>
              <a:rPr lang="en-US" sz="1200" dirty="0" smtClean="0"/>
              <a:t>(2)</a:t>
            </a:r>
            <a:endParaRPr lang="en-US" sz="1200" dirty="0"/>
          </a:p>
        </p:txBody>
      </p:sp>
      <p:sp>
        <p:nvSpPr>
          <p:cNvPr id="9" name="TextBox 8"/>
          <p:cNvSpPr txBox="1"/>
          <p:nvPr/>
        </p:nvSpPr>
        <p:spPr>
          <a:xfrm>
            <a:off x="4732657" y="3429000"/>
            <a:ext cx="372743" cy="276999"/>
          </a:xfrm>
          <a:prstGeom prst="rect">
            <a:avLst/>
          </a:prstGeom>
          <a:noFill/>
        </p:spPr>
        <p:txBody>
          <a:bodyPr wrap="none" rtlCol="0">
            <a:spAutoFit/>
          </a:bodyPr>
          <a:lstStyle/>
          <a:p>
            <a:pPr algn="ctr"/>
            <a:r>
              <a:rPr lang="en-US" sz="1200" dirty="0" smtClean="0"/>
              <a:t>(2)</a:t>
            </a:r>
            <a:endParaRPr lang="en-US" sz="1200" dirty="0"/>
          </a:p>
        </p:txBody>
      </p:sp>
      <p:sp>
        <p:nvSpPr>
          <p:cNvPr id="10" name="TextBox 9"/>
          <p:cNvSpPr txBox="1"/>
          <p:nvPr/>
        </p:nvSpPr>
        <p:spPr>
          <a:xfrm>
            <a:off x="5570857" y="3761601"/>
            <a:ext cx="372743" cy="276999"/>
          </a:xfrm>
          <a:prstGeom prst="rect">
            <a:avLst/>
          </a:prstGeom>
          <a:noFill/>
        </p:spPr>
        <p:txBody>
          <a:bodyPr wrap="none" rtlCol="0">
            <a:spAutoFit/>
          </a:bodyPr>
          <a:lstStyle/>
          <a:p>
            <a:pPr algn="ctr"/>
            <a:r>
              <a:rPr lang="en-US" sz="1200" dirty="0" smtClean="0"/>
              <a:t>(2)</a:t>
            </a:r>
            <a:endParaRPr lang="en-US" sz="1200" dirty="0"/>
          </a:p>
        </p:txBody>
      </p:sp>
      <p:sp>
        <p:nvSpPr>
          <p:cNvPr id="11" name="TextBox 10"/>
          <p:cNvSpPr txBox="1"/>
          <p:nvPr/>
        </p:nvSpPr>
        <p:spPr>
          <a:xfrm>
            <a:off x="6409057" y="3886200"/>
            <a:ext cx="372743" cy="276999"/>
          </a:xfrm>
          <a:prstGeom prst="rect">
            <a:avLst/>
          </a:prstGeom>
          <a:noFill/>
        </p:spPr>
        <p:txBody>
          <a:bodyPr wrap="none" rtlCol="0">
            <a:spAutoFit/>
          </a:bodyPr>
          <a:lstStyle/>
          <a:p>
            <a:pPr algn="ctr"/>
            <a:r>
              <a:rPr lang="en-US" sz="1200" dirty="0" smtClean="0"/>
              <a:t>(2)</a:t>
            </a:r>
            <a:endParaRPr lang="en-US" sz="1200" dirty="0"/>
          </a:p>
        </p:txBody>
      </p:sp>
      <p:sp>
        <p:nvSpPr>
          <p:cNvPr id="12" name="TextBox 11"/>
          <p:cNvSpPr txBox="1"/>
          <p:nvPr/>
        </p:nvSpPr>
        <p:spPr>
          <a:xfrm>
            <a:off x="7247257" y="4114800"/>
            <a:ext cx="372743" cy="276999"/>
          </a:xfrm>
          <a:prstGeom prst="rect">
            <a:avLst/>
          </a:prstGeom>
          <a:noFill/>
        </p:spPr>
        <p:txBody>
          <a:bodyPr wrap="none" rtlCol="0">
            <a:spAutoFit/>
          </a:bodyPr>
          <a:lstStyle/>
          <a:p>
            <a:pPr algn="ctr"/>
            <a:r>
              <a:rPr lang="en-US" sz="1200" dirty="0" smtClean="0"/>
              <a:t>(2)</a:t>
            </a:r>
            <a:endParaRPr lang="en-US" sz="1200" dirty="0"/>
          </a:p>
        </p:txBody>
      </p:sp>
      <p:sp>
        <p:nvSpPr>
          <p:cNvPr id="13" name="Line Callout 1 (No Border) 12"/>
          <p:cNvSpPr/>
          <p:nvPr/>
        </p:nvSpPr>
        <p:spPr bwMode="auto">
          <a:xfrm>
            <a:off x="2819400" y="3505200"/>
            <a:ext cx="990600" cy="609600"/>
          </a:xfrm>
          <a:prstGeom prst="callout1">
            <a:avLst>
              <a:gd name="adj1" fmla="val -5199"/>
              <a:gd name="adj2" fmla="val 60930"/>
              <a:gd name="adj3" fmla="val -60890"/>
              <a:gd name="adj4" fmla="val 111983"/>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itchFamily="-110" charset="0"/>
              </a:rPr>
              <a:t>Iterations of the method</a:t>
            </a:r>
          </a:p>
        </p:txBody>
      </p:sp>
    </p:spTree>
    <p:extLst>
      <p:ext uri="{BB962C8B-B14F-4D97-AF65-F5344CB8AC3E}">
        <p14:creationId xmlns:p14="http://schemas.microsoft.com/office/powerpoint/2010/main" xmlns="" val="160179522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r>
              <a:rPr lang="en-US" dirty="0" smtClean="0"/>
              <a:t>Introduction</a:t>
            </a:r>
          </a:p>
          <a:p>
            <a:r>
              <a:rPr lang="en-US" dirty="0" smtClean="0"/>
              <a:t>Algorithm description</a:t>
            </a:r>
          </a:p>
          <a:p>
            <a:r>
              <a:rPr lang="en-US" dirty="0" smtClean="0"/>
              <a:t>Implementation</a:t>
            </a:r>
          </a:p>
          <a:p>
            <a:r>
              <a:rPr lang="en-US" dirty="0" smtClean="0"/>
              <a:t>Benchmarks</a:t>
            </a:r>
          </a:p>
          <a:p>
            <a:r>
              <a:rPr lang="en-US" dirty="0" smtClean="0"/>
              <a:t>Summary</a:t>
            </a:r>
            <a:endParaRPr lang="en-US" dirty="0"/>
          </a:p>
        </p:txBody>
      </p:sp>
      <p:sp>
        <p:nvSpPr>
          <p:cNvPr id="4" name="Right Arrow 3"/>
          <p:cNvSpPr/>
          <p:nvPr/>
        </p:nvSpPr>
        <p:spPr bwMode="auto">
          <a:xfrm>
            <a:off x="2438400" y="3543300"/>
            <a:ext cx="533400" cy="381000"/>
          </a:xfrm>
          <a:prstGeom prst="rightArrow">
            <a:avLst/>
          </a:prstGeom>
          <a:solidFill>
            <a:schemeClr val="tx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b="1" i="0" u="none" strike="noStrike" cap="none" normalizeH="0" baseline="0" dirty="0" smtClean="0">
              <a:ln>
                <a:noFill/>
              </a:ln>
              <a:solidFill>
                <a:schemeClr val="tx1"/>
              </a:solidFill>
              <a:effectLst/>
              <a:latin typeface="Arial" pitchFamily="-110" charset="0"/>
            </a:endParaRPr>
          </a:p>
        </p:txBody>
      </p:sp>
    </p:spTree>
    <p:extLst>
      <p:ext uri="{BB962C8B-B14F-4D97-AF65-F5344CB8AC3E}">
        <p14:creationId xmlns:p14="http://schemas.microsoft.com/office/powerpoint/2010/main" xmlns="" val="388165325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lstStyle/>
          <a:p>
            <a:r>
              <a:rPr lang="en-US" dirty="0" smtClean="0"/>
              <a:t>Reviewed problem of computing </a:t>
            </a:r>
            <a:r>
              <a:rPr lang="en-US" dirty="0" err="1" smtClean="0"/>
              <a:t>eigen</a:t>
            </a:r>
            <a:r>
              <a:rPr lang="en-US" dirty="0" smtClean="0"/>
              <a:t> decomposition for directed graph modularity matrix</a:t>
            </a:r>
          </a:p>
          <a:p>
            <a:r>
              <a:rPr lang="en-US" dirty="0" smtClean="0"/>
              <a:t>Benchmarked directed graph modularity matrix </a:t>
            </a:r>
            <a:r>
              <a:rPr lang="en-US" dirty="0" err="1" smtClean="0"/>
              <a:t>eigen</a:t>
            </a:r>
            <a:r>
              <a:rPr lang="en-US" dirty="0" smtClean="0"/>
              <a:t> decomposition using </a:t>
            </a:r>
            <a:r>
              <a:rPr lang="en-US" dirty="0" err="1" smtClean="0"/>
              <a:t>SLEPc</a:t>
            </a:r>
            <a:endParaRPr lang="en-US" dirty="0" smtClean="0"/>
          </a:p>
          <a:p>
            <a:pPr lvl="1"/>
            <a:r>
              <a:rPr lang="en-US" dirty="0" smtClean="0"/>
              <a:t>Performance similar to </a:t>
            </a:r>
            <a:r>
              <a:rPr lang="en-US" dirty="0" err="1" smtClean="0"/>
              <a:t>Matlab</a:t>
            </a:r>
            <a:r>
              <a:rPr lang="en-US" dirty="0" smtClean="0"/>
              <a:t> on single node</a:t>
            </a:r>
          </a:p>
          <a:p>
            <a:pPr lvl="1"/>
            <a:r>
              <a:rPr lang="en-US" dirty="0" smtClean="0"/>
              <a:t>Performance scales reasonably well as compute nodes are added</a:t>
            </a:r>
          </a:p>
          <a:p>
            <a:r>
              <a:rPr lang="en-US" dirty="0" smtClean="0"/>
              <a:t>Able to solve large problems on commodity cluster hardware:</a:t>
            </a:r>
          </a:p>
          <a:p>
            <a:pPr lvl="1"/>
            <a:r>
              <a:rPr lang="en-US" dirty="0" smtClean="0"/>
              <a:t>1.1 hours for 1 </a:t>
            </a:r>
            <a:r>
              <a:rPr lang="en-US" dirty="0" err="1" smtClean="0"/>
              <a:t>eigenvalue</a:t>
            </a:r>
            <a:r>
              <a:rPr lang="en-US" dirty="0" smtClean="0"/>
              <a:t> of billion vertex graph</a:t>
            </a:r>
          </a:p>
          <a:p>
            <a:pPr lvl="1"/>
            <a:r>
              <a:rPr lang="en-US" dirty="0" smtClean="0"/>
              <a:t>9 hours for 2 </a:t>
            </a:r>
            <a:r>
              <a:rPr lang="en-US" dirty="0" err="1" smtClean="0"/>
              <a:t>eigenvalues</a:t>
            </a:r>
            <a:r>
              <a:rPr lang="en-US" dirty="0" smtClean="0"/>
              <a:t> of billion vertex graph</a:t>
            </a:r>
          </a:p>
          <a:p>
            <a:pPr lvl="1"/>
            <a:r>
              <a:rPr lang="en-US" dirty="0" smtClean="0"/>
              <a:t>5.8 hours for 10 </a:t>
            </a:r>
            <a:r>
              <a:rPr lang="en-US" dirty="0" err="1" smtClean="0"/>
              <a:t>eigenvalues</a:t>
            </a:r>
            <a:r>
              <a:rPr lang="en-US" dirty="0" smtClean="0"/>
              <a:t> of 512 million vertex graph</a:t>
            </a:r>
          </a:p>
          <a:p>
            <a:pPr lvl="1"/>
            <a:r>
              <a:rPr lang="en-US" dirty="0" smtClean="0"/>
              <a:t>3.2 hours for 100 </a:t>
            </a:r>
            <a:r>
              <a:rPr lang="en-US" dirty="0" err="1" smtClean="0"/>
              <a:t>eigenvalues</a:t>
            </a:r>
            <a:r>
              <a:rPr lang="en-US" dirty="0" smtClean="0"/>
              <a:t> of 128 million vertex graph</a:t>
            </a:r>
          </a:p>
          <a:p>
            <a:endParaRPr lang="en-US" dirty="0" smtClean="0"/>
          </a:p>
          <a:p>
            <a:endParaRPr lang="en-US" dirty="0" smtClean="0"/>
          </a:p>
          <a:p>
            <a:endParaRPr lang="en-US" dirty="0"/>
          </a:p>
        </p:txBody>
      </p:sp>
      <p:sp>
        <p:nvSpPr>
          <p:cNvPr id="4" name="TextBox 3"/>
          <p:cNvSpPr txBox="1"/>
          <p:nvPr/>
        </p:nvSpPr>
        <p:spPr>
          <a:xfrm>
            <a:off x="609600" y="5410200"/>
            <a:ext cx="7924800" cy="646331"/>
          </a:xfrm>
          <a:prstGeom prst="rect">
            <a:avLst/>
          </a:prstGeom>
          <a:solidFill>
            <a:schemeClr val="accent5"/>
          </a:solidFill>
          <a:ln>
            <a:solidFill>
              <a:schemeClr val="tx1"/>
            </a:solidFill>
          </a:ln>
        </p:spPr>
        <p:txBody>
          <a:bodyPr wrap="square" rtlCol="0">
            <a:spAutoFit/>
          </a:bodyPr>
          <a:lstStyle/>
          <a:p>
            <a:pPr algn="ctr"/>
            <a:r>
              <a:rPr lang="en-US" sz="1800" b="1" dirty="0" smtClean="0"/>
              <a:t>Graph analysis based on modularity matrix </a:t>
            </a:r>
            <a:r>
              <a:rPr lang="en-US" sz="1800" b="1" dirty="0" err="1" smtClean="0"/>
              <a:t>eigen</a:t>
            </a:r>
            <a:r>
              <a:rPr lang="en-US" sz="1800" b="1" dirty="0" smtClean="0"/>
              <a:t> decomposition is feasible for graphs with billions of nodes and edges</a:t>
            </a:r>
            <a:endParaRPr lang="en-US" sz="1800" b="1" dirty="0"/>
          </a:p>
        </p:txBody>
      </p:sp>
    </p:spTree>
    <p:extLst>
      <p:ext uri="{BB962C8B-B14F-4D97-AF65-F5344CB8AC3E}">
        <p14:creationId xmlns:p14="http://schemas.microsoft.com/office/powerpoint/2010/main" xmlns="" val="322666835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Potential Future Work</a:t>
            </a:r>
            <a:endParaRPr lang="en-US" dirty="0"/>
          </a:p>
        </p:txBody>
      </p:sp>
      <p:sp>
        <p:nvSpPr>
          <p:cNvPr id="3" name="Content Placeholder 2"/>
          <p:cNvSpPr>
            <a:spLocks noGrp="1"/>
          </p:cNvSpPr>
          <p:nvPr>
            <p:ph idx="1"/>
          </p:nvPr>
        </p:nvSpPr>
        <p:spPr/>
        <p:txBody>
          <a:bodyPr/>
          <a:lstStyle/>
          <a:p>
            <a:r>
              <a:rPr lang="en-US" dirty="0" smtClean="0"/>
              <a:t>Optimize implementation</a:t>
            </a:r>
          </a:p>
          <a:p>
            <a:pPr lvl="1"/>
            <a:r>
              <a:rPr lang="en-US" dirty="0" smtClean="0"/>
              <a:t>Use </a:t>
            </a:r>
            <a:r>
              <a:rPr lang="en-US" dirty="0" err="1" smtClean="0"/>
              <a:t>SLEPc</a:t>
            </a:r>
            <a:r>
              <a:rPr lang="en-US" dirty="0" smtClean="0"/>
              <a:t>/</a:t>
            </a:r>
            <a:r>
              <a:rPr lang="en-US" dirty="0" err="1" smtClean="0"/>
              <a:t>PETSc</a:t>
            </a:r>
            <a:r>
              <a:rPr lang="en-US" dirty="0" smtClean="0"/>
              <a:t> parameters better suited to our application</a:t>
            </a:r>
          </a:p>
          <a:p>
            <a:pPr lvl="2"/>
            <a:r>
              <a:rPr lang="en-US" dirty="0" smtClean="0"/>
              <a:t>Example: storing values in single precision instead of double precision will roughly halve memory use</a:t>
            </a:r>
          </a:p>
          <a:p>
            <a:pPr lvl="1"/>
            <a:r>
              <a:rPr lang="en-US" dirty="0" smtClean="0"/>
              <a:t>Further specialize data structures for our application</a:t>
            </a:r>
          </a:p>
          <a:p>
            <a:pPr lvl="2"/>
            <a:r>
              <a:rPr lang="en-US" dirty="0" smtClean="0"/>
              <a:t>Example: eliminate storage of non-zero adjacency matrix entries</a:t>
            </a:r>
          </a:p>
          <a:p>
            <a:r>
              <a:rPr lang="en-US" dirty="0" smtClean="0"/>
              <a:t>Run with greater than 64 nodes to process larger problems</a:t>
            </a:r>
          </a:p>
          <a:p>
            <a:r>
              <a:rPr lang="en-US" dirty="0" smtClean="0"/>
              <a:t>Modify implementation to remove 4 billion vertex limitation</a:t>
            </a:r>
          </a:p>
          <a:p>
            <a:r>
              <a:rPr lang="en-US" dirty="0" smtClean="0"/>
              <a:t>Experiment with other </a:t>
            </a:r>
            <a:r>
              <a:rPr lang="en-US" dirty="0" err="1" smtClean="0"/>
              <a:t>eigensolvers</a:t>
            </a:r>
            <a:r>
              <a:rPr lang="en-US" dirty="0" smtClean="0"/>
              <a:t> (specifically, ANASAZI)</a:t>
            </a:r>
          </a:p>
          <a:p>
            <a:r>
              <a:rPr lang="en-US" dirty="0" smtClean="0"/>
              <a:t>Apply these methods to other graph problems</a:t>
            </a:r>
          </a:p>
          <a:p>
            <a:pPr lvl="1"/>
            <a:r>
              <a:rPr lang="en-US" dirty="0" smtClean="0"/>
              <a:t>E.g., finding eigenvectors with smallest magnitude in graph </a:t>
            </a:r>
            <a:r>
              <a:rPr lang="en-US" dirty="0" err="1" smtClean="0"/>
              <a:t>Laplacian</a:t>
            </a:r>
            <a:endParaRPr lang="en-US" dirty="0" smtClean="0"/>
          </a:p>
          <a:p>
            <a:endParaRPr lang="en-US" dirty="0" smtClean="0"/>
          </a:p>
          <a:p>
            <a:endParaRPr lang="en-US" dirty="0"/>
          </a:p>
        </p:txBody>
      </p:sp>
    </p:spTree>
    <p:extLst>
      <p:ext uri="{BB962C8B-B14F-4D97-AF65-F5344CB8AC3E}">
        <p14:creationId xmlns:p14="http://schemas.microsoft.com/office/powerpoint/2010/main" xmlns="" val="183705711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Backup</a:t>
            </a:r>
            <a:endParaRPr lang="en-US" dirty="0"/>
          </a:p>
        </p:txBody>
      </p:sp>
      <p:sp>
        <p:nvSpPr>
          <p:cNvPr id="3" name="Subtitle 2"/>
          <p:cNvSpPr>
            <a:spLocks noGrp="1"/>
          </p:cNvSpPr>
          <p:nvPr>
            <p:ph type="subTitle" sz="quarter" idx="1"/>
          </p:nvPr>
        </p:nvSpPr>
        <p:spPr/>
        <p:txBody>
          <a:bodyPr/>
          <a:lstStyle/>
          <a:p>
            <a:endParaRPr lang="en-US"/>
          </a:p>
        </p:txBody>
      </p:sp>
    </p:spTree>
    <p:extLst>
      <p:ext uri="{BB962C8B-B14F-4D97-AF65-F5344CB8AC3E}">
        <p14:creationId xmlns:p14="http://schemas.microsoft.com/office/powerpoint/2010/main" xmlns="" val="296677187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Graph Model Construction</a:t>
            </a:r>
            <a:endParaRPr lang="en-US" dirty="0"/>
          </a:p>
        </p:txBody>
      </p:sp>
      <p:pic>
        <p:nvPicPr>
          <p:cNvPr id="16" name="Picture 15" descr="spy.png"/>
          <p:cNvPicPr>
            <a:picLocks noChangeAspect="1"/>
          </p:cNvPicPr>
          <p:nvPr/>
        </p:nvPicPr>
        <p:blipFill>
          <a:blip r:embed="rId3" cstate="print"/>
          <a:stretch>
            <a:fillRect/>
          </a:stretch>
        </p:blipFill>
        <p:spPr>
          <a:xfrm>
            <a:off x="228600" y="2633135"/>
            <a:ext cx="2667000" cy="2667000"/>
          </a:xfrm>
          <a:prstGeom prst="rect">
            <a:avLst/>
          </a:prstGeom>
          <a:effectLst>
            <a:outerShdw blurRad="50800" dist="38100" dir="2700000" algn="tl" rotWithShape="0">
              <a:prstClr val="black">
                <a:alpha val="40000"/>
              </a:prstClr>
            </a:outerShdw>
          </a:effectLst>
        </p:spPr>
      </p:pic>
      <p:pic>
        <p:nvPicPr>
          <p:cNvPr id="3" name="Picture 2" descr="expected.png"/>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3242732" y="2633135"/>
            <a:ext cx="2667000" cy="2667000"/>
          </a:xfrm>
          <a:prstGeom prst="rect">
            <a:avLst/>
          </a:prstGeom>
          <a:effectLst>
            <a:outerShdw blurRad="50800" dist="38100" dir="2700000" algn="tl" rotWithShape="0">
              <a:prstClr val="black">
                <a:alpha val="40000"/>
              </a:prstClr>
            </a:outerShdw>
          </a:effectLst>
        </p:spPr>
      </p:pic>
      <p:pic>
        <p:nvPicPr>
          <p:cNvPr id="17" name="Picture 16" descr="residual.png"/>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6248400" y="2633135"/>
            <a:ext cx="2667000" cy="2667000"/>
          </a:xfrm>
          <a:prstGeom prst="rect">
            <a:avLst/>
          </a:prstGeom>
          <a:effectLst>
            <a:outerShdw blurRad="50800" dist="38100" dir="2700000" algn="tl" rotWithShape="0">
              <a:prstClr val="black">
                <a:alpha val="40000"/>
              </a:prstClr>
            </a:outerShdw>
          </a:effectLst>
        </p:spPr>
      </p:pic>
      <p:sp>
        <p:nvSpPr>
          <p:cNvPr id="18" name="TextBox 17"/>
          <p:cNvSpPr txBox="1"/>
          <p:nvPr/>
        </p:nvSpPr>
        <p:spPr>
          <a:xfrm>
            <a:off x="2345269" y="3579902"/>
            <a:ext cx="1450975" cy="646331"/>
          </a:xfrm>
          <a:prstGeom prst="rect">
            <a:avLst/>
          </a:prstGeom>
          <a:noFill/>
        </p:spPr>
        <p:txBody>
          <a:bodyPr wrap="square" rtlCol="0">
            <a:spAutoFit/>
          </a:bodyPr>
          <a:lstStyle/>
          <a:p>
            <a:pPr algn="ctr"/>
            <a:r>
              <a:rPr lang="en-US" sz="3600" b="1" dirty="0" smtClean="0"/>
              <a:t>-</a:t>
            </a:r>
            <a:endParaRPr lang="en-US" sz="3600" b="1" dirty="0"/>
          </a:p>
        </p:txBody>
      </p:sp>
      <p:sp>
        <p:nvSpPr>
          <p:cNvPr id="19" name="TextBox 18"/>
          <p:cNvSpPr txBox="1"/>
          <p:nvPr/>
        </p:nvSpPr>
        <p:spPr>
          <a:xfrm>
            <a:off x="5373157" y="3656105"/>
            <a:ext cx="1450975" cy="584776"/>
          </a:xfrm>
          <a:prstGeom prst="rect">
            <a:avLst/>
          </a:prstGeom>
          <a:noFill/>
        </p:spPr>
        <p:txBody>
          <a:bodyPr wrap="square" rtlCol="0">
            <a:spAutoFit/>
          </a:bodyPr>
          <a:lstStyle/>
          <a:p>
            <a:pPr algn="ctr"/>
            <a:r>
              <a:rPr lang="en-US" sz="3200" b="1" dirty="0" smtClean="0"/>
              <a:t>=</a:t>
            </a:r>
            <a:endParaRPr lang="en-US" sz="3200" b="1" dirty="0"/>
          </a:p>
        </p:txBody>
      </p:sp>
      <p:sp>
        <p:nvSpPr>
          <p:cNvPr id="20" name="TextBox 19"/>
          <p:cNvSpPr txBox="1"/>
          <p:nvPr/>
        </p:nvSpPr>
        <p:spPr>
          <a:xfrm>
            <a:off x="1219200" y="2057399"/>
            <a:ext cx="609600" cy="307777"/>
          </a:xfrm>
          <a:prstGeom prst="rect">
            <a:avLst/>
          </a:prstGeom>
          <a:solidFill>
            <a:schemeClr val="bg2">
              <a:lumMod val="20000"/>
              <a:lumOff val="80000"/>
            </a:schemeClr>
          </a:solidFill>
          <a:ln>
            <a:solidFill>
              <a:schemeClr val="tx1"/>
            </a:solidFill>
          </a:ln>
        </p:spPr>
        <p:txBody>
          <a:bodyPr wrap="square" rtlCol="0">
            <a:spAutoFit/>
          </a:bodyPr>
          <a:lstStyle/>
          <a:p>
            <a:pPr algn="ctr"/>
            <a:r>
              <a:rPr lang="en-US" sz="1400" b="1" dirty="0" smtClean="0"/>
              <a:t>A</a:t>
            </a:r>
            <a:endParaRPr lang="en-US" sz="1400" b="1" dirty="0"/>
          </a:p>
        </p:txBody>
      </p:sp>
      <p:sp>
        <p:nvSpPr>
          <p:cNvPr id="21" name="TextBox 20"/>
          <p:cNvSpPr txBox="1"/>
          <p:nvPr/>
        </p:nvSpPr>
        <p:spPr>
          <a:xfrm>
            <a:off x="4267200" y="2057399"/>
            <a:ext cx="609600" cy="307777"/>
          </a:xfrm>
          <a:prstGeom prst="rect">
            <a:avLst/>
          </a:prstGeom>
          <a:solidFill>
            <a:schemeClr val="bg2">
              <a:lumMod val="20000"/>
              <a:lumOff val="80000"/>
            </a:schemeClr>
          </a:solidFill>
          <a:ln>
            <a:solidFill>
              <a:schemeClr val="tx1"/>
            </a:solidFill>
          </a:ln>
        </p:spPr>
        <p:txBody>
          <a:bodyPr wrap="square" rtlCol="0">
            <a:spAutoFit/>
          </a:bodyPr>
          <a:lstStyle/>
          <a:p>
            <a:pPr algn="ctr"/>
            <a:r>
              <a:rPr lang="en-US" sz="1400" b="1" dirty="0" smtClean="0"/>
              <a:t>E(A)</a:t>
            </a:r>
            <a:endParaRPr lang="en-US" sz="1400" b="1" dirty="0"/>
          </a:p>
        </p:txBody>
      </p:sp>
      <p:sp>
        <p:nvSpPr>
          <p:cNvPr id="22" name="TextBox 21"/>
          <p:cNvSpPr txBox="1"/>
          <p:nvPr/>
        </p:nvSpPr>
        <p:spPr>
          <a:xfrm>
            <a:off x="7239000" y="2057399"/>
            <a:ext cx="609600" cy="307777"/>
          </a:xfrm>
          <a:prstGeom prst="rect">
            <a:avLst/>
          </a:prstGeom>
          <a:solidFill>
            <a:schemeClr val="bg2">
              <a:lumMod val="20000"/>
              <a:lumOff val="80000"/>
            </a:schemeClr>
          </a:solidFill>
          <a:ln>
            <a:solidFill>
              <a:schemeClr val="tx1"/>
            </a:solidFill>
          </a:ln>
        </p:spPr>
        <p:txBody>
          <a:bodyPr wrap="square" rtlCol="0">
            <a:spAutoFit/>
          </a:bodyPr>
          <a:lstStyle/>
          <a:p>
            <a:pPr algn="ctr"/>
            <a:r>
              <a:rPr lang="en-US" sz="1400" b="1" dirty="0"/>
              <a:t>R</a:t>
            </a:r>
            <a:r>
              <a:rPr lang="en-US" sz="1400" b="1" dirty="0" smtClean="0"/>
              <a:t>(A)</a:t>
            </a:r>
            <a:endParaRPr lang="en-US" sz="1400" b="1" dirty="0"/>
          </a:p>
        </p:txBody>
      </p:sp>
      <p:sp>
        <p:nvSpPr>
          <p:cNvPr id="23" name="TextBox 22"/>
          <p:cNvSpPr txBox="1"/>
          <p:nvPr/>
        </p:nvSpPr>
        <p:spPr>
          <a:xfrm>
            <a:off x="914400" y="5712023"/>
            <a:ext cx="1219200" cy="307777"/>
          </a:xfrm>
          <a:prstGeom prst="rect">
            <a:avLst/>
          </a:prstGeom>
          <a:solidFill>
            <a:srgbClr val="E9E9E9"/>
          </a:solidFill>
          <a:ln>
            <a:solidFill>
              <a:srgbClr val="000000"/>
            </a:solidFill>
          </a:ln>
        </p:spPr>
        <p:txBody>
          <a:bodyPr wrap="square" rtlCol="0">
            <a:spAutoFit/>
          </a:bodyPr>
          <a:lstStyle/>
          <a:p>
            <a:pPr algn="ctr"/>
            <a:r>
              <a:rPr lang="en-US" sz="1400" b="1" dirty="0" smtClean="0"/>
              <a:t>Observed</a:t>
            </a:r>
            <a:endParaRPr lang="en-US" sz="1400" b="1" dirty="0"/>
          </a:p>
        </p:txBody>
      </p:sp>
      <p:sp>
        <p:nvSpPr>
          <p:cNvPr id="24" name="TextBox 23"/>
          <p:cNvSpPr txBox="1"/>
          <p:nvPr/>
        </p:nvSpPr>
        <p:spPr>
          <a:xfrm>
            <a:off x="3810000" y="5712023"/>
            <a:ext cx="1524000" cy="307777"/>
          </a:xfrm>
          <a:prstGeom prst="rect">
            <a:avLst/>
          </a:prstGeom>
          <a:solidFill>
            <a:srgbClr val="E9E9E9"/>
          </a:solidFill>
          <a:ln>
            <a:solidFill>
              <a:srgbClr val="000000"/>
            </a:solidFill>
          </a:ln>
        </p:spPr>
        <p:txBody>
          <a:bodyPr wrap="square" rtlCol="0">
            <a:spAutoFit/>
          </a:bodyPr>
          <a:lstStyle/>
          <a:p>
            <a:pPr algn="ctr"/>
            <a:r>
              <a:rPr lang="en-US" sz="1400" b="1" dirty="0" smtClean="0"/>
              <a:t>Expected</a:t>
            </a:r>
            <a:endParaRPr lang="en-US" sz="1400" b="1" dirty="0"/>
          </a:p>
        </p:txBody>
      </p:sp>
      <p:sp>
        <p:nvSpPr>
          <p:cNvPr id="25" name="TextBox 24"/>
          <p:cNvSpPr txBox="1"/>
          <p:nvPr/>
        </p:nvSpPr>
        <p:spPr>
          <a:xfrm>
            <a:off x="6790267" y="5712023"/>
            <a:ext cx="1522412" cy="307777"/>
          </a:xfrm>
          <a:prstGeom prst="rect">
            <a:avLst/>
          </a:prstGeom>
          <a:solidFill>
            <a:srgbClr val="E9E9E9"/>
          </a:solidFill>
          <a:ln>
            <a:solidFill>
              <a:srgbClr val="000000"/>
            </a:solidFill>
          </a:ln>
        </p:spPr>
        <p:txBody>
          <a:bodyPr wrap="square" rtlCol="0">
            <a:spAutoFit/>
          </a:bodyPr>
          <a:lstStyle/>
          <a:p>
            <a:pPr algn="ctr"/>
            <a:r>
              <a:rPr lang="en-US" sz="1400" b="1" dirty="0" smtClean="0"/>
              <a:t>Residuals</a:t>
            </a:r>
            <a:endParaRPr lang="en-US" sz="1400" b="1" dirty="0"/>
          </a:p>
        </p:txBody>
      </p:sp>
      <p:grpSp>
        <p:nvGrpSpPr>
          <p:cNvPr id="26" name="Group 25"/>
          <p:cNvGrpSpPr/>
          <p:nvPr/>
        </p:nvGrpSpPr>
        <p:grpSpPr>
          <a:xfrm>
            <a:off x="228600" y="971739"/>
            <a:ext cx="8686800" cy="780861"/>
            <a:chOff x="228600" y="971739"/>
            <a:chExt cx="8686800" cy="780861"/>
          </a:xfrm>
        </p:grpSpPr>
        <p:sp>
          <p:nvSpPr>
            <p:cNvPr id="27" name="Rectangle 26"/>
            <p:cNvSpPr/>
            <p:nvPr/>
          </p:nvSpPr>
          <p:spPr bwMode="auto">
            <a:xfrm>
              <a:off x="2125980" y="1143000"/>
              <a:ext cx="1097280" cy="548640"/>
            </a:xfrm>
            <a:prstGeom prst="rect">
              <a:avLst/>
            </a:prstGeom>
            <a:solidFill>
              <a:schemeClr val="bg2"/>
            </a:solidFill>
            <a:ln w="12700" cap="flat" cmpd="sng" algn="ctr">
              <a:noFill/>
              <a:prstDash val="solid"/>
              <a:round/>
              <a:headEnd type="none" w="sm" len="sm"/>
              <a:tailEnd type="none" w="sm" len="sm"/>
            </a:ln>
            <a:effectLst>
              <a:outerShdw blurRad="50800" dist="38100" dir="2700000" algn="tl" rotWithShape="0">
                <a:prstClr val="black">
                  <a:alpha val="60000"/>
                </a:prstClr>
              </a:outerShdw>
            </a:effectLst>
          </p:spPr>
          <p:txBody>
            <a:bodyPr vert="horz" wrap="square" lIns="0" tIns="45720" rIns="0" bIns="45720" numCol="1" rtlCol="0" anchor="ctr" anchorCtr="0" compatLnSpc="1">
              <a:prstTxWarp prst="textNoShape">
                <a:avLst/>
              </a:prstTxWarp>
            </a:bodyPr>
            <a:lstStyle/>
            <a:p>
              <a:pPr algn="ctr"/>
              <a:r>
                <a:rPr lang="en-US" sz="1200" b="1" cap="small" dirty="0">
                  <a:solidFill>
                    <a:schemeClr val="bg1"/>
                  </a:solidFill>
                  <a:latin typeface="Arial" charset="0"/>
                </a:rPr>
                <a:t>Residual Decomposition</a:t>
              </a:r>
            </a:p>
          </p:txBody>
        </p:sp>
        <p:sp>
          <p:nvSpPr>
            <p:cNvPr id="28" name="Rectangle 27"/>
            <p:cNvSpPr/>
            <p:nvPr/>
          </p:nvSpPr>
          <p:spPr bwMode="auto">
            <a:xfrm>
              <a:off x="4023360" y="1143000"/>
              <a:ext cx="1097280" cy="548640"/>
            </a:xfrm>
            <a:prstGeom prst="rect">
              <a:avLst/>
            </a:prstGeom>
            <a:solidFill>
              <a:schemeClr val="bg2"/>
            </a:solidFill>
            <a:ln w="12700" cap="flat" cmpd="sng" algn="ctr">
              <a:noFill/>
              <a:prstDash val="solid"/>
              <a:round/>
              <a:headEnd type="none" w="sm" len="sm"/>
              <a:tailEnd type="none" w="sm" len="sm"/>
            </a:ln>
            <a:effectLst>
              <a:outerShdw blurRad="50800" dist="38100" dir="2700000" algn="tl" rotWithShape="0">
                <a:prstClr val="black">
                  <a:alpha val="60000"/>
                </a:prstClr>
              </a:outerShdw>
            </a:effectLst>
          </p:spPr>
          <p:txBody>
            <a:bodyPr vert="horz" wrap="square" lIns="0" tIns="45720" rIns="0" bIns="45720" numCol="1" rtlCol="0" anchor="ctr" anchorCtr="0" compatLnSpc="1">
              <a:prstTxWarp prst="textNoShape">
                <a:avLst/>
              </a:prstTxWarp>
            </a:bodyPr>
            <a:lstStyle/>
            <a:p>
              <a:pPr algn="ctr"/>
              <a:r>
                <a:rPr lang="en-US" sz="1200" b="1" cap="small" dirty="0">
                  <a:solidFill>
                    <a:schemeClr val="bg1"/>
                  </a:solidFill>
                  <a:latin typeface="Arial" charset="0"/>
                </a:rPr>
                <a:t>Component Selection</a:t>
              </a:r>
            </a:p>
          </p:txBody>
        </p:sp>
        <p:sp>
          <p:nvSpPr>
            <p:cNvPr id="29" name="Rectangle 28"/>
            <p:cNvSpPr/>
            <p:nvPr/>
          </p:nvSpPr>
          <p:spPr bwMode="auto">
            <a:xfrm>
              <a:off x="5920740" y="1143000"/>
              <a:ext cx="1097280" cy="548640"/>
            </a:xfrm>
            <a:prstGeom prst="rect">
              <a:avLst/>
            </a:prstGeom>
            <a:solidFill>
              <a:schemeClr val="bg2"/>
            </a:solidFill>
            <a:ln w="12700" cap="flat" cmpd="sng" algn="ctr">
              <a:noFill/>
              <a:prstDash val="solid"/>
              <a:round/>
              <a:headEnd type="none" w="sm" len="sm"/>
              <a:tailEnd type="none" w="sm" len="sm"/>
            </a:ln>
            <a:effectLst>
              <a:outerShdw blurRad="50800" dist="38100" dir="2700000" algn="tl" rotWithShape="0">
                <a:prstClr val="black">
                  <a:alpha val="60000"/>
                </a:prstClr>
              </a:outerShdw>
            </a:effectLst>
          </p:spPr>
          <p:txBody>
            <a:bodyPr vert="horz" wrap="square" lIns="0" tIns="45720" rIns="0" bIns="45720" numCol="1" rtlCol="0" anchor="ctr" anchorCtr="0" compatLnSpc="1">
              <a:prstTxWarp prst="textNoShape">
                <a:avLst/>
              </a:prstTxWarp>
            </a:bodyPr>
            <a:lstStyle/>
            <a:p>
              <a:pPr algn="ctr"/>
              <a:r>
                <a:rPr lang="en-US" sz="1200" b="1" cap="small" dirty="0">
                  <a:solidFill>
                    <a:schemeClr val="bg1"/>
                  </a:solidFill>
                  <a:latin typeface="Arial" charset="0"/>
                </a:rPr>
                <a:t>Anomaly Detection</a:t>
              </a:r>
            </a:p>
          </p:txBody>
        </p:sp>
        <p:sp>
          <p:nvSpPr>
            <p:cNvPr id="30" name="Rectangle 29"/>
            <p:cNvSpPr/>
            <p:nvPr/>
          </p:nvSpPr>
          <p:spPr bwMode="auto">
            <a:xfrm>
              <a:off x="7818120" y="1143000"/>
              <a:ext cx="1097280" cy="548640"/>
            </a:xfrm>
            <a:prstGeom prst="rect">
              <a:avLst/>
            </a:prstGeom>
            <a:solidFill>
              <a:schemeClr val="bg2"/>
            </a:solidFill>
            <a:ln w="12700" cap="flat" cmpd="sng" algn="ctr">
              <a:noFill/>
              <a:prstDash val="solid"/>
              <a:round/>
              <a:headEnd type="none" w="sm" len="sm"/>
              <a:tailEnd type="none" w="sm" len="sm"/>
            </a:ln>
            <a:effectLst>
              <a:outerShdw blurRad="50800" dist="38100" dir="2700000" algn="tl" rotWithShape="0">
                <a:prstClr val="black">
                  <a:alpha val="60000"/>
                </a:prstClr>
              </a:outerShdw>
            </a:effectLst>
          </p:spPr>
          <p:txBody>
            <a:bodyPr vert="horz" wrap="square" lIns="0" tIns="45720" rIns="0" bIns="45720" numCol="1" rtlCol="0" anchor="ctr" anchorCtr="0" compatLnSpc="1">
              <a:prstTxWarp prst="textNoShape">
                <a:avLst/>
              </a:prstTxWarp>
            </a:bodyPr>
            <a:lstStyle/>
            <a:p>
              <a:pPr algn="ctr"/>
              <a:r>
                <a:rPr lang="en-US" sz="1200" b="1" cap="small" dirty="0">
                  <a:solidFill>
                    <a:schemeClr val="bg1"/>
                  </a:solidFill>
                  <a:latin typeface="Arial" charset="0"/>
                </a:rPr>
                <a:t>Identification</a:t>
              </a:r>
            </a:p>
          </p:txBody>
        </p:sp>
        <p:sp>
          <p:nvSpPr>
            <p:cNvPr id="31" name="Rectangle 30"/>
            <p:cNvSpPr/>
            <p:nvPr/>
          </p:nvSpPr>
          <p:spPr bwMode="auto">
            <a:xfrm>
              <a:off x="228600" y="1143000"/>
              <a:ext cx="1097280" cy="548640"/>
            </a:xfrm>
            <a:prstGeom prst="rect">
              <a:avLst/>
            </a:prstGeom>
            <a:solidFill>
              <a:srgbClr val="003767"/>
            </a:solidFill>
            <a:ln w="12700" cap="flat" cmpd="sng" algn="ctr">
              <a:noFill/>
              <a:prstDash val="solid"/>
              <a:round/>
              <a:headEnd type="none" w="sm" len="sm"/>
              <a:tailEnd type="none" w="sm" len="sm"/>
            </a:ln>
            <a:effectLst>
              <a:outerShdw blurRad="50800" dist="38100" dir="2700000" algn="tl" rotWithShape="0">
                <a:prstClr val="black">
                  <a:alpha val="60000"/>
                </a:prstClr>
              </a:outerShdw>
            </a:effectLst>
          </p:spPr>
          <p:txBody>
            <a:bodyPr vert="horz" wrap="square" lIns="0" tIns="45720" rIns="0" bIns="45720" numCol="1" rtlCol="0" anchor="ctr" anchorCtr="0" compatLnSpc="1">
              <a:prstTxWarp prst="textNoShape">
                <a:avLst/>
              </a:prstTxWarp>
            </a:bodyPr>
            <a:lstStyle/>
            <a:p>
              <a:pPr algn="ctr"/>
              <a:r>
                <a:rPr lang="en-US" sz="1200" b="1" cap="small" dirty="0">
                  <a:solidFill>
                    <a:schemeClr val="bg1"/>
                  </a:solidFill>
                  <a:latin typeface="Arial" charset="0"/>
                </a:rPr>
                <a:t>Graph Model Construction</a:t>
              </a:r>
            </a:p>
          </p:txBody>
        </p:sp>
        <p:sp>
          <p:nvSpPr>
            <p:cNvPr id="32" name="Right Arrow 31"/>
            <p:cNvSpPr/>
            <p:nvPr/>
          </p:nvSpPr>
          <p:spPr bwMode="auto">
            <a:xfrm>
              <a:off x="1591056" y="1325880"/>
              <a:ext cx="237744" cy="182880"/>
            </a:xfrm>
            <a:prstGeom prst="rightArrow">
              <a:avLst/>
            </a:prstGeom>
            <a:solidFill>
              <a:schemeClr val="bg1">
                <a:lumMod val="75000"/>
              </a:schemeClr>
            </a:solidFill>
            <a:ln w="12700" cap="flat" cmpd="sng" algn="ctr">
              <a:noFill/>
              <a:prstDash val="solid"/>
              <a:round/>
              <a:headEnd type="none" w="sm" len="sm"/>
              <a:tailEnd type="none" w="sm" len="sm"/>
            </a:ln>
            <a:effectLst>
              <a:outerShdw blurRad="50800" dist="38100" dir="2700000" algn="tl" rotWithShape="0">
                <a:prstClr val="black">
                  <a:alpha val="60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dirty="0" smtClean="0">
                <a:ln>
                  <a:noFill/>
                </a:ln>
                <a:solidFill>
                  <a:schemeClr val="tx1"/>
                </a:solidFill>
                <a:effectLst/>
                <a:latin typeface="Arial" charset="0"/>
              </a:endParaRPr>
            </a:p>
          </p:txBody>
        </p:sp>
        <p:sp>
          <p:nvSpPr>
            <p:cNvPr id="33" name="Right Arrow 32"/>
            <p:cNvSpPr/>
            <p:nvPr/>
          </p:nvSpPr>
          <p:spPr bwMode="auto">
            <a:xfrm>
              <a:off x="3496056" y="1325880"/>
              <a:ext cx="237744" cy="182880"/>
            </a:xfrm>
            <a:prstGeom prst="rightArrow">
              <a:avLst/>
            </a:prstGeom>
            <a:solidFill>
              <a:schemeClr val="bg1">
                <a:lumMod val="75000"/>
              </a:schemeClr>
            </a:solidFill>
            <a:ln w="12700" cap="flat" cmpd="sng" algn="ctr">
              <a:noFill/>
              <a:prstDash val="solid"/>
              <a:round/>
              <a:headEnd type="none" w="sm" len="sm"/>
              <a:tailEnd type="none" w="sm" len="sm"/>
            </a:ln>
            <a:effectLst>
              <a:outerShdw blurRad="50800" dist="38100" dir="2700000" algn="tl" rotWithShape="0">
                <a:prstClr val="black">
                  <a:alpha val="60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dirty="0" smtClean="0">
                <a:ln>
                  <a:noFill/>
                </a:ln>
                <a:solidFill>
                  <a:schemeClr val="tx1"/>
                </a:solidFill>
                <a:effectLst/>
                <a:latin typeface="Arial" charset="0"/>
              </a:endParaRPr>
            </a:p>
          </p:txBody>
        </p:sp>
        <p:sp>
          <p:nvSpPr>
            <p:cNvPr id="34" name="Right Arrow 33"/>
            <p:cNvSpPr/>
            <p:nvPr/>
          </p:nvSpPr>
          <p:spPr bwMode="auto">
            <a:xfrm>
              <a:off x="5477256" y="1325880"/>
              <a:ext cx="237744" cy="182880"/>
            </a:xfrm>
            <a:prstGeom prst="rightArrow">
              <a:avLst/>
            </a:prstGeom>
            <a:solidFill>
              <a:schemeClr val="bg1">
                <a:lumMod val="75000"/>
              </a:schemeClr>
            </a:solidFill>
            <a:ln w="12700" cap="flat" cmpd="sng" algn="ctr">
              <a:noFill/>
              <a:prstDash val="solid"/>
              <a:round/>
              <a:headEnd type="none" w="sm" len="sm"/>
              <a:tailEnd type="none" w="sm" len="sm"/>
            </a:ln>
            <a:effectLst>
              <a:outerShdw blurRad="50800" dist="38100" dir="2700000" algn="tl" rotWithShape="0">
                <a:prstClr val="black">
                  <a:alpha val="60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dirty="0" smtClean="0">
                <a:ln>
                  <a:noFill/>
                </a:ln>
                <a:solidFill>
                  <a:schemeClr val="tx1"/>
                </a:solidFill>
                <a:effectLst/>
                <a:latin typeface="Arial" charset="0"/>
              </a:endParaRPr>
            </a:p>
          </p:txBody>
        </p:sp>
        <p:sp>
          <p:nvSpPr>
            <p:cNvPr id="35" name="Right Arrow 34"/>
            <p:cNvSpPr/>
            <p:nvPr/>
          </p:nvSpPr>
          <p:spPr bwMode="auto">
            <a:xfrm>
              <a:off x="7315200" y="1325880"/>
              <a:ext cx="237744" cy="182880"/>
            </a:xfrm>
            <a:prstGeom prst="rightArrow">
              <a:avLst/>
            </a:prstGeom>
            <a:solidFill>
              <a:schemeClr val="bg1">
                <a:lumMod val="75000"/>
              </a:schemeClr>
            </a:solidFill>
            <a:ln w="12700" cap="flat" cmpd="sng" algn="ctr">
              <a:noFill/>
              <a:prstDash val="solid"/>
              <a:round/>
              <a:headEnd type="none" w="sm" len="sm"/>
              <a:tailEnd type="none" w="sm" len="sm"/>
            </a:ln>
            <a:effectLst>
              <a:outerShdw blurRad="50800" dist="38100" dir="2700000" algn="tl" rotWithShape="0">
                <a:prstClr val="black">
                  <a:alpha val="60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dirty="0" smtClean="0">
                <a:ln>
                  <a:noFill/>
                </a:ln>
                <a:solidFill>
                  <a:schemeClr val="tx1"/>
                </a:solidFill>
                <a:effectLst/>
                <a:latin typeface="Arial" charset="0"/>
              </a:endParaRPr>
            </a:p>
          </p:txBody>
        </p:sp>
        <p:sp>
          <p:nvSpPr>
            <p:cNvPr id="36" name="Rectangle 35"/>
            <p:cNvSpPr/>
            <p:nvPr/>
          </p:nvSpPr>
          <p:spPr bwMode="auto">
            <a:xfrm>
              <a:off x="1981200" y="1066800"/>
              <a:ext cx="3276600" cy="685800"/>
            </a:xfrm>
            <a:prstGeom prst="rect">
              <a:avLst/>
            </a:prstGeom>
            <a:noFill/>
            <a:ln w="12700" cap="flat" cmpd="sng" algn="ctr">
              <a:solidFill>
                <a:srgbClr val="0D3059"/>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b="1" i="0" u="none" strike="noStrike" cap="none" normalizeH="0" baseline="0" dirty="0" smtClean="0">
                <a:ln>
                  <a:noFill/>
                </a:ln>
                <a:solidFill>
                  <a:schemeClr val="tx1"/>
                </a:solidFill>
                <a:effectLst/>
                <a:latin typeface="Arial" pitchFamily="-110" charset="0"/>
              </a:endParaRPr>
            </a:p>
          </p:txBody>
        </p:sp>
        <p:sp>
          <p:nvSpPr>
            <p:cNvPr id="37" name="Rectangle 36"/>
            <p:cNvSpPr/>
            <p:nvPr/>
          </p:nvSpPr>
          <p:spPr bwMode="auto">
            <a:xfrm>
              <a:off x="2590800" y="971739"/>
              <a:ext cx="2057400" cy="152400"/>
            </a:xfrm>
            <a:prstGeom prst="rect">
              <a:avLst/>
            </a:prstGeom>
            <a:solidFill>
              <a:srgbClr val="FFFFFF"/>
            </a:solidFill>
            <a:ln w="12700" cap="flat" cmpd="sng" algn="ctr">
              <a:no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900" b="1" i="0" u="none" strike="noStrike" cap="none" normalizeH="0" baseline="0" dirty="0" smtClean="0">
                  <a:ln>
                    <a:noFill/>
                  </a:ln>
                  <a:solidFill>
                    <a:srgbClr val="0D3059"/>
                  </a:solidFill>
                  <a:effectLst/>
                  <a:latin typeface="Arial" pitchFamily="-110" charset="0"/>
                </a:rPr>
                <a:t>DIMENSIONALITY REDUCTION</a:t>
              </a:r>
            </a:p>
          </p:txBody>
        </p:sp>
      </p:grpSp>
    </p:spTree>
    <p:extLst>
      <p:ext uri="{BB962C8B-B14F-4D97-AF65-F5344CB8AC3E}">
        <p14:creationId xmlns:p14="http://schemas.microsoft.com/office/powerpoint/2010/main" xmlns="" val="274077862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xmlns="" val="3807510091"/>
              </p:ext>
            </p:extLst>
          </p:nvPr>
        </p:nvGraphicFramePr>
        <p:xfrm>
          <a:off x="685800" y="1034534"/>
          <a:ext cx="7848600" cy="4053840"/>
        </p:xfrm>
        <a:graphic>
          <a:graphicData uri="http://schemas.openxmlformats.org/drawingml/2006/table">
            <a:tbl>
              <a:tblPr firstRow="1" bandRow="1">
                <a:tableStyleId>{5C22544A-7EE6-4342-B048-85BDC9FD1C3A}</a:tableStyleId>
              </a:tblPr>
              <a:tblGrid>
                <a:gridCol w="1219201"/>
                <a:gridCol w="3048000"/>
                <a:gridCol w="1295400"/>
                <a:gridCol w="1066800"/>
                <a:gridCol w="1219199"/>
              </a:tblGrid>
              <a:tr h="370840">
                <a:tc>
                  <a:txBody>
                    <a:bodyPr/>
                    <a:lstStyle/>
                    <a:p>
                      <a:r>
                        <a:rPr lang="en-US" sz="1200" dirty="0" smtClean="0"/>
                        <a:t>Name</a:t>
                      </a:r>
                      <a:endParaRPr lang="en-US" sz="1200" dirty="0"/>
                    </a:p>
                  </a:txBody>
                  <a:tcPr/>
                </a:tc>
                <a:tc>
                  <a:txBody>
                    <a:bodyPr/>
                    <a:lstStyle/>
                    <a:p>
                      <a:r>
                        <a:rPr lang="en-US" sz="1200" dirty="0" smtClean="0"/>
                        <a:t>Description</a:t>
                      </a:r>
                      <a:endParaRPr lang="en-US" sz="1200" dirty="0"/>
                    </a:p>
                  </a:txBody>
                  <a:tcPr/>
                </a:tc>
                <a:tc>
                  <a:txBody>
                    <a:bodyPr/>
                    <a:lstStyle/>
                    <a:p>
                      <a:r>
                        <a:rPr lang="en-US" sz="1200" dirty="0" smtClean="0"/>
                        <a:t>Distributed Memory?</a:t>
                      </a:r>
                      <a:endParaRPr lang="en-US" sz="1200" dirty="0"/>
                    </a:p>
                  </a:txBody>
                  <a:tcPr/>
                </a:tc>
                <a:tc>
                  <a:txBody>
                    <a:bodyPr/>
                    <a:lstStyle/>
                    <a:p>
                      <a:r>
                        <a:rPr lang="en-US" sz="1200" dirty="0" smtClean="0"/>
                        <a:t>Latest</a:t>
                      </a:r>
                      <a:r>
                        <a:rPr lang="en-US" sz="1200" baseline="0" dirty="0" smtClean="0"/>
                        <a:t> Release</a:t>
                      </a:r>
                      <a:endParaRPr lang="en-US" sz="1200" dirty="0"/>
                    </a:p>
                  </a:txBody>
                  <a:tcPr/>
                </a:tc>
                <a:tc>
                  <a:txBody>
                    <a:bodyPr/>
                    <a:lstStyle/>
                    <a:p>
                      <a:r>
                        <a:rPr lang="en-US" sz="1200" dirty="0" smtClean="0"/>
                        <a:t>Language</a:t>
                      </a:r>
                      <a:endParaRPr lang="en-US" sz="1200" dirty="0"/>
                    </a:p>
                  </a:txBody>
                  <a:tcPr/>
                </a:tc>
              </a:tr>
              <a:tr h="370840">
                <a:tc>
                  <a:txBody>
                    <a:bodyPr/>
                    <a:lstStyle/>
                    <a:p>
                      <a:r>
                        <a:rPr lang="en-US" sz="1200" kern="1200" dirty="0" smtClean="0">
                          <a:solidFill>
                            <a:schemeClr val="dk1"/>
                          </a:solidFill>
                          <a:effectLst/>
                          <a:latin typeface="+mn-lt"/>
                          <a:ea typeface="+mn-ea"/>
                          <a:cs typeface="+mn-cs"/>
                        </a:rPr>
                        <a:t>ANASAZI </a:t>
                      </a:r>
                      <a:endParaRPr lang="en-US" sz="1200" dirty="0"/>
                    </a:p>
                  </a:txBody>
                  <a:tcPr/>
                </a:tc>
                <a:tc>
                  <a:txBody>
                    <a:bodyPr/>
                    <a:lstStyle/>
                    <a:p>
                      <a:r>
                        <a:rPr lang="en-US" sz="1200" kern="1200" dirty="0" smtClean="0">
                          <a:solidFill>
                            <a:schemeClr val="dk1"/>
                          </a:solidFill>
                          <a:effectLst/>
                          <a:latin typeface="+mn-lt"/>
                          <a:ea typeface="+mn-ea"/>
                          <a:cs typeface="+mn-cs"/>
                        </a:rPr>
                        <a:t>Block </a:t>
                      </a:r>
                      <a:r>
                        <a:rPr lang="en-US" sz="1200" kern="1200" dirty="0" err="1" smtClean="0">
                          <a:solidFill>
                            <a:schemeClr val="dk1"/>
                          </a:solidFill>
                          <a:effectLst/>
                          <a:latin typeface="+mn-lt"/>
                          <a:ea typeface="+mn-ea"/>
                          <a:cs typeface="+mn-cs"/>
                        </a:rPr>
                        <a:t>Krylov-Schur</a:t>
                      </a:r>
                      <a:r>
                        <a:rPr lang="en-US" sz="1200" kern="1200" dirty="0" smtClean="0">
                          <a:solidFill>
                            <a:schemeClr val="dk1"/>
                          </a:solidFill>
                          <a:effectLst/>
                          <a:latin typeface="+mn-lt"/>
                          <a:ea typeface="+mn-ea"/>
                          <a:cs typeface="+mn-cs"/>
                        </a:rPr>
                        <a:t>, block Davidson, LOBPCG </a:t>
                      </a:r>
                      <a:endParaRPr lang="en-US" sz="1200" dirty="0"/>
                    </a:p>
                  </a:txBody>
                  <a:tcPr/>
                </a:tc>
                <a:tc>
                  <a:txBody>
                    <a:bodyPr/>
                    <a:lstStyle/>
                    <a:p>
                      <a:r>
                        <a:rPr lang="en-US" sz="1200" dirty="0" smtClean="0"/>
                        <a:t>yes</a:t>
                      </a:r>
                      <a:endParaRPr lang="en-US" sz="1200" dirty="0"/>
                    </a:p>
                  </a:txBody>
                  <a:tcPr/>
                </a:tc>
                <a:tc>
                  <a:txBody>
                    <a:bodyPr/>
                    <a:lstStyle/>
                    <a:p>
                      <a:r>
                        <a:rPr lang="en-US" sz="1200" dirty="0" smtClean="0">
                          <a:solidFill>
                            <a:schemeClr val="accent2"/>
                          </a:solidFill>
                        </a:rPr>
                        <a:t>2012</a:t>
                      </a:r>
                      <a:endParaRPr lang="en-US" sz="1200" dirty="0">
                        <a:solidFill>
                          <a:schemeClr val="accent2"/>
                        </a:solidFill>
                      </a:endParaRPr>
                    </a:p>
                  </a:txBody>
                  <a:tcPr/>
                </a:tc>
                <a:tc>
                  <a:txBody>
                    <a:bodyPr/>
                    <a:lstStyle/>
                    <a:p>
                      <a:r>
                        <a:rPr lang="en-US" sz="1200" dirty="0" smtClean="0"/>
                        <a:t>C++</a:t>
                      </a:r>
                      <a:endParaRPr lang="en-US" sz="1200" dirty="0"/>
                    </a:p>
                  </a:txBody>
                  <a:tcPr/>
                </a:tc>
              </a:tr>
              <a:tr h="370840">
                <a:tc>
                  <a:txBody>
                    <a:bodyPr/>
                    <a:lstStyle/>
                    <a:p>
                      <a:r>
                        <a:rPr lang="en-US" sz="1200" kern="1200" dirty="0" smtClean="0">
                          <a:solidFill>
                            <a:schemeClr val="dk1"/>
                          </a:solidFill>
                          <a:effectLst/>
                          <a:latin typeface="+mn-lt"/>
                          <a:ea typeface="+mn-ea"/>
                          <a:cs typeface="+mn-cs"/>
                        </a:rPr>
                        <a:t>BLOPEX</a:t>
                      </a:r>
                      <a:endParaRPr lang="en-US" sz="1200" dirty="0"/>
                    </a:p>
                  </a:txBody>
                  <a:tcPr/>
                </a:tc>
                <a:tc>
                  <a:txBody>
                    <a:bodyPr/>
                    <a:lstStyle/>
                    <a:p>
                      <a:r>
                        <a:rPr lang="en-US" sz="1200" kern="1200" dirty="0" smtClean="0">
                          <a:solidFill>
                            <a:schemeClr val="dk1"/>
                          </a:solidFill>
                          <a:effectLst/>
                          <a:latin typeface="+mn-lt"/>
                          <a:ea typeface="+mn-ea"/>
                          <a:cs typeface="+mn-cs"/>
                        </a:rPr>
                        <a:t>LOBPCG </a:t>
                      </a:r>
                      <a:endParaRPr lang="en-US" sz="1200" dirty="0"/>
                    </a:p>
                  </a:txBody>
                  <a:tcPr/>
                </a:tc>
                <a:tc>
                  <a:txBody>
                    <a:bodyPr/>
                    <a:lstStyle/>
                    <a:p>
                      <a:r>
                        <a:rPr lang="en-US" sz="1200" dirty="0" smtClean="0"/>
                        <a:t>yes</a:t>
                      </a:r>
                      <a:endParaRPr lang="en-US" sz="1200" dirty="0"/>
                    </a:p>
                  </a:txBody>
                  <a:tcPr/>
                </a:tc>
                <a:tc>
                  <a:txBody>
                    <a:bodyPr/>
                    <a:lstStyle/>
                    <a:p>
                      <a:r>
                        <a:rPr lang="en-US" sz="1200" dirty="0" smtClean="0"/>
                        <a:t>2011</a:t>
                      </a:r>
                      <a:endParaRPr lang="en-US" sz="1200" dirty="0"/>
                    </a:p>
                  </a:txBody>
                  <a:tcPr/>
                </a:tc>
                <a:tc>
                  <a:txBody>
                    <a:bodyPr/>
                    <a:lstStyle/>
                    <a:p>
                      <a:r>
                        <a:rPr lang="en-US" sz="1200" dirty="0" smtClean="0"/>
                        <a:t>C/</a:t>
                      </a:r>
                      <a:r>
                        <a:rPr lang="en-US" sz="1200" dirty="0" err="1" smtClean="0"/>
                        <a:t>Matlab</a:t>
                      </a:r>
                      <a:endParaRPr lang="en-US" sz="1200" dirty="0"/>
                    </a:p>
                  </a:txBody>
                  <a:tcPr/>
                </a:tc>
              </a:tr>
              <a:tr h="370840">
                <a:tc>
                  <a:txBody>
                    <a:bodyPr/>
                    <a:lstStyle/>
                    <a:p>
                      <a:r>
                        <a:rPr lang="en-US" sz="1200" kern="1200" dirty="0" smtClean="0">
                          <a:solidFill>
                            <a:schemeClr val="dk1"/>
                          </a:solidFill>
                          <a:effectLst/>
                          <a:latin typeface="+mn-lt"/>
                          <a:ea typeface="+mn-ea"/>
                          <a:cs typeface="+mn-cs"/>
                        </a:rPr>
                        <a:t>BLZPACK </a:t>
                      </a:r>
                      <a:endParaRPr lang="en-US" sz="1200" dirty="0"/>
                    </a:p>
                  </a:txBody>
                  <a:tcPr/>
                </a:tc>
                <a:tc>
                  <a:txBody>
                    <a:bodyPr/>
                    <a:lstStyle/>
                    <a:p>
                      <a:r>
                        <a:rPr lang="en-US" sz="1200" kern="1200" dirty="0" smtClean="0">
                          <a:solidFill>
                            <a:schemeClr val="dk1"/>
                          </a:solidFill>
                          <a:effectLst/>
                          <a:latin typeface="+mn-lt"/>
                          <a:ea typeface="+mn-ea"/>
                          <a:cs typeface="+mn-cs"/>
                        </a:rPr>
                        <a:t>Block </a:t>
                      </a:r>
                      <a:r>
                        <a:rPr lang="en-US" sz="1200" kern="1200" dirty="0" err="1" smtClean="0">
                          <a:solidFill>
                            <a:schemeClr val="dk1"/>
                          </a:solidFill>
                          <a:effectLst/>
                          <a:latin typeface="+mn-lt"/>
                          <a:ea typeface="+mn-ea"/>
                          <a:cs typeface="+mn-cs"/>
                        </a:rPr>
                        <a:t>Lanczos</a:t>
                      </a:r>
                      <a:r>
                        <a:rPr lang="en-US" sz="1200" kern="1200" dirty="0" smtClean="0">
                          <a:solidFill>
                            <a:schemeClr val="dk1"/>
                          </a:solidFill>
                          <a:effectLst/>
                          <a:latin typeface="+mn-lt"/>
                          <a:ea typeface="+mn-ea"/>
                          <a:cs typeface="+mn-cs"/>
                        </a:rPr>
                        <a:t> </a:t>
                      </a:r>
                      <a:endParaRPr lang="en-US" sz="1200" dirty="0"/>
                    </a:p>
                  </a:txBody>
                  <a:tcPr/>
                </a:tc>
                <a:tc>
                  <a:txBody>
                    <a:bodyPr/>
                    <a:lstStyle/>
                    <a:p>
                      <a:r>
                        <a:rPr lang="en-US" sz="1200" dirty="0" smtClean="0"/>
                        <a:t>yes</a:t>
                      </a:r>
                      <a:endParaRPr lang="en-US" sz="1200" dirty="0"/>
                    </a:p>
                  </a:txBody>
                  <a:tcPr/>
                </a:tc>
                <a:tc>
                  <a:txBody>
                    <a:bodyPr/>
                    <a:lstStyle/>
                    <a:p>
                      <a:r>
                        <a:rPr lang="en-US" sz="1200" dirty="0" smtClean="0"/>
                        <a:t>2000</a:t>
                      </a:r>
                      <a:endParaRPr lang="en-US" sz="1200" dirty="0"/>
                    </a:p>
                  </a:txBody>
                  <a:tcPr/>
                </a:tc>
                <a:tc>
                  <a:txBody>
                    <a:bodyPr/>
                    <a:lstStyle/>
                    <a:p>
                      <a:r>
                        <a:rPr lang="en-US" sz="1200" dirty="0" smtClean="0"/>
                        <a:t>F77</a:t>
                      </a:r>
                      <a:endParaRPr lang="en-US" sz="1200" dirty="0"/>
                    </a:p>
                  </a:txBody>
                  <a:tcPr/>
                </a:tc>
              </a:tr>
              <a:tr h="370840">
                <a:tc>
                  <a:txBody>
                    <a:bodyPr/>
                    <a:lstStyle/>
                    <a:p>
                      <a:r>
                        <a:rPr lang="en-US" sz="1200" kern="1200" dirty="0" smtClean="0">
                          <a:solidFill>
                            <a:schemeClr val="dk1"/>
                          </a:solidFill>
                          <a:effectLst/>
                          <a:latin typeface="+mn-lt"/>
                          <a:ea typeface="+mn-ea"/>
                          <a:cs typeface="+mn-cs"/>
                        </a:rPr>
                        <a:t>MPB </a:t>
                      </a:r>
                      <a:endParaRPr lang="en-US" sz="1200" dirty="0"/>
                    </a:p>
                  </a:txBody>
                  <a:tcPr/>
                </a:tc>
                <a:tc>
                  <a:txBody>
                    <a:bodyPr/>
                    <a:lstStyle/>
                    <a:p>
                      <a:r>
                        <a:rPr lang="en-US" sz="1200" kern="1200" dirty="0" smtClean="0">
                          <a:solidFill>
                            <a:schemeClr val="dk1"/>
                          </a:solidFill>
                          <a:effectLst/>
                          <a:latin typeface="+mn-lt"/>
                          <a:ea typeface="+mn-ea"/>
                          <a:cs typeface="+mn-cs"/>
                        </a:rPr>
                        <a:t>Conjugate Gradient, Davidson</a:t>
                      </a:r>
                      <a:endParaRPr lang="en-US" sz="1200" dirty="0"/>
                    </a:p>
                  </a:txBody>
                  <a:tcPr/>
                </a:tc>
                <a:tc>
                  <a:txBody>
                    <a:bodyPr/>
                    <a:lstStyle/>
                    <a:p>
                      <a:r>
                        <a:rPr lang="en-US" sz="1200" dirty="0" smtClean="0"/>
                        <a:t>yes</a:t>
                      </a:r>
                      <a:endParaRPr lang="en-US" sz="1200" dirty="0"/>
                    </a:p>
                  </a:txBody>
                  <a:tcPr/>
                </a:tc>
                <a:tc>
                  <a:txBody>
                    <a:bodyPr/>
                    <a:lstStyle/>
                    <a:p>
                      <a:r>
                        <a:rPr lang="en-US" sz="1200" dirty="0" smtClean="0"/>
                        <a:t>2003</a:t>
                      </a:r>
                      <a:endParaRPr lang="en-US" sz="1200" dirty="0"/>
                    </a:p>
                  </a:txBody>
                  <a:tcPr/>
                </a:tc>
                <a:tc>
                  <a:txBody>
                    <a:bodyPr/>
                    <a:lstStyle/>
                    <a:p>
                      <a:r>
                        <a:rPr lang="en-US" sz="1200" dirty="0" smtClean="0"/>
                        <a:t>C</a:t>
                      </a:r>
                      <a:endParaRPr lang="en-US" sz="1200" dirty="0"/>
                    </a:p>
                  </a:txBody>
                  <a:tcPr/>
                </a:tc>
              </a:tr>
              <a:tr h="370840">
                <a:tc>
                  <a:txBody>
                    <a:bodyPr/>
                    <a:lstStyle/>
                    <a:p>
                      <a:r>
                        <a:rPr lang="en-US" sz="1200" kern="1200" dirty="0" smtClean="0">
                          <a:solidFill>
                            <a:schemeClr val="dk1"/>
                          </a:solidFill>
                          <a:effectLst/>
                          <a:latin typeface="+mn-lt"/>
                          <a:ea typeface="+mn-ea"/>
                          <a:cs typeface="+mn-cs"/>
                        </a:rPr>
                        <a:t>PDACG </a:t>
                      </a:r>
                      <a:endParaRPr lang="en-US" sz="1200" dirty="0"/>
                    </a:p>
                  </a:txBody>
                  <a:tcPr/>
                </a:tc>
                <a:tc>
                  <a:txBody>
                    <a:bodyPr/>
                    <a:lstStyle/>
                    <a:p>
                      <a:r>
                        <a:rPr lang="en-US" sz="1200" kern="1200" dirty="0" smtClean="0">
                          <a:solidFill>
                            <a:schemeClr val="dk1"/>
                          </a:solidFill>
                          <a:effectLst/>
                          <a:latin typeface="+mn-lt"/>
                          <a:ea typeface="+mn-ea"/>
                          <a:cs typeface="+mn-cs"/>
                        </a:rPr>
                        <a:t>Deflation-accelerated Conjugate Gradient </a:t>
                      </a:r>
                      <a:endParaRPr lang="en-US" sz="1200" dirty="0"/>
                    </a:p>
                  </a:txBody>
                  <a:tcPr/>
                </a:tc>
                <a:tc>
                  <a:txBody>
                    <a:bodyPr/>
                    <a:lstStyle/>
                    <a:p>
                      <a:r>
                        <a:rPr lang="en-US" sz="1200" dirty="0" smtClean="0"/>
                        <a:t>yes</a:t>
                      </a:r>
                      <a:endParaRPr lang="en-US" sz="1200" dirty="0"/>
                    </a:p>
                  </a:txBody>
                  <a:tcPr/>
                </a:tc>
                <a:tc>
                  <a:txBody>
                    <a:bodyPr/>
                    <a:lstStyle/>
                    <a:p>
                      <a:r>
                        <a:rPr lang="en-US" sz="1200" dirty="0" smtClean="0"/>
                        <a:t>2000</a:t>
                      </a:r>
                      <a:endParaRPr lang="en-US" sz="1200" dirty="0"/>
                    </a:p>
                  </a:txBody>
                  <a:tcPr/>
                </a:tc>
                <a:tc>
                  <a:txBody>
                    <a:bodyPr/>
                    <a:lstStyle/>
                    <a:p>
                      <a:r>
                        <a:rPr lang="en-US" sz="1200" dirty="0" smtClean="0"/>
                        <a:t>F77</a:t>
                      </a:r>
                      <a:endParaRPr lang="en-US" sz="1200" dirty="0"/>
                    </a:p>
                  </a:txBody>
                  <a:tcPr/>
                </a:tc>
              </a:tr>
              <a:tr h="370840">
                <a:tc>
                  <a:txBody>
                    <a:bodyPr/>
                    <a:lstStyle/>
                    <a:p>
                      <a:r>
                        <a:rPr lang="en-US" sz="1200" kern="1200" dirty="0" smtClean="0">
                          <a:solidFill>
                            <a:schemeClr val="dk1"/>
                          </a:solidFill>
                          <a:effectLst/>
                          <a:latin typeface="+mn-lt"/>
                          <a:ea typeface="+mn-ea"/>
                          <a:cs typeface="+mn-cs"/>
                        </a:rPr>
                        <a:t>PRIMME </a:t>
                      </a:r>
                      <a:endParaRPr lang="en-US" sz="1200" dirty="0"/>
                    </a:p>
                  </a:txBody>
                  <a:tcPr/>
                </a:tc>
                <a:tc>
                  <a:txBody>
                    <a:bodyPr/>
                    <a:lstStyle/>
                    <a:p>
                      <a:r>
                        <a:rPr lang="en-US" sz="1200" kern="1200" dirty="0" smtClean="0">
                          <a:solidFill>
                            <a:schemeClr val="dk1"/>
                          </a:solidFill>
                          <a:effectLst/>
                          <a:latin typeface="+mn-lt"/>
                          <a:ea typeface="+mn-ea"/>
                          <a:cs typeface="+mn-cs"/>
                        </a:rPr>
                        <a:t>Block Davidson, JDQMR, JDQR, LOBPCG </a:t>
                      </a:r>
                      <a:endParaRPr lang="en-US" sz="1200" dirty="0"/>
                    </a:p>
                  </a:txBody>
                  <a:tcPr/>
                </a:tc>
                <a:tc>
                  <a:txBody>
                    <a:bodyPr/>
                    <a:lstStyle/>
                    <a:p>
                      <a:r>
                        <a:rPr lang="en-US" sz="1200" dirty="0" smtClean="0"/>
                        <a:t>yes</a:t>
                      </a:r>
                      <a:endParaRPr lang="en-US" sz="1200" dirty="0"/>
                    </a:p>
                  </a:txBody>
                  <a:tcPr/>
                </a:tc>
                <a:tc>
                  <a:txBody>
                    <a:bodyPr/>
                    <a:lstStyle/>
                    <a:p>
                      <a:r>
                        <a:rPr lang="en-US" sz="1200" dirty="0" smtClean="0"/>
                        <a:t>2006</a:t>
                      </a:r>
                      <a:endParaRPr lang="en-US" sz="1200" dirty="0"/>
                    </a:p>
                  </a:txBody>
                  <a:tcPr/>
                </a:tc>
                <a:tc>
                  <a:txBody>
                    <a:bodyPr/>
                    <a:lstStyle/>
                    <a:p>
                      <a:r>
                        <a:rPr lang="en-US" sz="1200" dirty="0" smtClean="0"/>
                        <a:t>C/F77</a:t>
                      </a:r>
                      <a:endParaRPr lang="en-US" sz="1200" dirty="0"/>
                    </a:p>
                  </a:txBody>
                  <a:tcPr/>
                </a:tc>
              </a:tr>
              <a:tr h="370840">
                <a:tc>
                  <a:txBody>
                    <a:bodyPr/>
                    <a:lstStyle/>
                    <a:p>
                      <a:r>
                        <a:rPr lang="en-US" sz="1200" kern="1200" dirty="0" smtClean="0">
                          <a:solidFill>
                            <a:schemeClr val="dk1"/>
                          </a:solidFill>
                          <a:effectLst/>
                          <a:latin typeface="+mn-lt"/>
                          <a:ea typeface="+mn-ea"/>
                          <a:cs typeface="+mn-cs"/>
                        </a:rPr>
                        <a:t>PROPACK</a:t>
                      </a:r>
                      <a:endParaRPr lang="en-US" sz="1200" dirty="0"/>
                    </a:p>
                  </a:txBody>
                  <a:tcPr/>
                </a:tc>
                <a:tc>
                  <a:txBody>
                    <a:bodyPr/>
                    <a:lstStyle/>
                    <a:p>
                      <a:r>
                        <a:rPr lang="en-US" sz="1200" kern="1200" dirty="0" smtClean="0">
                          <a:solidFill>
                            <a:schemeClr val="dk1"/>
                          </a:solidFill>
                          <a:effectLst/>
                          <a:latin typeface="+mn-lt"/>
                          <a:ea typeface="+mn-ea"/>
                          <a:cs typeface="+mn-cs"/>
                        </a:rPr>
                        <a:t>SVD via </a:t>
                      </a:r>
                      <a:r>
                        <a:rPr lang="en-US" sz="1200" kern="1200" dirty="0" err="1" smtClean="0">
                          <a:solidFill>
                            <a:schemeClr val="dk1"/>
                          </a:solidFill>
                          <a:effectLst/>
                          <a:latin typeface="+mn-lt"/>
                          <a:ea typeface="+mn-ea"/>
                          <a:cs typeface="+mn-cs"/>
                        </a:rPr>
                        <a:t>Lanczos</a:t>
                      </a:r>
                      <a:endParaRPr lang="en-US" sz="1200" dirty="0"/>
                    </a:p>
                  </a:txBody>
                  <a:tcPr/>
                </a:tc>
                <a:tc>
                  <a:txBody>
                    <a:bodyPr/>
                    <a:lstStyle/>
                    <a:p>
                      <a:r>
                        <a:rPr lang="en-US" sz="1200" dirty="0" smtClean="0">
                          <a:solidFill>
                            <a:srgbClr val="FF0000"/>
                          </a:solidFill>
                        </a:rPr>
                        <a:t>no</a:t>
                      </a:r>
                      <a:endParaRPr lang="en-US" sz="1200" dirty="0">
                        <a:solidFill>
                          <a:srgbClr val="FF0000"/>
                        </a:solidFill>
                      </a:endParaRPr>
                    </a:p>
                  </a:txBody>
                  <a:tcPr/>
                </a:tc>
                <a:tc>
                  <a:txBody>
                    <a:bodyPr/>
                    <a:lstStyle/>
                    <a:p>
                      <a:r>
                        <a:rPr lang="en-US" sz="1200" dirty="0" smtClean="0"/>
                        <a:t>2005</a:t>
                      </a:r>
                      <a:endParaRPr lang="en-US" sz="1200" dirty="0"/>
                    </a:p>
                  </a:txBody>
                  <a:tcPr/>
                </a:tc>
                <a:tc>
                  <a:txBody>
                    <a:bodyPr/>
                    <a:lstStyle/>
                    <a:p>
                      <a:r>
                        <a:rPr lang="en-US" sz="1200" dirty="0" smtClean="0"/>
                        <a:t>F77/</a:t>
                      </a:r>
                      <a:r>
                        <a:rPr lang="en-US" sz="1200" dirty="0" err="1" smtClean="0"/>
                        <a:t>Matlab</a:t>
                      </a:r>
                      <a:endParaRPr lang="en-US" sz="1200" dirty="0"/>
                    </a:p>
                  </a:txBody>
                  <a:tcPr/>
                </a:tc>
              </a:tr>
              <a:tr h="370840">
                <a:tc>
                  <a:txBody>
                    <a:bodyPr/>
                    <a:lstStyle/>
                    <a:p>
                      <a:r>
                        <a:rPr lang="en-US" sz="1200" kern="1200" dirty="0" err="1" smtClean="0">
                          <a:solidFill>
                            <a:schemeClr val="dk1"/>
                          </a:solidFill>
                          <a:effectLst/>
                          <a:latin typeface="+mn-lt"/>
                          <a:ea typeface="+mn-ea"/>
                          <a:cs typeface="+mn-cs"/>
                        </a:rPr>
                        <a:t>SLEPc</a:t>
                      </a:r>
                      <a:r>
                        <a:rPr lang="en-US" sz="1200" kern="1200" dirty="0" smtClean="0">
                          <a:solidFill>
                            <a:schemeClr val="dk1"/>
                          </a:solidFill>
                          <a:effectLst/>
                          <a:latin typeface="+mn-lt"/>
                          <a:ea typeface="+mn-ea"/>
                          <a:cs typeface="+mn-cs"/>
                        </a:rPr>
                        <a:t> </a:t>
                      </a:r>
                      <a:endParaRPr lang="en-US" sz="1200" dirty="0"/>
                    </a:p>
                  </a:txBody>
                  <a:tcPr/>
                </a:tc>
                <a:tc>
                  <a:txBody>
                    <a:bodyPr/>
                    <a:lstStyle/>
                    <a:p>
                      <a:r>
                        <a:rPr lang="en-US" sz="1200" kern="1200" dirty="0" err="1" smtClean="0">
                          <a:solidFill>
                            <a:schemeClr val="dk1"/>
                          </a:solidFill>
                          <a:effectLst/>
                          <a:latin typeface="+mn-lt"/>
                          <a:ea typeface="+mn-ea"/>
                          <a:cs typeface="+mn-cs"/>
                        </a:rPr>
                        <a:t>Krylov-Schur</a:t>
                      </a:r>
                      <a:r>
                        <a:rPr lang="en-US" sz="1200" kern="1200" dirty="0" smtClean="0">
                          <a:solidFill>
                            <a:schemeClr val="dk1"/>
                          </a:solidFill>
                          <a:effectLst/>
                          <a:latin typeface="+mn-lt"/>
                          <a:ea typeface="+mn-ea"/>
                          <a:cs typeface="+mn-cs"/>
                        </a:rPr>
                        <a:t>, </a:t>
                      </a:r>
                      <a:r>
                        <a:rPr lang="en-US" sz="1200" kern="1200" dirty="0" err="1" smtClean="0">
                          <a:solidFill>
                            <a:schemeClr val="dk1"/>
                          </a:solidFill>
                          <a:effectLst/>
                          <a:latin typeface="+mn-lt"/>
                          <a:ea typeface="+mn-ea"/>
                          <a:cs typeface="+mn-cs"/>
                        </a:rPr>
                        <a:t>Arnoldi</a:t>
                      </a:r>
                      <a:r>
                        <a:rPr lang="en-US" sz="1200" kern="1200" dirty="0" smtClean="0">
                          <a:solidFill>
                            <a:schemeClr val="dk1"/>
                          </a:solidFill>
                          <a:effectLst/>
                          <a:latin typeface="+mn-lt"/>
                          <a:ea typeface="+mn-ea"/>
                          <a:cs typeface="+mn-cs"/>
                        </a:rPr>
                        <a:t>, </a:t>
                      </a:r>
                      <a:r>
                        <a:rPr lang="en-US" sz="1200" kern="1200" dirty="0" err="1" smtClean="0">
                          <a:solidFill>
                            <a:schemeClr val="dk1"/>
                          </a:solidFill>
                          <a:effectLst/>
                          <a:latin typeface="+mn-lt"/>
                          <a:ea typeface="+mn-ea"/>
                          <a:cs typeface="+mn-cs"/>
                        </a:rPr>
                        <a:t>Lanczos</a:t>
                      </a:r>
                      <a:r>
                        <a:rPr lang="en-US" sz="1200" kern="1200" dirty="0" smtClean="0">
                          <a:solidFill>
                            <a:schemeClr val="dk1"/>
                          </a:solidFill>
                          <a:effectLst/>
                          <a:latin typeface="+mn-lt"/>
                          <a:ea typeface="+mn-ea"/>
                          <a:cs typeface="+mn-cs"/>
                        </a:rPr>
                        <a:t>, RQI, Subspace </a:t>
                      </a:r>
                      <a:endParaRPr lang="en-US" sz="1200" dirty="0"/>
                    </a:p>
                  </a:txBody>
                  <a:tcPr/>
                </a:tc>
                <a:tc>
                  <a:txBody>
                    <a:bodyPr/>
                    <a:lstStyle/>
                    <a:p>
                      <a:r>
                        <a:rPr lang="en-US" sz="1200" dirty="0" smtClean="0"/>
                        <a:t>yes</a:t>
                      </a:r>
                      <a:endParaRPr lang="en-US" sz="1200" dirty="0"/>
                    </a:p>
                  </a:txBody>
                  <a:tcPr/>
                </a:tc>
                <a:tc>
                  <a:txBody>
                    <a:bodyPr/>
                    <a:lstStyle/>
                    <a:p>
                      <a:r>
                        <a:rPr lang="en-US" sz="1200" dirty="0" smtClean="0">
                          <a:solidFill>
                            <a:srgbClr val="00AE00"/>
                          </a:solidFill>
                        </a:rPr>
                        <a:t>2012</a:t>
                      </a:r>
                      <a:endParaRPr lang="en-US" sz="1200" dirty="0">
                        <a:solidFill>
                          <a:srgbClr val="00AE00"/>
                        </a:solidFill>
                      </a:endParaRPr>
                    </a:p>
                  </a:txBody>
                  <a:tcPr/>
                </a:tc>
                <a:tc>
                  <a:txBody>
                    <a:bodyPr/>
                    <a:lstStyle/>
                    <a:p>
                      <a:r>
                        <a:rPr lang="en-US" sz="1200" dirty="0" smtClean="0"/>
                        <a:t>C/F77</a:t>
                      </a:r>
                      <a:endParaRPr lang="en-US" sz="1200" dirty="0"/>
                    </a:p>
                  </a:txBody>
                  <a:tcPr/>
                </a:tc>
              </a:tr>
              <a:tr h="370840">
                <a:tc>
                  <a:txBody>
                    <a:bodyPr/>
                    <a:lstStyle/>
                    <a:p>
                      <a:r>
                        <a:rPr lang="en-US" sz="1200" kern="1200" dirty="0" smtClean="0">
                          <a:solidFill>
                            <a:schemeClr val="dk1"/>
                          </a:solidFill>
                          <a:effectLst/>
                          <a:latin typeface="+mn-lt"/>
                          <a:ea typeface="+mn-ea"/>
                          <a:cs typeface="+mn-cs"/>
                        </a:rPr>
                        <a:t>TRLAN </a:t>
                      </a:r>
                      <a:endParaRPr lang="en-US" sz="1200" dirty="0"/>
                    </a:p>
                  </a:txBody>
                  <a:tcPr/>
                </a:tc>
                <a:tc>
                  <a:txBody>
                    <a:bodyPr/>
                    <a:lstStyle/>
                    <a:p>
                      <a:r>
                        <a:rPr lang="en-US" sz="1200" kern="1200" dirty="0" err="1" smtClean="0">
                          <a:solidFill>
                            <a:schemeClr val="dk1"/>
                          </a:solidFill>
                          <a:effectLst/>
                          <a:latin typeface="+mn-lt"/>
                          <a:ea typeface="+mn-ea"/>
                          <a:cs typeface="+mn-cs"/>
                        </a:rPr>
                        <a:t>Lanczos</a:t>
                      </a:r>
                      <a:r>
                        <a:rPr lang="en-US" sz="1200" kern="1200" dirty="0" smtClean="0">
                          <a:solidFill>
                            <a:schemeClr val="dk1"/>
                          </a:solidFill>
                          <a:effectLst/>
                          <a:latin typeface="+mn-lt"/>
                          <a:ea typeface="+mn-ea"/>
                          <a:cs typeface="+mn-cs"/>
                        </a:rPr>
                        <a:t> (dynamic thick-restart) </a:t>
                      </a:r>
                      <a:endParaRPr lang="en-US" sz="1200" dirty="0"/>
                    </a:p>
                  </a:txBody>
                  <a:tcPr/>
                </a:tc>
                <a:tc>
                  <a:txBody>
                    <a:bodyPr/>
                    <a:lstStyle/>
                    <a:p>
                      <a:r>
                        <a:rPr lang="en-US" sz="1200" dirty="0" smtClean="0"/>
                        <a:t>yes</a:t>
                      </a:r>
                      <a:endParaRPr lang="en-US" sz="1200" dirty="0"/>
                    </a:p>
                  </a:txBody>
                  <a:tcPr/>
                </a:tc>
                <a:tc>
                  <a:txBody>
                    <a:bodyPr/>
                    <a:lstStyle/>
                    <a:p>
                      <a:r>
                        <a:rPr lang="en-US" sz="1200" dirty="0" smtClean="0"/>
                        <a:t>2010</a:t>
                      </a:r>
                      <a:endParaRPr lang="en-US" sz="1200" dirty="0"/>
                    </a:p>
                  </a:txBody>
                  <a:tcPr/>
                </a:tc>
                <a:tc>
                  <a:txBody>
                    <a:bodyPr/>
                    <a:lstStyle/>
                    <a:p>
                      <a:r>
                        <a:rPr lang="en-US" sz="1200" dirty="0" smtClean="0"/>
                        <a:t>F90</a:t>
                      </a:r>
                      <a:endParaRPr lang="en-US" sz="1200" dirty="0"/>
                    </a:p>
                  </a:txBody>
                  <a:tcPr/>
                </a:tc>
              </a:tr>
            </a:tbl>
          </a:graphicData>
        </a:graphic>
      </p:graphicFrame>
      <p:sp>
        <p:nvSpPr>
          <p:cNvPr id="3" name="Title 2"/>
          <p:cNvSpPr>
            <a:spLocks noGrp="1"/>
          </p:cNvSpPr>
          <p:nvPr>
            <p:ph type="title"/>
          </p:nvPr>
        </p:nvSpPr>
        <p:spPr>
          <a:xfrm>
            <a:off x="1219200" y="301752"/>
            <a:ext cx="7616952" cy="612648"/>
          </a:xfrm>
        </p:spPr>
        <p:txBody>
          <a:bodyPr/>
          <a:lstStyle/>
          <a:p>
            <a:r>
              <a:rPr lang="en-US" dirty="0" smtClean="0"/>
              <a:t>Readily Available Free Parallel </a:t>
            </a:r>
            <a:r>
              <a:rPr lang="en-US" dirty="0" err="1" smtClean="0"/>
              <a:t>Eigensolvers</a:t>
            </a:r>
            <a:r>
              <a:rPr lang="en-US" dirty="0" smtClean="0"/>
              <a:t>*</a:t>
            </a:r>
            <a:endParaRPr lang="en-US" dirty="0"/>
          </a:p>
        </p:txBody>
      </p:sp>
      <p:sp>
        <p:nvSpPr>
          <p:cNvPr id="5" name="Rectangle 4"/>
          <p:cNvSpPr/>
          <p:nvPr/>
        </p:nvSpPr>
        <p:spPr bwMode="auto">
          <a:xfrm>
            <a:off x="685800" y="4234934"/>
            <a:ext cx="7848600" cy="457200"/>
          </a:xfrm>
          <a:prstGeom prst="rect">
            <a:avLst/>
          </a:prstGeom>
          <a:noFill/>
          <a:ln w="38100" cap="flat" cmpd="sng" algn="ctr">
            <a:solidFill>
              <a:schemeClr val="accent2"/>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6" name="TextBox 5"/>
          <p:cNvSpPr txBox="1"/>
          <p:nvPr/>
        </p:nvSpPr>
        <p:spPr>
          <a:xfrm>
            <a:off x="762000" y="5100935"/>
            <a:ext cx="7754947" cy="461665"/>
          </a:xfrm>
          <a:prstGeom prst="rect">
            <a:avLst/>
          </a:prstGeom>
          <a:noFill/>
        </p:spPr>
        <p:txBody>
          <a:bodyPr wrap="none" rtlCol="0">
            <a:spAutoFit/>
          </a:bodyPr>
          <a:lstStyle/>
          <a:p>
            <a:r>
              <a:rPr lang="en-US" sz="1200" dirty="0" smtClean="0">
                <a:solidFill>
                  <a:srgbClr val="000000"/>
                </a:solidFill>
              </a:rPr>
              <a:t>* V. Hernandez, J. E. Roman, A. Tomas, V. Vidal (2009). A Survey of Software for Sparse Eigenvalue Problems.</a:t>
            </a:r>
          </a:p>
          <a:p>
            <a:r>
              <a:rPr lang="en-US" sz="1200" dirty="0" smtClean="0">
                <a:solidFill>
                  <a:srgbClr val="000000"/>
                </a:solidFill>
              </a:rPr>
              <a:t>  </a:t>
            </a:r>
            <a:r>
              <a:rPr lang="en-US" sz="1200" dirty="0" err="1" smtClean="0">
                <a:solidFill>
                  <a:srgbClr val="000000"/>
                </a:solidFill>
              </a:rPr>
              <a:t>SLEPc</a:t>
            </a:r>
            <a:r>
              <a:rPr lang="en-US" sz="1200" dirty="0" smtClean="0">
                <a:solidFill>
                  <a:srgbClr val="000000"/>
                </a:solidFill>
              </a:rPr>
              <a:t> Technical Report STR-6, Universidad </a:t>
            </a:r>
            <a:r>
              <a:rPr lang="en-US" sz="1200" dirty="0" err="1" smtClean="0">
                <a:solidFill>
                  <a:srgbClr val="000000"/>
                </a:solidFill>
              </a:rPr>
              <a:t>Politecnica</a:t>
            </a:r>
            <a:r>
              <a:rPr lang="en-US" sz="1200" dirty="0" smtClean="0">
                <a:solidFill>
                  <a:srgbClr val="000000"/>
                </a:solidFill>
              </a:rPr>
              <a:t> </a:t>
            </a:r>
            <a:r>
              <a:rPr lang="en-US" sz="1200" dirty="0">
                <a:solidFill>
                  <a:srgbClr val="000000"/>
                </a:solidFill>
              </a:rPr>
              <a:t>d</a:t>
            </a:r>
            <a:r>
              <a:rPr lang="en-US" sz="1200" dirty="0" smtClean="0">
                <a:solidFill>
                  <a:srgbClr val="000000"/>
                </a:solidFill>
              </a:rPr>
              <a:t>e Valencia.</a:t>
            </a:r>
          </a:p>
        </p:txBody>
      </p:sp>
      <p:sp>
        <p:nvSpPr>
          <p:cNvPr id="7" name="Rectangle 6"/>
          <p:cNvSpPr/>
          <p:nvPr/>
        </p:nvSpPr>
        <p:spPr bwMode="auto">
          <a:xfrm>
            <a:off x="685800" y="1491734"/>
            <a:ext cx="7848600" cy="457200"/>
          </a:xfrm>
          <a:prstGeom prst="rect">
            <a:avLst/>
          </a:prstGeom>
          <a:noFill/>
          <a:ln w="38100" cap="flat" cmpd="sng" algn="ctr">
            <a:solidFill>
              <a:schemeClr val="accent2"/>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8" name="Content Placeholder 2"/>
          <p:cNvSpPr txBox="1">
            <a:spLocks/>
          </p:cNvSpPr>
          <p:nvPr/>
        </p:nvSpPr>
        <p:spPr>
          <a:xfrm>
            <a:off x="685800" y="5620435"/>
            <a:ext cx="7848600" cy="646331"/>
          </a:xfrm>
          <a:prstGeom prst="rect">
            <a:avLst/>
          </a:prstGeom>
          <a:solidFill>
            <a:srgbClr val="D2DDF2"/>
          </a:solidFill>
          <a:ln w="12700" cap="flat" cmpd="sng" algn="ctr">
            <a:noFill/>
            <a:prstDash val="solid"/>
            <a:round/>
            <a:headEnd type="none" w="sm" len="sm"/>
            <a:tailEnd type="none" w="sm" len="sm"/>
          </a:ln>
          <a:effectLst>
            <a:outerShdw blurRad="50800" dist="38100" dir="2700000" algn="tl" rotWithShape="0">
              <a:prstClr val="black">
                <a:alpha val="60000"/>
              </a:prstClr>
            </a:outerShdw>
          </a:effectLst>
        </p:spPr>
        <p:txBody>
          <a:bodyPr vert="horz" wrap="square" lIns="91440" tIns="45720" rIns="91440" bIns="45720" numCol="1" rtlCol="0" anchor="ctr" anchorCtr="0" compatLnSpc="1">
            <a:prstTxWarp prst="textNoShape">
              <a:avLst/>
            </a:prstTxWarp>
            <a:spAutoFit/>
          </a:bodyPr>
          <a:lstStyle>
            <a:defPPr>
              <a:defRPr lang="en-US"/>
            </a:defPPr>
            <a:lvl1pPr marL="0" marR="0" indent="0" algn="ctr" defTabSz="914400" latinLnBrk="0">
              <a:lnSpc>
                <a:spcPct val="100000"/>
              </a:lnSpc>
              <a:buClrTx/>
              <a:buSzTx/>
              <a:buFontTx/>
              <a:buNone/>
              <a:tabLst/>
              <a:defRPr kumimoji="0" sz="1800" b="1" i="0" u="none" strike="noStrike" cap="none" normalizeH="0" baseline="0">
                <a:ln>
                  <a:noFill/>
                </a:ln>
                <a:effectLst/>
                <a:latin typeface="Arial" charset="0"/>
              </a:defRPr>
            </a:lvl1pPr>
          </a:lstStyle>
          <a:p>
            <a:r>
              <a:rPr lang="en-US" dirty="0"/>
              <a:t>Both </a:t>
            </a:r>
            <a:r>
              <a:rPr lang="en-US" dirty="0" err="1"/>
              <a:t>SLEPc</a:t>
            </a:r>
            <a:r>
              <a:rPr lang="en-US" dirty="0"/>
              <a:t> and ANASAZI are actively supported and either should meet our needs </a:t>
            </a:r>
          </a:p>
        </p:txBody>
      </p:sp>
    </p:spTree>
    <p:extLst>
      <p:ext uri="{BB962C8B-B14F-4D97-AF65-F5344CB8AC3E}">
        <p14:creationId xmlns:p14="http://schemas.microsoft.com/office/powerpoint/2010/main" xmlns="" val="31367042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1832" y="133350"/>
            <a:ext cx="7260336" cy="813816"/>
          </a:xfrm>
        </p:spPr>
        <p:txBody>
          <a:bodyPr/>
          <a:lstStyle/>
          <a:p>
            <a:r>
              <a:rPr lang="en-US" dirty="0" smtClean="0"/>
              <a:t>Application of Very Large Graph Analysis</a:t>
            </a:r>
            <a:endParaRPr lang="en-US" dirty="0"/>
          </a:p>
        </p:txBody>
      </p:sp>
      <p:grpSp>
        <p:nvGrpSpPr>
          <p:cNvPr id="45" name="Group 44"/>
          <p:cNvGrpSpPr/>
          <p:nvPr/>
        </p:nvGrpSpPr>
        <p:grpSpPr>
          <a:xfrm>
            <a:off x="6126480" y="1097280"/>
            <a:ext cx="2743200" cy="4114800"/>
            <a:chOff x="6126480" y="1097280"/>
            <a:chExt cx="2743200" cy="4114800"/>
          </a:xfrm>
        </p:grpSpPr>
        <p:sp>
          <p:nvSpPr>
            <p:cNvPr id="16" name="Rectangle 15"/>
            <p:cNvSpPr/>
            <p:nvPr/>
          </p:nvSpPr>
          <p:spPr bwMode="auto">
            <a:xfrm>
              <a:off x="6126480" y="1097280"/>
              <a:ext cx="2743200" cy="320040"/>
            </a:xfrm>
            <a:prstGeom prst="rect">
              <a:avLst/>
            </a:prstGeom>
            <a:solidFill>
              <a:schemeClr val="bg1"/>
            </a:solidFill>
            <a:ln w="12700" cap="flat" cmpd="sng" algn="ctr">
              <a:solidFill>
                <a:srgbClr val="003767"/>
              </a:solidFill>
              <a:prstDash val="solid"/>
              <a:round/>
              <a:headEnd type="none" w="sm" len="sm"/>
              <a:tailEnd type="none" w="sm" len="sm"/>
            </a:ln>
            <a:effectLst>
              <a:outerShdw blurRad="50800" dist="38100" dir="2700000" algn="tl" rotWithShape="0">
                <a:prstClr val="black">
                  <a:alpha val="60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003767"/>
                  </a:solidFill>
                  <a:effectLst/>
                  <a:latin typeface="Arial" charset="0"/>
                </a:rPr>
                <a:t>Cyber</a:t>
              </a:r>
            </a:p>
          </p:txBody>
        </p:sp>
        <p:sp>
          <p:nvSpPr>
            <p:cNvPr id="17" name="Rectangle 16"/>
            <p:cNvSpPr/>
            <p:nvPr/>
          </p:nvSpPr>
          <p:spPr bwMode="auto">
            <a:xfrm>
              <a:off x="6126480" y="3520440"/>
              <a:ext cx="2743200" cy="1691640"/>
            </a:xfrm>
            <a:prstGeom prst="rect">
              <a:avLst/>
            </a:prstGeom>
            <a:solidFill>
              <a:srgbClr val="D2DDF2"/>
            </a:solidFill>
            <a:ln w="12700" cap="flat" cmpd="sng" algn="ctr">
              <a:noFill/>
              <a:prstDash val="solid"/>
              <a:round/>
              <a:headEnd type="none" w="sm" len="sm"/>
              <a:tailEnd type="none" w="sm" len="sm"/>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171450" indent="-171450" defTabSz="182880">
                <a:spcAft>
                  <a:spcPts val="600"/>
                </a:spcAft>
                <a:buFont typeface="Arial"/>
                <a:buChar char="•"/>
              </a:pPr>
              <a:r>
                <a:rPr lang="en-US" sz="1400" b="1" dirty="0" smtClean="0">
                  <a:latin typeface="Arial" charset="0"/>
                </a:rPr>
                <a:t>Graphs represent 	communication patterns of 	computers on a network</a:t>
              </a:r>
              <a:endParaRPr lang="en-US" sz="1400" b="1" dirty="0" smtClean="0"/>
            </a:p>
            <a:p>
              <a:pPr marL="171450" indent="-171450" defTabSz="182880">
                <a:spcAft>
                  <a:spcPts val="600"/>
                </a:spcAft>
                <a:buFont typeface="Arial"/>
                <a:buChar char="•"/>
              </a:pPr>
              <a:r>
                <a:rPr lang="en-US" sz="1400" b="1" dirty="0" smtClean="0"/>
                <a:t>1,000,000s </a:t>
              </a:r>
              <a:r>
                <a:rPr lang="en-US" sz="1400" b="1" dirty="0" smtClean="0">
                  <a:latin typeface="Arial" charset="0"/>
                </a:rPr>
                <a:t>– </a:t>
              </a:r>
              <a:r>
                <a:rPr lang="en-US" sz="1400" b="1" dirty="0" smtClean="0"/>
                <a:t>1,000,000,000s network events</a:t>
              </a:r>
            </a:p>
            <a:p>
              <a:pPr marL="171450" marR="0" indent="-171450" defTabSz="182880" rtl="0" eaLnBrk="0" fontAlgn="base" latinLnBrk="0" hangingPunct="0">
                <a:lnSpc>
                  <a:spcPct val="100000"/>
                </a:lnSpc>
                <a:spcBef>
                  <a:spcPct val="0"/>
                </a:spcBef>
                <a:spcAft>
                  <a:spcPts val="600"/>
                </a:spcAft>
                <a:buClrTx/>
                <a:buSzTx/>
                <a:buFont typeface="Arial"/>
                <a:buChar char="•"/>
                <a:tabLst/>
              </a:pPr>
              <a:r>
                <a:rPr lang="en-US" sz="1400" b="1" dirty="0" smtClean="0"/>
                <a:t>GOAL: Detect cyber attacks or malicious software</a:t>
              </a:r>
            </a:p>
          </p:txBody>
        </p:sp>
        <p:pic>
          <p:nvPicPr>
            <p:cNvPr id="18" name="Picture 17" descr="Frame0737.png"/>
            <p:cNvPicPr>
              <a:picLocks noChangeAspect="1"/>
            </p:cNvPicPr>
            <p:nvPr/>
          </p:nvPicPr>
          <p:blipFill>
            <a:blip r:embed="rId3"/>
            <a:stretch>
              <a:fillRect/>
            </a:stretch>
          </p:blipFill>
          <p:spPr>
            <a:xfrm>
              <a:off x="6583680" y="1554480"/>
              <a:ext cx="1828800" cy="1828800"/>
            </a:xfrm>
            <a:prstGeom prst="rect">
              <a:avLst/>
            </a:prstGeom>
            <a:ln>
              <a:noFill/>
            </a:ln>
            <a:effectLst>
              <a:outerShdw blurRad="50800" dist="38100" dir="5400000" algn="t" rotWithShape="0">
                <a:prstClr val="black">
                  <a:alpha val="40000"/>
                </a:prstClr>
              </a:outerShdw>
            </a:effectLst>
          </p:spPr>
        </p:pic>
      </p:grpSp>
      <p:sp>
        <p:nvSpPr>
          <p:cNvPr id="4" name="Rectangle 3"/>
          <p:cNvSpPr/>
          <p:nvPr/>
        </p:nvSpPr>
        <p:spPr bwMode="auto">
          <a:xfrm>
            <a:off x="320040" y="5349240"/>
            <a:ext cx="8503920" cy="777240"/>
          </a:xfrm>
          <a:prstGeom prst="rect">
            <a:avLst/>
          </a:prstGeom>
          <a:solidFill>
            <a:srgbClr val="FFFFC6"/>
          </a:solidFill>
          <a:ln w="12700" cap="flat" cmpd="sng" algn="ctr">
            <a:solidFill>
              <a:schemeClr val="tx1"/>
            </a:solidFill>
            <a:prstDash val="solid"/>
            <a:round/>
            <a:headEnd type="none" w="sm" len="sm"/>
            <a:tailEnd type="none" w="sm" len="sm"/>
          </a:ln>
          <a:effectLst>
            <a:outerShdw blurRad="50800" dist="38100" dir="2700000" algn="tl" rotWithShape="0">
              <a:prstClr val="black">
                <a:alpha val="60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000" b="1" dirty="0" smtClean="0">
                <a:latin typeface="Arial" charset="0"/>
              </a:rPr>
              <a:t>Cross-Mission Challenge:</a:t>
            </a:r>
          </a:p>
          <a:p>
            <a:pPr marL="0" marR="0" indent="0" algn="ct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dirty="0" smtClean="0">
                <a:ln>
                  <a:noFill/>
                </a:ln>
                <a:solidFill>
                  <a:schemeClr val="tx1"/>
                </a:solidFill>
                <a:effectLst/>
                <a:latin typeface="Arial" charset="0"/>
              </a:rPr>
              <a:t>Detection of subtle patterns in massive </a:t>
            </a:r>
            <a:r>
              <a:rPr lang="en-US" sz="2000" b="1" dirty="0" smtClean="0">
                <a:latin typeface="Arial" charset="0"/>
              </a:rPr>
              <a:t>multi-source noisy datasets</a:t>
            </a:r>
            <a:endParaRPr kumimoji="0" lang="en-US" sz="2000" b="1" i="0" u="none" strike="noStrike" cap="none" normalizeH="0" baseline="0" dirty="0" smtClean="0">
              <a:ln>
                <a:noFill/>
              </a:ln>
              <a:solidFill>
                <a:schemeClr val="tx1"/>
              </a:solidFill>
              <a:effectLst/>
              <a:latin typeface="Arial" charset="0"/>
            </a:endParaRPr>
          </a:p>
        </p:txBody>
      </p:sp>
      <p:grpSp>
        <p:nvGrpSpPr>
          <p:cNvPr id="47" name="Group 46"/>
          <p:cNvGrpSpPr/>
          <p:nvPr/>
        </p:nvGrpSpPr>
        <p:grpSpPr>
          <a:xfrm>
            <a:off x="3200400" y="1097280"/>
            <a:ext cx="2743200" cy="4114800"/>
            <a:chOff x="3200400" y="1097280"/>
            <a:chExt cx="2743200" cy="4114800"/>
          </a:xfrm>
        </p:grpSpPr>
        <p:sp>
          <p:nvSpPr>
            <p:cNvPr id="20" name="Rectangle 19"/>
            <p:cNvSpPr/>
            <p:nvPr/>
          </p:nvSpPr>
          <p:spPr bwMode="auto">
            <a:xfrm>
              <a:off x="3200400" y="1097280"/>
              <a:ext cx="2743200" cy="320040"/>
            </a:xfrm>
            <a:prstGeom prst="rect">
              <a:avLst/>
            </a:prstGeom>
            <a:solidFill>
              <a:schemeClr val="bg1"/>
            </a:solidFill>
            <a:ln w="12700" cap="flat" cmpd="sng" algn="ctr">
              <a:solidFill>
                <a:srgbClr val="003767"/>
              </a:solidFill>
              <a:prstDash val="solid"/>
              <a:round/>
              <a:headEnd type="none" w="sm" len="sm"/>
              <a:tailEnd type="none" w="sm" len="sm"/>
            </a:ln>
            <a:effectLst>
              <a:outerShdw blurRad="50800" dist="38100" dir="2700000" algn="tl" rotWithShape="0">
                <a:prstClr val="black">
                  <a:alpha val="60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b="1" dirty="0" smtClean="0">
                  <a:solidFill>
                    <a:srgbClr val="003767"/>
                  </a:solidFill>
                </a:rPr>
                <a:t>Social</a:t>
              </a:r>
              <a:endParaRPr kumimoji="0" lang="en-US" sz="1600" b="1" i="0" u="none" strike="noStrike" cap="none" normalizeH="0" baseline="0" dirty="0" smtClean="0">
                <a:ln>
                  <a:noFill/>
                </a:ln>
                <a:solidFill>
                  <a:srgbClr val="003767"/>
                </a:solidFill>
                <a:effectLst/>
                <a:latin typeface="Arial" charset="0"/>
              </a:endParaRPr>
            </a:p>
          </p:txBody>
        </p:sp>
        <p:sp>
          <p:nvSpPr>
            <p:cNvPr id="21" name="Rectangle 20"/>
            <p:cNvSpPr/>
            <p:nvPr/>
          </p:nvSpPr>
          <p:spPr bwMode="auto">
            <a:xfrm>
              <a:off x="3200400" y="3520440"/>
              <a:ext cx="2743200" cy="1691640"/>
            </a:xfrm>
            <a:prstGeom prst="rect">
              <a:avLst/>
            </a:prstGeom>
            <a:solidFill>
              <a:srgbClr val="D2DDF2"/>
            </a:solidFill>
            <a:ln w="12700" cap="flat" cmpd="sng" algn="ctr">
              <a:noFill/>
              <a:prstDash val="solid"/>
              <a:round/>
              <a:headEnd type="none" w="sm" len="sm"/>
              <a:tailEnd type="none" w="sm" len="sm"/>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171450" indent="-171450" defTabSz="182880">
                <a:spcAft>
                  <a:spcPts val="600"/>
                </a:spcAft>
                <a:buFont typeface="Arial"/>
                <a:buChar char="•"/>
              </a:pPr>
              <a:r>
                <a:rPr lang="en-US" sz="1400" b="1" dirty="0" smtClean="0"/>
                <a:t>Graphs represent 	relationships between 	individuals or documents</a:t>
              </a:r>
              <a:endParaRPr lang="en-US" sz="1400" b="1" dirty="0" smtClean="0">
                <a:latin typeface="Arial" charset="0"/>
              </a:endParaRPr>
            </a:p>
            <a:p>
              <a:pPr marL="171450" indent="-171450" defTabSz="182880">
                <a:spcAft>
                  <a:spcPts val="600"/>
                </a:spcAft>
                <a:buFont typeface="Arial"/>
                <a:buChar char="•"/>
              </a:pPr>
              <a:r>
                <a:rPr lang="en-US" sz="1400" b="1" dirty="0" smtClean="0">
                  <a:latin typeface="Arial" charset="0"/>
                </a:rPr>
                <a:t>10,000s – 10,000,000s individual and interactions</a:t>
              </a:r>
            </a:p>
            <a:p>
              <a:pPr marL="171450" marR="0" indent="-171450" defTabSz="182880" rtl="0" eaLnBrk="0" fontAlgn="base" latinLnBrk="0" hangingPunct="0">
                <a:lnSpc>
                  <a:spcPct val="100000"/>
                </a:lnSpc>
                <a:spcBef>
                  <a:spcPct val="0"/>
                </a:spcBef>
                <a:spcAft>
                  <a:spcPts val="600"/>
                </a:spcAft>
                <a:buClrTx/>
                <a:buSzTx/>
                <a:buFont typeface="Arial"/>
                <a:buChar char="•"/>
                <a:tabLst/>
              </a:pPr>
              <a:r>
                <a:rPr lang="en-US" sz="1400" b="1" dirty="0" smtClean="0"/>
                <a:t>GOAL: Identify hidden social networks</a:t>
              </a:r>
            </a:p>
          </p:txBody>
        </p:sp>
        <p:grpSp>
          <p:nvGrpSpPr>
            <p:cNvPr id="42" name="Group 41"/>
            <p:cNvGrpSpPr>
              <a:grpSpLocks noChangeAspect="1"/>
            </p:cNvGrpSpPr>
            <p:nvPr/>
          </p:nvGrpSpPr>
          <p:grpSpPr>
            <a:xfrm>
              <a:off x="3200400" y="1645920"/>
              <a:ext cx="2743200" cy="1762005"/>
              <a:chOff x="6122542" y="2275841"/>
              <a:chExt cx="2507108" cy="1610359"/>
            </a:xfrm>
          </p:grpSpPr>
          <p:pic>
            <p:nvPicPr>
              <p:cNvPr id="38" name="Picture 1"/>
              <p:cNvPicPr>
                <a:picLocks noChangeAspect="1" noChangeArrowheads="1"/>
              </p:cNvPicPr>
              <p:nvPr/>
            </p:nvPicPr>
            <p:blipFill>
              <a:blip r:embed="rId4" cstate="print"/>
              <a:srcRect/>
              <a:stretch>
                <a:fillRect/>
              </a:stretch>
            </p:blipFill>
            <p:spPr bwMode="auto">
              <a:xfrm>
                <a:off x="7162800" y="2676525"/>
                <a:ext cx="1466850" cy="1209675"/>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39" name="Picture 4"/>
              <p:cNvPicPr>
                <a:picLocks noChangeAspect="1" noChangeArrowheads="1"/>
              </p:cNvPicPr>
              <p:nvPr/>
            </p:nvPicPr>
            <p:blipFill>
              <a:blip r:embed="rId5" cstate="print">
                <a:extLst>
                  <a:ext uri="{28A0092B-C50C-407E-A947-70E740481C1C}">
                    <a14:useLocalDpi xmlns:a14="http://schemas.microsoft.com/office/drawing/2010/main" xmlns="" val="0"/>
                  </a:ext>
                </a:extLst>
              </a:blip>
              <a:srcRect l="28609" t="18184" r="23584" b="8517"/>
              <a:stretch>
                <a:fillRect/>
              </a:stretch>
            </p:blipFill>
            <p:spPr bwMode="auto">
              <a:xfrm>
                <a:off x="6122542" y="2275841"/>
                <a:ext cx="1396215" cy="1377840"/>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pic>
          <p:sp>
            <p:nvSpPr>
              <p:cNvPr id="40" name="Oval 69"/>
              <p:cNvSpPr>
                <a:spLocks noChangeArrowheads="1"/>
              </p:cNvSpPr>
              <p:nvPr/>
            </p:nvSpPr>
            <p:spPr bwMode="auto">
              <a:xfrm>
                <a:off x="6503328" y="2275841"/>
                <a:ext cx="507715" cy="333685"/>
              </a:xfrm>
              <a:prstGeom prst="ellipse">
                <a:avLst/>
              </a:prstGeom>
              <a:noFill/>
              <a:ln w="28575">
                <a:solidFill>
                  <a:srgbClr val="FF0000"/>
                </a:solidFill>
                <a:round/>
                <a:headEnd type="none" w="sm" len="sm"/>
                <a:tailEnd type="none" w="sm" len="sm"/>
              </a:ln>
              <a:extLst>
                <a:ext uri="{909E8E84-426E-40dd-AFC4-6F175D3DCCD1}">
                  <a14:hiddenFill xmlns:a14="http://schemas.microsoft.com/office/drawing/2010/main" xmlns="">
                    <a:solidFill>
                      <a:srgbClr val="FFFFFF"/>
                    </a:solidFill>
                  </a14:hiddenFill>
                </a:ext>
              </a:extLst>
            </p:spPr>
            <p:txBody>
              <a:bodyPr vert="horz" wrap="non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0"/>
                </a:endParaRPr>
              </a:p>
            </p:txBody>
          </p:sp>
          <p:cxnSp>
            <p:nvCxnSpPr>
              <p:cNvPr id="41" name="AutoShape 70"/>
              <p:cNvCxnSpPr>
                <a:cxnSpLocks noChangeShapeType="1"/>
                <a:endCxn id="38" idx="0"/>
              </p:cNvCxnSpPr>
              <p:nvPr/>
            </p:nvCxnSpPr>
            <p:spPr bwMode="auto">
              <a:xfrm>
                <a:off x="6959478" y="2442683"/>
                <a:ext cx="936747" cy="233842"/>
              </a:xfrm>
              <a:prstGeom prst="curvedConnector2">
                <a:avLst/>
              </a:prstGeom>
              <a:noFill/>
              <a:ln w="12700" cap="rnd">
                <a:solidFill>
                  <a:srgbClr val="FF0000"/>
                </a:solidFill>
                <a:prstDash val="sysDot"/>
                <a:round/>
                <a:headEnd type="none" w="sm" len="sm"/>
                <a:tailEnd type="triangle" w="lg" len="med"/>
              </a:ln>
              <a:extLst>
                <a:ext uri="{909E8E84-426E-40dd-AFC4-6F175D3DCCD1}">
                  <a14:hiddenFill xmlns:a14="http://schemas.microsoft.com/office/drawing/2010/main" xmlns="">
                    <a:noFill/>
                  </a14:hiddenFill>
                </a:ext>
              </a:extLst>
            </p:spPr>
          </p:cxnSp>
        </p:grpSp>
      </p:grpSp>
      <p:grpSp>
        <p:nvGrpSpPr>
          <p:cNvPr id="43" name="Group 42"/>
          <p:cNvGrpSpPr/>
          <p:nvPr/>
        </p:nvGrpSpPr>
        <p:grpSpPr>
          <a:xfrm>
            <a:off x="274320" y="1097280"/>
            <a:ext cx="2743200" cy="4114800"/>
            <a:chOff x="274320" y="1097280"/>
            <a:chExt cx="2743200" cy="4114800"/>
          </a:xfrm>
        </p:grpSpPr>
        <p:sp>
          <p:nvSpPr>
            <p:cNvPr id="9" name="Rectangle 8"/>
            <p:cNvSpPr/>
            <p:nvPr/>
          </p:nvSpPr>
          <p:spPr bwMode="auto">
            <a:xfrm>
              <a:off x="274320" y="3520440"/>
              <a:ext cx="2743200" cy="1691640"/>
            </a:xfrm>
            <a:prstGeom prst="rect">
              <a:avLst/>
            </a:prstGeom>
            <a:solidFill>
              <a:srgbClr val="D2DDF2"/>
            </a:solidFill>
            <a:ln w="12700" cap="flat" cmpd="sng" algn="ctr">
              <a:noFill/>
              <a:prstDash val="solid"/>
              <a:round/>
              <a:headEnd type="none" w="sm" len="sm"/>
              <a:tailEnd type="none" w="sm" len="sm"/>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171450" indent="-171450" defTabSz="182880">
                <a:spcAft>
                  <a:spcPts val="600"/>
                </a:spcAft>
                <a:buFont typeface="Arial"/>
                <a:buChar char="•"/>
              </a:pPr>
              <a:r>
                <a:rPr lang="en-US" sz="1400" b="1" dirty="0" smtClean="0"/>
                <a:t>Graphs represent entities 	and relationships detected 	through multi-INT sources</a:t>
              </a:r>
            </a:p>
            <a:p>
              <a:pPr marL="171450" indent="-171450" defTabSz="182880">
                <a:spcAft>
                  <a:spcPts val="600"/>
                </a:spcAft>
                <a:buFont typeface="Arial"/>
                <a:buChar char="•"/>
              </a:pPr>
              <a:r>
                <a:rPr lang="en-US" sz="1400" b="1" dirty="0" smtClean="0"/>
                <a:t>1,000s </a:t>
              </a:r>
              <a:r>
                <a:rPr lang="en-US" sz="1400" b="1" dirty="0" smtClean="0">
                  <a:latin typeface="Arial" charset="0"/>
                </a:rPr>
                <a:t>– </a:t>
              </a:r>
              <a:r>
                <a:rPr lang="en-US" sz="1400" b="1" dirty="0" smtClean="0"/>
                <a:t>1,000,000s tracks and locations</a:t>
              </a:r>
            </a:p>
            <a:p>
              <a:pPr marL="171450" marR="0" indent="-171450" defTabSz="182880" rtl="0" eaLnBrk="0" fontAlgn="base" latinLnBrk="0" hangingPunct="0">
                <a:lnSpc>
                  <a:spcPct val="100000"/>
                </a:lnSpc>
                <a:spcBef>
                  <a:spcPct val="0"/>
                </a:spcBef>
                <a:spcAft>
                  <a:spcPts val="600"/>
                </a:spcAft>
                <a:buClrTx/>
                <a:buSzTx/>
                <a:buFont typeface="Arial"/>
                <a:buChar char="•"/>
              </a:pPr>
              <a:r>
                <a:rPr lang="en-US" sz="1400" b="1" dirty="0" smtClean="0"/>
                <a:t>GOAL: Identify anomalous patterns of life</a:t>
              </a:r>
            </a:p>
          </p:txBody>
        </p:sp>
        <p:grpSp>
          <p:nvGrpSpPr>
            <p:cNvPr id="25" name="Group 100"/>
            <p:cNvGrpSpPr>
              <a:grpSpLocks noChangeAspect="1"/>
            </p:cNvGrpSpPr>
            <p:nvPr/>
          </p:nvGrpSpPr>
          <p:grpSpPr>
            <a:xfrm>
              <a:off x="274320" y="1463040"/>
              <a:ext cx="2743200" cy="1959428"/>
              <a:chOff x="274320" y="1794828"/>
              <a:chExt cx="2819400" cy="2171700"/>
            </a:xfrm>
          </p:grpSpPr>
          <p:pic>
            <p:nvPicPr>
              <p:cNvPr id="26" name="Picture 5"/>
              <p:cNvPicPr>
                <a:picLocks noChangeAspect="1" noChangeArrowheads="1"/>
              </p:cNvPicPr>
              <p:nvPr/>
            </p:nvPicPr>
            <p:blipFill>
              <a:blip r:embed="rId6" cstate="print"/>
              <a:srcRect/>
              <a:stretch>
                <a:fillRect/>
              </a:stretch>
            </p:blipFill>
            <p:spPr bwMode="auto">
              <a:xfrm>
                <a:off x="1341120" y="2653665"/>
                <a:ext cx="1552575" cy="1312863"/>
              </a:xfrm>
              <a:prstGeom prst="rect">
                <a:avLst/>
              </a:prstGeom>
              <a:solidFill>
                <a:schemeClr val="bg1"/>
              </a:solidFill>
              <a:ln w="9525">
                <a:solidFill>
                  <a:schemeClr val="bg2"/>
                </a:solidFill>
                <a:miter lim="800000"/>
                <a:headEnd/>
                <a:tailEnd/>
              </a:ln>
              <a:effectLst>
                <a:outerShdw blurRad="50800" dist="38100" dir="2700000" algn="tl" rotWithShape="0">
                  <a:prstClr val="black">
                    <a:alpha val="40000"/>
                  </a:prstClr>
                </a:outerShdw>
              </a:effectLst>
            </p:spPr>
          </p:pic>
          <p:pic>
            <p:nvPicPr>
              <p:cNvPr id="27" name="Picture 129"/>
              <p:cNvPicPr>
                <a:picLocks noChangeAspect="1" noChangeArrowheads="1"/>
              </p:cNvPicPr>
              <p:nvPr/>
            </p:nvPicPr>
            <p:blipFill>
              <a:blip r:embed="rId7" cstate="print"/>
              <a:srcRect/>
              <a:stretch>
                <a:fillRect/>
              </a:stretch>
            </p:blipFill>
            <p:spPr bwMode="auto">
              <a:xfrm>
                <a:off x="2172970" y="1794828"/>
                <a:ext cx="649288" cy="730250"/>
              </a:xfrm>
              <a:prstGeom prst="rect">
                <a:avLst/>
              </a:prstGeom>
              <a:solidFill>
                <a:schemeClr val="bg1"/>
              </a:solidFill>
              <a:ln w="25400">
                <a:noFill/>
                <a:miter lim="800000"/>
                <a:headEnd/>
                <a:tailEnd/>
              </a:ln>
            </p:spPr>
          </p:pic>
          <p:pic>
            <p:nvPicPr>
              <p:cNvPr id="30" name="Picture 130" descr="Picture1"/>
              <p:cNvPicPr>
                <a:picLocks noChangeAspect="1" noChangeArrowheads="1"/>
              </p:cNvPicPr>
              <p:nvPr/>
            </p:nvPicPr>
            <p:blipFill>
              <a:blip r:embed="rId8" cstate="print"/>
              <a:srcRect/>
              <a:stretch>
                <a:fillRect/>
              </a:stretch>
            </p:blipFill>
            <p:spPr bwMode="auto">
              <a:xfrm>
                <a:off x="2349183" y="1923415"/>
                <a:ext cx="619125" cy="817563"/>
              </a:xfrm>
              <a:prstGeom prst="rect">
                <a:avLst/>
              </a:prstGeom>
              <a:noFill/>
              <a:ln w="9525">
                <a:noFill/>
                <a:miter lim="800000"/>
                <a:headEnd/>
                <a:tailEnd/>
              </a:ln>
            </p:spPr>
          </p:pic>
          <p:pic>
            <p:nvPicPr>
              <p:cNvPr id="32" name="Picture 131" descr="Picture2"/>
              <p:cNvPicPr>
                <a:picLocks noChangeAspect="1" noChangeArrowheads="1"/>
              </p:cNvPicPr>
              <p:nvPr/>
            </p:nvPicPr>
            <p:blipFill>
              <a:blip r:embed="rId9" cstate="print"/>
              <a:srcRect/>
              <a:stretch>
                <a:fillRect/>
              </a:stretch>
            </p:blipFill>
            <p:spPr bwMode="auto">
              <a:xfrm>
                <a:off x="2444433" y="2009140"/>
                <a:ext cx="649287" cy="855663"/>
              </a:xfrm>
              <a:prstGeom prst="rect">
                <a:avLst/>
              </a:prstGeom>
              <a:noFill/>
              <a:ln w="9525">
                <a:noFill/>
                <a:miter lim="800000"/>
                <a:headEnd/>
                <a:tailEnd/>
              </a:ln>
            </p:spPr>
          </p:pic>
          <p:pic>
            <p:nvPicPr>
              <p:cNvPr id="34" name="Picture 4" descr=" ICCV_CLIF_Image_800x600.jpg"/>
              <p:cNvPicPr>
                <a:picLocks noChangeAspect="1"/>
              </p:cNvPicPr>
              <p:nvPr/>
            </p:nvPicPr>
            <p:blipFill>
              <a:blip r:embed="rId10" cstate="print"/>
              <a:srcRect b="11545"/>
              <a:stretch>
                <a:fillRect/>
              </a:stretch>
            </p:blipFill>
            <p:spPr bwMode="auto">
              <a:xfrm>
                <a:off x="274320" y="2026603"/>
                <a:ext cx="1171575" cy="1066800"/>
              </a:xfrm>
              <a:prstGeom prst="rect">
                <a:avLst/>
              </a:prstGeom>
              <a:noFill/>
              <a:ln w="9525">
                <a:noFill/>
                <a:miter lim="800000"/>
                <a:headEnd/>
                <a:tailEnd/>
              </a:ln>
              <a:effectLst>
                <a:outerShdw blurRad="50800" dist="38100" dir="2700000" algn="tl" rotWithShape="0">
                  <a:prstClr val="black">
                    <a:alpha val="40000"/>
                  </a:prstClr>
                </a:outerShdw>
              </a:effectLst>
            </p:spPr>
          </p:pic>
        </p:grpSp>
        <p:sp>
          <p:nvSpPr>
            <p:cNvPr id="8" name="Rectangle 7"/>
            <p:cNvSpPr/>
            <p:nvPr/>
          </p:nvSpPr>
          <p:spPr bwMode="auto">
            <a:xfrm>
              <a:off x="274320" y="1097280"/>
              <a:ext cx="2743200" cy="320040"/>
            </a:xfrm>
            <a:prstGeom prst="rect">
              <a:avLst/>
            </a:prstGeom>
            <a:solidFill>
              <a:schemeClr val="bg1"/>
            </a:solidFill>
            <a:ln w="12700" cap="flat" cmpd="sng" algn="ctr">
              <a:solidFill>
                <a:srgbClr val="003767"/>
              </a:solidFill>
              <a:prstDash val="solid"/>
              <a:round/>
              <a:headEnd type="none" w="sm" len="sm"/>
              <a:tailEnd type="none" w="sm" len="sm"/>
            </a:ln>
            <a:effectLst>
              <a:outerShdw blurRad="50800" dist="38100" dir="2700000" algn="tl" rotWithShape="0">
                <a:prstClr val="black">
                  <a:alpha val="60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003767"/>
                  </a:solidFill>
                  <a:effectLst/>
                  <a:latin typeface="Arial" charset="0"/>
                </a:rPr>
                <a:t>ISR</a:t>
              </a:r>
            </a:p>
          </p:txBody>
        </p:sp>
      </p:grpSp>
    </p:spTree>
    <p:extLst>
      <p:ext uri="{BB962C8B-B14F-4D97-AF65-F5344CB8AC3E}">
        <p14:creationId xmlns:p14="http://schemas.microsoft.com/office/powerpoint/2010/main" xmlns="" val="18551937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180160" y="1371600"/>
            <a:ext cx="4232500" cy="3276600"/>
            <a:chOff x="180160" y="1371600"/>
            <a:chExt cx="4232500" cy="3276600"/>
          </a:xfrm>
        </p:grpSpPr>
        <p:pic>
          <p:nvPicPr>
            <p:cNvPr id="8" name="Picture 7" descr="withHighlight.png"/>
            <p:cNvPicPr>
              <a:picLocks noChangeAspect="1"/>
            </p:cNvPicPr>
            <p:nvPr/>
          </p:nvPicPr>
          <p:blipFill>
            <a:blip r:embed="rId3" cstate="print"/>
            <a:stretch>
              <a:fillRect/>
            </a:stretch>
          </p:blipFill>
          <p:spPr>
            <a:xfrm>
              <a:off x="180160" y="1371600"/>
              <a:ext cx="4232500" cy="3276600"/>
            </a:xfrm>
            <a:prstGeom prst="rect">
              <a:avLst/>
            </a:prstGeom>
            <a:ln>
              <a:noFill/>
            </a:ln>
          </p:spPr>
        </p:pic>
        <p:sp>
          <p:nvSpPr>
            <p:cNvPr id="9" name="Parallelogram 8"/>
            <p:cNvSpPr/>
            <p:nvPr/>
          </p:nvSpPr>
          <p:spPr>
            <a:xfrm rot="16200000" flipH="1">
              <a:off x="1138139" y="1442935"/>
              <a:ext cx="2292938" cy="2759871"/>
            </a:xfrm>
            <a:prstGeom prst="parallelogram">
              <a:avLst>
                <a:gd name="adj" fmla="val 78151"/>
              </a:avLst>
            </a:prstGeom>
            <a:solidFill>
              <a:schemeClr val="bg2">
                <a:alpha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smtClean="0">
                <a:solidFill>
                  <a:schemeClr val="tx1"/>
                </a:solidFill>
              </a:endParaRPr>
            </a:p>
          </p:txBody>
        </p:sp>
        <p:cxnSp>
          <p:nvCxnSpPr>
            <p:cNvPr id="10" name="Straight Connector 9"/>
            <p:cNvCxnSpPr>
              <a:endCxn id="9" idx="3"/>
            </p:cNvCxnSpPr>
            <p:nvPr/>
          </p:nvCxnSpPr>
          <p:spPr>
            <a:xfrm flipV="1">
              <a:off x="990600" y="1926893"/>
              <a:ext cx="2673944" cy="1724763"/>
            </a:xfrm>
            <a:prstGeom prst="line">
              <a:avLst/>
            </a:prstGeom>
            <a:ln w="1270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11" name="Oval 10"/>
            <p:cNvSpPr/>
            <p:nvPr/>
          </p:nvSpPr>
          <p:spPr bwMode="auto">
            <a:xfrm>
              <a:off x="2150880" y="3034120"/>
              <a:ext cx="228600" cy="228600"/>
            </a:xfrm>
            <a:prstGeom prst="ellipse">
              <a:avLst/>
            </a:prstGeom>
            <a:noFill/>
            <a:ln w="28575" cap="flat" cmpd="sng" algn="ctr">
              <a:solidFill>
                <a:srgbClr val="FF0000"/>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b="1" i="0" u="none" strike="noStrike" cap="none" normalizeH="0" baseline="0" dirty="0" smtClean="0">
                <a:ln>
                  <a:noFill/>
                </a:ln>
                <a:solidFill>
                  <a:schemeClr val="tx1"/>
                </a:solidFill>
                <a:effectLst/>
                <a:latin typeface="Arial" pitchFamily="-110" charset="0"/>
              </a:endParaRPr>
            </a:p>
          </p:txBody>
        </p:sp>
        <p:sp>
          <p:nvSpPr>
            <p:cNvPr id="12" name="Oval 11"/>
            <p:cNvSpPr/>
            <p:nvPr/>
          </p:nvSpPr>
          <p:spPr bwMode="auto">
            <a:xfrm>
              <a:off x="2978740" y="1745660"/>
              <a:ext cx="228600" cy="228600"/>
            </a:xfrm>
            <a:prstGeom prst="ellipse">
              <a:avLst/>
            </a:prstGeom>
            <a:noFill/>
            <a:ln w="28575" cap="flat" cmpd="sng" algn="ctr">
              <a:solidFill>
                <a:srgbClr val="FF0000"/>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b="1" i="0" u="none" strike="noStrike" cap="none" normalizeH="0" baseline="0" dirty="0" smtClean="0">
                <a:ln>
                  <a:noFill/>
                </a:ln>
                <a:solidFill>
                  <a:schemeClr val="tx1"/>
                </a:solidFill>
                <a:effectLst/>
                <a:latin typeface="Arial" pitchFamily="-110" charset="0"/>
              </a:endParaRPr>
            </a:p>
          </p:txBody>
        </p:sp>
      </p:grpSp>
      <p:sp>
        <p:nvSpPr>
          <p:cNvPr id="2" name="Title 1"/>
          <p:cNvSpPr>
            <a:spLocks noGrp="1"/>
          </p:cNvSpPr>
          <p:nvPr>
            <p:ph type="title"/>
          </p:nvPr>
        </p:nvSpPr>
        <p:spPr/>
        <p:txBody>
          <a:bodyPr/>
          <a:lstStyle/>
          <a:p>
            <a:r>
              <a:rPr lang="en-US" dirty="0" smtClean="0"/>
              <a:t>Approach: Analysis of Graph Residuals</a:t>
            </a:r>
            <a:endParaRPr lang="en-US" dirty="0"/>
          </a:p>
        </p:txBody>
      </p:sp>
      <p:sp>
        <p:nvSpPr>
          <p:cNvPr id="4" name="Rectangle 3"/>
          <p:cNvSpPr/>
          <p:nvPr/>
        </p:nvSpPr>
        <p:spPr bwMode="auto">
          <a:xfrm>
            <a:off x="349929" y="1153718"/>
            <a:ext cx="3886200" cy="3576833"/>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b="1" i="0" u="none" strike="noStrike" cap="none" normalizeH="0" baseline="0" dirty="0" smtClean="0">
              <a:ln>
                <a:noFill/>
              </a:ln>
              <a:solidFill>
                <a:schemeClr val="tx1"/>
              </a:solidFill>
              <a:effectLst/>
              <a:latin typeface="Arial" pitchFamily="-110" charset="0"/>
            </a:endParaRPr>
          </a:p>
        </p:txBody>
      </p:sp>
      <p:sp>
        <p:nvSpPr>
          <p:cNvPr id="5" name="Rectangle 4"/>
          <p:cNvSpPr/>
          <p:nvPr/>
        </p:nvSpPr>
        <p:spPr bwMode="auto">
          <a:xfrm>
            <a:off x="4918737" y="1149152"/>
            <a:ext cx="3886200" cy="3576833"/>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b="1" i="0" u="none" strike="noStrike" cap="none" normalizeH="0" baseline="0" dirty="0" smtClean="0">
              <a:ln>
                <a:noFill/>
              </a:ln>
              <a:solidFill>
                <a:schemeClr val="tx1"/>
              </a:solidFill>
              <a:effectLst/>
              <a:latin typeface="Arial" pitchFamily="-110" charset="0"/>
            </a:endParaRPr>
          </a:p>
        </p:txBody>
      </p:sp>
      <p:pic>
        <p:nvPicPr>
          <p:cNvPr id="6" name="Picture 5"/>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5486400" y="1600200"/>
            <a:ext cx="2743200" cy="2743200"/>
          </a:xfrm>
          <a:prstGeom prst="rect">
            <a:avLst/>
          </a:prstGeom>
          <a:ln>
            <a:solidFill>
              <a:schemeClr val="tx1"/>
            </a:solidFill>
          </a:ln>
        </p:spPr>
      </p:pic>
      <p:sp>
        <p:nvSpPr>
          <p:cNvPr id="14" name="TextBox 13"/>
          <p:cNvSpPr txBox="1"/>
          <p:nvPr/>
        </p:nvSpPr>
        <p:spPr>
          <a:xfrm>
            <a:off x="838200" y="5407223"/>
            <a:ext cx="2895600" cy="307777"/>
          </a:xfrm>
          <a:prstGeom prst="rect">
            <a:avLst/>
          </a:prstGeom>
          <a:solidFill>
            <a:schemeClr val="bg2">
              <a:lumMod val="20000"/>
              <a:lumOff val="80000"/>
            </a:schemeClr>
          </a:solidFill>
          <a:ln>
            <a:solidFill>
              <a:schemeClr val="tx1"/>
            </a:solidFill>
          </a:ln>
        </p:spPr>
        <p:txBody>
          <a:bodyPr wrap="square" rtlCol="0">
            <a:spAutoFit/>
          </a:bodyPr>
          <a:lstStyle/>
          <a:p>
            <a:pPr algn="ctr"/>
            <a:r>
              <a:rPr lang="en-US" sz="1400" b="1" dirty="0" smtClean="0"/>
              <a:t>Linear Regression</a:t>
            </a:r>
            <a:endParaRPr lang="en-US" sz="1400" b="1" dirty="0"/>
          </a:p>
        </p:txBody>
      </p:sp>
      <p:sp>
        <p:nvSpPr>
          <p:cNvPr id="15" name="TextBox 14"/>
          <p:cNvSpPr txBox="1"/>
          <p:nvPr/>
        </p:nvSpPr>
        <p:spPr>
          <a:xfrm>
            <a:off x="5410200" y="5408711"/>
            <a:ext cx="2895600" cy="307777"/>
          </a:xfrm>
          <a:prstGeom prst="rect">
            <a:avLst/>
          </a:prstGeom>
          <a:solidFill>
            <a:schemeClr val="bg2">
              <a:lumMod val="20000"/>
              <a:lumOff val="80000"/>
            </a:schemeClr>
          </a:solidFill>
          <a:ln>
            <a:solidFill>
              <a:schemeClr val="tx1"/>
            </a:solidFill>
          </a:ln>
        </p:spPr>
        <p:txBody>
          <a:bodyPr wrap="square" rtlCol="0">
            <a:spAutoFit/>
          </a:bodyPr>
          <a:lstStyle/>
          <a:p>
            <a:pPr algn="ctr"/>
            <a:r>
              <a:rPr lang="en-US" sz="1400" b="1" dirty="0" smtClean="0"/>
              <a:t>Graph Regression</a:t>
            </a:r>
            <a:endParaRPr lang="en-US" sz="1400" b="1" dirty="0"/>
          </a:p>
        </p:txBody>
      </p:sp>
    </p:spTree>
    <p:extLst>
      <p:ext uri="{BB962C8B-B14F-4D97-AF65-F5344CB8AC3E}">
        <p14:creationId xmlns:p14="http://schemas.microsoft.com/office/powerpoint/2010/main" xmlns="" val="21103548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5791200" y="3124200"/>
            <a:ext cx="3124200" cy="3124200"/>
          </a:xfrm>
          <a:prstGeom prst="rect">
            <a:avLst/>
          </a:prstGeom>
          <a:ln>
            <a:solidFill>
              <a:schemeClr val="tx1"/>
            </a:solidFill>
          </a:ln>
        </p:spPr>
      </p:pic>
      <p:sp>
        <p:nvSpPr>
          <p:cNvPr id="2" name="Title 1"/>
          <p:cNvSpPr>
            <a:spLocks noGrp="1"/>
          </p:cNvSpPr>
          <p:nvPr>
            <p:ph type="title"/>
          </p:nvPr>
        </p:nvSpPr>
        <p:spPr/>
        <p:txBody>
          <a:bodyPr/>
          <a:lstStyle/>
          <a:p>
            <a:r>
              <a:rPr lang="en-US" dirty="0" smtClean="0"/>
              <a:t>Processing Chain</a:t>
            </a:r>
            <a:endParaRPr lang="en-US" dirty="0"/>
          </a:p>
        </p:txBody>
      </p:sp>
      <p:sp useBgFill="1">
        <p:nvSpPr>
          <p:cNvPr id="17" name="Rectangle 16"/>
          <p:cNvSpPr/>
          <p:nvPr/>
        </p:nvSpPr>
        <p:spPr bwMode="auto">
          <a:xfrm>
            <a:off x="1600200" y="1930613"/>
            <a:ext cx="2743200" cy="320040"/>
          </a:xfrm>
          <a:prstGeom prst="rect">
            <a:avLst/>
          </a:prstGeom>
          <a:ln w="12700" cap="flat" cmpd="sng" algn="ctr">
            <a:solidFill>
              <a:srgbClr val="003767"/>
            </a:solidFill>
            <a:prstDash val="solid"/>
            <a:round/>
            <a:headEnd type="none" w="sm" len="sm"/>
            <a:tailEnd type="none" w="sm" len="sm"/>
          </a:ln>
          <a:effectLst>
            <a:outerShdw blurRad="50800" dist="38100" dir="2700000" algn="tl" rotWithShape="0">
              <a:prstClr val="black">
                <a:alpha val="60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003767"/>
                </a:solidFill>
                <a:effectLst/>
                <a:latin typeface="Arial" charset="0"/>
              </a:rPr>
              <a:t>Input</a:t>
            </a:r>
          </a:p>
        </p:txBody>
      </p:sp>
      <p:sp useBgFill="1">
        <p:nvSpPr>
          <p:cNvPr id="18" name="Rectangle 17"/>
          <p:cNvSpPr/>
          <p:nvPr/>
        </p:nvSpPr>
        <p:spPr bwMode="auto">
          <a:xfrm>
            <a:off x="1600200" y="2291749"/>
            <a:ext cx="2743200" cy="680051"/>
          </a:xfrm>
          <a:prstGeom prst="rect">
            <a:avLst/>
          </a:prstGeom>
          <a:ln w="12700" cap="flat" cmpd="sng" algn="ctr">
            <a:solidFill>
              <a:srgbClr val="003767"/>
            </a:solidFill>
            <a:prstDash val="solid"/>
            <a:round/>
            <a:headEnd type="none" w="sm" len="sm"/>
            <a:tailEnd type="none" w="sm" len="sm"/>
          </a:ln>
          <a:effectLst>
            <a:outerShdw blurRad="50800" dist="38100" dir="2700000" algn="tl" rotWithShape="0">
              <a:prstClr val="black">
                <a:alpha val="60000"/>
              </a:prstClr>
            </a:outerShdw>
          </a:effectLst>
        </p:spPr>
        <p:txBody>
          <a:bodyPr vert="horz" wrap="square" lIns="91440" tIns="45720" rIns="91440" bIns="45720" numCol="1" rtlCol="0" anchor="ctr" anchorCtr="0" compatLnSpc="1">
            <a:prstTxWarp prst="textNoShape">
              <a:avLst/>
            </a:prstTxWarp>
          </a:bodyPr>
          <a:lstStyle/>
          <a:p>
            <a:pPr marL="285750" marR="0" indent="-285750" defTabSz="182880" rtl="0" eaLnBrk="0" fontAlgn="base" latinLnBrk="0" hangingPunct="0">
              <a:lnSpc>
                <a:spcPct val="100000"/>
              </a:lnSpc>
              <a:spcBef>
                <a:spcPct val="0"/>
              </a:spcBef>
              <a:spcAft>
                <a:spcPts val="600"/>
              </a:spcAft>
              <a:buClrTx/>
              <a:buSzTx/>
              <a:buFont typeface="Arial"/>
              <a:buChar char="•"/>
              <a:tabLst/>
            </a:pPr>
            <a:r>
              <a:rPr lang="en-US" sz="1400" b="1" dirty="0" smtClean="0">
                <a:latin typeface="Arial" charset="0"/>
              </a:rPr>
              <a:t>G</a:t>
            </a:r>
            <a:r>
              <a:rPr kumimoji="0" lang="en-US" sz="1400" b="1" i="0" u="none" strike="noStrike" cap="none" normalizeH="0" dirty="0" smtClean="0">
                <a:ln>
                  <a:noFill/>
                </a:ln>
                <a:solidFill>
                  <a:schemeClr val="tx1"/>
                </a:solidFill>
                <a:effectLst/>
                <a:latin typeface="Arial" charset="0"/>
              </a:rPr>
              <a:t>raph</a:t>
            </a:r>
          </a:p>
          <a:p>
            <a:pPr marL="285750" marR="0" indent="-285750" defTabSz="182880" rtl="0" eaLnBrk="0" fontAlgn="base" latinLnBrk="0" hangingPunct="0">
              <a:lnSpc>
                <a:spcPct val="100000"/>
              </a:lnSpc>
              <a:spcBef>
                <a:spcPct val="0"/>
              </a:spcBef>
              <a:spcAft>
                <a:spcPts val="600"/>
              </a:spcAft>
              <a:buClrTx/>
              <a:buSzTx/>
              <a:buFont typeface="Arial"/>
              <a:buChar char="•"/>
              <a:tabLst/>
            </a:pPr>
            <a:r>
              <a:rPr lang="en-US" sz="1400" b="1" dirty="0" smtClean="0"/>
              <a:t>No cue</a:t>
            </a:r>
            <a:endParaRPr lang="en-US" sz="1400" b="1" baseline="0" dirty="0" smtClean="0"/>
          </a:p>
        </p:txBody>
      </p:sp>
      <p:sp useBgFill="1">
        <p:nvSpPr>
          <p:cNvPr id="22" name="Down Arrow 21"/>
          <p:cNvSpPr/>
          <p:nvPr/>
        </p:nvSpPr>
        <p:spPr bwMode="auto">
          <a:xfrm rot="10800000">
            <a:off x="636998" y="1859622"/>
            <a:ext cx="369870" cy="1112178"/>
          </a:xfrm>
          <a:prstGeom prst="downArrow">
            <a:avLst/>
          </a:prstGeom>
          <a:ln w="25400" cap="flat" cmpd="sng" algn="ctr">
            <a:solidFill>
              <a:srgbClr val="003767"/>
            </a:solidFill>
            <a:prstDash val="solid"/>
            <a:round/>
            <a:headEnd type="none" w="sm" len="sm"/>
            <a:tailEnd type="none" w="sm" len="sm"/>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i="0" u="none" strike="noStrike" cap="none" normalizeH="0" baseline="0" dirty="0" smtClean="0">
              <a:ln>
                <a:noFill/>
              </a:ln>
              <a:effectLst/>
              <a:latin typeface="Arial" charset="0"/>
            </a:endParaRPr>
          </a:p>
        </p:txBody>
      </p:sp>
      <p:grpSp>
        <p:nvGrpSpPr>
          <p:cNvPr id="19" name="Group 18"/>
          <p:cNvGrpSpPr/>
          <p:nvPr/>
        </p:nvGrpSpPr>
        <p:grpSpPr>
          <a:xfrm>
            <a:off x="4876800" y="1913671"/>
            <a:ext cx="2743200" cy="1041187"/>
            <a:chOff x="4876800" y="1913671"/>
            <a:chExt cx="2743200" cy="1041187"/>
          </a:xfrm>
        </p:grpSpPr>
        <p:sp useBgFill="1">
          <p:nvSpPr>
            <p:cNvPr id="27" name="Rectangle 26"/>
            <p:cNvSpPr/>
            <p:nvPr/>
          </p:nvSpPr>
          <p:spPr bwMode="auto">
            <a:xfrm>
              <a:off x="4876800" y="1913671"/>
              <a:ext cx="2743200" cy="320040"/>
            </a:xfrm>
            <a:prstGeom prst="rect">
              <a:avLst/>
            </a:prstGeom>
            <a:ln w="12700" cap="flat" cmpd="sng" algn="ctr">
              <a:solidFill>
                <a:srgbClr val="003767"/>
              </a:solidFill>
              <a:prstDash val="solid"/>
              <a:round/>
              <a:headEnd type="none" w="sm" len="sm"/>
              <a:tailEnd type="none" w="sm" len="sm"/>
            </a:ln>
            <a:effectLst>
              <a:outerShdw blurRad="50800" dist="38100" dir="2700000" algn="tl" rotWithShape="0">
                <a:prstClr val="black">
                  <a:alpha val="60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003767"/>
                  </a:solidFill>
                  <a:effectLst/>
                  <a:latin typeface="Arial" charset="0"/>
                </a:rPr>
                <a:t>Output</a:t>
              </a:r>
            </a:p>
          </p:txBody>
        </p:sp>
        <p:sp useBgFill="1">
          <p:nvSpPr>
            <p:cNvPr id="28" name="Rectangle 27"/>
            <p:cNvSpPr/>
            <p:nvPr/>
          </p:nvSpPr>
          <p:spPr bwMode="auto">
            <a:xfrm>
              <a:off x="4876800" y="2274807"/>
              <a:ext cx="2743200" cy="680051"/>
            </a:xfrm>
            <a:prstGeom prst="rect">
              <a:avLst/>
            </a:prstGeom>
            <a:ln w="12700" cap="flat" cmpd="sng" algn="ctr">
              <a:solidFill>
                <a:srgbClr val="003767"/>
              </a:solidFill>
              <a:prstDash val="solid"/>
              <a:round/>
              <a:headEnd type="none" w="sm" len="sm"/>
              <a:tailEnd type="none" w="sm" len="sm"/>
            </a:ln>
            <a:effectLst>
              <a:outerShdw blurRad="50800" dist="38100" dir="2700000" algn="tl" rotWithShape="0">
                <a:prstClr val="black">
                  <a:alpha val="60000"/>
                </a:prstClr>
              </a:outerShdw>
            </a:effectLst>
          </p:spPr>
          <p:txBody>
            <a:bodyPr vert="horz" wrap="square" lIns="91440" tIns="45720" rIns="91440" bIns="45720" numCol="1" rtlCol="0" anchor="ctr" anchorCtr="0" compatLnSpc="1">
              <a:prstTxWarp prst="textNoShape">
                <a:avLst/>
              </a:prstTxWarp>
            </a:bodyPr>
            <a:lstStyle/>
            <a:p>
              <a:pPr marL="285750" marR="0" indent="-285750" defTabSz="182880" rtl="0" eaLnBrk="0" fontAlgn="base" latinLnBrk="0" hangingPunct="0">
                <a:lnSpc>
                  <a:spcPct val="100000"/>
                </a:lnSpc>
                <a:spcBef>
                  <a:spcPct val="0"/>
                </a:spcBef>
                <a:spcAft>
                  <a:spcPts val="600"/>
                </a:spcAft>
                <a:buClrTx/>
                <a:buSzTx/>
                <a:buFont typeface="Arial"/>
                <a:buChar char="•"/>
                <a:tabLst/>
              </a:pPr>
              <a:r>
                <a:rPr lang="en-US" sz="1400" b="1" dirty="0" smtClean="0">
                  <a:latin typeface="Arial" charset="0"/>
                </a:rPr>
                <a:t>Statistically anomalous </a:t>
              </a:r>
              <a:r>
                <a:rPr lang="en-US" sz="1400" b="1" dirty="0" err="1" smtClean="0">
                  <a:latin typeface="Arial" charset="0"/>
                </a:rPr>
                <a:t>subgraph</a:t>
              </a:r>
              <a:r>
                <a:rPr lang="en-US" sz="1400" b="1" dirty="0" smtClean="0">
                  <a:latin typeface="Arial" charset="0"/>
                </a:rPr>
                <a:t>(s)</a:t>
              </a:r>
              <a:endParaRPr kumimoji="0" lang="en-US" sz="1400" b="1" i="0" u="none" strike="noStrike" cap="none" normalizeH="0" dirty="0" smtClean="0">
                <a:ln>
                  <a:noFill/>
                </a:ln>
                <a:solidFill>
                  <a:schemeClr val="tx1"/>
                </a:solidFill>
                <a:effectLst/>
                <a:latin typeface="Arial" charset="0"/>
              </a:endParaRPr>
            </a:p>
          </p:txBody>
        </p:sp>
      </p:grpSp>
      <p:sp useBgFill="1">
        <p:nvSpPr>
          <p:cNvPr id="29" name="Down Arrow 28"/>
          <p:cNvSpPr/>
          <p:nvPr/>
        </p:nvSpPr>
        <p:spPr bwMode="auto">
          <a:xfrm rot="10800000" flipH="1" flipV="1">
            <a:off x="8197065" y="1859622"/>
            <a:ext cx="369870" cy="1112178"/>
          </a:xfrm>
          <a:prstGeom prst="downArrow">
            <a:avLst/>
          </a:prstGeom>
          <a:ln w="25400" cap="flat" cmpd="sng" algn="ctr">
            <a:solidFill>
              <a:srgbClr val="003767"/>
            </a:solidFill>
            <a:prstDash val="solid"/>
            <a:round/>
            <a:headEnd type="none" w="sm" len="sm"/>
            <a:tailEnd type="none" w="sm" len="sm"/>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i="0" u="none" strike="noStrike" cap="none" normalizeH="0" baseline="0" dirty="0" smtClean="0">
              <a:ln>
                <a:noFill/>
              </a:ln>
              <a:effectLst/>
              <a:latin typeface="Arial" charset="0"/>
            </a:endParaRPr>
          </a:p>
        </p:txBody>
      </p:sp>
      <p:pic>
        <p:nvPicPr>
          <p:cNvPr id="30" name="Picture 29"/>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228600" y="3124200"/>
            <a:ext cx="3124200" cy="3124200"/>
          </a:xfrm>
          <a:prstGeom prst="rect">
            <a:avLst/>
          </a:prstGeom>
          <a:ln>
            <a:solidFill>
              <a:schemeClr val="tx1"/>
            </a:solidFill>
          </a:ln>
        </p:spPr>
      </p:pic>
      <p:grpSp>
        <p:nvGrpSpPr>
          <p:cNvPr id="31" name="Group 30"/>
          <p:cNvGrpSpPr/>
          <p:nvPr/>
        </p:nvGrpSpPr>
        <p:grpSpPr>
          <a:xfrm>
            <a:off x="228600" y="971739"/>
            <a:ext cx="8686800" cy="780861"/>
            <a:chOff x="228600" y="971739"/>
            <a:chExt cx="8686800" cy="780861"/>
          </a:xfrm>
        </p:grpSpPr>
        <p:sp>
          <p:nvSpPr>
            <p:cNvPr id="32" name="Rectangle 31"/>
            <p:cNvSpPr/>
            <p:nvPr/>
          </p:nvSpPr>
          <p:spPr bwMode="auto">
            <a:xfrm>
              <a:off x="2125980" y="1143000"/>
              <a:ext cx="1097280" cy="548640"/>
            </a:xfrm>
            <a:prstGeom prst="rect">
              <a:avLst/>
            </a:prstGeom>
            <a:solidFill>
              <a:srgbClr val="003767"/>
            </a:solidFill>
            <a:ln w="12700" cap="flat" cmpd="sng" algn="ctr">
              <a:noFill/>
              <a:prstDash val="solid"/>
              <a:round/>
              <a:headEnd type="none" w="sm" len="sm"/>
              <a:tailEnd type="none" w="sm" len="sm"/>
            </a:ln>
            <a:effectLst>
              <a:outerShdw blurRad="50800" dist="38100" dir="2700000" algn="tl" rotWithShape="0">
                <a:prstClr val="black">
                  <a:alpha val="60000"/>
                </a:prstClr>
              </a:outerShdw>
            </a:effectLst>
          </p:spPr>
          <p:txBody>
            <a:bodyPr vert="horz" wrap="square" lIns="0" tIns="45720" rIns="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small" normalizeH="0" dirty="0" smtClean="0">
                  <a:ln>
                    <a:noFill/>
                  </a:ln>
                  <a:solidFill>
                    <a:schemeClr val="bg1"/>
                  </a:solidFill>
                  <a:effectLst/>
                  <a:latin typeface="Arial" charset="0"/>
                </a:rPr>
                <a:t>Residual Decomposition</a:t>
              </a:r>
            </a:p>
          </p:txBody>
        </p:sp>
        <p:sp>
          <p:nvSpPr>
            <p:cNvPr id="33" name="Rectangle 32"/>
            <p:cNvSpPr/>
            <p:nvPr/>
          </p:nvSpPr>
          <p:spPr bwMode="auto">
            <a:xfrm>
              <a:off x="4023360" y="1143000"/>
              <a:ext cx="1097280" cy="548640"/>
            </a:xfrm>
            <a:prstGeom prst="rect">
              <a:avLst/>
            </a:prstGeom>
            <a:solidFill>
              <a:srgbClr val="003767"/>
            </a:solidFill>
            <a:ln w="12700" cap="flat" cmpd="sng" algn="ctr">
              <a:noFill/>
              <a:prstDash val="solid"/>
              <a:round/>
              <a:headEnd type="none" w="sm" len="sm"/>
              <a:tailEnd type="none" w="sm" len="sm"/>
            </a:ln>
            <a:effectLst>
              <a:outerShdw blurRad="50800" dist="38100" dir="2700000" algn="tl" rotWithShape="0">
                <a:prstClr val="black">
                  <a:alpha val="60000"/>
                </a:prstClr>
              </a:outerShdw>
            </a:effectLst>
          </p:spPr>
          <p:txBody>
            <a:bodyPr vert="horz" wrap="square" lIns="0" tIns="45720" rIns="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small" normalizeH="0" dirty="0" smtClean="0">
                  <a:ln>
                    <a:noFill/>
                  </a:ln>
                  <a:solidFill>
                    <a:schemeClr val="bg1"/>
                  </a:solidFill>
                  <a:effectLst/>
                  <a:latin typeface="Arial" charset="0"/>
                </a:rPr>
                <a:t>Component Selection</a:t>
              </a:r>
            </a:p>
          </p:txBody>
        </p:sp>
        <p:sp>
          <p:nvSpPr>
            <p:cNvPr id="34" name="Rectangle 33"/>
            <p:cNvSpPr/>
            <p:nvPr/>
          </p:nvSpPr>
          <p:spPr bwMode="auto">
            <a:xfrm>
              <a:off x="5920740" y="1143000"/>
              <a:ext cx="1097280" cy="548640"/>
            </a:xfrm>
            <a:prstGeom prst="rect">
              <a:avLst/>
            </a:prstGeom>
            <a:solidFill>
              <a:srgbClr val="003767"/>
            </a:solidFill>
            <a:ln w="12700" cap="flat" cmpd="sng" algn="ctr">
              <a:noFill/>
              <a:prstDash val="solid"/>
              <a:round/>
              <a:headEnd type="none" w="sm" len="sm"/>
              <a:tailEnd type="none" w="sm" len="sm"/>
            </a:ln>
            <a:effectLst>
              <a:outerShdw blurRad="50800" dist="38100" dir="2700000" algn="tl" rotWithShape="0">
                <a:prstClr val="black">
                  <a:alpha val="60000"/>
                </a:prstClr>
              </a:outerShdw>
            </a:effectLst>
          </p:spPr>
          <p:txBody>
            <a:bodyPr vert="horz" wrap="square" lIns="0" tIns="45720" rIns="0" bIns="45720" numCol="1" rtlCol="0" anchor="ctr" anchorCtr="0" compatLnSpc="1">
              <a:prstTxWarp prst="textNoShape">
                <a:avLst/>
              </a:prstTxWarp>
            </a:bodyPr>
            <a:lstStyle/>
            <a:p>
              <a:pPr algn="ctr"/>
              <a:r>
                <a:rPr lang="en-US" sz="1200" b="1" cap="small" dirty="0">
                  <a:solidFill>
                    <a:schemeClr val="bg1"/>
                  </a:solidFill>
                  <a:latin typeface="Arial" charset="0"/>
                </a:rPr>
                <a:t>Anomaly Detection</a:t>
              </a:r>
            </a:p>
          </p:txBody>
        </p:sp>
        <p:sp>
          <p:nvSpPr>
            <p:cNvPr id="35" name="Rectangle 34"/>
            <p:cNvSpPr/>
            <p:nvPr/>
          </p:nvSpPr>
          <p:spPr bwMode="auto">
            <a:xfrm>
              <a:off x="7818120" y="1143000"/>
              <a:ext cx="1097280" cy="548640"/>
            </a:xfrm>
            <a:prstGeom prst="rect">
              <a:avLst/>
            </a:prstGeom>
            <a:solidFill>
              <a:srgbClr val="003767"/>
            </a:solidFill>
            <a:ln w="12700" cap="flat" cmpd="sng" algn="ctr">
              <a:noFill/>
              <a:prstDash val="solid"/>
              <a:round/>
              <a:headEnd type="none" w="sm" len="sm"/>
              <a:tailEnd type="none" w="sm" len="sm"/>
            </a:ln>
            <a:effectLst>
              <a:outerShdw blurRad="50800" dist="38100" dir="2700000" algn="tl" rotWithShape="0">
                <a:prstClr val="black">
                  <a:alpha val="60000"/>
                </a:prstClr>
              </a:outerShdw>
            </a:effectLst>
          </p:spPr>
          <p:txBody>
            <a:bodyPr vert="horz" wrap="square" lIns="0" tIns="45720" rIns="0" bIns="45720" numCol="1" rtlCol="0" anchor="ctr" anchorCtr="0" compatLnSpc="1">
              <a:prstTxWarp prst="textNoShape">
                <a:avLst/>
              </a:prstTxWarp>
            </a:bodyPr>
            <a:lstStyle/>
            <a:p>
              <a:pPr algn="ctr"/>
              <a:r>
                <a:rPr lang="en-US" sz="1200" b="1" cap="small" dirty="0">
                  <a:solidFill>
                    <a:schemeClr val="bg1"/>
                  </a:solidFill>
                  <a:latin typeface="Arial" charset="0"/>
                </a:rPr>
                <a:t>Identification</a:t>
              </a:r>
            </a:p>
          </p:txBody>
        </p:sp>
        <p:sp>
          <p:nvSpPr>
            <p:cNvPr id="36" name="Rectangle 35"/>
            <p:cNvSpPr/>
            <p:nvPr/>
          </p:nvSpPr>
          <p:spPr bwMode="auto">
            <a:xfrm>
              <a:off x="228600" y="1143000"/>
              <a:ext cx="1097280" cy="548640"/>
            </a:xfrm>
            <a:prstGeom prst="rect">
              <a:avLst/>
            </a:prstGeom>
            <a:solidFill>
              <a:srgbClr val="003767"/>
            </a:solidFill>
            <a:ln w="12700" cap="flat" cmpd="sng" algn="ctr">
              <a:noFill/>
              <a:prstDash val="solid"/>
              <a:round/>
              <a:headEnd type="none" w="sm" len="sm"/>
              <a:tailEnd type="none" w="sm" len="sm"/>
            </a:ln>
            <a:effectLst>
              <a:outerShdw blurRad="50800" dist="38100" dir="2700000" algn="tl" rotWithShape="0">
                <a:prstClr val="black">
                  <a:alpha val="60000"/>
                </a:prstClr>
              </a:outerShdw>
            </a:effectLst>
          </p:spPr>
          <p:txBody>
            <a:bodyPr vert="horz" wrap="square" lIns="0" tIns="45720" rIns="0" bIns="45720" numCol="1" rtlCol="0" anchor="ctr" anchorCtr="0" compatLnSpc="1">
              <a:prstTxWarp prst="textNoShape">
                <a:avLst/>
              </a:prstTxWarp>
            </a:bodyPr>
            <a:lstStyle/>
            <a:p>
              <a:pPr algn="ctr"/>
              <a:r>
                <a:rPr lang="en-US" sz="1200" b="1" cap="small" dirty="0">
                  <a:solidFill>
                    <a:schemeClr val="bg1"/>
                  </a:solidFill>
                  <a:latin typeface="Arial" charset="0"/>
                </a:rPr>
                <a:t>Graph Model Construction</a:t>
              </a:r>
            </a:p>
          </p:txBody>
        </p:sp>
        <p:sp>
          <p:nvSpPr>
            <p:cNvPr id="37" name="Right Arrow 36"/>
            <p:cNvSpPr/>
            <p:nvPr/>
          </p:nvSpPr>
          <p:spPr bwMode="auto">
            <a:xfrm>
              <a:off x="1591056" y="1325880"/>
              <a:ext cx="237744" cy="182880"/>
            </a:xfrm>
            <a:prstGeom prst="rightArrow">
              <a:avLst/>
            </a:prstGeom>
            <a:solidFill>
              <a:schemeClr val="bg1">
                <a:lumMod val="75000"/>
              </a:schemeClr>
            </a:solidFill>
            <a:ln w="12700" cap="flat" cmpd="sng" algn="ctr">
              <a:noFill/>
              <a:prstDash val="solid"/>
              <a:round/>
              <a:headEnd type="none" w="sm" len="sm"/>
              <a:tailEnd type="none" w="sm" len="sm"/>
            </a:ln>
            <a:effectLst>
              <a:outerShdw blurRad="50800" dist="38100" dir="2700000" algn="tl" rotWithShape="0">
                <a:prstClr val="black">
                  <a:alpha val="60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dirty="0" smtClean="0">
                <a:ln>
                  <a:noFill/>
                </a:ln>
                <a:solidFill>
                  <a:schemeClr val="tx1"/>
                </a:solidFill>
                <a:effectLst/>
                <a:latin typeface="Arial" charset="0"/>
              </a:endParaRPr>
            </a:p>
          </p:txBody>
        </p:sp>
        <p:sp>
          <p:nvSpPr>
            <p:cNvPr id="38" name="Right Arrow 37"/>
            <p:cNvSpPr/>
            <p:nvPr/>
          </p:nvSpPr>
          <p:spPr bwMode="auto">
            <a:xfrm>
              <a:off x="3496056" y="1325880"/>
              <a:ext cx="237744" cy="182880"/>
            </a:xfrm>
            <a:prstGeom prst="rightArrow">
              <a:avLst/>
            </a:prstGeom>
            <a:solidFill>
              <a:schemeClr val="bg1">
                <a:lumMod val="75000"/>
              </a:schemeClr>
            </a:solidFill>
            <a:ln w="12700" cap="flat" cmpd="sng" algn="ctr">
              <a:noFill/>
              <a:prstDash val="solid"/>
              <a:round/>
              <a:headEnd type="none" w="sm" len="sm"/>
              <a:tailEnd type="none" w="sm" len="sm"/>
            </a:ln>
            <a:effectLst>
              <a:outerShdw blurRad="50800" dist="38100" dir="2700000" algn="tl" rotWithShape="0">
                <a:prstClr val="black">
                  <a:alpha val="60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dirty="0" smtClean="0">
                <a:ln>
                  <a:noFill/>
                </a:ln>
                <a:solidFill>
                  <a:schemeClr val="tx1"/>
                </a:solidFill>
                <a:effectLst/>
                <a:latin typeface="Arial" charset="0"/>
              </a:endParaRPr>
            </a:p>
          </p:txBody>
        </p:sp>
        <p:sp>
          <p:nvSpPr>
            <p:cNvPr id="39" name="Right Arrow 38"/>
            <p:cNvSpPr/>
            <p:nvPr/>
          </p:nvSpPr>
          <p:spPr bwMode="auto">
            <a:xfrm>
              <a:off x="5477256" y="1325880"/>
              <a:ext cx="237744" cy="182880"/>
            </a:xfrm>
            <a:prstGeom prst="rightArrow">
              <a:avLst/>
            </a:prstGeom>
            <a:solidFill>
              <a:schemeClr val="bg1">
                <a:lumMod val="75000"/>
              </a:schemeClr>
            </a:solidFill>
            <a:ln w="12700" cap="flat" cmpd="sng" algn="ctr">
              <a:noFill/>
              <a:prstDash val="solid"/>
              <a:round/>
              <a:headEnd type="none" w="sm" len="sm"/>
              <a:tailEnd type="none" w="sm" len="sm"/>
            </a:ln>
            <a:effectLst>
              <a:outerShdw blurRad="50800" dist="38100" dir="2700000" algn="tl" rotWithShape="0">
                <a:prstClr val="black">
                  <a:alpha val="60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dirty="0" smtClean="0">
                <a:ln>
                  <a:noFill/>
                </a:ln>
                <a:solidFill>
                  <a:schemeClr val="tx1"/>
                </a:solidFill>
                <a:effectLst/>
                <a:latin typeface="Arial" charset="0"/>
              </a:endParaRPr>
            </a:p>
          </p:txBody>
        </p:sp>
        <p:sp>
          <p:nvSpPr>
            <p:cNvPr id="40" name="Right Arrow 39"/>
            <p:cNvSpPr/>
            <p:nvPr/>
          </p:nvSpPr>
          <p:spPr bwMode="auto">
            <a:xfrm>
              <a:off x="7315200" y="1325880"/>
              <a:ext cx="237744" cy="182880"/>
            </a:xfrm>
            <a:prstGeom prst="rightArrow">
              <a:avLst/>
            </a:prstGeom>
            <a:solidFill>
              <a:schemeClr val="bg1">
                <a:lumMod val="75000"/>
              </a:schemeClr>
            </a:solidFill>
            <a:ln w="12700" cap="flat" cmpd="sng" algn="ctr">
              <a:noFill/>
              <a:prstDash val="solid"/>
              <a:round/>
              <a:headEnd type="none" w="sm" len="sm"/>
              <a:tailEnd type="none" w="sm" len="sm"/>
            </a:ln>
            <a:effectLst>
              <a:outerShdw blurRad="50800" dist="38100" dir="2700000" algn="tl" rotWithShape="0">
                <a:prstClr val="black">
                  <a:alpha val="60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dirty="0" smtClean="0">
                <a:ln>
                  <a:noFill/>
                </a:ln>
                <a:solidFill>
                  <a:schemeClr val="tx1"/>
                </a:solidFill>
                <a:effectLst/>
                <a:latin typeface="Arial" charset="0"/>
              </a:endParaRPr>
            </a:p>
          </p:txBody>
        </p:sp>
        <p:sp>
          <p:nvSpPr>
            <p:cNvPr id="41" name="Rectangle 40"/>
            <p:cNvSpPr/>
            <p:nvPr/>
          </p:nvSpPr>
          <p:spPr bwMode="auto">
            <a:xfrm>
              <a:off x="1981200" y="1066800"/>
              <a:ext cx="3276600" cy="685800"/>
            </a:xfrm>
            <a:prstGeom prst="rect">
              <a:avLst/>
            </a:prstGeom>
            <a:noFill/>
            <a:ln w="12700" cap="flat" cmpd="sng" algn="ctr">
              <a:solidFill>
                <a:srgbClr val="0D3059"/>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b="1" i="0" u="none" strike="noStrike" cap="none" normalizeH="0" baseline="0" dirty="0" smtClean="0">
                <a:ln>
                  <a:noFill/>
                </a:ln>
                <a:solidFill>
                  <a:schemeClr val="tx1"/>
                </a:solidFill>
                <a:effectLst/>
                <a:latin typeface="Arial" pitchFamily="-110" charset="0"/>
              </a:endParaRPr>
            </a:p>
          </p:txBody>
        </p:sp>
        <p:sp>
          <p:nvSpPr>
            <p:cNvPr id="42" name="Rectangle 41"/>
            <p:cNvSpPr/>
            <p:nvPr/>
          </p:nvSpPr>
          <p:spPr bwMode="auto">
            <a:xfrm>
              <a:off x="2590800" y="971739"/>
              <a:ext cx="2057400" cy="152400"/>
            </a:xfrm>
            <a:prstGeom prst="rect">
              <a:avLst/>
            </a:prstGeom>
            <a:solidFill>
              <a:srgbClr val="FFFFFF"/>
            </a:solidFill>
            <a:ln w="12700" cap="flat" cmpd="sng" algn="ctr">
              <a:no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900" b="1" i="0" u="none" strike="noStrike" cap="none" normalizeH="0" baseline="0" dirty="0" smtClean="0">
                  <a:ln>
                    <a:noFill/>
                  </a:ln>
                  <a:solidFill>
                    <a:srgbClr val="0D3059"/>
                  </a:solidFill>
                  <a:effectLst/>
                  <a:latin typeface="Arial" pitchFamily="-110" charset="0"/>
                </a:rPr>
                <a:t>DIMENSIONALITY REDUCTION</a:t>
              </a:r>
            </a:p>
          </p:txBody>
        </p:sp>
      </p:grpSp>
    </p:spTree>
    <p:extLst>
      <p:ext uri="{BB962C8B-B14F-4D97-AF65-F5344CB8AC3E}">
        <p14:creationId xmlns:p14="http://schemas.microsoft.com/office/powerpoint/2010/main" xmlns="" val="36863321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Focus: Dimensionality Reduction</a:t>
            </a:r>
            <a:endParaRPr lang="en-US" dirty="0"/>
          </a:p>
        </p:txBody>
      </p:sp>
      <p:grpSp>
        <p:nvGrpSpPr>
          <p:cNvPr id="4" name="Group 3"/>
          <p:cNvGrpSpPr/>
          <p:nvPr/>
        </p:nvGrpSpPr>
        <p:grpSpPr>
          <a:xfrm>
            <a:off x="228600" y="971739"/>
            <a:ext cx="8686800" cy="780861"/>
            <a:chOff x="228600" y="971739"/>
            <a:chExt cx="8686800" cy="780861"/>
          </a:xfrm>
        </p:grpSpPr>
        <p:sp>
          <p:nvSpPr>
            <p:cNvPr id="6" name="Rectangle 5"/>
            <p:cNvSpPr/>
            <p:nvPr/>
          </p:nvSpPr>
          <p:spPr bwMode="auto">
            <a:xfrm>
              <a:off x="2125980" y="1143000"/>
              <a:ext cx="1097280" cy="548640"/>
            </a:xfrm>
            <a:prstGeom prst="rect">
              <a:avLst/>
            </a:prstGeom>
            <a:solidFill>
              <a:srgbClr val="003767"/>
            </a:solidFill>
            <a:ln w="12700" cap="flat" cmpd="sng" algn="ctr">
              <a:noFill/>
              <a:prstDash val="solid"/>
              <a:round/>
              <a:headEnd type="none" w="sm" len="sm"/>
              <a:tailEnd type="none" w="sm" len="sm"/>
            </a:ln>
            <a:effectLst>
              <a:outerShdw blurRad="50800" dist="38100" dir="2700000" algn="tl" rotWithShape="0">
                <a:prstClr val="black">
                  <a:alpha val="60000"/>
                </a:prstClr>
              </a:outerShdw>
            </a:effectLst>
          </p:spPr>
          <p:txBody>
            <a:bodyPr vert="horz" wrap="square" lIns="0" tIns="45720" rIns="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small" normalizeH="0" dirty="0" smtClean="0">
                  <a:ln>
                    <a:noFill/>
                  </a:ln>
                  <a:solidFill>
                    <a:schemeClr val="bg1"/>
                  </a:solidFill>
                  <a:effectLst/>
                  <a:latin typeface="Arial" charset="0"/>
                </a:rPr>
                <a:t>Residual Decomposition</a:t>
              </a:r>
            </a:p>
          </p:txBody>
        </p:sp>
        <p:sp>
          <p:nvSpPr>
            <p:cNvPr id="7" name="Rectangle 6"/>
            <p:cNvSpPr/>
            <p:nvPr/>
          </p:nvSpPr>
          <p:spPr bwMode="auto">
            <a:xfrm>
              <a:off x="4023360" y="1143000"/>
              <a:ext cx="1097280" cy="548640"/>
            </a:xfrm>
            <a:prstGeom prst="rect">
              <a:avLst/>
            </a:prstGeom>
            <a:solidFill>
              <a:srgbClr val="003767"/>
            </a:solidFill>
            <a:ln w="12700" cap="flat" cmpd="sng" algn="ctr">
              <a:noFill/>
              <a:prstDash val="solid"/>
              <a:round/>
              <a:headEnd type="none" w="sm" len="sm"/>
              <a:tailEnd type="none" w="sm" len="sm"/>
            </a:ln>
            <a:effectLst>
              <a:outerShdw blurRad="50800" dist="38100" dir="2700000" algn="tl" rotWithShape="0">
                <a:prstClr val="black">
                  <a:alpha val="60000"/>
                </a:prstClr>
              </a:outerShdw>
            </a:effectLst>
          </p:spPr>
          <p:txBody>
            <a:bodyPr vert="horz" wrap="square" lIns="0" tIns="45720" rIns="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small" normalizeH="0" dirty="0" smtClean="0">
                  <a:ln>
                    <a:noFill/>
                  </a:ln>
                  <a:solidFill>
                    <a:schemeClr val="bg1"/>
                  </a:solidFill>
                  <a:effectLst/>
                  <a:latin typeface="Arial" charset="0"/>
                </a:rPr>
                <a:t>Component Selection</a:t>
              </a:r>
            </a:p>
          </p:txBody>
        </p:sp>
        <p:sp>
          <p:nvSpPr>
            <p:cNvPr id="8" name="Rectangle 7"/>
            <p:cNvSpPr/>
            <p:nvPr/>
          </p:nvSpPr>
          <p:spPr bwMode="auto">
            <a:xfrm>
              <a:off x="5920740" y="1143000"/>
              <a:ext cx="1097280" cy="548640"/>
            </a:xfrm>
            <a:prstGeom prst="rect">
              <a:avLst/>
            </a:prstGeom>
            <a:solidFill>
              <a:schemeClr val="bg2"/>
            </a:solidFill>
            <a:ln w="12700" cap="flat" cmpd="sng" algn="ctr">
              <a:noFill/>
              <a:prstDash val="solid"/>
              <a:round/>
              <a:headEnd type="none" w="sm" len="sm"/>
              <a:tailEnd type="none" w="sm" len="sm"/>
            </a:ln>
            <a:effectLst>
              <a:outerShdw blurRad="50800" dist="38100" dir="2700000" algn="tl" rotWithShape="0">
                <a:prstClr val="black">
                  <a:alpha val="60000"/>
                </a:prstClr>
              </a:outerShdw>
            </a:effectLst>
          </p:spPr>
          <p:txBody>
            <a:bodyPr vert="horz" wrap="square" lIns="0" tIns="45720" rIns="0" bIns="45720" numCol="1" rtlCol="0" anchor="ctr" anchorCtr="0" compatLnSpc="1">
              <a:prstTxWarp prst="textNoShape">
                <a:avLst/>
              </a:prstTxWarp>
            </a:bodyPr>
            <a:lstStyle/>
            <a:p>
              <a:pPr algn="ctr"/>
              <a:r>
                <a:rPr lang="en-US" sz="1200" b="1" cap="small" dirty="0">
                  <a:solidFill>
                    <a:schemeClr val="bg1"/>
                  </a:solidFill>
                  <a:latin typeface="Arial" charset="0"/>
                </a:rPr>
                <a:t>Anomaly Detection</a:t>
              </a:r>
            </a:p>
          </p:txBody>
        </p:sp>
        <p:sp>
          <p:nvSpPr>
            <p:cNvPr id="9" name="Rectangle 8"/>
            <p:cNvSpPr/>
            <p:nvPr/>
          </p:nvSpPr>
          <p:spPr bwMode="auto">
            <a:xfrm>
              <a:off x="7818120" y="1143000"/>
              <a:ext cx="1097280" cy="548640"/>
            </a:xfrm>
            <a:prstGeom prst="rect">
              <a:avLst/>
            </a:prstGeom>
            <a:solidFill>
              <a:schemeClr val="bg2"/>
            </a:solidFill>
            <a:ln w="12700" cap="flat" cmpd="sng" algn="ctr">
              <a:noFill/>
              <a:prstDash val="solid"/>
              <a:round/>
              <a:headEnd type="none" w="sm" len="sm"/>
              <a:tailEnd type="none" w="sm" len="sm"/>
            </a:ln>
            <a:effectLst>
              <a:outerShdw blurRad="50800" dist="38100" dir="2700000" algn="tl" rotWithShape="0">
                <a:prstClr val="black">
                  <a:alpha val="60000"/>
                </a:prstClr>
              </a:outerShdw>
            </a:effectLst>
          </p:spPr>
          <p:txBody>
            <a:bodyPr vert="horz" wrap="square" lIns="0" tIns="45720" rIns="0" bIns="45720" numCol="1" rtlCol="0" anchor="ctr" anchorCtr="0" compatLnSpc="1">
              <a:prstTxWarp prst="textNoShape">
                <a:avLst/>
              </a:prstTxWarp>
            </a:bodyPr>
            <a:lstStyle/>
            <a:p>
              <a:pPr algn="ctr"/>
              <a:r>
                <a:rPr lang="en-US" sz="1200" b="1" cap="small" dirty="0">
                  <a:solidFill>
                    <a:schemeClr val="bg1"/>
                  </a:solidFill>
                  <a:latin typeface="Arial" charset="0"/>
                </a:rPr>
                <a:t>Identification</a:t>
              </a:r>
            </a:p>
          </p:txBody>
        </p:sp>
        <p:sp>
          <p:nvSpPr>
            <p:cNvPr id="10" name="Rectangle 9"/>
            <p:cNvSpPr/>
            <p:nvPr/>
          </p:nvSpPr>
          <p:spPr bwMode="auto">
            <a:xfrm>
              <a:off x="228600" y="1143000"/>
              <a:ext cx="1097280" cy="548640"/>
            </a:xfrm>
            <a:prstGeom prst="rect">
              <a:avLst/>
            </a:prstGeom>
            <a:solidFill>
              <a:schemeClr val="bg2"/>
            </a:solidFill>
            <a:ln w="12700" cap="flat" cmpd="sng" algn="ctr">
              <a:noFill/>
              <a:prstDash val="solid"/>
              <a:round/>
              <a:headEnd type="none" w="sm" len="sm"/>
              <a:tailEnd type="none" w="sm" len="sm"/>
            </a:ln>
            <a:effectLst>
              <a:outerShdw blurRad="50800" dist="38100" dir="2700000" algn="tl" rotWithShape="0">
                <a:prstClr val="black">
                  <a:alpha val="60000"/>
                </a:prstClr>
              </a:outerShdw>
            </a:effectLst>
          </p:spPr>
          <p:txBody>
            <a:bodyPr vert="horz" wrap="square" lIns="0" tIns="45720" rIns="0" bIns="45720" numCol="1" rtlCol="0" anchor="ctr" anchorCtr="0" compatLnSpc="1">
              <a:prstTxWarp prst="textNoShape">
                <a:avLst/>
              </a:prstTxWarp>
            </a:bodyPr>
            <a:lstStyle/>
            <a:p>
              <a:pPr algn="ctr"/>
              <a:r>
                <a:rPr lang="en-US" sz="1200" b="1" cap="small" dirty="0">
                  <a:solidFill>
                    <a:schemeClr val="bg1"/>
                  </a:solidFill>
                  <a:latin typeface="Arial" charset="0"/>
                </a:rPr>
                <a:t>Graph Model Construction</a:t>
              </a:r>
            </a:p>
          </p:txBody>
        </p:sp>
        <p:sp>
          <p:nvSpPr>
            <p:cNvPr id="11" name="Right Arrow 10"/>
            <p:cNvSpPr/>
            <p:nvPr/>
          </p:nvSpPr>
          <p:spPr bwMode="auto">
            <a:xfrm>
              <a:off x="1591056" y="1325880"/>
              <a:ext cx="237744" cy="182880"/>
            </a:xfrm>
            <a:prstGeom prst="rightArrow">
              <a:avLst/>
            </a:prstGeom>
            <a:solidFill>
              <a:schemeClr val="bg1">
                <a:lumMod val="75000"/>
              </a:schemeClr>
            </a:solidFill>
            <a:ln w="12700" cap="flat" cmpd="sng" algn="ctr">
              <a:noFill/>
              <a:prstDash val="solid"/>
              <a:round/>
              <a:headEnd type="none" w="sm" len="sm"/>
              <a:tailEnd type="none" w="sm" len="sm"/>
            </a:ln>
            <a:effectLst>
              <a:outerShdw blurRad="50800" dist="38100" dir="2700000" algn="tl" rotWithShape="0">
                <a:prstClr val="black">
                  <a:alpha val="60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dirty="0" smtClean="0">
                <a:ln>
                  <a:noFill/>
                </a:ln>
                <a:solidFill>
                  <a:schemeClr val="tx1"/>
                </a:solidFill>
                <a:effectLst/>
                <a:latin typeface="Arial" charset="0"/>
              </a:endParaRPr>
            </a:p>
          </p:txBody>
        </p:sp>
        <p:sp>
          <p:nvSpPr>
            <p:cNvPr id="13" name="Right Arrow 12"/>
            <p:cNvSpPr/>
            <p:nvPr/>
          </p:nvSpPr>
          <p:spPr bwMode="auto">
            <a:xfrm>
              <a:off x="3496056" y="1325880"/>
              <a:ext cx="237744" cy="182880"/>
            </a:xfrm>
            <a:prstGeom prst="rightArrow">
              <a:avLst/>
            </a:prstGeom>
            <a:solidFill>
              <a:schemeClr val="bg1">
                <a:lumMod val="75000"/>
              </a:schemeClr>
            </a:solidFill>
            <a:ln w="12700" cap="flat" cmpd="sng" algn="ctr">
              <a:noFill/>
              <a:prstDash val="solid"/>
              <a:round/>
              <a:headEnd type="none" w="sm" len="sm"/>
              <a:tailEnd type="none" w="sm" len="sm"/>
            </a:ln>
            <a:effectLst>
              <a:outerShdw blurRad="50800" dist="38100" dir="2700000" algn="tl" rotWithShape="0">
                <a:prstClr val="black">
                  <a:alpha val="60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dirty="0" smtClean="0">
                <a:ln>
                  <a:noFill/>
                </a:ln>
                <a:solidFill>
                  <a:schemeClr val="tx1"/>
                </a:solidFill>
                <a:effectLst/>
                <a:latin typeface="Arial" charset="0"/>
              </a:endParaRPr>
            </a:p>
          </p:txBody>
        </p:sp>
        <p:sp>
          <p:nvSpPr>
            <p:cNvPr id="14" name="Right Arrow 13"/>
            <p:cNvSpPr/>
            <p:nvPr/>
          </p:nvSpPr>
          <p:spPr bwMode="auto">
            <a:xfrm>
              <a:off x="5477256" y="1325880"/>
              <a:ext cx="237744" cy="182880"/>
            </a:xfrm>
            <a:prstGeom prst="rightArrow">
              <a:avLst/>
            </a:prstGeom>
            <a:solidFill>
              <a:schemeClr val="bg1">
                <a:lumMod val="75000"/>
              </a:schemeClr>
            </a:solidFill>
            <a:ln w="12700" cap="flat" cmpd="sng" algn="ctr">
              <a:noFill/>
              <a:prstDash val="solid"/>
              <a:round/>
              <a:headEnd type="none" w="sm" len="sm"/>
              <a:tailEnd type="none" w="sm" len="sm"/>
            </a:ln>
            <a:effectLst>
              <a:outerShdw blurRad="50800" dist="38100" dir="2700000" algn="tl" rotWithShape="0">
                <a:prstClr val="black">
                  <a:alpha val="60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dirty="0" smtClean="0">
                <a:ln>
                  <a:noFill/>
                </a:ln>
                <a:solidFill>
                  <a:schemeClr val="tx1"/>
                </a:solidFill>
                <a:effectLst/>
                <a:latin typeface="Arial" charset="0"/>
              </a:endParaRPr>
            </a:p>
          </p:txBody>
        </p:sp>
        <p:sp>
          <p:nvSpPr>
            <p:cNvPr id="15" name="Right Arrow 14"/>
            <p:cNvSpPr/>
            <p:nvPr/>
          </p:nvSpPr>
          <p:spPr bwMode="auto">
            <a:xfrm>
              <a:off x="7315200" y="1325880"/>
              <a:ext cx="237744" cy="182880"/>
            </a:xfrm>
            <a:prstGeom prst="rightArrow">
              <a:avLst/>
            </a:prstGeom>
            <a:solidFill>
              <a:schemeClr val="bg1">
                <a:lumMod val="75000"/>
              </a:schemeClr>
            </a:solidFill>
            <a:ln w="12700" cap="flat" cmpd="sng" algn="ctr">
              <a:noFill/>
              <a:prstDash val="solid"/>
              <a:round/>
              <a:headEnd type="none" w="sm" len="sm"/>
              <a:tailEnd type="none" w="sm" len="sm"/>
            </a:ln>
            <a:effectLst>
              <a:outerShdw blurRad="50800" dist="38100" dir="2700000" algn="tl" rotWithShape="0">
                <a:prstClr val="black">
                  <a:alpha val="60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dirty="0" smtClean="0">
                <a:ln>
                  <a:noFill/>
                </a:ln>
                <a:solidFill>
                  <a:schemeClr val="tx1"/>
                </a:solidFill>
                <a:effectLst/>
                <a:latin typeface="Arial" charset="0"/>
              </a:endParaRPr>
            </a:p>
          </p:txBody>
        </p:sp>
        <p:sp>
          <p:nvSpPr>
            <p:cNvPr id="3" name="Rectangle 2"/>
            <p:cNvSpPr/>
            <p:nvPr/>
          </p:nvSpPr>
          <p:spPr bwMode="auto">
            <a:xfrm>
              <a:off x="1981200" y="1066800"/>
              <a:ext cx="3276600" cy="685800"/>
            </a:xfrm>
            <a:prstGeom prst="rect">
              <a:avLst/>
            </a:prstGeom>
            <a:noFill/>
            <a:ln w="12700" cap="flat" cmpd="sng" algn="ctr">
              <a:solidFill>
                <a:srgbClr val="0D3059"/>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b="1" i="0" u="none" strike="noStrike" cap="none" normalizeH="0" baseline="0" dirty="0" smtClean="0">
                <a:ln>
                  <a:noFill/>
                </a:ln>
                <a:solidFill>
                  <a:schemeClr val="tx1"/>
                </a:solidFill>
                <a:effectLst/>
                <a:latin typeface="Arial" pitchFamily="-110" charset="0"/>
              </a:endParaRPr>
            </a:p>
          </p:txBody>
        </p:sp>
        <p:sp>
          <p:nvSpPr>
            <p:cNvPr id="25" name="Rectangle 24"/>
            <p:cNvSpPr/>
            <p:nvPr/>
          </p:nvSpPr>
          <p:spPr bwMode="auto">
            <a:xfrm>
              <a:off x="2590800" y="971739"/>
              <a:ext cx="2057400" cy="152400"/>
            </a:xfrm>
            <a:prstGeom prst="rect">
              <a:avLst/>
            </a:prstGeom>
            <a:solidFill>
              <a:srgbClr val="FFFFFF"/>
            </a:solidFill>
            <a:ln w="12700" cap="flat" cmpd="sng" algn="ctr">
              <a:no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900" b="1" i="0" u="none" strike="noStrike" cap="none" normalizeH="0" baseline="0" dirty="0" smtClean="0">
                  <a:ln>
                    <a:noFill/>
                  </a:ln>
                  <a:solidFill>
                    <a:srgbClr val="0D3059"/>
                  </a:solidFill>
                  <a:effectLst/>
                  <a:latin typeface="Arial" pitchFamily="-110" charset="0"/>
                </a:rPr>
                <a:t>DIMENSIONALITY REDUCTION</a:t>
              </a:r>
            </a:p>
          </p:txBody>
        </p:sp>
      </p:grpSp>
      <p:sp>
        <p:nvSpPr>
          <p:cNvPr id="5" name="Rectangle 4"/>
          <p:cNvSpPr/>
          <p:nvPr/>
        </p:nvSpPr>
        <p:spPr bwMode="auto">
          <a:xfrm>
            <a:off x="1449004" y="2667000"/>
            <a:ext cx="6324600" cy="1295400"/>
          </a:xfrm>
          <a:prstGeom prst="rect">
            <a:avLst/>
          </a:prstGeom>
          <a:solidFill>
            <a:srgbClr val="003767"/>
          </a:solidFill>
          <a:ln w="12700" cap="flat" cmpd="sng" algn="ctr">
            <a:noFill/>
            <a:prstDash val="solid"/>
            <a:round/>
            <a:headEnd type="none" w="sm" len="sm"/>
            <a:tailEnd type="none" w="sm" len="sm"/>
          </a:ln>
          <a:effectLst>
            <a:outerShdw blurRad="50800" dist="38100" dir="2700000" algn="tl" rotWithShape="0">
              <a:prstClr val="black">
                <a:alpha val="60000"/>
              </a:prstClr>
            </a:outerShdw>
          </a:effectLst>
        </p:spPr>
        <p:txBody>
          <a:bodyPr vert="horz" wrap="square" lIns="0" tIns="45720" rIns="0" bIns="45720" numCol="1" rtlCol="0" anchor="ctr" anchorCtr="0" compatLnSpc="1">
            <a:prstTxWarp prst="textNoShape">
              <a:avLst/>
            </a:prstTxWarp>
          </a:bodyPr>
          <a:lstStyle/>
          <a:p>
            <a:pPr marL="517525" indent="-228600">
              <a:buFont typeface="Arial"/>
              <a:buChar char="•"/>
            </a:pPr>
            <a:r>
              <a:rPr lang="en-US" sz="1800" b="1" dirty="0" smtClean="0">
                <a:solidFill>
                  <a:schemeClr val="bg1"/>
                </a:solidFill>
                <a:latin typeface="Arial" charset="0"/>
              </a:rPr>
              <a:t>Computational driver for graph analysis method</a:t>
            </a:r>
          </a:p>
          <a:p>
            <a:pPr marL="517525" indent="-228600">
              <a:buFont typeface="Arial"/>
              <a:buChar char="•"/>
            </a:pPr>
            <a:r>
              <a:rPr lang="en-US" sz="1800" b="1" dirty="0" smtClean="0">
                <a:solidFill>
                  <a:schemeClr val="bg1"/>
                </a:solidFill>
                <a:latin typeface="Arial" charset="0"/>
              </a:rPr>
              <a:t>Dominant kernel is </a:t>
            </a:r>
            <a:r>
              <a:rPr lang="en-US" sz="1800" b="1" dirty="0" err="1" smtClean="0">
                <a:solidFill>
                  <a:schemeClr val="bg1"/>
                </a:solidFill>
                <a:latin typeface="Arial" charset="0"/>
              </a:rPr>
              <a:t>eigen</a:t>
            </a:r>
            <a:r>
              <a:rPr lang="en-US" sz="1800" b="1" dirty="0" smtClean="0">
                <a:solidFill>
                  <a:schemeClr val="bg1"/>
                </a:solidFill>
                <a:latin typeface="Arial" charset="0"/>
              </a:rPr>
              <a:t> decomposition</a:t>
            </a:r>
          </a:p>
          <a:p>
            <a:pPr marL="517525" indent="-228600">
              <a:buFont typeface="Arial"/>
              <a:buChar char="•"/>
            </a:pPr>
            <a:r>
              <a:rPr lang="en-US" sz="1800" b="1" dirty="0" smtClean="0">
                <a:solidFill>
                  <a:schemeClr val="bg1"/>
                </a:solidFill>
                <a:latin typeface="Arial" charset="0"/>
              </a:rPr>
              <a:t>Parallel implementation required for large problems</a:t>
            </a:r>
          </a:p>
        </p:txBody>
      </p:sp>
      <p:sp>
        <p:nvSpPr>
          <p:cNvPr id="19" name="Freeform 18"/>
          <p:cNvSpPr/>
          <p:nvPr/>
        </p:nvSpPr>
        <p:spPr>
          <a:xfrm>
            <a:off x="1452545" y="1749198"/>
            <a:ext cx="6312107" cy="917801"/>
          </a:xfrm>
          <a:custGeom>
            <a:avLst/>
            <a:gdLst>
              <a:gd name="connsiteX0" fmla="*/ 532347 w 6312107"/>
              <a:gd name="connsiteY0" fmla="*/ 0 h 463918"/>
              <a:gd name="connsiteX1" fmla="*/ 0 w 6312107"/>
              <a:gd name="connsiteY1" fmla="*/ 463918 h 463918"/>
              <a:gd name="connsiteX2" fmla="*/ 6312107 w 6312107"/>
              <a:gd name="connsiteY2" fmla="*/ 463918 h 463918"/>
              <a:gd name="connsiteX3" fmla="*/ 3802474 w 6312107"/>
              <a:gd name="connsiteY3" fmla="*/ 7605 h 463918"/>
              <a:gd name="connsiteX4" fmla="*/ 532347 w 6312107"/>
              <a:gd name="connsiteY4" fmla="*/ 0 h 463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12107" h="463918">
                <a:moveTo>
                  <a:pt x="532347" y="0"/>
                </a:moveTo>
                <a:lnTo>
                  <a:pt x="0" y="463918"/>
                </a:lnTo>
                <a:lnTo>
                  <a:pt x="6312107" y="463918"/>
                </a:lnTo>
                <a:lnTo>
                  <a:pt x="3802474" y="7605"/>
                </a:lnTo>
                <a:lnTo>
                  <a:pt x="532347" y="0"/>
                </a:lnTo>
                <a:close/>
              </a:path>
            </a:pathLst>
          </a:custGeom>
          <a:solidFill>
            <a:srgbClr val="003767">
              <a:alpha val="39000"/>
            </a:srgbClr>
          </a:solidFill>
          <a:ln w="12700" cap="flat" cmpd="sng" algn="ctr">
            <a:noFill/>
            <a:prstDash val="solid"/>
            <a:round/>
            <a:headEnd type="none" w="sm" len="sm"/>
            <a:tailEnd type="none" w="sm" len="sm"/>
          </a:ln>
          <a:effectLst>
            <a:outerShdw blurRad="50800" dist="38100" dir="2700000" algn="tl" rotWithShape="0">
              <a:prstClr val="black">
                <a:alpha val="60000"/>
              </a:prstClr>
            </a:outerShdw>
          </a:effectLst>
        </p:spPr>
        <p:txBody>
          <a:bodyPr vert="horz" wrap="square" lIns="0" tIns="45720" rIns="0" bIns="45720" numCol="1" rtlCol="0" anchor="ctr" anchorCtr="0" compatLnSpc="1">
            <a:prstTxWarp prst="textNoShape">
              <a:avLst/>
            </a:prstTxWarp>
          </a:bodyPr>
          <a:lstStyle/>
          <a:p>
            <a:pPr marL="517525" indent="-228600">
              <a:buFont typeface="Arial"/>
              <a:buChar char="•"/>
            </a:pPr>
            <a:endParaRPr lang="en-US" sz="1800" b="1" dirty="0">
              <a:solidFill>
                <a:schemeClr val="bg1"/>
              </a:solidFill>
              <a:latin typeface="Arial" charset="0"/>
            </a:endParaRPr>
          </a:p>
        </p:txBody>
      </p:sp>
      <p:sp>
        <p:nvSpPr>
          <p:cNvPr id="23" name="Rectangle 22"/>
          <p:cNvSpPr/>
          <p:nvPr/>
        </p:nvSpPr>
        <p:spPr bwMode="auto">
          <a:xfrm>
            <a:off x="1549401" y="5155744"/>
            <a:ext cx="6062132" cy="711656"/>
          </a:xfrm>
          <a:prstGeom prst="rect">
            <a:avLst/>
          </a:prstGeom>
          <a:solidFill>
            <a:srgbClr val="D2DDF2"/>
          </a:solidFill>
          <a:ln w="12700" cap="flat" cmpd="sng" algn="ctr">
            <a:noFill/>
            <a:prstDash val="solid"/>
            <a:round/>
            <a:headEnd type="none" w="sm" len="sm"/>
            <a:tailEnd type="none" w="sm" len="sm"/>
          </a:ln>
          <a:effectLst>
            <a:outerShdw blurRad="50800" dist="38100" dir="2700000" algn="tl" rotWithShape="0">
              <a:prstClr val="black">
                <a:alpha val="60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charset="0"/>
              </a:rPr>
              <a:t>Benchmark parallel </a:t>
            </a:r>
            <a:r>
              <a:rPr kumimoji="0" lang="en-US" sz="2000" b="1" i="0" u="none" strike="noStrike" cap="none" normalizeH="0" baseline="0" dirty="0" err="1" smtClean="0">
                <a:ln>
                  <a:noFill/>
                </a:ln>
                <a:solidFill>
                  <a:schemeClr val="tx1"/>
                </a:solidFill>
                <a:effectLst/>
                <a:latin typeface="Arial" charset="0"/>
              </a:rPr>
              <a:t>eigen</a:t>
            </a:r>
            <a:r>
              <a:rPr kumimoji="0" lang="en-US" sz="2000" b="1" i="0" u="none" strike="noStrike" cap="none" normalizeH="0" baseline="0" dirty="0" smtClean="0">
                <a:ln>
                  <a:noFill/>
                </a:ln>
                <a:solidFill>
                  <a:schemeClr val="tx1"/>
                </a:solidFill>
                <a:effectLst/>
                <a:latin typeface="Arial" charset="0"/>
              </a:rPr>
              <a:t> decomposition for dimensionality reduction of graph residuals</a:t>
            </a:r>
          </a:p>
        </p:txBody>
      </p:sp>
    </p:spTree>
    <p:extLst>
      <p:ext uri="{BB962C8B-B14F-4D97-AF65-F5344CB8AC3E}">
        <p14:creationId xmlns:p14="http://schemas.microsoft.com/office/powerpoint/2010/main" xmlns="" val="38462646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r>
              <a:rPr lang="en-US" dirty="0" smtClean="0"/>
              <a:t>Introduction</a:t>
            </a:r>
          </a:p>
          <a:p>
            <a:r>
              <a:rPr lang="en-US" dirty="0" smtClean="0"/>
              <a:t>Algorithm description</a:t>
            </a:r>
          </a:p>
          <a:p>
            <a:r>
              <a:rPr lang="en-US" dirty="0" smtClean="0"/>
              <a:t>Implementation</a:t>
            </a:r>
          </a:p>
          <a:p>
            <a:r>
              <a:rPr lang="en-US" dirty="0" smtClean="0"/>
              <a:t>Benchmarks</a:t>
            </a:r>
          </a:p>
          <a:p>
            <a:r>
              <a:rPr lang="en-US" dirty="0" smtClean="0"/>
              <a:t>Summary</a:t>
            </a:r>
            <a:endParaRPr lang="en-US" dirty="0"/>
          </a:p>
        </p:txBody>
      </p:sp>
      <p:sp>
        <p:nvSpPr>
          <p:cNvPr id="4" name="Right Arrow 3"/>
          <p:cNvSpPr/>
          <p:nvPr/>
        </p:nvSpPr>
        <p:spPr bwMode="auto">
          <a:xfrm>
            <a:off x="2438400" y="2133600"/>
            <a:ext cx="533400" cy="381000"/>
          </a:xfrm>
          <a:prstGeom prst="rightArrow">
            <a:avLst/>
          </a:prstGeom>
          <a:solidFill>
            <a:schemeClr val="tx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b="1" i="0" u="none" strike="noStrike" cap="none" normalizeH="0" baseline="0" dirty="0" smtClean="0">
              <a:ln>
                <a:noFill/>
              </a:ln>
              <a:solidFill>
                <a:schemeClr val="tx1"/>
              </a:solidFill>
              <a:effectLst/>
              <a:latin typeface="Arial" pitchFamily="-110" charset="0"/>
            </a:endParaRPr>
          </a:p>
        </p:txBody>
      </p:sp>
    </p:spTree>
    <p:extLst>
      <p:ext uri="{BB962C8B-B14F-4D97-AF65-F5344CB8AC3E}">
        <p14:creationId xmlns:p14="http://schemas.microsoft.com/office/powerpoint/2010/main" xmlns="" val="41237893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1832" y="142919"/>
            <a:ext cx="7260336" cy="813816"/>
          </a:xfrm>
        </p:spPr>
        <p:txBody>
          <a:bodyPr/>
          <a:lstStyle/>
          <a:p>
            <a:r>
              <a:rPr lang="en-US" dirty="0" smtClean="0"/>
              <a:t>Directed Graph Basics</a:t>
            </a:r>
            <a:endParaRPr lang="en-US" dirty="0"/>
          </a:p>
        </p:txBody>
      </p:sp>
      <p:sp>
        <p:nvSpPr>
          <p:cNvPr id="5" name="Rectangle 4"/>
          <p:cNvSpPr/>
          <p:nvPr/>
        </p:nvSpPr>
        <p:spPr bwMode="auto">
          <a:xfrm>
            <a:off x="349929" y="1196053"/>
            <a:ext cx="3886200" cy="3576833"/>
          </a:xfrm>
          <a:prstGeom prst="rect">
            <a:avLst/>
          </a:prstGeom>
          <a:solidFill>
            <a:schemeClr val="bg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b="1" i="0" u="none" strike="noStrike" cap="none" normalizeH="0" baseline="0" dirty="0" smtClean="0">
              <a:ln>
                <a:noFill/>
              </a:ln>
              <a:solidFill>
                <a:schemeClr val="tx1"/>
              </a:solidFill>
              <a:effectLst/>
              <a:latin typeface="Arial" pitchFamily="-110" charset="0"/>
            </a:endParaRPr>
          </a:p>
        </p:txBody>
      </p:sp>
      <p:sp>
        <p:nvSpPr>
          <p:cNvPr id="6" name="Rectangle 5"/>
          <p:cNvSpPr/>
          <p:nvPr/>
        </p:nvSpPr>
        <p:spPr bwMode="auto">
          <a:xfrm>
            <a:off x="4918737" y="1191487"/>
            <a:ext cx="3886200" cy="3576833"/>
          </a:xfrm>
          <a:prstGeom prst="rect">
            <a:avLst/>
          </a:prstGeom>
          <a:solidFill>
            <a:schemeClr val="bg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b="1" i="0" u="none" strike="noStrike" cap="none" normalizeH="0" baseline="0" dirty="0" smtClean="0">
              <a:ln>
                <a:noFill/>
              </a:ln>
              <a:solidFill>
                <a:schemeClr val="tx1"/>
              </a:solidFill>
              <a:effectLst/>
              <a:latin typeface="Arial" pitchFamily="-110" charset="0"/>
            </a:endParaRPr>
          </a:p>
        </p:txBody>
      </p:sp>
      <p:grpSp>
        <p:nvGrpSpPr>
          <p:cNvPr id="7" name="Group 6"/>
          <p:cNvGrpSpPr/>
          <p:nvPr/>
        </p:nvGrpSpPr>
        <p:grpSpPr>
          <a:xfrm>
            <a:off x="762000" y="1758752"/>
            <a:ext cx="3048000" cy="2286000"/>
            <a:chOff x="762000" y="1981200"/>
            <a:chExt cx="2598419" cy="2026919"/>
          </a:xfrm>
        </p:grpSpPr>
        <p:sp>
          <p:nvSpPr>
            <p:cNvPr id="8" name="Oval 7"/>
            <p:cNvSpPr/>
            <p:nvPr/>
          </p:nvSpPr>
          <p:spPr bwMode="auto">
            <a:xfrm>
              <a:off x="762000" y="2514600"/>
              <a:ext cx="45719" cy="45719"/>
            </a:xfrm>
            <a:prstGeom prst="ellipse">
              <a:avLst/>
            </a:prstGeom>
            <a:solidFill>
              <a:srgbClr val="0D3059"/>
            </a:solidFill>
            <a:ln w="12700" cap="flat" cmpd="sng" algn="ctr">
              <a:noFill/>
              <a:prstDash val="solid"/>
              <a:round/>
              <a:headEnd type="none" w="sm" len="sm"/>
              <a:tailEnd type="none" w="sm" len="sm"/>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b="1" i="0" u="none" strike="noStrike" cap="none" normalizeH="0" baseline="0" dirty="0" smtClean="0">
                <a:ln>
                  <a:noFill/>
                </a:ln>
                <a:solidFill>
                  <a:schemeClr val="tx1"/>
                </a:solidFill>
                <a:effectLst/>
                <a:latin typeface="Arial" pitchFamily="-110" charset="0"/>
              </a:endParaRPr>
            </a:p>
          </p:txBody>
        </p:sp>
        <p:sp>
          <p:nvSpPr>
            <p:cNvPr id="9" name="Oval 8"/>
            <p:cNvSpPr/>
            <p:nvPr/>
          </p:nvSpPr>
          <p:spPr bwMode="auto">
            <a:xfrm>
              <a:off x="1752600" y="3962400"/>
              <a:ext cx="45719" cy="45719"/>
            </a:xfrm>
            <a:prstGeom prst="ellipse">
              <a:avLst/>
            </a:prstGeom>
            <a:solidFill>
              <a:srgbClr val="0D3059"/>
            </a:solidFill>
            <a:ln w="12700" cap="flat" cmpd="sng" algn="ctr">
              <a:noFill/>
              <a:prstDash val="solid"/>
              <a:round/>
              <a:headEnd type="none" w="sm" len="sm"/>
              <a:tailEnd type="none" w="sm" len="sm"/>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b="1" i="0" u="none" strike="noStrike" cap="none" normalizeH="0" baseline="0" dirty="0" smtClean="0">
                <a:ln>
                  <a:noFill/>
                </a:ln>
                <a:solidFill>
                  <a:schemeClr val="tx1"/>
                </a:solidFill>
                <a:effectLst/>
                <a:latin typeface="Arial" pitchFamily="-110" charset="0"/>
              </a:endParaRPr>
            </a:p>
          </p:txBody>
        </p:sp>
        <p:sp>
          <p:nvSpPr>
            <p:cNvPr id="10" name="Oval 9"/>
            <p:cNvSpPr/>
            <p:nvPr/>
          </p:nvSpPr>
          <p:spPr bwMode="auto">
            <a:xfrm>
              <a:off x="2438400" y="2667000"/>
              <a:ext cx="45719" cy="45719"/>
            </a:xfrm>
            <a:prstGeom prst="ellipse">
              <a:avLst/>
            </a:prstGeom>
            <a:solidFill>
              <a:srgbClr val="0D3059"/>
            </a:solidFill>
            <a:ln w="12700" cap="flat" cmpd="sng" algn="ctr">
              <a:noFill/>
              <a:prstDash val="solid"/>
              <a:round/>
              <a:headEnd type="none" w="sm" len="sm"/>
              <a:tailEnd type="none" w="sm" len="sm"/>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b="1" i="0" u="none" strike="noStrike" cap="none" normalizeH="0" baseline="0" dirty="0" smtClean="0">
                <a:ln>
                  <a:noFill/>
                </a:ln>
                <a:solidFill>
                  <a:schemeClr val="tx1"/>
                </a:solidFill>
                <a:effectLst/>
                <a:latin typeface="Arial" pitchFamily="-110" charset="0"/>
              </a:endParaRPr>
            </a:p>
          </p:txBody>
        </p:sp>
        <p:sp>
          <p:nvSpPr>
            <p:cNvPr id="11" name="Oval 10"/>
            <p:cNvSpPr/>
            <p:nvPr/>
          </p:nvSpPr>
          <p:spPr bwMode="auto">
            <a:xfrm>
              <a:off x="2743200" y="3733800"/>
              <a:ext cx="45719" cy="45719"/>
            </a:xfrm>
            <a:prstGeom prst="ellipse">
              <a:avLst/>
            </a:prstGeom>
            <a:solidFill>
              <a:srgbClr val="0D3059"/>
            </a:solidFill>
            <a:ln w="12700" cap="flat" cmpd="sng" algn="ctr">
              <a:noFill/>
              <a:prstDash val="solid"/>
              <a:round/>
              <a:headEnd type="none" w="sm" len="sm"/>
              <a:tailEnd type="none" w="sm" len="sm"/>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b="1" i="0" u="none" strike="noStrike" cap="none" normalizeH="0" baseline="0" dirty="0" smtClean="0">
                <a:ln>
                  <a:noFill/>
                </a:ln>
                <a:solidFill>
                  <a:schemeClr val="tx1"/>
                </a:solidFill>
                <a:effectLst/>
                <a:latin typeface="Arial" pitchFamily="-110" charset="0"/>
              </a:endParaRPr>
            </a:p>
          </p:txBody>
        </p:sp>
        <p:sp>
          <p:nvSpPr>
            <p:cNvPr id="12" name="Oval 11"/>
            <p:cNvSpPr/>
            <p:nvPr/>
          </p:nvSpPr>
          <p:spPr bwMode="auto">
            <a:xfrm>
              <a:off x="2933700" y="1981200"/>
              <a:ext cx="45719" cy="45719"/>
            </a:xfrm>
            <a:prstGeom prst="ellipse">
              <a:avLst/>
            </a:prstGeom>
            <a:solidFill>
              <a:srgbClr val="0D3059"/>
            </a:solidFill>
            <a:ln w="12700" cap="flat" cmpd="sng" algn="ctr">
              <a:noFill/>
              <a:prstDash val="solid"/>
              <a:round/>
              <a:headEnd type="none" w="sm" len="sm"/>
              <a:tailEnd type="none" w="sm" len="sm"/>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b="1" i="0" u="none" strike="noStrike" cap="none" normalizeH="0" baseline="0" dirty="0" smtClean="0">
                <a:ln>
                  <a:noFill/>
                </a:ln>
                <a:solidFill>
                  <a:schemeClr val="tx1"/>
                </a:solidFill>
                <a:effectLst/>
                <a:latin typeface="Arial" pitchFamily="-110" charset="0"/>
              </a:endParaRPr>
            </a:p>
          </p:txBody>
        </p:sp>
        <p:sp>
          <p:nvSpPr>
            <p:cNvPr id="13" name="Oval 12"/>
            <p:cNvSpPr/>
            <p:nvPr/>
          </p:nvSpPr>
          <p:spPr bwMode="auto">
            <a:xfrm>
              <a:off x="762000" y="3886200"/>
              <a:ext cx="45719" cy="45719"/>
            </a:xfrm>
            <a:prstGeom prst="ellipse">
              <a:avLst/>
            </a:prstGeom>
            <a:solidFill>
              <a:srgbClr val="0D3059"/>
            </a:solidFill>
            <a:ln w="12700" cap="flat" cmpd="sng" algn="ctr">
              <a:noFill/>
              <a:prstDash val="solid"/>
              <a:round/>
              <a:headEnd type="none" w="sm" len="sm"/>
              <a:tailEnd type="none" w="sm" len="sm"/>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b="1" i="0" u="none" strike="noStrike" cap="none" normalizeH="0" baseline="0" dirty="0" smtClean="0">
                <a:ln>
                  <a:noFill/>
                </a:ln>
                <a:solidFill>
                  <a:schemeClr val="tx1"/>
                </a:solidFill>
                <a:effectLst/>
                <a:latin typeface="Arial" pitchFamily="-110" charset="0"/>
              </a:endParaRPr>
            </a:p>
          </p:txBody>
        </p:sp>
        <p:sp>
          <p:nvSpPr>
            <p:cNvPr id="14" name="Oval 13"/>
            <p:cNvSpPr/>
            <p:nvPr/>
          </p:nvSpPr>
          <p:spPr bwMode="auto">
            <a:xfrm>
              <a:off x="1676400" y="1981200"/>
              <a:ext cx="45719" cy="45719"/>
            </a:xfrm>
            <a:prstGeom prst="ellipse">
              <a:avLst/>
            </a:prstGeom>
            <a:solidFill>
              <a:srgbClr val="0D3059"/>
            </a:solidFill>
            <a:ln w="12700" cap="flat" cmpd="sng" algn="ctr">
              <a:noFill/>
              <a:prstDash val="solid"/>
              <a:round/>
              <a:headEnd type="none" w="sm" len="sm"/>
              <a:tailEnd type="none" w="sm" len="sm"/>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R="0" defTabSz="914400" rtl="0" eaLnBrk="0" fontAlgn="base" latinLnBrk="0" hangingPunct="0">
                <a:lnSpc>
                  <a:spcPct val="100000"/>
                </a:lnSpc>
                <a:spcBef>
                  <a:spcPct val="0"/>
                </a:spcBef>
                <a:spcAft>
                  <a:spcPct val="0"/>
                </a:spcAft>
                <a:buClrTx/>
                <a:buSzTx/>
                <a:buFontTx/>
                <a:buNone/>
                <a:tabLst/>
              </a:pPr>
              <a:endParaRPr kumimoji="0" lang="en-US" sz="1400" b="1" i="0" u="none" strike="noStrike" cap="none" normalizeH="0" baseline="0" dirty="0" smtClean="0">
                <a:ln>
                  <a:noFill/>
                </a:ln>
                <a:solidFill>
                  <a:schemeClr val="accent5"/>
                </a:solidFill>
                <a:effectLst/>
                <a:latin typeface="Arial" pitchFamily="-110" charset="0"/>
              </a:endParaRPr>
            </a:p>
          </p:txBody>
        </p:sp>
        <p:sp>
          <p:nvSpPr>
            <p:cNvPr id="15" name="Oval 14"/>
            <p:cNvSpPr/>
            <p:nvPr/>
          </p:nvSpPr>
          <p:spPr bwMode="auto">
            <a:xfrm>
              <a:off x="3314700" y="3171388"/>
              <a:ext cx="45719" cy="45719"/>
            </a:xfrm>
            <a:prstGeom prst="ellipse">
              <a:avLst/>
            </a:prstGeom>
            <a:solidFill>
              <a:srgbClr val="0D3059"/>
            </a:solidFill>
            <a:ln w="12700" cap="flat" cmpd="sng" algn="ctr">
              <a:noFill/>
              <a:prstDash val="solid"/>
              <a:round/>
              <a:headEnd type="none" w="sm" len="sm"/>
              <a:tailEnd type="none" w="sm" len="sm"/>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b="1" i="0" u="none" strike="noStrike" cap="none" normalizeH="0" baseline="0" dirty="0" smtClean="0">
                <a:ln>
                  <a:noFill/>
                </a:ln>
                <a:solidFill>
                  <a:schemeClr val="tx1"/>
                </a:solidFill>
                <a:effectLst/>
                <a:latin typeface="Arial" pitchFamily="-110" charset="0"/>
              </a:endParaRPr>
            </a:p>
          </p:txBody>
        </p:sp>
        <p:cxnSp>
          <p:nvCxnSpPr>
            <p:cNvPr id="17" name="Straight Connector 16"/>
            <p:cNvCxnSpPr>
              <a:stCxn id="8" idx="3"/>
              <a:endCxn id="13" idx="0"/>
            </p:cNvCxnSpPr>
            <p:nvPr/>
          </p:nvCxnSpPr>
          <p:spPr bwMode="auto">
            <a:xfrm>
              <a:off x="768695" y="2553624"/>
              <a:ext cx="16165" cy="1332576"/>
            </a:xfrm>
            <a:prstGeom prst="line">
              <a:avLst/>
            </a:prstGeom>
            <a:solidFill>
              <a:schemeClr val="accent1"/>
            </a:solidFill>
            <a:ln w="28575" cap="flat" cmpd="sng" algn="ctr">
              <a:solidFill>
                <a:srgbClr val="919191"/>
              </a:solidFill>
              <a:prstDash val="solid"/>
              <a:round/>
              <a:headEnd type="none" w="sm" len="sm"/>
              <a:tailEnd type="arrow" w="lg" len="lg"/>
            </a:ln>
            <a:effectLst/>
          </p:spPr>
        </p:cxnSp>
        <p:cxnSp>
          <p:nvCxnSpPr>
            <p:cNvPr id="18" name="Straight Connector 17"/>
            <p:cNvCxnSpPr>
              <a:stCxn id="13" idx="6"/>
              <a:endCxn id="9" idx="2"/>
            </p:cNvCxnSpPr>
            <p:nvPr/>
          </p:nvCxnSpPr>
          <p:spPr bwMode="auto">
            <a:xfrm>
              <a:off x="807719" y="3909060"/>
              <a:ext cx="944881" cy="76200"/>
            </a:xfrm>
            <a:prstGeom prst="line">
              <a:avLst/>
            </a:prstGeom>
            <a:solidFill>
              <a:schemeClr val="accent1"/>
            </a:solidFill>
            <a:ln w="28575" cap="flat" cmpd="sng" algn="ctr">
              <a:solidFill>
                <a:srgbClr val="919191"/>
              </a:solidFill>
              <a:prstDash val="solid"/>
              <a:round/>
              <a:headEnd type="none" w="sm" len="sm"/>
              <a:tailEnd type="arrow" w="lg" len="lg"/>
            </a:ln>
            <a:effectLst/>
          </p:spPr>
        </p:cxnSp>
        <p:cxnSp>
          <p:nvCxnSpPr>
            <p:cNvPr id="19" name="Straight Connector 18"/>
            <p:cNvCxnSpPr>
              <a:stCxn id="9" idx="7"/>
              <a:endCxn id="10" idx="4"/>
            </p:cNvCxnSpPr>
            <p:nvPr/>
          </p:nvCxnSpPr>
          <p:spPr bwMode="auto">
            <a:xfrm flipV="1">
              <a:off x="1791624" y="2712719"/>
              <a:ext cx="669636" cy="1256376"/>
            </a:xfrm>
            <a:prstGeom prst="line">
              <a:avLst/>
            </a:prstGeom>
            <a:solidFill>
              <a:schemeClr val="accent1"/>
            </a:solidFill>
            <a:ln w="28575" cap="flat" cmpd="sng" algn="ctr">
              <a:solidFill>
                <a:srgbClr val="919191"/>
              </a:solidFill>
              <a:prstDash val="solid"/>
              <a:round/>
              <a:headEnd type="none" w="sm" len="sm"/>
              <a:tailEnd type="arrow" w="lg" len="lg"/>
            </a:ln>
            <a:effectLst/>
          </p:spPr>
        </p:cxnSp>
        <p:cxnSp>
          <p:nvCxnSpPr>
            <p:cNvPr id="20" name="Straight Connector 19"/>
            <p:cNvCxnSpPr>
              <a:stCxn id="8" idx="7"/>
              <a:endCxn id="10" idx="2"/>
            </p:cNvCxnSpPr>
            <p:nvPr/>
          </p:nvCxnSpPr>
          <p:spPr bwMode="auto">
            <a:xfrm>
              <a:off x="801024" y="2521295"/>
              <a:ext cx="1637376" cy="168565"/>
            </a:xfrm>
            <a:prstGeom prst="line">
              <a:avLst/>
            </a:prstGeom>
            <a:solidFill>
              <a:schemeClr val="accent1"/>
            </a:solidFill>
            <a:ln w="28575" cap="flat" cmpd="sng" algn="ctr">
              <a:solidFill>
                <a:schemeClr val="bg2"/>
              </a:solidFill>
              <a:prstDash val="solid"/>
              <a:round/>
              <a:headEnd type="none" w="sm" len="sm"/>
              <a:tailEnd type="arrow" w="lg" len="lg"/>
            </a:ln>
            <a:effectLst/>
          </p:spPr>
        </p:cxnSp>
        <p:cxnSp>
          <p:nvCxnSpPr>
            <p:cNvPr id="21" name="Straight Connector 20"/>
            <p:cNvCxnSpPr>
              <a:stCxn id="13" idx="0"/>
              <a:endCxn id="10" idx="3"/>
            </p:cNvCxnSpPr>
            <p:nvPr/>
          </p:nvCxnSpPr>
          <p:spPr bwMode="auto">
            <a:xfrm flipV="1">
              <a:off x="784860" y="2706024"/>
              <a:ext cx="1660235" cy="1180176"/>
            </a:xfrm>
            <a:prstGeom prst="line">
              <a:avLst/>
            </a:prstGeom>
            <a:solidFill>
              <a:schemeClr val="accent1"/>
            </a:solidFill>
            <a:ln w="28575" cap="flat" cmpd="sng" algn="ctr">
              <a:solidFill>
                <a:srgbClr val="919191"/>
              </a:solidFill>
              <a:prstDash val="solid"/>
              <a:round/>
              <a:headEnd type="none" w="sm" len="sm"/>
              <a:tailEnd type="arrow" w="lg" len="lg"/>
            </a:ln>
            <a:effectLst/>
          </p:spPr>
        </p:cxnSp>
        <p:cxnSp>
          <p:nvCxnSpPr>
            <p:cNvPr id="22" name="Straight Connector 21"/>
            <p:cNvCxnSpPr>
              <a:stCxn id="8" idx="5"/>
              <a:endCxn id="9" idx="1"/>
            </p:cNvCxnSpPr>
            <p:nvPr/>
          </p:nvCxnSpPr>
          <p:spPr bwMode="auto">
            <a:xfrm>
              <a:off x="801024" y="2553624"/>
              <a:ext cx="958271" cy="1415471"/>
            </a:xfrm>
            <a:prstGeom prst="line">
              <a:avLst/>
            </a:prstGeom>
            <a:solidFill>
              <a:schemeClr val="accent1"/>
            </a:solidFill>
            <a:ln w="28575" cap="flat" cmpd="sng" algn="ctr">
              <a:solidFill>
                <a:srgbClr val="919191"/>
              </a:solidFill>
              <a:prstDash val="solid"/>
              <a:round/>
              <a:headEnd type="arrow" w="lg" len="lg"/>
              <a:tailEnd type="none" w="sm" len="sm"/>
            </a:ln>
            <a:effectLst/>
          </p:spPr>
        </p:cxnSp>
        <p:cxnSp>
          <p:nvCxnSpPr>
            <p:cNvPr id="23" name="Straight Connector 22"/>
            <p:cNvCxnSpPr>
              <a:stCxn id="9" idx="6"/>
              <a:endCxn id="11" idx="3"/>
            </p:cNvCxnSpPr>
            <p:nvPr/>
          </p:nvCxnSpPr>
          <p:spPr bwMode="auto">
            <a:xfrm flipV="1">
              <a:off x="1798319" y="3772824"/>
              <a:ext cx="951576" cy="212436"/>
            </a:xfrm>
            <a:prstGeom prst="line">
              <a:avLst/>
            </a:prstGeom>
            <a:solidFill>
              <a:schemeClr val="accent1"/>
            </a:solidFill>
            <a:ln w="28575" cap="flat" cmpd="sng" algn="ctr">
              <a:solidFill>
                <a:srgbClr val="919191"/>
              </a:solidFill>
              <a:prstDash val="solid"/>
              <a:round/>
              <a:headEnd type="none" w="sm" len="sm"/>
              <a:tailEnd type="arrow" w="lg" len="lg"/>
            </a:ln>
            <a:effectLst/>
          </p:spPr>
        </p:cxnSp>
        <p:cxnSp>
          <p:nvCxnSpPr>
            <p:cNvPr id="24" name="Straight Connector 23"/>
            <p:cNvCxnSpPr>
              <a:stCxn id="11" idx="7"/>
              <a:endCxn id="15" idx="3"/>
            </p:cNvCxnSpPr>
            <p:nvPr/>
          </p:nvCxnSpPr>
          <p:spPr bwMode="auto">
            <a:xfrm flipV="1">
              <a:off x="2782224" y="3210412"/>
              <a:ext cx="539171" cy="530083"/>
            </a:xfrm>
            <a:prstGeom prst="line">
              <a:avLst/>
            </a:prstGeom>
            <a:solidFill>
              <a:schemeClr val="accent1"/>
            </a:solidFill>
            <a:ln w="28575" cap="flat" cmpd="sng" algn="ctr">
              <a:solidFill>
                <a:srgbClr val="919191"/>
              </a:solidFill>
              <a:prstDash val="solid"/>
              <a:round/>
              <a:headEnd type="none" w="sm" len="sm"/>
              <a:tailEnd type="arrow" w="lg" len="lg"/>
            </a:ln>
            <a:effectLst/>
          </p:spPr>
        </p:cxnSp>
        <p:cxnSp>
          <p:nvCxnSpPr>
            <p:cNvPr id="25" name="Straight Connector 24"/>
            <p:cNvCxnSpPr>
              <a:stCxn id="15" idx="0"/>
              <a:endCxn id="12" idx="5"/>
            </p:cNvCxnSpPr>
            <p:nvPr/>
          </p:nvCxnSpPr>
          <p:spPr bwMode="auto">
            <a:xfrm flipH="1" flipV="1">
              <a:off x="2972724" y="2020224"/>
              <a:ext cx="364836" cy="1151164"/>
            </a:xfrm>
            <a:prstGeom prst="line">
              <a:avLst/>
            </a:prstGeom>
            <a:solidFill>
              <a:schemeClr val="accent1"/>
            </a:solidFill>
            <a:ln w="28575" cap="flat" cmpd="sng" algn="ctr">
              <a:solidFill>
                <a:srgbClr val="919191"/>
              </a:solidFill>
              <a:prstDash val="solid"/>
              <a:round/>
              <a:headEnd type="none" w="sm" len="sm"/>
              <a:tailEnd type="arrow" w="lg" len="lg"/>
            </a:ln>
            <a:effectLst/>
          </p:spPr>
        </p:cxnSp>
        <p:cxnSp>
          <p:nvCxnSpPr>
            <p:cNvPr id="26" name="Straight Connector 25"/>
            <p:cNvCxnSpPr>
              <a:stCxn id="14" idx="2"/>
              <a:endCxn id="8" idx="0"/>
            </p:cNvCxnSpPr>
            <p:nvPr/>
          </p:nvCxnSpPr>
          <p:spPr bwMode="auto">
            <a:xfrm flipH="1">
              <a:off x="784860" y="2004060"/>
              <a:ext cx="891540" cy="510540"/>
            </a:xfrm>
            <a:prstGeom prst="line">
              <a:avLst/>
            </a:prstGeom>
            <a:solidFill>
              <a:schemeClr val="accent1"/>
            </a:solidFill>
            <a:ln w="28575" cap="flat" cmpd="sng" algn="ctr">
              <a:solidFill>
                <a:srgbClr val="919191"/>
              </a:solidFill>
              <a:prstDash val="solid"/>
              <a:round/>
              <a:headEnd type="none" w="sm" len="sm"/>
              <a:tailEnd type="arrow" w="lg" len="lg"/>
            </a:ln>
            <a:effectLst/>
          </p:spPr>
        </p:cxnSp>
        <p:cxnSp>
          <p:nvCxnSpPr>
            <p:cNvPr id="27" name="Straight Connector 26"/>
            <p:cNvCxnSpPr>
              <a:stCxn id="14" idx="5"/>
              <a:endCxn id="10" idx="1"/>
            </p:cNvCxnSpPr>
            <p:nvPr/>
          </p:nvCxnSpPr>
          <p:spPr bwMode="auto">
            <a:xfrm>
              <a:off x="1715424" y="2020224"/>
              <a:ext cx="729671" cy="653471"/>
            </a:xfrm>
            <a:prstGeom prst="line">
              <a:avLst/>
            </a:prstGeom>
            <a:solidFill>
              <a:schemeClr val="accent1"/>
            </a:solidFill>
            <a:ln w="28575" cap="flat" cmpd="sng" algn="ctr">
              <a:solidFill>
                <a:srgbClr val="919191"/>
              </a:solidFill>
              <a:prstDash val="solid"/>
              <a:round/>
              <a:headEnd type="none" w="sm" len="sm"/>
              <a:tailEnd type="arrow" w="lg" len="lg"/>
            </a:ln>
            <a:effectLst/>
          </p:spPr>
        </p:cxnSp>
        <p:cxnSp>
          <p:nvCxnSpPr>
            <p:cNvPr id="28" name="Straight Connector 27"/>
            <p:cNvCxnSpPr>
              <a:stCxn id="10" idx="5"/>
              <a:endCxn id="15" idx="1"/>
            </p:cNvCxnSpPr>
            <p:nvPr/>
          </p:nvCxnSpPr>
          <p:spPr bwMode="auto">
            <a:xfrm>
              <a:off x="2477424" y="2706024"/>
              <a:ext cx="843971" cy="472059"/>
            </a:xfrm>
            <a:prstGeom prst="line">
              <a:avLst/>
            </a:prstGeom>
            <a:solidFill>
              <a:schemeClr val="accent1"/>
            </a:solidFill>
            <a:ln w="28575" cap="flat" cmpd="sng" algn="ctr">
              <a:solidFill>
                <a:srgbClr val="919191"/>
              </a:solidFill>
              <a:prstDash val="solid"/>
              <a:round/>
              <a:headEnd type="none" w="sm" len="sm"/>
              <a:tailEnd type="arrow" w="lg" len="lg"/>
            </a:ln>
            <a:effectLst/>
          </p:spPr>
        </p:cxnSp>
        <p:cxnSp>
          <p:nvCxnSpPr>
            <p:cNvPr id="29" name="Straight Connector 28"/>
            <p:cNvCxnSpPr>
              <a:stCxn id="10" idx="7"/>
              <a:endCxn id="12" idx="3"/>
            </p:cNvCxnSpPr>
            <p:nvPr/>
          </p:nvCxnSpPr>
          <p:spPr bwMode="auto">
            <a:xfrm flipV="1">
              <a:off x="2477424" y="2020224"/>
              <a:ext cx="462971" cy="653471"/>
            </a:xfrm>
            <a:prstGeom prst="line">
              <a:avLst/>
            </a:prstGeom>
            <a:solidFill>
              <a:schemeClr val="accent1"/>
            </a:solidFill>
            <a:ln w="28575" cap="flat" cmpd="sng" algn="ctr">
              <a:solidFill>
                <a:srgbClr val="919191"/>
              </a:solidFill>
              <a:prstDash val="solid"/>
              <a:round/>
              <a:headEnd type="none" w="sm" len="sm"/>
              <a:tailEnd type="arrow" w="lg" len="lg"/>
            </a:ln>
            <a:effectLst/>
          </p:spPr>
        </p:cxnSp>
        <p:cxnSp>
          <p:nvCxnSpPr>
            <p:cNvPr id="16" name="Straight Connector 15"/>
            <p:cNvCxnSpPr>
              <a:stCxn id="14" idx="7"/>
              <a:endCxn id="12" idx="1"/>
            </p:cNvCxnSpPr>
            <p:nvPr/>
          </p:nvCxnSpPr>
          <p:spPr bwMode="auto">
            <a:xfrm>
              <a:off x="1715424" y="1987895"/>
              <a:ext cx="1224971" cy="0"/>
            </a:xfrm>
            <a:prstGeom prst="line">
              <a:avLst/>
            </a:prstGeom>
            <a:solidFill>
              <a:schemeClr val="accent1"/>
            </a:solidFill>
            <a:ln w="28575" cap="flat" cmpd="sng" algn="ctr">
              <a:solidFill>
                <a:srgbClr val="919191"/>
              </a:solidFill>
              <a:prstDash val="solid"/>
              <a:round/>
              <a:headEnd type="arrow" w="lg" len="lg"/>
              <a:tailEnd type="arrow" w="lg" len="lg"/>
            </a:ln>
            <a:effectLst/>
          </p:spPr>
        </p:cxnSp>
      </p:grpSp>
      <p:sp>
        <p:nvSpPr>
          <p:cNvPr id="30" name="Rectangle 29"/>
          <p:cNvSpPr/>
          <p:nvPr/>
        </p:nvSpPr>
        <p:spPr bwMode="auto">
          <a:xfrm>
            <a:off x="5638800" y="1758752"/>
            <a:ext cx="304800" cy="3048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110" charset="0"/>
              </a:rPr>
              <a:t>0</a:t>
            </a:r>
          </a:p>
        </p:txBody>
      </p:sp>
      <p:sp>
        <p:nvSpPr>
          <p:cNvPr id="31" name="Rectangle 30"/>
          <p:cNvSpPr/>
          <p:nvPr/>
        </p:nvSpPr>
        <p:spPr bwMode="auto">
          <a:xfrm>
            <a:off x="5638800" y="2063552"/>
            <a:ext cx="304800" cy="304800"/>
          </a:xfrm>
          <a:prstGeom prst="rect">
            <a:avLst/>
          </a:prstGeom>
          <a:solidFill>
            <a:schemeClr val="accent5"/>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110" charset="0"/>
              </a:rPr>
              <a:t>1</a:t>
            </a:r>
          </a:p>
        </p:txBody>
      </p:sp>
      <p:sp>
        <p:nvSpPr>
          <p:cNvPr id="32" name="Rectangle 31"/>
          <p:cNvSpPr/>
          <p:nvPr/>
        </p:nvSpPr>
        <p:spPr bwMode="auto">
          <a:xfrm>
            <a:off x="5638800" y="2368352"/>
            <a:ext cx="304800" cy="304800"/>
          </a:xfrm>
          <a:prstGeom prst="rect">
            <a:avLst/>
          </a:prstGeom>
          <a:solidFill>
            <a:srgbClr val="FFFFFF"/>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110" charset="0"/>
              </a:rPr>
              <a:t>0</a:t>
            </a:r>
          </a:p>
        </p:txBody>
      </p:sp>
      <p:sp>
        <p:nvSpPr>
          <p:cNvPr id="33" name="Rectangle 32"/>
          <p:cNvSpPr/>
          <p:nvPr/>
        </p:nvSpPr>
        <p:spPr bwMode="auto">
          <a:xfrm>
            <a:off x="5638800" y="2673152"/>
            <a:ext cx="304800" cy="304800"/>
          </a:xfrm>
          <a:prstGeom prst="rect">
            <a:avLst/>
          </a:prstGeom>
          <a:solidFill>
            <a:srgbClr val="FFFFFF"/>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110" charset="0"/>
              </a:rPr>
              <a:t>0</a:t>
            </a:r>
          </a:p>
        </p:txBody>
      </p:sp>
      <p:sp>
        <p:nvSpPr>
          <p:cNvPr id="34" name="Rectangle 33"/>
          <p:cNvSpPr/>
          <p:nvPr/>
        </p:nvSpPr>
        <p:spPr bwMode="auto">
          <a:xfrm>
            <a:off x="5638800" y="2977952"/>
            <a:ext cx="304800" cy="304800"/>
          </a:xfrm>
          <a:prstGeom prst="rect">
            <a:avLst/>
          </a:prstGeom>
          <a:solidFill>
            <a:srgbClr val="FFFFFF"/>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110" charset="0"/>
              </a:rPr>
              <a:t>0</a:t>
            </a:r>
          </a:p>
        </p:txBody>
      </p:sp>
      <p:sp>
        <p:nvSpPr>
          <p:cNvPr id="35" name="Rectangle 34"/>
          <p:cNvSpPr/>
          <p:nvPr/>
        </p:nvSpPr>
        <p:spPr bwMode="auto">
          <a:xfrm>
            <a:off x="5638800" y="3282752"/>
            <a:ext cx="304800" cy="304800"/>
          </a:xfrm>
          <a:prstGeom prst="rect">
            <a:avLst/>
          </a:prstGeom>
          <a:solidFill>
            <a:srgbClr val="FFFFFF"/>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110" charset="0"/>
              </a:rPr>
              <a:t>0</a:t>
            </a:r>
          </a:p>
        </p:txBody>
      </p:sp>
      <p:sp>
        <p:nvSpPr>
          <p:cNvPr id="36" name="Rectangle 35"/>
          <p:cNvSpPr/>
          <p:nvPr/>
        </p:nvSpPr>
        <p:spPr bwMode="auto">
          <a:xfrm>
            <a:off x="5638800" y="3587552"/>
            <a:ext cx="304800" cy="304800"/>
          </a:xfrm>
          <a:prstGeom prst="rect">
            <a:avLst/>
          </a:prstGeom>
          <a:solidFill>
            <a:srgbClr val="FFFFFF"/>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b="1" dirty="0"/>
              <a:t>0</a:t>
            </a:r>
            <a:endParaRPr kumimoji="0" lang="en-US" sz="1400" b="1" i="0" u="none" strike="noStrike" cap="none" normalizeH="0" baseline="0" dirty="0" smtClean="0">
              <a:ln>
                <a:noFill/>
              </a:ln>
              <a:solidFill>
                <a:schemeClr val="tx1"/>
              </a:solidFill>
              <a:effectLst/>
              <a:latin typeface="Arial" pitchFamily="-110" charset="0"/>
            </a:endParaRPr>
          </a:p>
        </p:txBody>
      </p:sp>
      <p:sp>
        <p:nvSpPr>
          <p:cNvPr id="37" name="Rectangle 36"/>
          <p:cNvSpPr/>
          <p:nvPr/>
        </p:nvSpPr>
        <p:spPr bwMode="auto">
          <a:xfrm>
            <a:off x="5638800" y="3892352"/>
            <a:ext cx="304800" cy="304800"/>
          </a:xfrm>
          <a:prstGeom prst="rect">
            <a:avLst/>
          </a:prstGeom>
          <a:solidFill>
            <a:srgbClr val="FFFFFF"/>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110" charset="0"/>
              </a:rPr>
              <a:t>0</a:t>
            </a:r>
          </a:p>
        </p:txBody>
      </p:sp>
      <p:sp>
        <p:nvSpPr>
          <p:cNvPr id="38" name="Rectangle 37"/>
          <p:cNvSpPr/>
          <p:nvPr/>
        </p:nvSpPr>
        <p:spPr bwMode="auto">
          <a:xfrm>
            <a:off x="5943600" y="1758752"/>
            <a:ext cx="304800" cy="304800"/>
          </a:xfrm>
          <a:prstGeom prst="rect">
            <a:avLst/>
          </a:prstGeom>
          <a:solidFill>
            <a:schemeClr val="accent5"/>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110" charset="0"/>
              </a:rPr>
              <a:t>1</a:t>
            </a:r>
          </a:p>
        </p:txBody>
      </p:sp>
      <p:sp>
        <p:nvSpPr>
          <p:cNvPr id="39" name="Rectangle 38"/>
          <p:cNvSpPr/>
          <p:nvPr/>
        </p:nvSpPr>
        <p:spPr bwMode="auto">
          <a:xfrm>
            <a:off x="5943600" y="2063552"/>
            <a:ext cx="304800" cy="304800"/>
          </a:xfrm>
          <a:prstGeom prst="rect">
            <a:avLst/>
          </a:prstGeom>
          <a:solidFill>
            <a:srgbClr val="FFFFFF"/>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110" charset="0"/>
              </a:rPr>
              <a:t>0</a:t>
            </a:r>
          </a:p>
        </p:txBody>
      </p:sp>
      <p:sp>
        <p:nvSpPr>
          <p:cNvPr id="40" name="Rectangle 39"/>
          <p:cNvSpPr/>
          <p:nvPr/>
        </p:nvSpPr>
        <p:spPr bwMode="auto">
          <a:xfrm>
            <a:off x="5943600" y="2368352"/>
            <a:ext cx="304800" cy="304800"/>
          </a:xfrm>
          <a:prstGeom prst="rect">
            <a:avLst/>
          </a:prstGeom>
          <a:solidFill>
            <a:schemeClr val="accent5"/>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110" charset="0"/>
              </a:rPr>
              <a:t>1</a:t>
            </a:r>
          </a:p>
        </p:txBody>
      </p:sp>
      <p:sp>
        <p:nvSpPr>
          <p:cNvPr id="41" name="Rectangle 40"/>
          <p:cNvSpPr/>
          <p:nvPr/>
        </p:nvSpPr>
        <p:spPr bwMode="auto">
          <a:xfrm>
            <a:off x="5943600" y="2673152"/>
            <a:ext cx="304800" cy="304800"/>
          </a:xfrm>
          <a:prstGeom prst="rect">
            <a:avLst/>
          </a:prstGeom>
          <a:solidFill>
            <a:srgbClr val="FFFFFF"/>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110" charset="0"/>
              </a:rPr>
              <a:t>0</a:t>
            </a:r>
          </a:p>
        </p:txBody>
      </p:sp>
      <p:sp>
        <p:nvSpPr>
          <p:cNvPr id="42" name="Rectangle 41"/>
          <p:cNvSpPr/>
          <p:nvPr/>
        </p:nvSpPr>
        <p:spPr bwMode="auto">
          <a:xfrm>
            <a:off x="5943600" y="2977952"/>
            <a:ext cx="304800" cy="304800"/>
          </a:xfrm>
          <a:prstGeom prst="rect">
            <a:avLst/>
          </a:prstGeom>
          <a:solidFill>
            <a:srgbClr val="FFFFFF"/>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110" charset="0"/>
              </a:rPr>
              <a:t>0</a:t>
            </a:r>
          </a:p>
        </p:txBody>
      </p:sp>
      <p:sp>
        <p:nvSpPr>
          <p:cNvPr id="43" name="Rectangle 42"/>
          <p:cNvSpPr/>
          <p:nvPr/>
        </p:nvSpPr>
        <p:spPr bwMode="auto">
          <a:xfrm>
            <a:off x="5943600" y="3282752"/>
            <a:ext cx="304800" cy="304800"/>
          </a:xfrm>
          <a:prstGeom prst="rect">
            <a:avLst/>
          </a:prstGeom>
          <a:solidFill>
            <a:srgbClr val="FFFFFF"/>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110" charset="0"/>
              </a:rPr>
              <a:t>0</a:t>
            </a:r>
          </a:p>
        </p:txBody>
      </p:sp>
      <p:sp>
        <p:nvSpPr>
          <p:cNvPr id="44" name="Rectangle 43"/>
          <p:cNvSpPr/>
          <p:nvPr/>
        </p:nvSpPr>
        <p:spPr bwMode="auto">
          <a:xfrm>
            <a:off x="5943600" y="3587552"/>
            <a:ext cx="304800" cy="304800"/>
          </a:xfrm>
          <a:prstGeom prst="rect">
            <a:avLst/>
          </a:prstGeom>
          <a:solidFill>
            <a:srgbClr val="FFFFFF"/>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110" charset="0"/>
              </a:rPr>
              <a:t>0</a:t>
            </a:r>
          </a:p>
        </p:txBody>
      </p:sp>
      <p:sp>
        <p:nvSpPr>
          <p:cNvPr id="45" name="Rectangle 44"/>
          <p:cNvSpPr/>
          <p:nvPr/>
        </p:nvSpPr>
        <p:spPr bwMode="auto">
          <a:xfrm>
            <a:off x="5943600" y="3892352"/>
            <a:ext cx="304800" cy="304800"/>
          </a:xfrm>
          <a:prstGeom prst="rect">
            <a:avLst/>
          </a:prstGeom>
          <a:solidFill>
            <a:schemeClr val="accent5"/>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110" charset="0"/>
              </a:rPr>
              <a:t>1</a:t>
            </a:r>
          </a:p>
        </p:txBody>
      </p:sp>
      <p:sp>
        <p:nvSpPr>
          <p:cNvPr id="46" name="Rectangle 45"/>
          <p:cNvSpPr/>
          <p:nvPr/>
        </p:nvSpPr>
        <p:spPr bwMode="auto">
          <a:xfrm>
            <a:off x="6248400" y="1758752"/>
            <a:ext cx="304800" cy="304800"/>
          </a:xfrm>
          <a:prstGeom prst="rect">
            <a:avLst/>
          </a:prstGeom>
          <a:solidFill>
            <a:srgbClr val="FFFFFF"/>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110" charset="0"/>
              </a:rPr>
              <a:t>0</a:t>
            </a:r>
          </a:p>
        </p:txBody>
      </p:sp>
      <p:sp>
        <p:nvSpPr>
          <p:cNvPr id="47" name="Rectangle 46"/>
          <p:cNvSpPr/>
          <p:nvPr/>
        </p:nvSpPr>
        <p:spPr bwMode="auto">
          <a:xfrm>
            <a:off x="6248400" y="2063552"/>
            <a:ext cx="304800" cy="3048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110" charset="0"/>
              </a:rPr>
              <a:t>0</a:t>
            </a:r>
          </a:p>
        </p:txBody>
      </p:sp>
      <p:sp>
        <p:nvSpPr>
          <p:cNvPr id="48" name="Rectangle 47"/>
          <p:cNvSpPr/>
          <p:nvPr/>
        </p:nvSpPr>
        <p:spPr bwMode="auto">
          <a:xfrm>
            <a:off x="6248400" y="2368352"/>
            <a:ext cx="304800" cy="304800"/>
          </a:xfrm>
          <a:prstGeom prst="rect">
            <a:avLst/>
          </a:prstGeom>
          <a:solidFill>
            <a:srgbClr val="FFFFFF"/>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110" charset="0"/>
              </a:rPr>
              <a:t>0</a:t>
            </a:r>
          </a:p>
        </p:txBody>
      </p:sp>
      <p:sp>
        <p:nvSpPr>
          <p:cNvPr id="49" name="Rectangle 48"/>
          <p:cNvSpPr/>
          <p:nvPr/>
        </p:nvSpPr>
        <p:spPr bwMode="auto">
          <a:xfrm>
            <a:off x="6248400" y="2673152"/>
            <a:ext cx="304800" cy="304800"/>
          </a:xfrm>
          <a:prstGeom prst="rect">
            <a:avLst/>
          </a:prstGeom>
          <a:solidFill>
            <a:schemeClr val="accent5"/>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110" charset="0"/>
              </a:rPr>
              <a:t>1</a:t>
            </a:r>
          </a:p>
        </p:txBody>
      </p:sp>
      <p:sp>
        <p:nvSpPr>
          <p:cNvPr id="50" name="Rectangle 49"/>
          <p:cNvSpPr/>
          <p:nvPr/>
        </p:nvSpPr>
        <p:spPr bwMode="auto">
          <a:xfrm>
            <a:off x="6248400" y="2977952"/>
            <a:ext cx="304800" cy="304800"/>
          </a:xfrm>
          <a:prstGeom prst="rect">
            <a:avLst/>
          </a:prstGeom>
          <a:solidFill>
            <a:srgbClr val="FFFFFF"/>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110" charset="0"/>
              </a:rPr>
              <a:t>0</a:t>
            </a:r>
          </a:p>
        </p:txBody>
      </p:sp>
      <p:sp>
        <p:nvSpPr>
          <p:cNvPr id="51" name="Rectangle 50"/>
          <p:cNvSpPr/>
          <p:nvPr/>
        </p:nvSpPr>
        <p:spPr bwMode="auto">
          <a:xfrm>
            <a:off x="6248400" y="3282752"/>
            <a:ext cx="304800" cy="304800"/>
          </a:xfrm>
          <a:prstGeom prst="rect">
            <a:avLst/>
          </a:prstGeom>
          <a:solidFill>
            <a:srgbClr val="FFFFFF"/>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110" charset="0"/>
              </a:rPr>
              <a:t>0</a:t>
            </a:r>
          </a:p>
        </p:txBody>
      </p:sp>
      <p:sp>
        <p:nvSpPr>
          <p:cNvPr id="52" name="Rectangle 51"/>
          <p:cNvSpPr/>
          <p:nvPr/>
        </p:nvSpPr>
        <p:spPr bwMode="auto">
          <a:xfrm>
            <a:off x="6248400" y="3587552"/>
            <a:ext cx="304800" cy="304800"/>
          </a:xfrm>
          <a:prstGeom prst="rect">
            <a:avLst/>
          </a:prstGeom>
          <a:solidFill>
            <a:srgbClr val="FFFFFF"/>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110" charset="0"/>
              </a:rPr>
              <a:t>0</a:t>
            </a:r>
          </a:p>
        </p:txBody>
      </p:sp>
      <p:sp>
        <p:nvSpPr>
          <p:cNvPr id="53" name="Rectangle 52"/>
          <p:cNvSpPr/>
          <p:nvPr/>
        </p:nvSpPr>
        <p:spPr bwMode="auto">
          <a:xfrm>
            <a:off x="6248400" y="3892352"/>
            <a:ext cx="304800" cy="304800"/>
          </a:xfrm>
          <a:prstGeom prst="rect">
            <a:avLst/>
          </a:prstGeom>
          <a:solidFill>
            <a:schemeClr val="accent5"/>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110" charset="0"/>
              </a:rPr>
              <a:t>1</a:t>
            </a:r>
          </a:p>
        </p:txBody>
      </p:sp>
      <p:sp>
        <p:nvSpPr>
          <p:cNvPr id="54" name="Rectangle 53"/>
          <p:cNvSpPr/>
          <p:nvPr/>
        </p:nvSpPr>
        <p:spPr bwMode="auto">
          <a:xfrm>
            <a:off x="6553200" y="1758752"/>
            <a:ext cx="304800" cy="304800"/>
          </a:xfrm>
          <a:prstGeom prst="rect">
            <a:avLst/>
          </a:prstGeom>
          <a:solidFill>
            <a:srgbClr val="FFFFFF"/>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110" charset="0"/>
              </a:rPr>
              <a:t>0</a:t>
            </a:r>
          </a:p>
        </p:txBody>
      </p:sp>
      <p:sp>
        <p:nvSpPr>
          <p:cNvPr id="55" name="Rectangle 54"/>
          <p:cNvSpPr/>
          <p:nvPr/>
        </p:nvSpPr>
        <p:spPr bwMode="auto">
          <a:xfrm>
            <a:off x="6553200" y="2063552"/>
            <a:ext cx="304800" cy="304800"/>
          </a:xfrm>
          <a:prstGeom prst="rect">
            <a:avLst/>
          </a:prstGeom>
          <a:solidFill>
            <a:srgbClr val="FFFFFF"/>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110" charset="0"/>
              </a:rPr>
              <a:t>0</a:t>
            </a:r>
          </a:p>
        </p:txBody>
      </p:sp>
      <p:sp>
        <p:nvSpPr>
          <p:cNvPr id="56" name="Rectangle 55"/>
          <p:cNvSpPr/>
          <p:nvPr/>
        </p:nvSpPr>
        <p:spPr bwMode="auto">
          <a:xfrm>
            <a:off x="6553200" y="2368352"/>
            <a:ext cx="304800" cy="304800"/>
          </a:xfrm>
          <a:prstGeom prst="rect">
            <a:avLst/>
          </a:prstGeom>
          <a:solidFill>
            <a:srgbClr val="FFFFFF"/>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b="1" dirty="0"/>
              <a:t>0</a:t>
            </a:r>
            <a:endParaRPr kumimoji="0" lang="en-US" sz="1400" b="1" i="0" u="none" strike="noStrike" cap="none" normalizeH="0" baseline="0" dirty="0" smtClean="0">
              <a:ln>
                <a:noFill/>
              </a:ln>
              <a:solidFill>
                <a:schemeClr val="tx1"/>
              </a:solidFill>
              <a:effectLst/>
              <a:latin typeface="Arial" pitchFamily="-110" charset="0"/>
            </a:endParaRPr>
          </a:p>
        </p:txBody>
      </p:sp>
      <p:sp>
        <p:nvSpPr>
          <p:cNvPr id="57" name="Rectangle 56"/>
          <p:cNvSpPr/>
          <p:nvPr/>
        </p:nvSpPr>
        <p:spPr bwMode="auto">
          <a:xfrm>
            <a:off x="6553200" y="2673152"/>
            <a:ext cx="304800" cy="304800"/>
          </a:xfrm>
          <a:prstGeom prst="rect">
            <a:avLst/>
          </a:prstGeom>
          <a:solidFill>
            <a:srgbClr val="FFFFFF"/>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110" charset="0"/>
              </a:rPr>
              <a:t>0</a:t>
            </a:r>
          </a:p>
        </p:txBody>
      </p:sp>
      <p:sp>
        <p:nvSpPr>
          <p:cNvPr id="58" name="Rectangle 57"/>
          <p:cNvSpPr/>
          <p:nvPr/>
        </p:nvSpPr>
        <p:spPr bwMode="auto">
          <a:xfrm>
            <a:off x="6553200" y="2977952"/>
            <a:ext cx="304800" cy="304800"/>
          </a:xfrm>
          <a:prstGeom prst="rect">
            <a:avLst/>
          </a:prstGeom>
          <a:solidFill>
            <a:schemeClr val="accent5"/>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110" charset="0"/>
              </a:rPr>
              <a:t>1</a:t>
            </a:r>
          </a:p>
        </p:txBody>
      </p:sp>
      <p:sp>
        <p:nvSpPr>
          <p:cNvPr id="59" name="Rectangle 58"/>
          <p:cNvSpPr/>
          <p:nvPr/>
        </p:nvSpPr>
        <p:spPr bwMode="auto">
          <a:xfrm>
            <a:off x="6553200" y="3282752"/>
            <a:ext cx="304800" cy="304800"/>
          </a:xfrm>
          <a:prstGeom prst="rect">
            <a:avLst/>
          </a:prstGeom>
          <a:solidFill>
            <a:srgbClr val="FFFFFF"/>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110" charset="0"/>
              </a:rPr>
              <a:t>0</a:t>
            </a:r>
          </a:p>
        </p:txBody>
      </p:sp>
      <p:sp>
        <p:nvSpPr>
          <p:cNvPr id="60" name="Rectangle 59"/>
          <p:cNvSpPr/>
          <p:nvPr/>
        </p:nvSpPr>
        <p:spPr bwMode="auto">
          <a:xfrm>
            <a:off x="6553200" y="3587552"/>
            <a:ext cx="304800" cy="304800"/>
          </a:xfrm>
          <a:prstGeom prst="rect">
            <a:avLst/>
          </a:prstGeom>
          <a:solidFill>
            <a:srgbClr val="FFFFFF"/>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110" charset="0"/>
              </a:rPr>
              <a:t>0</a:t>
            </a:r>
          </a:p>
        </p:txBody>
      </p:sp>
      <p:sp>
        <p:nvSpPr>
          <p:cNvPr id="61" name="Rectangle 60"/>
          <p:cNvSpPr/>
          <p:nvPr/>
        </p:nvSpPr>
        <p:spPr bwMode="auto">
          <a:xfrm>
            <a:off x="6553200" y="3892352"/>
            <a:ext cx="304800" cy="304800"/>
          </a:xfrm>
          <a:prstGeom prst="rect">
            <a:avLst/>
          </a:prstGeom>
          <a:solidFill>
            <a:srgbClr val="FFFFFF"/>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110" charset="0"/>
              </a:rPr>
              <a:t>0</a:t>
            </a:r>
          </a:p>
        </p:txBody>
      </p:sp>
      <p:sp>
        <p:nvSpPr>
          <p:cNvPr id="62" name="Rectangle 61"/>
          <p:cNvSpPr/>
          <p:nvPr/>
        </p:nvSpPr>
        <p:spPr bwMode="auto">
          <a:xfrm>
            <a:off x="6858000" y="1758752"/>
            <a:ext cx="304800" cy="304800"/>
          </a:xfrm>
          <a:prstGeom prst="rect">
            <a:avLst/>
          </a:prstGeom>
          <a:solidFill>
            <a:srgbClr val="FFFFFF"/>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110" charset="0"/>
              </a:rPr>
              <a:t>0</a:t>
            </a:r>
          </a:p>
        </p:txBody>
      </p:sp>
      <p:sp>
        <p:nvSpPr>
          <p:cNvPr id="63" name="Rectangle 62"/>
          <p:cNvSpPr/>
          <p:nvPr/>
        </p:nvSpPr>
        <p:spPr bwMode="auto">
          <a:xfrm>
            <a:off x="6858000" y="2063552"/>
            <a:ext cx="304800" cy="304800"/>
          </a:xfrm>
          <a:prstGeom prst="rect">
            <a:avLst/>
          </a:prstGeom>
          <a:solidFill>
            <a:srgbClr val="FFFFFF"/>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110" charset="0"/>
              </a:rPr>
              <a:t>0</a:t>
            </a:r>
          </a:p>
        </p:txBody>
      </p:sp>
      <p:sp>
        <p:nvSpPr>
          <p:cNvPr id="64" name="Rectangle 63"/>
          <p:cNvSpPr/>
          <p:nvPr/>
        </p:nvSpPr>
        <p:spPr bwMode="auto">
          <a:xfrm>
            <a:off x="6858000" y="2368352"/>
            <a:ext cx="304800" cy="304800"/>
          </a:xfrm>
          <a:prstGeom prst="rect">
            <a:avLst/>
          </a:prstGeom>
          <a:solidFill>
            <a:srgbClr val="FFFFFF"/>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110" charset="0"/>
              </a:rPr>
              <a:t>0</a:t>
            </a:r>
          </a:p>
        </p:txBody>
      </p:sp>
      <p:sp>
        <p:nvSpPr>
          <p:cNvPr id="65" name="Rectangle 64"/>
          <p:cNvSpPr/>
          <p:nvPr/>
        </p:nvSpPr>
        <p:spPr bwMode="auto">
          <a:xfrm>
            <a:off x="6858000" y="2673152"/>
            <a:ext cx="304800" cy="304800"/>
          </a:xfrm>
          <a:prstGeom prst="rect">
            <a:avLst/>
          </a:prstGeom>
          <a:solidFill>
            <a:srgbClr val="FFFFFF"/>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110" charset="0"/>
              </a:rPr>
              <a:t>0</a:t>
            </a:r>
          </a:p>
        </p:txBody>
      </p:sp>
      <p:sp>
        <p:nvSpPr>
          <p:cNvPr id="66" name="Rectangle 65"/>
          <p:cNvSpPr/>
          <p:nvPr/>
        </p:nvSpPr>
        <p:spPr bwMode="auto">
          <a:xfrm>
            <a:off x="6858000" y="2977952"/>
            <a:ext cx="304800" cy="304800"/>
          </a:xfrm>
          <a:prstGeom prst="rect">
            <a:avLst/>
          </a:prstGeom>
          <a:solidFill>
            <a:srgbClr val="FFFFFF"/>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110" charset="0"/>
              </a:rPr>
              <a:t>0</a:t>
            </a:r>
          </a:p>
        </p:txBody>
      </p:sp>
      <p:sp>
        <p:nvSpPr>
          <p:cNvPr id="67" name="Rectangle 66"/>
          <p:cNvSpPr/>
          <p:nvPr/>
        </p:nvSpPr>
        <p:spPr bwMode="auto">
          <a:xfrm>
            <a:off x="6858000" y="3282752"/>
            <a:ext cx="304800" cy="304800"/>
          </a:xfrm>
          <a:prstGeom prst="rect">
            <a:avLst/>
          </a:prstGeom>
          <a:solidFill>
            <a:schemeClr val="accent5"/>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110" charset="0"/>
              </a:rPr>
              <a:t>1</a:t>
            </a:r>
          </a:p>
        </p:txBody>
      </p:sp>
      <p:sp>
        <p:nvSpPr>
          <p:cNvPr id="68" name="Rectangle 67"/>
          <p:cNvSpPr/>
          <p:nvPr/>
        </p:nvSpPr>
        <p:spPr bwMode="auto">
          <a:xfrm>
            <a:off x="6858000" y="3587552"/>
            <a:ext cx="304800" cy="304800"/>
          </a:xfrm>
          <a:prstGeom prst="rect">
            <a:avLst/>
          </a:prstGeom>
          <a:solidFill>
            <a:srgbClr val="FFFFFF"/>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110" charset="0"/>
              </a:rPr>
              <a:t>0</a:t>
            </a:r>
          </a:p>
        </p:txBody>
      </p:sp>
      <p:sp>
        <p:nvSpPr>
          <p:cNvPr id="69" name="Rectangle 68"/>
          <p:cNvSpPr/>
          <p:nvPr/>
        </p:nvSpPr>
        <p:spPr bwMode="auto">
          <a:xfrm>
            <a:off x="6858000" y="3892352"/>
            <a:ext cx="304800" cy="304800"/>
          </a:xfrm>
          <a:prstGeom prst="rect">
            <a:avLst/>
          </a:prstGeom>
          <a:solidFill>
            <a:srgbClr val="FFFFFF"/>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110" charset="0"/>
              </a:rPr>
              <a:t>0</a:t>
            </a:r>
          </a:p>
        </p:txBody>
      </p:sp>
      <p:sp>
        <p:nvSpPr>
          <p:cNvPr id="70" name="Rectangle 69"/>
          <p:cNvSpPr/>
          <p:nvPr/>
        </p:nvSpPr>
        <p:spPr bwMode="auto">
          <a:xfrm>
            <a:off x="7162800" y="1758752"/>
            <a:ext cx="304800" cy="304800"/>
          </a:xfrm>
          <a:prstGeom prst="rect">
            <a:avLst/>
          </a:prstGeom>
          <a:solidFill>
            <a:srgbClr val="FFFFFF"/>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110" charset="0"/>
              </a:rPr>
              <a:t>0</a:t>
            </a:r>
          </a:p>
        </p:txBody>
      </p:sp>
      <p:sp>
        <p:nvSpPr>
          <p:cNvPr id="71" name="Rectangle 70"/>
          <p:cNvSpPr/>
          <p:nvPr/>
        </p:nvSpPr>
        <p:spPr bwMode="auto">
          <a:xfrm>
            <a:off x="7162800" y="2063552"/>
            <a:ext cx="304800" cy="304800"/>
          </a:xfrm>
          <a:prstGeom prst="rect">
            <a:avLst/>
          </a:prstGeom>
          <a:solidFill>
            <a:srgbClr val="FFFFFF"/>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110" charset="0"/>
              </a:rPr>
              <a:t>0</a:t>
            </a:r>
          </a:p>
        </p:txBody>
      </p:sp>
      <p:sp>
        <p:nvSpPr>
          <p:cNvPr id="72" name="Rectangle 71"/>
          <p:cNvSpPr/>
          <p:nvPr/>
        </p:nvSpPr>
        <p:spPr bwMode="auto">
          <a:xfrm>
            <a:off x="7162800" y="2368352"/>
            <a:ext cx="304800" cy="304800"/>
          </a:xfrm>
          <a:prstGeom prst="rect">
            <a:avLst/>
          </a:prstGeom>
          <a:solidFill>
            <a:srgbClr val="FFFFFF"/>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110" charset="0"/>
              </a:rPr>
              <a:t>0</a:t>
            </a:r>
          </a:p>
        </p:txBody>
      </p:sp>
      <p:sp>
        <p:nvSpPr>
          <p:cNvPr id="73" name="Rectangle 72"/>
          <p:cNvSpPr/>
          <p:nvPr/>
        </p:nvSpPr>
        <p:spPr bwMode="auto">
          <a:xfrm>
            <a:off x="7162800" y="2673152"/>
            <a:ext cx="304800" cy="304800"/>
          </a:xfrm>
          <a:prstGeom prst="rect">
            <a:avLst/>
          </a:prstGeom>
          <a:solidFill>
            <a:srgbClr val="FFFFFF"/>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110" charset="0"/>
              </a:rPr>
              <a:t>0</a:t>
            </a:r>
          </a:p>
        </p:txBody>
      </p:sp>
      <p:sp>
        <p:nvSpPr>
          <p:cNvPr id="74" name="Rectangle 73"/>
          <p:cNvSpPr/>
          <p:nvPr/>
        </p:nvSpPr>
        <p:spPr bwMode="auto">
          <a:xfrm>
            <a:off x="7162800" y="2977952"/>
            <a:ext cx="304800" cy="304800"/>
          </a:xfrm>
          <a:prstGeom prst="rect">
            <a:avLst/>
          </a:prstGeom>
          <a:solidFill>
            <a:srgbClr val="FFFFFF"/>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110" charset="0"/>
              </a:rPr>
              <a:t>0</a:t>
            </a:r>
          </a:p>
        </p:txBody>
      </p:sp>
      <p:sp>
        <p:nvSpPr>
          <p:cNvPr id="75" name="Rectangle 74"/>
          <p:cNvSpPr/>
          <p:nvPr/>
        </p:nvSpPr>
        <p:spPr bwMode="auto">
          <a:xfrm>
            <a:off x="7162800" y="3282752"/>
            <a:ext cx="304800" cy="304800"/>
          </a:xfrm>
          <a:prstGeom prst="rect">
            <a:avLst/>
          </a:prstGeom>
          <a:solidFill>
            <a:srgbClr val="FFFFFF"/>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110" charset="0"/>
              </a:rPr>
              <a:t>0</a:t>
            </a:r>
          </a:p>
        </p:txBody>
      </p:sp>
      <p:sp>
        <p:nvSpPr>
          <p:cNvPr id="76" name="Rectangle 75"/>
          <p:cNvSpPr/>
          <p:nvPr/>
        </p:nvSpPr>
        <p:spPr bwMode="auto">
          <a:xfrm>
            <a:off x="7162800" y="3587552"/>
            <a:ext cx="304800" cy="304800"/>
          </a:xfrm>
          <a:prstGeom prst="rect">
            <a:avLst/>
          </a:prstGeom>
          <a:solidFill>
            <a:schemeClr val="accent5"/>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110" charset="0"/>
              </a:rPr>
              <a:t>1</a:t>
            </a:r>
          </a:p>
        </p:txBody>
      </p:sp>
      <p:sp>
        <p:nvSpPr>
          <p:cNvPr id="77" name="Rectangle 76"/>
          <p:cNvSpPr/>
          <p:nvPr/>
        </p:nvSpPr>
        <p:spPr bwMode="auto">
          <a:xfrm>
            <a:off x="7162800" y="3892352"/>
            <a:ext cx="304800" cy="304800"/>
          </a:xfrm>
          <a:prstGeom prst="rect">
            <a:avLst/>
          </a:prstGeom>
          <a:solidFill>
            <a:srgbClr val="FFFFFF"/>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b="1" dirty="0"/>
              <a:t>0</a:t>
            </a:r>
            <a:endParaRPr kumimoji="0" lang="en-US" sz="1400" b="1" i="0" u="none" strike="noStrike" cap="none" normalizeH="0" baseline="0" dirty="0" smtClean="0">
              <a:ln>
                <a:noFill/>
              </a:ln>
              <a:solidFill>
                <a:schemeClr val="tx1"/>
              </a:solidFill>
              <a:effectLst/>
              <a:latin typeface="Arial" pitchFamily="-110" charset="0"/>
            </a:endParaRPr>
          </a:p>
        </p:txBody>
      </p:sp>
      <p:sp>
        <p:nvSpPr>
          <p:cNvPr id="78" name="Rectangle 77"/>
          <p:cNvSpPr/>
          <p:nvPr/>
        </p:nvSpPr>
        <p:spPr bwMode="auto">
          <a:xfrm>
            <a:off x="7467600" y="1758752"/>
            <a:ext cx="304800" cy="304800"/>
          </a:xfrm>
          <a:prstGeom prst="rect">
            <a:avLst/>
          </a:prstGeom>
          <a:solidFill>
            <a:schemeClr val="accent5"/>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110" charset="0"/>
              </a:rPr>
              <a:t>1</a:t>
            </a:r>
          </a:p>
        </p:txBody>
      </p:sp>
      <p:sp>
        <p:nvSpPr>
          <p:cNvPr id="79" name="Rectangle 78"/>
          <p:cNvSpPr/>
          <p:nvPr/>
        </p:nvSpPr>
        <p:spPr bwMode="auto">
          <a:xfrm>
            <a:off x="7467600" y="2063552"/>
            <a:ext cx="304800" cy="304800"/>
          </a:xfrm>
          <a:prstGeom prst="rect">
            <a:avLst/>
          </a:prstGeom>
          <a:solidFill>
            <a:srgbClr val="FFFFFF"/>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110" charset="0"/>
              </a:rPr>
              <a:t>0</a:t>
            </a:r>
          </a:p>
        </p:txBody>
      </p:sp>
      <p:sp>
        <p:nvSpPr>
          <p:cNvPr id="80" name="Rectangle 79"/>
          <p:cNvSpPr/>
          <p:nvPr/>
        </p:nvSpPr>
        <p:spPr bwMode="auto">
          <a:xfrm>
            <a:off x="7467600" y="2368352"/>
            <a:ext cx="304800" cy="304800"/>
          </a:xfrm>
          <a:prstGeom prst="rect">
            <a:avLst/>
          </a:prstGeom>
          <a:solidFill>
            <a:srgbClr val="FFFFFF"/>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110" charset="0"/>
              </a:rPr>
              <a:t>0</a:t>
            </a:r>
          </a:p>
        </p:txBody>
      </p:sp>
      <p:sp>
        <p:nvSpPr>
          <p:cNvPr id="81" name="Rectangle 80"/>
          <p:cNvSpPr/>
          <p:nvPr/>
        </p:nvSpPr>
        <p:spPr bwMode="auto">
          <a:xfrm>
            <a:off x="7467600" y="2673152"/>
            <a:ext cx="304800" cy="304800"/>
          </a:xfrm>
          <a:prstGeom prst="rect">
            <a:avLst/>
          </a:prstGeom>
          <a:solidFill>
            <a:srgbClr val="FFFFFF"/>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110" charset="0"/>
              </a:rPr>
              <a:t>0</a:t>
            </a:r>
          </a:p>
        </p:txBody>
      </p:sp>
      <p:sp>
        <p:nvSpPr>
          <p:cNvPr id="82" name="Rectangle 81"/>
          <p:cNvSpPr/>
          <p:nvPr/>
        </p:nvSpPr>
        <p:spPr bwMode="auto">
          <a:xfrm>
            <a:off x="7467600" y="2977952"/>
            <a:ext cx="304800" cy="304800"/>
          </a:xfrm>
          <a:prstGeom prst="rect">
            <a:avLst/>
          </a:prstGeom>
          <a:solidFill>
            <a:schemeClr val="accent5"/>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110" charset="0"/>
              </a:rPr>
              <a:t>1</a:t>
            </a:r>
          </a:p>
        </p:txBody>
      </p:sp>
      <p:sp>
        <p:nvSpPr>
          <p:cNvPr id="83" name="Rectangle 82"/>
          <p:cNvSpPr/>
          <p:nvPr/>
        </p:nvSpPr>
        <p:spPr bwMode="auto">
          <a:xfrm>
            <a:off x="7467600" y="3282752"/>
            <a:ext cx="304800" cy="304800"/>
          </a:xfrm>
          <a:prstGeom prst="rect">
            <a:avLst/>
          </a:prstGeom>
          <a:solidFill>
            <a:srgbClr val="FFFFFF"/>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110" charset="0"/>
              </a:rPr>
              <a:t>0</a:t>
            </a:r>
          </a:p>
        </p:txBody>
      </p:sp>
      <p:sp>
        <p:nvSpPr>
          <p:cNvPr id="84" name="Rectangle 83"/>
          <p:cNvSpPr/>
          <p:nvPr/>
        </p:nvSpPr>
        <p:spPr bwMode="auto">
          <a:xfrm>
            <a:off x="7467600" y="3587552"/>
            <a:ext cx="304800" cy="304800"/>
          </a:xfrm>
          <a:prstGeom prst="rect">
            <a:avLst/>
          </a:prstGeom>
          <a:solidFill>
            <a:srgbClr val="FFFFFF"/>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110" charset="0"/>
              </a:rPr>
              <a:t>0</a:t>
            </a:r>
          </a:p>
        </p:txBody>
      </p:sp>
      <p:sp>
        <p:nvSpPr>
          <p:cNvPr id="85" name="Rectangle 84"/>
          <p:cNvSpPr/>
          <p:nvPr/>
        </p:nvSpPr>
        <p:spPr bwMode="auto">
          <a:xfrm>
            <a:off x="7467600" y="3892352"/>
            <a:ext cx="304800" cy="304800"/>
          </a:xfrm>
          <a:prstGeom prst="rect">
            <a:avLst/>
          </a:prstGeom>
          <a:solidFill>
            <a:srgbClr val="FFFFFF"/>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110" charset="0"/>
              </a:rPr>
              <a:t>0</a:t>
            </a:r>
          </a:p>
        </p:txBody>
      </p:sp>
      <p:sp>
        <p:nvSpPr>
          <p:cNvPr id="86" name="Rectangle 85"/>
          <p:cNvSpPr/>
          <p:nvPr/>
        </p:nvSpPr>
        <p:spPr bwMode="auto">
          <a:xfrm>
            <a:off x="7772400" y="1758752"/>
            <a:ext cx="304800" cy="304800"/>
          </a:xfrm>
          <a:prstGeom prst="rect">
            <a:avLst/>
          </a:prstGeom>
          <a:solidFill>
            <a:schemeClr val="accent5"/>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110" charset="0"/>
              </a:rPr>
              <a:t>1</a:t>
            </a:r>
          </a:p>
        </p:txBody>
      </p:sp>
      <p:sp>
        <p:nvSpPr>
          <p:cNvPr id="87" name="Rectangle 86"/>
          <p:cNvSpPr/>
          <p:nvPr/>
        </p:nvSpPr>
        <p:spPr bwMode="auto">
          <a:xfrm>
            <a:off x="7772400" y="2063552"/>
            <a:ext cx="304800" cy="3048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110" charset="0"/>
              </a:rPr>
              <a:t>0</a:t>
            </a:r>
          </a:p>
        </p:txBody>
      </p:sp>
      <p:sp>
        <p:nvSpPr>
          <p:cNvPr id="88" name="Rectangle 87"/>
          <p:cNvSpPr/>
          <p:nvPr/>
        </p:nvSpPr>
        <p:spPr bwMode="auto">
          <a:xfrm>
            <a:off x="7772400" y="2368352"/>
            <a:ext cx="304800" cy="304800"/>
          </a:xfrm>
          <a:prstGeom prst="rect">
            <a:avLst/>
          </a:prstGeom>
          <a:solidFill>
            <a:srgbClr val="FFFFFF"/>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b="1" dirty="0"/>
              <a:t>0</a:t>
            </a:r>
            <a:endParaRPr kumimoji="0" lang="en-US" sz="1400" b="1" i="0" u="none" strike="noStrike" cap="none" normalizeH="0" baseline="0" dirty="0" smtClean="0">
              <a:ln>
                <a:noFill/>
              </a:ln>
              <a:solidFill>
                <a:schemeClr val="tx1"/>
              </a:solidFill>
              <a:effectLst/>
              <a:latin typeface="Arial" pitchFamily="-110" charset="0"/>
            </a:endParaRPr>
          </a:p>
        </p:txBody>
      </p:sp>
      <p:sp>
        <p:nvSpPr>
          <p:cNvPr id="89" name="Rectangle 88"/>
          <p:cNvSpPr/>
          <p:nvPr/>
        </p:nvSpPr>
        <p:spPr bwMode="auto">
          <a:xfrm>
            <a:off x="7772400" y="2673152"/>
            <a:ext cx="304800" cy="304800"/>
          </a:xfrm>
          <a:prstGeom prst="rect">
            <a:avLst/>
          </a:prstGeom>
          <a:solidFill>
            <a:srgbClr val="FFFFFF"/>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110" charset="0"/>
              </a:rPr>
              <a:t>0</a:t>
            </a:r>
          </a:p>
        </p:txBody>
      </p:sp>
      <p:sp>
        <p:nvSpPr>
          <p:cNvPr id="90" name="Rectangle 89"/>
          <p:cNvSpPr/>
          <p:nvPr/>
        </p:nvSpPr>
        <p:spPr bwMode="auto">
          <a:xfrm>
            <a:off x="7772400" y="2977952"/>
            <a:ext cx="304800" cy="304800"/>
          </a:xfrm>
          <a:prstGeom prst="rect">
            <a:avLst/>
          </a:prstGeom>
          <a:solidFill>
            <a:schemeClr val="accent5"/>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110" charset="0"/>
              </a:rPr>
              <a:t>1</a:t>
            </a:r>
          </a:p>
        </p:txBody>
      </p:sp>
      <p:sp>
        <p:nvSpPr>
          <p:cNvPr id="91" name="Rectangle 90"/>
          <p:cNvSpPr/>
          <p:nvPr/>
        </p:nvSpPr>
        <p:spPr bwMode="auto">
          <a:xfrm>
            <a:off x="7772400" y="3282752"/>
            <a:ext cx="304800" cy="304800"/>
          </a:xfrm>
          <a:prstGeom prst="rect">
            <a:avLst/>
          </a:prstGeom>
          <a:solidFill>
            <a:schemeClr val="accent5"/>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110" charset="0"/>
              </a:rPr>
              <a:t>1</a:t>
            </a:r>
          </a:p>
        </p:txBody>
      </p:sp>
      <p:sp>
        <p:nvSpPr>
          <p:cNvPr id="92" name="Rectangle 91"/>
          <p:cNvSpPr/>
          <p:nvPr/>
        </p:nvSpPr>
        <p:spPr bwMode="auto">
          <a:xfrm>
            <a:off x="7772400" y="3587552"/>
            <a:ext cx="304800" cy="304800"/>
          </a:xfrm>
          <a:prstGeom prst="rect">
            <a:avLst/>
          </a:prstGeom>
          <a:solidFill>
            <a:schemeClr val="accent5"/>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110" charset="0"/>
              </a:rPr>
              <a:t>1</a:t>
            </a:r>
          </a:p>
        </p:txBody>
      </p:sp>
      <p:sp>
        <p:nvSpPr>
          <p:cNvPr id="93" name="Rectangle 92"/>
          <p:cNvSpPr/>
          <p:nvPr/>
        </p:nvSpPr>
        <p:spPr bwMode="auto">
          <a:xfrm>
            <a:off x="7772400" y="3892352"/>
            <a:ext cx="304800" cy="304800"/>
          </a:xfrm>
          <a:prstGeom prst="rect">
            <a:avLst/>
          </a:prstGeom>
          <a:solidFill>
            <a:srgbClr val="FFFFFF"/>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110" charset="0"/>
              </a:rPr>
              <a:t>0</a:t>
            </a:r>
          </a:p>
        </p:txBody>
      </p:sp>
      <p:sp>
        <p:nvSpPr>
          <p:cNvPr id="94" name="Rectangle 93"/>
          <p:cNvSpPr/>
          <p:nvPr/>
        </p:nvSpPr>
        <p:spPr bwMode="auto">
          <a:xfrm>
            <a:off x="5257800" y="1758752"/>
            <a:ext cx="304800" cy="304800"/>
          </a:xfrm>
          <a:prstGeom prst="rect">
            <a:avLst/>
          </a:prstGeom>
          <a:solidFill>
            <a:schemeClr val="accent4"/>
          </a:solidFill>
          <a:ln w="12700" cap="flat" cmpd="sng" algn="ctr">
            <a:solidFill>
              <a:schemeClr val="accent5"/>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accent5"/>
                </a:solidFill>
                <a:effectLst/>
                <a:latin typeface="Courier"/>
                <a:cs typeface="Courier"/>
              </a:rPr>
              <a:t>1</a:t>
            </a:r>
          </a:p>
        </p:txBody>
      </p:sp>
      <p:sp>
        <p:nvSpPr>
          <p:cNvPr id="95" name="Rectangle 94"/>
          <p:cNvSpPr/>
          <p:nvPr/>
        </p:nvSpPr>
        <p:spPr bwMode="auto">
          <a:xfrm>
            <a:off x="5257800" y="2063552"/>
            <a:ext cx="304800" cy="304800"/>
          </a:xfrm>
          <a:prstGeom prst="rect">
            <a:avLst/>
          </a:prstGeom>
          <a:solidFill>
            <a:schemeClr val="accent4"/>
          </a:solidFill>
          <a:ln w="12700" cap="flat" cmpd="sng" algn="ctr">
            <a:solidFill>
              <a:schemeClr val="accent5"/>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accent5"/>
                </a:solidFill>
                <a:effectLst/>
                <a:latin typeface="Courier"/>
                <a:cs typeface="Courier"/>
              </a:rPr>
              <a:t>2</a:t>
            </a:r>
          </a:p>
        </p:txBody>
      </p:sp>
      <p:sp>
        <p:nvSpPr>
          <p:cNvPr id="96" name="Rectangle 95"/>
          <p:cNvSpPr/>
          <p:nvPr/>
        </p:nvSpPr>
        <p:spPr bwMode="auto">
          <a:xfrm>
            <a:off x="5257800" y="2368352"/>
            <a:ext cx="304800" cy="304800"/>
          </a:xfrm>
          <a:prstGeom prst="rect">
            <a:avLst/>
          </a:prstGeom>
          <a:solidFill>
            <a:schemeClr val="accent4"/>
          </a:solidFill>
          <a:ln w="12700" cap="flat" cmpd="sng" algn="ctr">
            <a:solidFill>
              <a:schemeClr val="accent5"/>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accent5"/>
                </a:solidFill>
                <a:effectLst/>
                <a:latin typeface="Courier"/>
                <a:cs typeface="Courier"/>
              </a:rPr>
              <a:t>3</a:t>
            </a:r>
          </a:p>
        </p:txBody>
      </p:sp>
      <p:sp>
        <p:nvSpPr>
          <p:cNvPr id="97" name="Rectangle 96"/>
          <p:cNvSpPr/>
          <p:nvPr/>
        </p:nvSpPr>
        <p:spPr bwMode="auto">
          <a:xfrm>
            <a:off x="5257800" y="2673152"/>
            <a:ext cx="304800" cy="304800"/>
          </a:xfrm>
          <a:prstGeom prst="rect">
            <a:avLst/>
          </a:prstGeom>
          <a:solidFill>
            <a:schemeClr val="accent4"/>
          </a:solidFill>
          <a:ln w="12700" cap="flat" cmpd="sng" algn="ctr">
            <a:solidFill>
              <a:schemeClr val="accent5"/>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accent5"/>
                </a:solidFill>
                <a:effectLst/>
                <a:latin typeface="Courier"/>
                <a:cs typeface="Courier"/>
              </a:rPr>
              <a:t>4</a:t>
            </a:r>
          </a:p>
        </p:txBody>
      </p:sp>
      <p:sp>
        <p:nvSpPr>
          <p:cNvPr id="98" name="Rectangle 97"/>
          <p:cNvSpPr/>
          <p:nvPr/>
        </p:nvSpPr>
        <p:spPr bwMode="auto">
          <a:xfrm>
            <a:off x="5257800" y="2977952"/>
            <a:ext cx="304800" cy="304800"/>
          </a:xfrm>
          <a:prstGeom prst="rect">
            <a:avLst/>
          </a:prstGeom>
          <a:solidFill>
            <a:schemeClr val="accent4"/>
          </a:solidFill>
          <a:ln w="12700" cap="flat" cmpd="sng" algn="ctr">
            <a:solidFill>
              <a:schemeClr val="accent5"/>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accent5"/>
                </a:solidFill>
                <a:effectLst/>
                <a:latin typeface="Courier"/>
                <a:cs typeface="Courier"/>
              </a:rPr>
              <a:t>5</a:t>
            </a:r>
          </a:p>
        </p:txBody>
      </p:sp>
      <p:sp>
        <p:nvSpPr>
          <p:cNvPr id="99" name="Rectangle 98"/>
          <p:cNvSpPr/>
          <p:nvPr/>
        </p:nvSpPr>
        <p:spPr bwMode="auto">
          <a:xfrm>
            <a:off x="5257800" y="3282752"/>
            <a:ext cx="304800" cy="304800"/>
          </a:xfrm>
          <a:prstGeom prst="rect">
            <a:avLst/>
          </a:prstGeom>
          <a:solidFill>
            <a:schemeClr val="accent4"/>
          </a:solidFill>
          <a:ln w="12700" cap="flat" cmpd="sng" algn="ctr">
            <a:solidFill>
              <a:schemeClr val="accent5"/>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accent5"/>
                </a:solidFill>
                <a:effectLst/>
                <a:latin typeface="Courier"/>
                <a:cs typeface="Courier"/>
              </a:rPr>
              <a:t>6</a:t>
            </a:r>
          </a:p>
        </p:txBody>
      </p:sp>
      <p:sp>
        <p:nvSpPr>
          <p:cNvPr id="100" name="Rectangle 99"/>
          <p:cNvSpPr/>
          <p:nvPr/>
        </p:nvSpPr>
        <p:spPr bwMode="auto">
          <a:xfrm>
            <a:off x="5257800" y="3587552"/>
            <a:ext cx="304800" cy="304800"/>
          </a:xfrm>
          <a:prstGeom prst="rect">
            <a:avLst/>
          </a:prstGeom>
          <a:solidFill>
            <a:schemeClr val="accent4"/>
          </a:solidFill>
          <a:ln w="12700" cap="flat" cmpd="sng" algn="ctr">
            <a:solidFill>
              <a:schemeClr val="accent5"/>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accent5"/>
                </a:solidFill>
                <a:effectLst/>
                <a:latin typeface="Courier"/>
                <a:cs typeface="Courier"/>
              </a:rPr>
              <a:t>7</a:t>
            </a:r>
          </a:p>
        </p:txBody>
      </p:sp>
      <p:sp>
        <p:nvSpPr>
          <p:cNvPr id="101" name="Rectangle 100"/>
          <p:cNvSpPr/>
          <p:nvPr/>
        </p:nvSpPr>
        <p:spPr bwMode="auto">
          <a:xfrm>
            <a:off x="5257800" y="3892352"/>
            <a:ext cx="304800" cy="304800"/>
          </a:xfrm>
          <a:prstGeom prst="rect">
            <a:avLst/>
          </a:prstGeom>
          <a:solidFill>
            <a:schemeClr val="accent4"/>
          </a:solidFill>
          <a:ln w="12700" cap="flat" cmpd="sng" algn="ctr">
            <a:solidFill>
              <a:schemeClr val="accent5"/>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accent5"/>
                </a:solidFill>
                <a:effectLst/>
                <a:latin typeface="Courier"/>
                <a:cs typeface="Courier"/>
              </a:rPr>
              <a:t>8</a:t>
            </a:r>
          </a:p>
        </p:txBody>
      </p:sp>
      <p:sp>
        <p:nvSpPr>
          <p:cNvPr id="102" name="Rectangle 101"/>
          <p:cNvSpPr/>
          <p:nvPr/>
        </p:nvSpPr>
        <p:spPr bwMode="auto">
          <a:xfrm>
            <a:off x="5638800" y="1371761"/>
            <a:ext cx="304800" cy="304800"/>
          </a:xfrm>
          <a:prstGeom prst="rect">
            <a:avLst/>
          </a:prstGeom>
          <a:solidFill>
            <a:srgbClr val="003767"/>
          </a:solidFill>
          <a:ln w="12700" cap="flat" cmpd="sng" algn="ctr">
            <a:solidFill>
              <a:srgbClr val="D2DCF2"/>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D2DCF2"/>
                </a:solidFill>
                <a:effectLst/>
                <a:latin typeface="Arial" pitchFamily="-110" charset="0"/>
              </a:rPr>
              <a:t>1</a:t>
            </a:r>
          </a:p>
        </p:txBody>
      </p:sp>
      <p:sp>
        <p:nvSpPr>
          <p:cNvPr id="103" name="Rectangle 102"/>
          <p:cNvSpPr/>
          <p:nvPr/>
        </p:nvSpPr>
        <p:spPr bwMode="auto">
          <a:xfrm>
            <a:off x="5943600" y="1371761"/>
            <a:ext cx="304800" cy="304800"/>
          </a:xfrm>
          <a:prstGeom prst="rect">
            <a:avLst/>
          </a:prstGeom>
          <a:solidFill>
            <a:srgbClr val="003767"/>
          </a:solidFill>
          <a:ln w="12700" cap="flat" cmpd="sng" algn="ctr">
            <a:solidFill>
              <a:srgbClr val="D2DCF2"/>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D2DCF2"/>
                </a:solidFill>
                <a:effectLst/>
                <a:latin typeface="Arial" pitchFamily="-110" charset="0"/>
              </a:rPr>
              <a:t>2</a:t>
            </a:r>
          </a:p>
        </p:txBody>
      </p:sp>
      <p:sp>
        <p:nvSpPr>
          <p:cNvPr id="104" name="Rectangle 103"/>
          <p:cNvSpPr/>
          <p:nvPr/>
        </p:nvSpPr>
        <p:spPr bwMode="auto">
          <a:xfrm>
            <a:off x="6248400" y="1371761"/>
            <a:ext cx="304800" cy="304800"/>
          </a:xfrm>
          <a:prstGeom prst="rect">
            <a:avLst/>
          </a:prstGeom>
          <a:solidFill>
            <a:srgbClr val="003767"/>
          </a:solidFill>
          <a:ln w="12700" cap="flat" cmpd="sng" algn="ctr">
            <a:solidFill>
              <a:srgbClr val="D2DCF2"/>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D2DCF2"/>
                </a:solidFill>
                <a:effectLst/>
                <a:latin typeface="Arial" pitchFamily="-110" charset="0"/>
              </a:rPr>
              <a:t>3</a:t>
            </a:r>
          </a:p>
        </p:txBody>
      </p:sp>
      <p:sp>
        <p:nvSpPr>
          <p:cNvPr id="105" name="Rectangle 104"/>
          <p:cNvSpPr/>
          <p:nvPr/>
        </p:nvSpPr>
        <p:spPr bwMode="auto">
          <a:xfrm>
            <a:off x="6553200" y="1371761"/>
            <a:ext cx="304800" cy="304800"/>
          </a:xfrm>
          <a:prstGeom prst="rect">
            <a:avLst/>
          </a:prstGeom>
          <a:solidFill>
            <a:srgbClr val="003767"/>
          </a:solidFill>
          <a:ln w="12700" cap="flat" cmpd="sng" algn="ctr">
            <a:solidFill>
              <a:srgbClr val="D2DCF2"/>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D2DCF2"/>
                </a:solidFill>
                <a:effectLst/>
                <a:latin typeface="Arial" pitchFamily="-110" charset="0"/>
              </a:rPr>
              <a:t>4</a:t>
            </a:r>
          </a:p>
        </p:txBody>
      </p:sp>
      <p:sp>
        <p:nvSpPr>
          <p:cNvPr id="106" name="Rectangle 105"/>
          <p:cNvSpPr/>
          <p:nvPr/>
        </p:nvSpPr>
        <p:spPr bwMode="auto">
          <a:xfrm>
            <a:off x="6858000" y="1371761"/>
            <a:ext cx="304800" cy="304800"/>
          </a:xfrm>
          <a:prstGeom prst="rect">
            <a:avLst/>
          </a:prstGeom>
          <a:solidFill>
            <a:srgbClr val="003767"/>
          </a:solidFill>
          <a:ln w="12700" cap="flat" cmpd="sng" algn="ctr">
            <a:solidFill>
              <a:srgbClr val="D2DCF2"/>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b="1" dirty="0">
                <a:solidFill>
                  <a:srgbClr val="D2DCF2"/>
                </a:solidFill>
              </a:rPr>
              <a:t>5</a:t>
            </a:r>
            <a:endParaRPr kumimoji="0" lang="en-US" sz="1400" b="1" i="0" u="none" strike="noStrike" cap="none" normalizeH="0" baseline="0" dirty="0" smtClean="0">
              <a:ln>
                <a:noFill/>
              </a:ln>
              <a:solidFill>
                <a:srgbClr val="D2DCF2"/>
              </a:solidFill>
              <a:effectLst/>
            </a:endParaRPr>
          </a:p>
        </p:txBody>
      </p:sp>
      <p:sp>
        <p:nvSpPr>
          <p:cNvPr id="107" name="Rectangle 106"/>
          <p:cNvSpPr/>
          <p:nvPr/>
        </p:nvSpPr>
        <p:spPr bwMode="auto">
          <a:xfrm>
            <a:off x="7162800" y="1371761"/>
            <a:ext cx="304800" cy="304800"/>
          </a:xfrm>
          <a:prstGeom prst="rect">
            <a:avLst/>
          </a:prstGeom>
          <a:solidFill>
            <a:schemeClr val="accent4"/>
          </a:solidFill>
          <a:ln w="12700" cap="flat" cmpd="sng" algn="ctr">
            <a:solidFill>
              <a:srgbClr val="D2DCF2"/>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D2DCF2"/>
                </a:solidFill>
                <a:effectLst/>
                <a:latin typeface="Arial" pitchFamily="-110" charset="0"/>
              </a:rPr>
              <a:t>6</a:t>
            </a:r>
          </a:p>
        </p:txBody>
      </p:sp>
      <p:sp>
        <p:nvSpPr>
          <p:cNvPr id="108" name="Rectangle 107"/>
          <p:cNvSpPr/>
          <p:nvPr/>
        </p:nvSpPr>
        <p:spPr bwMode="auto">
          <a:xfrm>
            <a:off x="7467600" y="1371761"/>
            <a:ext cx="304800" cy="304800"/>
          </a:xfrm>
          <a:prstGeom prst="rect">
            <a:avLst/>
          </a:prstGeom>
          <a:solidFill>
            <a:srgbClr val="003767"/>
          </a:solidFill>
          <a:ln w="12700" cap="flat" cmpd="sng" algn="ctr">
            <a:solidFill>
              <a:srgbClr val="D2DCF2"/>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b="1" dirty="0">
                <a:solidFill>
                  <a:srgbClr val="D2DCF2"/>
                </a:solidFill>
              </a:rPr>
              <a:t>7</a:t>
            </a:r>
            <a:endParaRPr kumimoji="0" lang="en-US" sz="1400" b="1" i="0" u="none" strike="noStrike" cap="none" normalizeH="0" baseline="0" dirty="0" smtClean="0">
              <a:ln>
                <a:noFill/>
              </a:ln>
              <a:solidFill>
                <a:srgbClr val="D2DCF2"/>
              </a:solidFill>
              <a:effectLst/>
            </a:endParaRPr>
          </a:p>
        </p:txBody>
      </p:sp>
      <p:sp>
        <p:nvSpPr>
          <p:cNvPr id="109" name="Rectangle 108"/>
          <p:cNvSpPr/>
          <p:nvPr/>
        </p:nvSpPr>
        <p:spPr bwMode="auto">
          <a:xfrm>
            <a:off x="7772400" y="1371761"/>
            <a:ext cx="304800" cy="304800"/>
          </a:xfrm>
          <a:prstGeom prst="rect">
            <a:avLst/>
          </a:prstGeom>
          <a:solidFill>
            <a:srgbClr val="003767"/>
          </a:solidFill>
          <a:ln w="12700" cap="flat" cmpd="sng" algn="ctr">
            <a:solidFill>
              <a:srgbClr val="D2DCF2"/>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D2DCF2"/>
                </a:solidFill>
                <a:effectLst/>
                <a:latin typeface="Arial" pitchFamily="-110" charset="0"/>
              </a:rPr>
              <a:t>8</a:t>
            </a:r>
          </a:p>
        </p:txBody>
      </p:sp>
      <p:grpSp>
        <p:nvGrpSpPr>
          <p:cNvPr id="110" name="Group 109"/>
          <p:cNvGrpSpPr/>
          <p:nvPr/>
        </p:nvGrpSpPr>
        <p:grpSpPr>
          <a:xfrm>
            <a:off x="1697220" y="1600200"/>
            <a:ext cx="258555" cy="307777"/>
            <a:chOff x="926382" y="5275773"/>
            <a:chExt cx="258555" cy="307777"/>
          </a:xfrm>
        </p:grpSpPr>
        <p:sp>
          <p:nvSpPr>
            <p:cNvPr id="111" name="Oval 110"/>
            <p:cNvSpPr/>
            <p:nvPr/>
          </p:nvSpPr>
          <p:spPr bwMode="auto">
            <a:xfrm>
              <a:off x="956337" y="5334000"/>
              <a:ext cx="228600" cy="228600"/>
            </a:xfrm>
            <a:prstGeom prst="ellipse">
              <a:avLst/>
            </a:prstGeom>
            <a:solidFill>
              <a:srgbClr val="0D3059"/>
            </a:solidFill>
            <a:ln w="12700" cap="flat" cmpd="sng" algn="ctr">
              <a:noFill/>
              <a:prstDash val="solid"/>
              <a:round/>
              <a:headEnd type="none" w="sm" len="sm"/>
              <a:tailEnd type="none" w="sm" len="sm"/>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R="0" defTabSz="914400" rtl="0" eaLnBrk="0" fontAlgn="base" latinLnBrk="0" hangingPunct="0">
                <a:lnSpc>
                  <a:spcPct val="100000"/>
                </a:lnSpc>
                <a:spcBef>
                  <a:spcPct val="0"/>
                </a:spcBef>
                <a:spcAft>
                  <a:spcPct val="0"/>
                </a:spcAft>
                <a:buClrTx/>
                <a:buSzTx/>
                <a:buFontTx/>
                <a:buNone/>
                <a:tabLst/>
              </a:pPr>
              <a:endParaRPr kumimoji="0" lang="en-US" sz="1400" b="1" i="0" u="none" strike="noStrike" cap="none" normalizeH="0" baseline="0" dirty="0" smtClean="0">
                <a:ln>
                  <a:noFill/>
                </a:ln>
                <a:solidFill>
                  <a:schemeClr val="accent5"/>
                </a:solidFill>
                <a:effectLst/>
                <a:latin typeface="Arial" pitchFamily="-110" charset="0"/>
              </a:endParaRPr>
            </a:p>
          </p:txBody>
        </p:sp>
        <p:sp>
          <p:nvSpPr>
            <p:cNvPr id="112" name="TextBox 111"/>
            <p:cNvSpPr txBox="1"/>
            <p:nvPr/>
          </p:nvSpPr>
          <p:spPr>
            <a:xfrm>
              <a:off x="926382" y="5275773"/>
              <a:ext cx="228600" cy="307777"/>
            </a:xfrm>
            <a:prstGeom prst="rect">
              <a:avLst/>
            </a:prstGeom>
            <a:noFill/>
          </p:spPr>
          <p:txBody>
            <a:bodyPr wrap="square" rtlCol="0">
              <a:spAutoFit/>
            </a:bodyPr>
            <a:lstStyle/>
            <a:p>
              <a:pPr algn="ctr"/>
              <a:r>
                <a:rPr lang="en-US" sz="1400" b="1" dirty="0" smtClean="0">
                  <a:solidFill>
                    <a:schemeClr val="accent5"/>
                  </a:solidFill>
                  <a:latin typeface="Courier"/>
                  <a:cs typeface="Courier"/>
                </a:rPr>
                <a:t>1</a:t>
              </a:r>
              <a:endParaRPr lang="en-US" sz="1400" b="1" dirty="0">
                <a:solidFill>
                  <a:schemeClr val="accent5"/>
                </a:solidFill>
                <a:latin typeface="Courier"/>
                <a:cs typeface="Courier"/>
              </a:endParaRPr>
            </a:p>
          </p:txBody>
        </p:sp>
      </p:grpSp>
      <p:grpSp>
        <p:nvGrpSpPr>
          <p:cNvPr id="113" name="Group 112"/>
          <p:cNvGrpSpPr/>
          <p:nvPr/>
        </p:nvGrpSpPr>
        <p:grpSpPr>
          <a:xfrm>
            <a:off x="3200400" y="1636489"/>
            <a:ext cx="258555" cy="307777"/>
            <a:chOff x="1219200" y="5277104"/>
            <a:chExt cx="258555" cy="307777"/>
          </a:xfrm>
        </p:grpSpPr>
        <p:sp>
          <p:nvSpPr>
            <p:cNvPr id="114" name="Oval 113"/>
            <p:cNvSpPr/>
            <p:nvPr/>
          </p:nvSpPr>
          <p:spPr bwMode="auto">
            <a:xfrm>
              <a:off x="1249155" y="5335331"/>
              <a:ext cx="228600" cy="228600"/>
            </a:xfrm>
            <a:prstGeom prst="ellipse">
              <a:avLst/>
            </a:prstGeom>
            <a:solidFill>
              <a:srgbClr val="0D3059"/>
            </a:solidFill>
            <a:ln w="12700" cap="flat" cmpd="sng" algn="ctr">
              <a:noFill/>
              <a:prstDash val="solid"/>
              <a:round/>
              <a:headEnd type="none" w="sm" len="sm"/>
              <a:tailEnd type="none" w="sm" len="sm"/>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R="0" defTabSz="914400" rtl="0" eaLnBrk="0" fontAlgn="base" latinLnBrk="0" hangingPunct="0">
                <a:lnSpc>
                  <a:spcPct val="100000"/>
                </a:lnSpc>
                <a:spcBef>
                  <a:spcPct val="0"/>
                </a:spcBef>
                <a:spcAft>
                  <a:spcPct val="0"/>
                </a:spcAft>
                <a:buClrTx/>
                <a:buSzTx/>
                <a:buFontTx/>
                <a:buNone/>
                <a:tabLst/>
              </a:pPr>
              <a:endParaRPr kumimoji="0" lang="en-US" sz="1400" b="1" i="0" u="none" strike="noStrike" cap="none" normalizeH="0" baseline="0" dirty="0" smtClean="0">
                <a:ln>
                  <a:noFill/>
                </a:ln>
                <a:solidFill>
                  <a:schemeClr val="accent5"/>
                </a:solidFill>
                <a:effectLst/>
                <a:latin typeface="Arial" pitchFamily="-110" charset="0"/>
              </a:endParaRPr>
            </a:p>
          </p:txBody>
        </p:sp>
        <p:sp>
          <p:nvSpPr>
            <p:cNvPr id="115" name="TextBox 114"/>
            <p:cNvSpPr txBox="1"/>
            <p:nvPr/>
          </p:nvSpPr>
          <p:spPr>
            <a:xfrm>
              <a:off x="1219200" y="5277104"/>
              <a:ext cx="228600" cy="307777"/>
            </a:xfrm>
            <a:prstGeom prst="rect">
              <a:avLst/>
            </a:prstGeom>
            <a:noFill/>
          </p:spPr>
          <p:txBody>
            <a:bodyPr wrap="square" rtlCol="0">
              <a:spAutoFit/>
            </a:bodyPr>
            <a:lstStyle/>
            <a:p>
              <a:pPr algn="ctr"/>
              <a:r>
                <a:rPr lang="en-US" sz="1400" b="1" dirty="0">
                  <a:solidFill>
                    <a:schemeClr val="accent5"/>
                  </a:solidFill>
                  <a:latin typeface="Courier"/>
                  <a:cs typeface="Courier"/>
                </a:rPr>
                <a:t>2</a:t>
              </a:r>
            </a:p>
          </p:txBody>
        </p:sp>
      </p:grpSp>
      <p:grpSp>
        <p:nvGrpSpPr>
          <p:cNvPr id="116" name="Group 115"/>
          <p:cNvGrpSpPr/>
          <p:nvPr/>
        </p:nvGrpSpPr>
        <p:grpSpPr>
          <a:xfrm>
            <a:off x="3652520" y="2971800"/>
            <a:ext cx="258555" cy="307777"/>
            <a:chOff x="1506027" y="5257800"/>
            <a:chExt cx="258555" cy="307777"/>
          </a:xfrm>
        </p:grpSpPr>
        <p:sp>
          <p:nvSpPr>
            <p:cNvPr id="117" name="Oval 116"/>
            <p:cNvSpPr/>
            <p:nvPr/>
          </p:nvSpPr>
          <p:spPr bwMode="auto">
            <a:xfrm>
              <a:off x="1535982" y="5316027"/>
              <a:ext cx="228600" cy="228600"/>
            </a:xfrm>
            <a:prstGeom prst="ellipse">
              <a:avLst/>
            </a:prstGeom>
            <a:solidFill>
              <a:srgbClr val="0D3059"/>
            </a:solidFill>
            <a:ln w="12700" cap="flat" cmpd="sng" algn="ctr">
              <a:noFill/>
              <a:prstDash val="solid"/>
              <a:round/>
              <a:headEnd type="none" w="sm" len="sm"/>
              <a:tailEnd type="none" w="sm" len="sm"/>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R="0" defTabSz="914400" rtl="0" eaLnBrk="0" fontAlgn="base" latinLnBrk="0" hangingPunct="0">
                <a:lnSpc>
                  <a:spcPct val="100000"/>
                </a:lnSpc>
                <a:spcBef>
                  <a:spcPct val="0"/>
                </a:spcBef>
                <a:spcAft>
                  <a:spcPct val="0"/>
                </a:spcAft>
                <a:buClrTx/>
                <a:buSzTx/>
                <a:buFontTx/>
                <a:buNone/>
                <a:tabLst/>
              </a:pPr>
              <a:endParaRPr kumimoji="0" lang="en-US" sz="1400" b="1" i="0" u="none" strike="noStrike" cap="none" normalizeH="0" baseline="0" dirty="0" smtClean="0">
                <a:ln>
                  <a:noFill/>
                </a:ln>
                <a:solidFill>
                  <a:schemeClr val="accent5"/>
                </a:solidFill>
                <a:effectLst/>
                <a:latin typeface="Arial" pitchFamily="-110" charset="0"/>
              </a:endParaRPr>
            </a:p>
          </p:txBody>
        </p:sp>
        <p:sp>
          <p:nvSpPr>
            <p:cNvPr id="118" name="TextBox 117"/>
            <p:cNvSpPr txBox="1"/>
            <p:nvPr/>
          </p:nvSpPr>
          <p:spPr>
            <a:xfrm>
              <a:off x="1506027" y="5257800"/>
              <a:ext cx="228600" cy="307777"/>
            </a:xfrm>
            <a:prstGeom prst="rect">
              <a:avLst/>
            </a:prstGeom>
            <a:noFill/>
          </p:spPr>
          <p:txBody>
            <a:bodyPr wrap="square" rtlCol="0">
              <a:spAutoFit/>
            </a:bodyPr>
            <a:lstStyle/>
            <a:p>
              <a:pPr algn="ctr"/>
              <a:r>
                <a:rPr lang="en-US" sz="1400" b="1" dirty="0" smtClean="0">
                  <a:solidFill>
                    <a:schemeClr val="accent5"/>
                  </a:solidFill>
                  <a:latin typeface="Courier"/>
                  <a:cs typeface="Courier"/>
                </a:rPr>
                <a:t>3</a:t>
              </a:r>
              <a:endParaRPr lang="en-US" sz="1400" b="1" dirty="0">
                <a:solidFill>
                  <a:schemeClr val="accent5"/>
                </a:solidFill>
                <a:latin typeface="Courier"/>
                <a:cs typeface="Courier"/>
              </a:endParaRPr>
            </a:p>
          </p:txBody>
        </p:sp>
      </p:grpSp>
      <p:grpSp>
        <p:nvGrpSpPr>
          <p:cNvPr id="119" name="Group 118"/>
          <p:cNvGrpSpPr/>
          <p:nvPr/>
        </p:nvGrpSpPr>
        <p:grpSpPr>
          <a:xfrm>
            <a:off x="2971800" y="3581400"/>
            <a:ext cx="258555" cy="307777"/>
            <a:chOff x="1798845" y="5259131"/>
            <a:chExt cx="258555" cy="307777"/>
          </a:xfrm>
        </p:grpSpPr>
        <p:sp>
          <p:nvSpPr>
            <p:cNvPr id="120" name="Oval 119"/>
            <p:cNvSpPr/>
            <p:nvPr/>
          </p:nvSpPr>
          <p:spPr bwMode="auto">
            <a:xfrm>
              <a:off x="1828800" y="5317358"/>
              <a:ext cx="228600" cy="228600"/>
            </a:xfrm>
            <a:prstGeom prst="ellipse">
              <a:avLst/>
            </a:prstGeom>
            <a:solidFill>
              <a:srgbClr val="0D3059"/>
            </a:solidFill>
            <a:ln w="12700" cap="flat" cmpd="sng" algn="ctr">
              <a:noFill/>
              <a:prstDash val="solid"/>
              <a:round/>
              <a:headEnd type="none" w="sm" len="sm"/>
              <a:tailEnd type="none" w="sm" len="sm"/>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R="0" defTabSz="914400" rtl="0" eaLnBrk="0" fontAlgn="base" latinLnBrk="0" hangingPunct="0">
                <a:lnSpc>
                  <a:spcPct val="100000"/>
                </a:lnSpc>
                <a:spcBef>
                  <a:spcPct val="0"/>
                </a:spcBef>
                <a:spcAft>
                  <a:spcPct val="0"/>
                </a:spcAft>
                <a:buClrTx/>
                <a:buSzTx/>
                <a:buFontTx/>
                <a:buNone/>
                <a:tabLst/>
              </a:pPr>
              <a:endParaRPr kumimoji="0" lang="en-US" sz="1400" b="1" i="0" u="none" strike="noStrike" cap="none" normalizeH="0" baseline="0" dirty="0" smtClean="0">
                <a:ln>
                  <a:noFill/>
                </a:ln>
                <a:solidFill>
                  <a:schemeClr val="accent5"/>
                </a:solidFill>
                <a:effectLst/>
                <a:latin typeface="Arial" pitchFamily="-110" charset="0"/>
              </a:endParaRPr>
            </a:p>
          </p:txBody>
        </p:sp>
        <p:sp>
          <p:nvSpPr>
            <p:cNvPr id="121" name="TextBox 120"/>
            <p:cNvSpPr txBox="1"/>
            <p:nvPr/>
          </p:nvSpPr>
          <p:spPr>
            <a:xfrm>
              <a:off x="1798845" y="5259131"/>
              <a:ext cx="228600" cy="307777"/>
            </a:xfrm>
            <a:prstGeom prst="rect">
              <a:avLst/>
            </a:prstGeom>
            <a:noFill/>
          </p:spPr>
          <p:txBody>
            <a:bodyPr wrap="square" rtlCol="0">
              <a:spAutoFit/>
            </a:bodyPr>
            <a:lstStyle/>
            <a:p>
              <a:pPr algn="ctr"/>
              <a:r>
                <a:rPr lang="en-US" sz="1400" b="1" dirty="0">
                  <a:solidFill>
                    <a:schemeClr val="accent5"/>
                  </a:solidFill>
                  <a:latin typeface="Courier"/>
                  <a:cs typeface="Courier"/>
                </a:rPr>
                <a:t>4</a:t>
              </a:r>
            </a:p>
          </p:txBody>
        </p:sp>
      </p:grpSp>
      <p:grpSp>
        <p:nvGrpSpPr>
          <p:cNvPr id="122" name="Group 121"/>
          <p:cNvGrpSpPr/>
          <p:nvPr/>
        </p:nvGrpSpPr>
        <p:grpSpPr>
          <a:xfrm>
            <a:off x="1828800" y="3823880"/>
            <a:ext cx="258555" cy="307777"/>
            <a:chOff x="2145582" y="5275773"/>
            <a:chExt cx="258555" cy="307777"/>
          </a:xfrm>
        </p:grpSpPr>
        <p:sp>
          <p:nvSpPr>
            <p:cNvPr id="123" name="Oval 122"/>
            <p:cNvSpPr/>
            <p:nvPr/>
          </p:nvSpPr>
          <p:spPr bwMode="auto">
            <a:xfrm>
              <a:off x="2175537" y="5334000"/>
              <a:ext cx="228600" cy="228600"/>
            </a:xfrm>
            <a:prstGeom prst="ellipse">
              <a:avLst/>
            </a:prstGeom>
            <a:solidFill>
              <a:srgbClr val="0D3059"/>
            </a:solidFill>
            <a:ln w="12700" cap="flat" cmpd="sng" algn="ctr">
              <a:noFill/>
              <a:prstDash val="solid"/>
              <a:round/>
              <a:headEnd type="none" w="sm" len="sm"/>
              <a:tailEnd type="none" w="sm" len="sm"/>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R="0" defTabSz="914400" rtl="0" eaLnBrk="0" fontAlgn="base" latinLnBrk="0" hangingPunct="0">
                <a:lnSpc>
                  <a:spcPct val="100000"/>
                </a:lnSpc>
                <a:spcBef>
                  <a:spcPct val="0"/>
                </a:spcBef>
                <a:spcAft>
                  <a:spcPct val="0"/>
                </a:spcAft>
                <a:buClrTx/>
                <a:buSzTx/>
                <a:buFontTx/>
                <a:buNone/>
                <a:tabLst/>
              </a:pPr>
              <a:endParaRPr kumimoji="0" lang="en-US" sz="1400" b="1" i="0" u="none" strike="noStrike" cap="none" normalizeH="0" baseline="0" dirty="0" smtClean="0">
                <a:ln>
                  <a:noFill/>
                </a:ln>
                <a:solidFill>
                  <a:schemeClr val="accent5"/>
                </a:solidFill>
                <a:effectLst/>
                <a:latin typeface="Arial" pitchFamily="-110" charset="0"/>
              </a:endParaRPr>
            </a:p>
          </p:txBody>
        </p:sp>
        <p:sp>
          <p:nvSpPr>
            <p:cNvPr id="124" name="TextBox 123"/>
            <p:cNvSpPr txBox="1"/>
            <p:nvPr/>
          </p:nvSpPr>
          <p:spPr>
            <a:xfrm>
              <a:off x="2145582" y="5275773"/>
              <a:ext cx="228600" cy="307777"/>
            </a:xfrm>
            <a:prstGeom prst="rect">
              <a:avLst/>
            </a:prstGeom>
            <a:noFill/>
          </p:spPr>
          <p:txBody>
            <a:bodyPr wrap="square" rtlCol="0">
              <a:spAutoFit/>
            </a:bodyPr>
            <a:lstStyle/>
            <a:p>
              <a:pPr algn="ctr"/>
              <a:r>
                <a:rPr lang="en-US" sz="1400" b="1" dirty="0">
                  <a:solidFill>
                    <a:schemeClr val="accent5"/>
                  </a:solidFill>
                  <a:latin typeface="Courier"/>
                  <a:cs typeface="Courier"/>
                </a:rPr>
                <a:t>5</a:t>
              </a:r>
            </a:p>
          </p:txBody>
        </p:sp>
      </p:grpSp>
      <p:grpSp>
        <p:nvGrpSpPr>
          <p:cNvPr id="125" name="Group 124"/>
          <p:cNvGrpSpPr/>
          <p:nvPr/>
        </p:nvGrpSpPr>
        <p:grpSpPr>
          <a:xfrm>
            <a:off x="609600" y="3733800"/>
            <a:ext cx="258555" cy="307777"/>
            <a:chOff x="2438400" y="5277104"/>
            <a:chExt cx="258555" cy="307777"/>
          </a:xfrm>
        </p:grpSpPr>
        <p:sp>
          <p:nvSpPr>
            <p:cNvPr id="126" name="Oval 125"/>
            <p:cNvSpPr/>
            <p:nvPr/>
          </p:nvSpPr>
          <p:spPr bwMode="auto">
            <a:xfrm>
              <a:off x="2468355" y="5335331"/>
              <a:ext cx="228600" cy="228600"/>
            </a:xfrm>
            <a:prstGeom prst="ellipse">
              <a:avLst/>
            </a:prstGeom>
            <a:solidFill>
              <a:srgbClr val="0D3059"/>
            </a:solidFill>
            <a:ln w="12700" cap="flat" cmpd="sng" algn="ctr">
              <a:noFill/>
              <a:prstDash val="solid"/>
              <a:round/>
              <a:headEnd type="none" w="sm" len="sm"/>
              <a:tailEnd type="none" w="sm" len="sm"/>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R="0" defTabSz="914400" rtl="0" eaLnBrk="0" fontAlgn="base" latinLnBrk="0" hangingPunct="0">
                <a:lnSpc>
                  <a:spcPct val="100000"/>
                </a:lnSpc>
                <a:spcBef>
                  <a:spcPct val="0"/>
                </a:spcBef>
                <a:spcAft>
                  <a:spcPct val="0"/>
                </a:spcAft>
                <a:buClrTx/>
                <a:buSzTx/>
                <a:buFontTx/>
                <a:buNone/>
                <a:tabLst/>
              </a:pPr>
              <a:endParaRPr kumimoji="0" lang="en-US" sz="1400" b="1" i="0" u="none" strike="noStrike" cap="none" normalizeH="0" baseline="0" dirty="0" smtClean="0">
                <a:ln>
                  <a:noFill/>
                </a:ln>
                <a:solidFill>
                  <a:schemeClr val="accent5"/>
                </a:solidFill>
                <a:effectLst/>
                <a:latin typeface="Arial" pitchFamily="-110" charset="0"/>
              </a:endParaRPr>
            </a:p>
          </p:txBody>
        </p:sp>
        <p:sp>
          <p:nvSpPr>
            <p:cNvPr id="127" name="TextBox 126"/>
            <p:cNvSpPr txBox="1"/>
            <p:nvPr/>
          </p:nvSpPr>
          <p:spPr>
            <a:xfrm>
              <a:off x="2438400" y="5277104"/>
              <a:ext cx="228600" cy="307777"/>
            </a:xfrm>
            <a:prstGeom prst="rect">
              <a:avLst/>
            </a:prstGeom>
            <a:noFill/>
          </p:spPr>
          <p:txBody>
            <a:bodyPr wrap="square" rtlCol="0">
              <a:spAutoFit/>
            </a:bodyPr>
            <a:lstStyle/>
            <a:p>
              <a:pPr algn="ctr"/>
              <a:r>
                <a:rPr lang="en-US" sz="1400" b="1" dirty="0">
                  <a:solidFill>
                    <a:schemeClr val="accent5"/>
                  </a:solidFill>
                  <a:latin typeface="Courier"/>
                  <a:cs typeface="Courier"/>
                </a:rPr>
                <a:t>6</a:t>
              </a:r>
            </a:p>
          </p:txBody>
        </p:sp>
      </p:grpSp>
      <p:grpSp>
        <p:nvGrpSpPr>
          <p:cNvPr id="128" name="Group 127"/>
          <p:cNvGrpSpPr/>
          <p:nvPr/>
        </p:nvGrpSpPr>
        <p:grpSpPr>
          <a:xfrm>
            <a:off x="664980" y="2209800"/>
            <a:ext cx="258555" cy="307777"/>
            <a:chOff x="2725227" y="5257800"/>
            <a:chExt cx="258555" cy="307777"/>
          </a:xfrm>
        </p:grpSpPr>
        <p:sp>
          <p:nvSpPr>
            <p:cNvPr id="129" name="Oval 128"/>
            <p:cNvSpPr/>
            <p:nvPr/>
          </p:nvSpPr>
          <p:spPr bwMode="auto">
            <a:xfrm>
              <a:off x="2755182" y="5316027"/>
              <a:ext cx="228600" cy="228600"/>
            </a:xfrm>
            <a:prstGeom prst="ellipse">
              <a:avLst/>
            </a:prstGeom>
            <a:solidFill>
              <a:srgbClr val="0D3059"/>
            </a:solidFill>
            <a:ln w="12700" cap="flat" cmpd="sng" algn="ctr">
              <a:noFill/>
              <a:prstDash val="solid"/>
              <a:round/>
              <a:headEnd type="none" w="sm" len="sm"/>
              <a:tailEnd type="none" w="sm" len="sm"/>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R="0" defTabSz="914400" rtl="0" eaLnBrk="0" fontAlgn="base" latinLnBrk="0" hangingPunct="0">
                <a:lnSpc>
                  <a:spcPct val="100000"/>
                </a:lnSpc>
                <a:spcBef>
                  <a:spcPct val="0"/>
                </a:spcBef>
                <a:spcAft>
                  <a:spcPct val="0"/>
                </a:spcAft>
                <a:buClrTx/>
                <a:buSzTx/>
                <a:buFontTx/>
                <a:buNone/>
                <a:tabLst/>
              </a:pPr>
              <a:endParaRPr kumimoji="0" lang="en-US" sz="1400" b="1" i="0" u="none" strike="noStrike" cap="none" normalizeH="0" baseline="0" dirty="0" smtClean="0">
                <a:ln>
                  <a:noFill/>
                </a:ln>
                <a:solidFill>
                  <a:schemeClr val="accent5"/>
                </a:solidFill>
                <a:effectLst/>
                <a:latin typeface="Arial" pitchFamily="-110" charset="0"/>
              </a:endParaRPr>
            </a:p>
          </p:txBody>
        </p:sp>
        <p:sp>
          <p:nvSpPr>
            <p:cNvPr id="130" name="TextBox 129"/>
            <p:cNvSpPr txBox="1"/>
            <p:nvPr/>
          </p:nvSpPr>
          <p:spPr>
            <a:xfrm>
              <a:off x="2725227" y="5257800"/>
              <a:ext cx="228600" cy="307777"/>
            </a:xfrm>
            <a:prstGeom prst="rect">
              <a:avLst/>
            </a:prstGeom>
            <a:noFill/>
          </p:spPr>
          <p:txBody>
            <a:bodyPr wrap="square" rtlCol="0">
              <a:spAutoFit/>
            </a:bodyPr>
            <a:lstStyle/>
            <a:p>
              <a:pPr algn="ctr"/>
              <a:r>
                <a:rPr lang="en-US" sz="1400" b="1" dirty="0">
                  <a:solidFill>
                    <a:schemeClr val="accent5"/>
                  </a:solidFill>
                  <a:latin typeface="Courier"/>
                  <a:cs typeface="Courier"/>
                </a:rPr>
                <a:t>7</a:t>
              </a:r>
            </a:p>
          </p:txBody>
        </p:sp>
      </p:grpSp>
      <p:grpSp>
        <p:nvGrpSpPr>
          <p:cNvPr id="131" name="Group 130"/>
          <p:cNvGrpSpPr/>
          <p:nvPr/>
        </p:nvGrpSpPr>
        <p:grpSpPr>
          <a:xfrm>
            <a:off x="2590800" y="2376080"/>
            <a:ext cx="258555" cy="307777"/>
            <a:chOff x="3018045" y="5259131"/>
            <a:chExt cx="258555" cy="307777"/>
          </a:xfrm>
        </p:grpSpPr>
        <p:sp>
          <p:nvSpPr>
            <p:cNvPr id="132" name="Oval 131"/>
            <p:cNvSpPr/>
            <p:nvPr/>
          </p:nvSpPr>
          <p:spPr bwMode="auto">
            <a:xfrm>
              <a:off x="3048000" y="5317358"/>
              <a:ext cx="228600" cy="228600"/>
            </a:xfrm>
            <a:prstGeom prst="ellipse">
              <a:avLst/>
            </a:prstGeom>
            <a:solidFill>
              <a:srgbClr val="0D3059"/>
            </a:solidFill>
            <a:ln w="12700" cap="flat" cmpd="sng" algn="ctr">
              <a:noFill/>
              <a:prstDash val="solid"/>
              <a:round/>
              <a:headEnd type="none" w="sm" len="sm"/>
              <a:tailEnd type="none" w="sm" len="sm"/>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R="0" defTabSz="914400" rtl="0" eaLnBrk="0" fontAlgn="base" latinLnBrk="0" hangingPunct="0">
                <a:lnSpc>
                  <a:spcPct val="100000"/>
                </a:lnSpc>
                <a:spcBef>
                  <a:spcPct val="0"/>
                </a:spcBef>
                <a:spcAft>
                  <a:spcPct val="0"/>
                </a:spcAft>
                <a:buClrTx/>
                <a:buSzTx/>
                <a:buFontTx/>
                <a:buNone/>
                <a:tabLst/>
              </a:pPr>
              <a:endParaRPr kumimoji="0" lang="en-US" sz="1400" b="1" i="0" u="none" strike="noStrike" cap="none" normalizeH="0" baseline="0" dirty="0" smtClean="0">
                <a:ln>
                  <a:noFill/>
                </a:ln>
                <a:solidFill>
                  <a:schemeClr val="accent5"/>
                </a:solidFill>
                <a:effectLst/>
                <a:latin typeface="Arial" pitchFamily="-110" charset="0"/>
              </a:endParaRPr>
            </a:p>
          </p:txBody>
        </p:sp>
        <p:sp>
          <p:nvSpPr>
            <p:cNvPr id="133" name="TextBox 132"/>
            <p:cNvSpPr txBox="1"/>
            <p:nvPr/>
          </p:nvSpPr>
          <p:spPr>
            <a:xfrm>
              <a:off x="3018045" y="5259131"/>
              <a:ext cx="228600" cy="307777"/>
            </a:xfrm>
            <a:prstGeom prst="rect">
              <a:avLst/>
            </a:prstGeom>
            <a:noFill/>
          </p:spPr>
          <p:txBody>
            <a:bodyPr wrap="square" rtlCol="0">
              <a:spAutoFit/>
            </a:bodyPr>
            <a:lstStyle/>
            <a:p>
              <a:pPr algn="ctr"/>
              <a:r>
                <a:rPr lang="en-US" sz="1400" b="1" dirty="0">
                  <a:solidFill>
                    <a:schemeClr val="accent5"/>
                  </a:solidFill>
                  <a:latin typeface="Courier"/>
                  <a:cs typeface="Courier"/>
                </a:rPr>
                <a:t>8</a:t>
              </a:r>
            </a:p>
          </p:txBody>
        </p:sp>
      </p:grpSp>
      <p:sp>
        <p:nvSpPr>
          <p:cNvPr id="134" name="Left-Right Arrow 133"/>
          <p:cNvSpPr/>
          <p:nvPr/>
        </p:nvSpPr>
        <p:spPr bwMode="auto">
          <a:xfrm>
            <a:off x="4191000" y="2785535"/>
            <a:ext cx="762000" cy="381000"/>
          </a:xfrm>
          <a:prstGeom prst="leftRightArrow">
            <a:avLst/>
          </a:prstGeom>
          <a:solidFill>
            <a:srgbClr val="E9E9E9"/>
          </a:solidFill>
          <a:ln w="12700" cap="flat" cmpd="sng" algn="ctr">
            <a:solidFill>
              <a:srgbClr val="000000"/>
            </a:solidFill>
            <a:prstDash val="solid"/>
            <a:round/>
            <a:headEnd type="none" w="sm" len="sm"/>
            <a:tailEnd type="none" w="sm" len="sm"/>
          </a:ln>
          <a:effectLst>
            <a:outerShdw blurRad="50800" dist="38100" dir="5400000" algn="t"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b="1" i="0" u="none" strike="noStrike" cap="none" normalizeH="0" baseline="0" dirty="0" smtClean="0">
              <a:ln>
                <a:noFill/>
              </a:ln>
              <a:solidFill>
                <a:schemeClr val="tx1"/>
              </a:solidFill>
              <a:effectLst/>
              <a:latin typeface="Arial" pitchFamily="-110" charset="0"/>
            </a:endParaRPr>
          </a:p>
        </p:txBody>
      </p:sp>
      <p:sp>
        <p:nvSpPr>
          <p:cNvPr id="135" name="TextBox 134"/>
          <p:cNvSpPr txBox="1"/>
          <p:nvPr/>
        </p:nvSpPr>
        <p:spPr>
          <a:xfrm>
            <a:off x="1337732" y="4348890"/>
            <a:ext cx="1905000" cy="307777"/>
          </a:xfrm>
          <a:prstGeom prst="rect">
            <a:avLst/>
          </a:prstGeom>
          <a:noFill/>
        </p:spPr>
        <p:txBody>
          <a:bodyPr wrap="square" rtlCol="0">
            <a:spAutoFit/>
          </a:bodyPr>
          <a:lstStyle/>
          <a:p>
            <a:pPr algn="ctr"/>
            <a:r>
              <a:rPr lang="en-US" sz="1400" b="1" dirty="0" smtClean="0"/>
              <a:t>Graph G</a:t>
            </a:r>
            <a:endParaRPr lang="en-US" sz="1400" b="1" dirty="0"/>
          </a:p>
        </p:txBody>
      </p:sp>
      <p:sp>
        <p:nvSpPr>
          <p:cNvPr id="136" name="TextBox 135"/>
          <p:cNvSpPr txBox="1"/>
          <p:nvPr/>
        </p:nvSpPr>
        <p:spPr>
          <a:xfrm>
            <a:off x="5664201" y="4360334"/>
            <a:ext cx="2396068" cy="307777"/>
          </a:xfrm>
          <a:prstGeom prst="rect">
            <a:avLst/>
          </a:prstGeom>
          <a:noFill/>
        </p:spPr>
        <p:txBody>
          <a:bodyPr wrap="square" rtlCol="0">
            <a:spAutoFit/>
          </a:bodyPr>
          <a:lstStyle/>
          <a:p>
            <a:pPr algn="ctr"/>
            <a:r>
              <a:rPr lang="en-US" sz="1400" b="1" dirty="0" smtClean="0"/>
              <a:t>Adjacency Matrix A</a:t>
            </a:r>
            <a:endParaRPr lang="en-US" sz="1400" b="1" dirty="0"/>
          </a:p>
        </p:txBody>
      </p:sp>
      <p:sp>
        <p:nvSpPr>
          <p:cNvPr id="140" name="TextBox 139"/>
          <p:cNvSpPr txBox="1"/>
          <p:nvPr/>
        </p:nvSpPr>
        <p:spPr>
          <a:xfrm>
            <a:off x="914400" y="5190067"/>
            <a:ext cx="2743200" cy="738664"/>
          </a:xfrm>
          <a:prstGeom prst="rect">
            <a:avLst/>
          </a:prstGeom>
          <a:solidFill>
            <a:schemeClr val="bg2">
              <a:lumMod val="20000"/>
              <a:lumOff val="80000"/>
            </a:schemeClr>
          </a:solidFill>
          <a:ln>
            <a:solidFill>
              <a:schemeClr val="tx1"/>
            </a:solidFill>
          </a:ln>
        </p:spPr>
        <p:txBody>
          <a:bodyPr wrap="square" rtlCol="0">
            <a:spAutoFit/>
          </a:bodyPr>
          <a:lstStyle/>
          <a:p>
            <a:r>
              <a:rPr lang="en-US" sz="1400" b="1" dirty="0" smtClean="0"/>
              <a:t>G = (V, E)</a:t>
            </a:r>
          </a:p>
          <a:p>
            <a:pPr marL="285750" indent="-285750">
              <a:buFont typeface="Arial"/>
              <a:buChar char="•"/>
            </a:pPr>
            <a:r>
              <a:rPr lang="en-US" sz="1400" b="1" dirty="0" smtClean="0"/>
              <a:t>V = vertices (entities)</a:t>
            </a:r>
          </a:p>
          <a:p>
            <a:pPr marL="285750" indent="-285750">
              <a:buFont typeface="Arial"/>
              <a:buChar char="•"/>
            </a:pPr>
            <a:r>
              <a:rPr lang="en-US" sz="1400" b="1" dirty="0" smtClean="0"/>
              <a:t>E = edges (relationships)</a:t>
            </a:r>
            <a:endParaRPr lang="en-US" sz="1400" b="1" dirty="0"/>
          </a:p>
        </p:txBody>
      </p:sp>
      <p:sp>
        <p:nvSpPr>
          <p:cNvPr id="141" name="TextBox 140"/>
          <p:cNvSpPr txBox="1"/>
          <p:nvPr/>
        </p:nvSpPr>
        <p:spPr>
          <a:xfrm>
            <a:off x="5486400" y="5181600"/>
            <a:ext cx="2743200" cy="738664"/>
          </a:xfrm>
          <a:prstGeom prst="rect">
            <a:avLst/>
          </a:prstGeom>
          <a:solidFill>
            <a:schemeClr val="bg2">
              <a:lumMod val="20000"/>
              <a:lumOff val="80000"/>
            </a:schemeClr>
          </a:solidFill>
          <a:ln>
            <a:solidFill>
              <a:schemeClr val="tx1"/>
            </a:solidFill>
          </a:ln>
        </p:spPr>
        <p:txBody>
          <a:bodyPr wrap="square" rtlCol="0">
            <a:spAutoFit/>
          </a:bodyPr>
          <a:lstStyle/>
          <a:p>
            <a:r>
              <a:rPr lang="en-US" sz="1400" b="1" dirty="0" smtClean="0"/>
              <a:t>A(</a:t>
            </a:r>
            <a:r>
              <a:rPr lang="en-US" sz="1400" b="1" dirty="0" err="1"/>
              <a:t>i</a:t>
            </a:r>
            <a:r>
              <a:rPr lang="en-US" sz="1400" b="1" dirty="0" err="1" smtClean="0"/>
              <a:t>,j</a:t>
            </a:r>
            <a:r>
              <a:rPr lang="en-US" sz="1400" b="1" dirty="0" smtClean="0"/>
              <a:t>) ≠ 0</a:t>
            </a:r>
            <a:r>
              <a:rPr lang="en-US" sz="1400" b="1" dirty="0"/>
              <a:t> </a:t>
            </a:r>
            <a:r>
              <a:rPr lang="en-US" sz="1400" b="1" dirty="0" smtClean="0"/>
              <a:t>if</a:t>
            </a:r>
          </a:p>
          <a:p>
            <a:pPr marL="285750" indent="-285750">
              <a:buFont typeface="Arial"/>
              <a:buChar char="•"/>
            </a:pPr>
            <a:r>
              <a:rPr lang="en-US" sz="1400" b="1" dirty="0" smtClean="0"/>
              <a:t>Edge exists from </a:t>
            </a:r>
            <a:br>
              <a:rPr lang="en-US" sz="1400" b="1" dirty="0" smtClean="0"/>
            </a:br>
            <a:r>
              <a:rPr lang="en-US" sz="1400" b="1" dirty="0" smtClean="0"/>
              <a:t>vertex </a:t>
            </a:r>
            <a:r>
              <a:rPr lang="en-US" sz="1400" b="1" dirty="0" err="1" smtClean="0"/>
              <a:t>i</a:t>
            </a:r>
            <a:r>
              <a:rPr lang="en-US" sz="1400" b="1" dirty="0" smtClean="0"/>
              <a:t> to vertex j</a:t>
            </a:r>
          </a:p>
        </p:txBody>
      </p:sp>
    </p:spTree>
    <p:extLst>
      <p:ext uri="{BB962C8B-B14F-4D97-AF65-F5344CB8AC3E}">
        <p14:creationId xmlns:p14="http://schemas.microsoft.com/office/powerpoint/2010/main" xmlns="" val="254209069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p:txBody>
          <a:bodyPr/>
          <a:lstStyle/>
          <a:p>
            <a:r>
              <a:rPr dirty="0" smtClean="0"/>
              <a:t>Modularity for Directed Graphs</a:t>
            </a:r>
            <a:r>
              <a:rPr lang="en-US" dirty="0" smtClean="0"/>
              <a:t>*</a:t>
            </a:r>
            <a:endParaRPr dirty="0" smtClean="0"/>
          </a:p>
        </p:txBody>
      </p:sp>
      <p:graphicFrame>
        <p:nvGraphicFramePr>
          <p:cNvPr id="4098" name="Object 5"/>
          <p:cNvGraphicFramePr>
            <a:graphicFrameLocks noChangeAspect="1"/>
          </p:cNvGraphicFramePr>
          <p:nvPr>
            <p:extLst>
              <p:ext uri="{D42A27DB-BD31-4B8C-83A1-F6EECF244321}">
                <p14:modId xmlns:p14="http://schemas.microsoft.com/office/powerpoint/2010/main" xmlns="" val="4126991183"/>
              </p:ext>
            </p:extLst>
          </p:nvPr>
        </p:nvGraphicFramePr>
        <p:xfrm>
          <a:off x="1836738" y="1872734"/>
          <a:ext cx="4940300" cy="1371600"/>
        </p:xfrm>
        <a:graphic>
          <a:graphicData uri="http://schemas.openxmlformats.org/presentationml/2006/ole">
            <p:oleObj spid="_x0000_s1061" name="Equation" r:id="rId4" imgW="1590840" imgH="429480" progId="Equation.3">
              <p:embed/>
            </p:oleObj>
          </a:graphicData>
        </a:graphic>
      </p:graphicFrame>
      <p:grpSp>
        <p:nvGrpSpPr>
          <p:cNvPr id="4102" name="Group 186"/>
          <p:cNvGrpSpPr>
            <a:grpSpLocks/>
          </p:cNvGrpSpPr>
          <p:nvPr/>
        </p:nvGrpSpPr>
        <p:grpSpPr bwMode="auto">
          <a:xfrm>
            <a:off x="149225" y="3541197"/>
            <a:ext cx="1473200" cy="1538287"/>
            <a:chOff x="149532" y="3040063"/>
            <a:chExt cx="1472804" cy="1537845"/>
          </a:xfrm>
        </p:grpSpPr>
        <p:grpSp>
          <p:nvGrpSpPr>
            <p:cNvPr id="4201" name="Group 88"/>
            <p:cNvGrpSpPr>
              <a:grpSpLocks/>
            </p:cNvGrpSpPr>
            <p:nvPr/>
          </p:nvGrpSpPr>
          <p:grpSpPr bwMode="auto">
            <a:xfrm>
              <a:off x="149532" y="3511595"/>
              <a:ext cx="1472804" cy="1066313"/>
              <a:chOff x="3166" y="2098"/>
              <a:chExt cx="2141" cy="1542"/>
            </a:xfrm>
          </p:grpSpPr>
          <p:grpSp>
            <p:nvGrpSpPr>
              <p:cNvPr id="4203" name="Group 89"/>
              <p:cNvGrpSpPr>
                <a:grpSpLocks/>
              </p:cNvGrpSpPr>
              <p:nvPr/>
            </p:nvGrpSpPr>
            <p:grpSpPr bwMode="auto">
              <a:xfrm>
                <a:off x="3321" y="2333"/>
                <a:ext cx="152" cy="513"/>
                <a:chOff x="2776" y="1167"/>
                <a:chExt cx="152" cy="513"/>
              </a:xfrm>
            </p:grpSpPr>
            <p:sp>
              <p:nvSpPr>
                <p:cNvPr id="4251" name="Line 90"/>
                <p:cNvSpPr>
                  <a:spLocks noChangeAspect="1" noChangeShapeType="1"/>
                </p:cNvSpPr>
                <p:nvPr/>
              </p:nvSpPr>
              <p:spPr bwMode="auto">
                <a:xfrm rot="1855532" flipH="1" flipV="1">
                  <a:off x="2828" y="1264"/>
                  <a:ext cx="1" cy="88"/>
                </a:xfrm>
                <a:prstGeom prst="line">
                  <a:avLst/>
                </a:prstGeom>
                <a:noFill/>
                <a:ln w="22225">
                  <a:solidFill>
                    <a:schemeClr val="tx1"/>
                  </a:solidFill>
                  <a:round/>
                  <a:headEnd/>
                  <a:tailEnd type="arrow" w="med" len="med"/>
                </a:ln>
              </p:spPr>
              <p:txBody>
                <a:bodyPr/>
                <a:lstStyle/>
                <a:p>
                  <a:endParaRPr lang="en-US"/>
                </a:p>
              </p:txBody>
            </p:sp>
            <p:sp>
              <p:nvSpPr>
                <p:cNvPr id="4252" name="Freeform 91"/>
                <p:cNvSpPr>
                  <a:spLocks/>
                </p:cNvSpPr>
                <p:nvPr/>
              </p:nvSpPr>
              <p:spPr bwMode="auto">
                <a:xfrm>
                  <a:off x="2776" y="1167"/>
                  <a:ext cx="152" cy="513"/>
                </a:xfrm>
                <a:custGeom>
                  <a:avLst/>
                  <a:gdLst>
                    <a:gd name="T0" fmla="*/ 152 w 152"/>
                    <a:gd name="T1" fmla="*/ 513 h 513"/>
                    <a:gd name="T2" fmla="*/ 38 w 152"/>
                    <a:gd name="T3" fmla="*/ 371 h 513"/>
                    <a:gd name="T4" fmla="*/ 19 w 152"/>
                    <a:gd name="T5" fmla="*/ 212 h 513"/>
                    <a:gd name="T6" fmla="*/ 152 w 152"/>
                    <a:gd name="T7" fmla="*/ 0 h 513"/>
                    <a:gd name="T8" fmla="*/ 0 60000 65536"/>
                    <a:gd name="T9" fmla="*/ 0 60000 65536"/>
                    <a:gd name="T10" fmla="*/ 0 60000 65536"/>
                    <a:gd name="T11" fmla="*/ 0 60000 65536"/>
                    <a:gd name="T12" fmla="*/ 0 w 152"/>
                    <a:gd name="T13" fmla="*/ 0 h 513"/>
                    <a:gd name="T14" fmla="*/ 152 w 152"/>
                    <a:gd name="T15" fmla="*/ 513 h 513"/>
                  </a:gdLst>
                  <a:ahLst/>
                  <a:cxnLst>
                    <a:cxn ang="T8">
                      <a:pos x="T0" y="T1"/>
                    </a:cxn>
                    <a:cxn ang="T9">
                      <a:pos x="T2" y="T3"/>
                    </a:cxn>
                    <a:cxn ang="T10">
                      <a:pos x="T4" y="T5"/>
                    </a:cxn>
                    <a:cxn ang="T11">
                      <a:pos x="T6" y="T7"/>
                    </a:cxn>
                  </a:cxnLst>
                  <a:rect l="T12" t="T13" r="T14" b="T15"/>
                  <a:pathLst>
                    <a:path w="152" h="513">
                      <a:moveTo>
                        <a:pt x="152" y="513"/>
                      </a:moveTo>
                      <a:cubicBezTo>
                        <a:pt x="106" y="467"/>
                        <a:pt x="60" y="421"/>
                        <a:pt x="38" y="371"/>
                      </a:cubicBezTo>
                      <a:cubicBezTo>
                        <a:pt x="16" y="321"/>
                        <a:pt x="0" y="274"/>
                        <a:pt x="19" y="212"/>
                      </a:cubicBezTo>
                      <a:cubicBezTo>
                        <a:pt x="38" y="150"/>
                        <a:pt x="95" y="75"/>
                        <a:pt x="152" y="0"/>
                      </a:cubicBezTo>
                    </a:path>
                  </a:pathLst>
                </a:custGeom>
                <a:noFill/>
                <a:ln w="28575">
                  <a:solidFill>
                    <a:schemeClr val="tx1"/>
                  </a:solidFill>
                  <a:round/>
                  <a:headEnd/>
                  <a:tailEnd/>
                </a:ln>
              </p:spPr>
              <p:txBody>
                <a:bodyPr/>
                <a:lstStyle/>
                <a:p>
                  <a:endParaRPr lang="en-US"/>
                </a:p>
              </p:txBody>
            </p:sp>
          </p:grpSp>
          <p:grpSp>
            <p:nvGrpSpPr>
              <p:cNvPr id="4204" name="Group 92"/>
              <p:cNvGrpSpPr>
                <a:grpSpLocks/>
              </p:cNvGrpSpPr>
              <p:nvPr/>
            </p:nvGrpSpPr>
            <p:grpSpPr bwMode="auto">
              <a:xfrm flipH="1" flipV="1">
                <a:off x="3497" y="2333"/>
                <a:ext cx="152" cy="513"/>
                <a:chOff x="2776" y="1167"/>
                <a:chExt cx="152" cy="513"/>
              </a:xfrm>
            </p:grpSpPr>
            <p:sp>
              <p:nvSpPr>
                <p:cNvPr id="4249" name="Line 93"/>
                <p:cNvSpPr>
                  <a:spLocks noChangeAspect="1" noChangeShapeType="1"/>
                </p:cNvSpPr>
                <p:nvPr/>
              </p:nvSpPr>
              <p:spPr bwMode="auto">
                <a:xfrm rot="1855532" flipH="1" flipV="1">
                  <a:off x="2828" y="1264"/>
                  <a:ext cx="1" cy="88"/>
                </a:xfrm>
                <a:prstGeom prst="line">
                  <a:avLst/>
                </a:prstGeom>
                <a:noFill/>
                <a:ln w="22225">
                  <a:solidFill>
                    <a:schemeClr val="tx1"/>
                  </a:solidFill>
                  <a:round/>
                  <a:headEnd/>
                  <a:tailEnd type="arrow" w="med" len="med"/>
                </a:ln>
              </p:spPr>
              <p:txBody>
                <a:bodyPr/>
                <a:lstStyle/>
                <a:p>
                  <a:endParaRPr lang="en-US"/>
                </a:p>
              </p:txBody>
            </p:sp>
            <p:sp>
              <p:nvSpPr>
                <p:cNvPr id="4250" name="Freeform 94"/>
                <p:cNvSpPr>
                  <a:spLocks/>
                </p:cNvSpPr>
                <p:nvPr/>
              </p:nvSpPr>
              <p:spPr bwMode="auto">
                <a:xfrm>
                  <a:off x="2776" y="1167"/>
                  <a:ext cx="152" cy="513"/>
                </a:xfrm>
                <a:custGeom>
                  <a:avLst/>
                  <a:gdLst>
                    <a:gd name="T0" fmla="*/ 152 w 152"/>
                    <a:gd name="T1" fmla="*/ 513 h 513"/>
                    <a:gd name="T2" fmla="*/ 38 w 152"/>
                    <a:gd name="T3" fmla="*/ 371 h 513"/>
                    <a:gd name="T4" fmla="*/ 19 w 152"/>
                    <a:gd name="T5" fmla="*/ 212 h 513"/>
                    <a:gd name="T6" fmla="*/ 152 w 152"/>
                    <a:gd name="T7" fmla="*/ 0 h 513"/>
                    <a:gd name="T8" fmla="*/ 0 60000 65536"/>
                    <a:gd name="T9" fmla="*/ 0 60000 65536"/>
                    <a:gd name="T10" fmla="*/ 0 60000 65536"/>
                    <a:gd name="T11" fmla="*/ 0 60000 65536"/>
                    <a:gd name="T12" fmla="*/ 0 w 152"/>
                    <a:gd name="T13" fmla="*/ 0 h 513"/>
                    <a:gd name="T14" fmla="*/ 152 w 152"/>
                    <a:gd name="T15" fmla="*/ 513 h 513"/>
                  </a:gdLst>
                  <a:ahLst/>
                  <a:cxnLst>
                    <a:cxn ang="T8">
                      <a:pos x="T0" y="T1"/>
                    </a:cxn>
                    <a:cxn ang="T9">
                      <a:pos x="T2" y="T3"/>
                    </a:cxn>
                    <a:cxn ang="T10">
                      <a:pos x="T4" y="T5"/>
                    </a:cxn>
                    <a:cxn ang="T11">
                      <a:pos x="T6" y="T7"/>
                    </a:cxn>
                  </a:cxnLst>
                  <a:rect l="T12" t="T13" r="T14" b="T15"/>
                  <a:pathLst>
                    <a:path w="152" h="513">
                      <a:moveTo>
                        <a:pt x="152" y="513"/>
                      </a:moveTo>
                      <a:cubicBezTo>
                        <a:pt x="106" y="467"/>
                        <a:pt x="60" y="421"/>
                        <a:pt x="38" y="371"/>
                      </a:cubicBezTo>
                      <a:cubicBezTo>
                        <a:pt x="16" y="321"/>
                        <a:pt x="0" y="274"/>
                        <a:pt x="19" y="212"/>
                      </a:cubicBezTo>
                      <a:cubicBezTo>
                        <a:pt x="38" y="150"/>
                        <a:pt x="95" y="75"/>
                        <a:pt x="152" y="0"/>
                      </a:cubicBezTo>
                    </a:path>
                  </a:pathLst>
                </a:custGeom>
                <a:noFill/>
                <a:ln w="28575">
                  <a:solidFill>
                    <a:schemeClr val="tx1"/>
                  </a:solidFill>
                  <a:round/>
                  <a:headEnd/>
                  <a:tailEnd/>
                </a:ln>
              </p:spPr>
              <p:txBody>
                <a:bodyPr rot="10800000"/>
                <a:lstStyle/>
                <a:p>
                  <a:endParaRPr lang="en-US"/>
                </a:p>
              </p:txBody>
            </p:sp>
          </p:grpSp>
          <p:grpSp>
            <p:nvGrpSpPr>
              <p:cNvPr id="4205" name="Group 95"/>
              <p:cNvGrpSpPr>
                <a:grpSpLocks/>
              </p:cNvGrpSpPr>
              <p:nvPr/>
            </p:nvGrpSpPr>
            <p:grpSpPr bwMode="auto">
              <a:xfrm>
                <a:off x="3473" y="2194"/>
                <a:ext cx="777" cy="133"/>
                <a:chOff x="2928" y="1028"/>
                <a:chExt cx="777" cy="133"/>
              </a:xfrm>
            </p:grpSpPr>
            <p:sp>
              <p:nvSpPr>
                <p:cNvPr id="4247" name="Line 96"/>
                <p:cNvSpPr>
                  <a:spLocks noChangeAspect="1" noChangeShapeType="1"/>
                </p:cNvSpPr>
                <p:nvPr/>
              </p:nvSpPr>
              <p:spPr bwMode="auto">
                <a:xfrm rot="17163330" flipH="1">
                  <a:off x="3451" y="1013"/>
                  <a:ext cx="1" cy="88"/>
                </a:xfrm>
                <a:prstGeom prst="line">
                  <a:avLst/>
                </a:prstGeom>
                <a:noFill/>
                <a:ln w="22225">
                  <a:solidFill>
                    <a:schemeClr val="tx1"/>
                  </a:solidFill>
                  <a:round/>
                  <a:headEnd/>
                  <a:tailEnd type="arrow" w="med" len="med"/>
                </a:ln>
              </p:spPr>
              <p:txBody>
                <a:bodyPr/>
                <a:lstStyle/>
                <a:p>
                  <a:endParaRPr lang="en-US"/>
                </a:p>
              </p:txBody>
            </p:sp>
            <p:sp>
              <p:nvSpPr>
                <p:cNvPr id="4248" name="Freeform 97"/>
                <p:cNvSpPr>
                  <a:spLocks/>
                </p:cNvSpPr>
                <p:nvPr/>
              </p:nvSpPr>
              <p:spPr bwMode="auto">
                <a:xfrm>
                  <a:off x="2928" y="1028"/>
                  <a:ext cx="777" cy="133"/>
                </a:xfrm>
                <a:custGeom>
                  <a:avLst/>
                  <a:gdLst>
                    <a:gd name="T0" fmla="*/ 0 w 777"/>
                    <a:gd name="T1" fmla="*/ 124 h 133"/>
                    <a:gd name="T2" fmla="*/ 375 w 777"/>
                    <a:gd name="T3" fmla="*/ 1 h 133"/>
                    <a:gd name="T4" fmla="*/ 777 w 777"/>
                    <a:gd name="T5" fmla="*/ 133 h 133"/>
                    <a:gd name="T6" fmla="*/ 0 60000 65536"/>
                    <a:gd name="T7" fmla="*/ 0 60000 65536"/>
                    <a:gd name="T8" fmla="*/ 0 60000 65536"/>
                    <a:gd name="T9" fmla="*/ 0 w 777"/>
                    <a:gd name="T10" fmla="*/ 0 h 133"/>
                    <a:gd name="T11" fmla="*/ 777 w 777"/>
                    <a:gd name="T12" fmla="*/ 133 h 133"/>
                  </a:gdLst>
                  <a:ahLst/>
                  <a:cxnLst>
                    <a:cxn ang="T6">
                      <a:pos x="T0" y="T1"/>
                    </a:cxn>
                    <a:cxn ang="T7">
                      <a:pos x="T2" y="T3"/>
                    </a:cxn>
                    <a:cxn ang="T8">
                      <a:pos x="T4" y="T5"/>
                    </a:cxn>
                  </a:cxnLst>
                  <a:rect l="T9" t="T10" r="T11" b="T12"/>
                  <a:pathLst>
                    <a:path w="777" h="133">
                      <a:moveTo>
                        <a:pt x="0" y="124"/>
                      </a:moveTo>
                      <a:cubicBezTo>
                        <a:pt x="123" y="62"/>
                        <a:pt x="246" y="0"/>
                        <a:pt x="375" y="1"/>
                      </a:cubicBezTo>
                      <a:cubicBezTo>
                        <a:pt x="504" y="2"/>
                        <a:pt x="640" y="67"/>
                        <a:pt x="777" y="133"/>
                      </a:cubicBezTo>
                    </a:path>
                  </a:pathLst>
                </a:custGeom>
                <a:noFill/>
                <a:ln w="28575">
                  <a:solidFill>
                    <a:schemeClr val="tx1"/>
                  </a:solidFill>
                  <a:round/>
                  <a:headEnd/>
                  <a:tailEnd/>
                </a:ln>
              </p:spPr>
              <p:txBody>
                <a:bodyPr/>
                <a:lstStyle/>
                <a:p>
                  <a:endParaRPr lang="en-US"/>
                </a:p>
              </p:txBody>
            </p:sp>
          </p:grpSp>
          <p:grpSp>
            <p:nvGrpSpPr>
              <p:cNvPr id="4206" name="Group 98"/>
              <p:cNvGrpSpPr>
                <a:grpSpLocks/>
              </p:cNvGrpSpPr>
              <p:nvPr/>
            </p:nvGrpSpPr>
            <p:grpSpPr bwMode="auto">
              <a:xfrm>
                <a:off x="3479" y="2857"/>
                <a:ext cx="777" cy="523"/>
                <a:chOff x="2934" y="1691"/>
                <a:chExt cx="777" cy="523"/>
              </a:xfrm>
            </p:grpSpPr>
            <p:sp>
              <p:nvSpPr>
                <p:cNvPr id="4245" name="Line 99"/>
                <p:cNvSpPr>
                  <a:spLocks noChangeAspect="1" noChangeShapeType="1"/>
                </p:cNvSpPr>
                <p:nvPr/>
              </p:nvSpPr>
              <p:spPr bwMode="auto">
                <a:xfrm rot="3635357">
                  <a:off x="3104" y="1995"/>
                  <a:ext cx="1" cy="88"/>
                </a:xfrm>
                <a:prstGeom prst="line">
                  <a:avLst/>
                </a:prstGeom>
                <a:noFill/>
                <a:ln w="22225">
                  <a:solidFill>
                    <a:schemeClr val="tx1"/>
                  </a:solidFill>
                  <a:round/>
                  <a:headEnd/>
                  <a:tailEnd type="arrow" w="med" len="med"/>
                </a:ln>
              </p:spPr>
              <p:txBody>
                <a:bodyPr/>
                <a:lstStyle/>
                <a:p>
                  <a:endParaRPr lang="en-US"/>
                </a:p>
              </p:txBody>
            </p:sp>
            <p:sp>
              <p:nvSpPr>
                <p:cNvPr id="4246" name="Freeform 100"/>
                <p:cNvSpPr>
                  <a:spLocks/>
                </p:cNvSpPr>
                <p:nvPr/>
              </p:nvSpPr>
              <p:spPr bwMode="auto">
                <a:xfrm>
                  <a:off x="2934" y="1691"/>
                  <a:ext cx="777" cy="523"/>
                </a:xfrm>
                <a:custGeom>
                  <a:avLst/>
                  <a:gdLst>
                    <a:gd name="T0" fmla="*/ 0 w 777"/>
                    <a:gd name="T1" fmla="*/ 514 h 523"/>
                    <a:gd name="T2" fmla="*/ 6 w 777"/>
                    <a:gd name="T3" fmla="*/ 523 h 523"/>
                    <a:gd name="T4" fmla="*/ 176 w 777"/>
                    <a:gd name="T5" fmla="*/ 343 h 523"/>
                    <a:gd name="T6" fmla="*/ 615 w 777"/>
                    <a:gd name="T7" fmla="*/ 247 h 523"/>
                    <a:gd name="T8" fmla="*/ 777 w 777"/>
                    <a:gd name="T9" fmla="*/ 0 h 523"/>
                    <a:gd name="T10" fmla="*/ 0 60000 65536"/>
                    <a:gd name="T11" fmla="*/ 0 60000 65536"/>
                    <a:gd name="T12" fmla="*/ 0 60000 65536"/>
                    <a:gd name="T13" fmla="*/ 0 60000 65536"/>
                    <a:gd name="T14" fmla="*/ 0 60000 65536"/>
                    <a:gd name="T15" fmla="*/ 0 w 777"/>
                    <a:gd name="T16" fmla="*/ 0 h 523"/>
                    <a:gd name="T17" fmla="*/ 777 w 777"/>
                    <a:gd name="T18" fmla="*/ 523 h 523"/>
                  </a:gdLst>
                  <a:ahLst/>
                  <a:cxnLst>
                    <a:cxn ang="T10">
                      <a:pos x="T0" y="T1"/>
                    </a:cxn>
                    <a:cxn ang="T11">
                      <a:pos x="T2" y="T3"/>
                    </a:cxn>
                    <a:cxn ang="T12">
                      <a:pos x="T4" y="T5"/>
                    </a:cxn>
                    <a:cxn ang="T13">
                      <a:pos x="T6" y="T7"/>
                    </a:cxn>
                    <a:cxn ang="T14">
                      <a:pos x="T8" y="T9"/>
                    </a:cxn>
                  </a:cxnLst>
                  <a:rect l="T15" t="T16" r="T17" b="T18"/>
                  <a:pathLst>
                    <a:path w="777" h="523">
                      <a:moveTo>
                        <a:pt x="0" y="514"/>
                      </a:moveTo>
                      <a:lnTo>
                        <a:pt x="6" y="523"/>
                      </a:lnTo>
                      <a:cubicBezTo>
                        <a:pt x="35" y="495"/>
                        <a:pt x="74" y="389"/>
                        <a:pt x="176" y="343"/>
                      </a:cubicBezTo>
                      <a:cubicBezTo>
                        <a:pt x="278" y="297"/>
                        <a:pt x="515" y="304"/>
                        <a:pt x="615" y="247"/>
                      </a:cubicBezTo>
                      <a:cubicBezTo>
                        <a:pt x="715" y="190"/>
                        <a:pt x="746" y="95"/>
                        <a:pt x="777" y="0"/>
                      </a:cubicBezTo>
                    </a:path>
                  </a:pathLst>
                </a:custGeom>
                <a:noFill/>
                <a:ln w="28575">
                  <a:solidFill>
                    <a:schemeClr val="tx1"/>
                  </a:solidFill>
                  <a:round/>
                  <a:headEnd/>
                  <a:tailEnd/>
                </a:ln>
              </p:spPr>
              <p:txBody>
                <a:bodyPr/>
                <a:lstStyle/>
                <a:p>
                  <a:endParaRPr lang="en-US"/>
                </a:p>
              </p:txBody>
            </p:sp>
          </p:grpSp>
          <p:sp>
            <p:nvSpPr>
              <p:cNvPr id="4207" name="Text Box 101"/>
              <p:cNvSpPr txBox="1">
                <a:spLocks noChangeArrowheads="1"/>
              </p:cNvSpPr>
              <p:nvPr/>
            </p:nvSpPr>
            <p:spPr bwMode="auto">
              <a:xfrm>
                <a:off x="3203" y="2098"/>
                <a:ext cx="341" cy="289"/>
              </a:xfrm>
              <a:prstGeom prst="rect">
                <a:avLst/>
              </a:prstGeom>
              <a:noFill/>
              <a:ln w="12700">
                <a:noFill/>
                <a:miter lim="800000"/>
                <a:headEnd/>
                <a:tailEnd/>
              </a:ln>
            </p:spPr>
            <p:txBody>
              <a:bodyPr wrap="none">
                <a:spAutoFit/>
              </a:bodyPr>
              <a:lstStyle/>
              <a:p>
                <a:pPr eaLnBrk="0" hangingPunct="0"/>
                <a:r>
                  <a:rPr lang="en-US" sz="700" b="1">
                    <a:solidFill>
                      <a:srgbClr val="CC7F7F"/>
                    </a:solidFill>
                  </a:rPr>
                  <a:t>1</a:t>
                </a:r>
              </a:p>
            </p:txBody>
          </p:sp>
          <p:sp>
            <p:nvSpPr>
              <p:cNvPr id="4208" name="Text Box 102"/>
              <p:cNvSpPr txBox="1">
                <a:spLocks noChangeArrowheads="1"/>
              </p:cNvSpPr>
              <p:nvPr/>
            </p:nvSpPr>
            <p:spPr bwMode="auto">
              <a:xfrm>
                <a:off x="4180" y="2103"/>
                <a:ext cx="341" cy="289"/>
              </a:xfrm>
              <a:prstGeom prst="rect">
                <a:avLst/>
              </a:prstGeom>
              <a:noFill/>
              <a:ln w="12700">
                <a:noFill/>
                <a:miter lim="800000"/>
                <a:headEnd/>
                <a:tailEnd/>
              </a:ln>
            </p:spPr>
            <p:txBody>
              <a:bodyPr wrap="none">
                <a:spAutoFit/>
              </a:bodyPr>
              <a:lstStyle/>
              <a:p>
                <a:pPr eaLnBrk="0" hangingPunct="0"/>
                <a:r>
                  <a:rPr lang="en-US" sz="700" b="1">
                    <a:solidFill>
                      <a:srgbClr val="CC7F7F"/>
                    </a:solidFill>
                  </a:rPr>
                  <a:t>2</a:t>
                </a:r>
              </a:p>
            </p:txBody>
          </p:sp>
          <p:sp>
            <p:nvSpPr>
              <p:cNvPr id="4209" name="Text Box 103"/>
              <p:cNvSpPr txBox="1">
                <a:spLocks noChangeArrowheads="1"/>
              </p:cNvSpPr>
              <p:nvPr/>
            </p:nvSpPr>
            <p:spPr bwMode="auto">
              <a:xfrm>
                <a:off x="3215" y="3346"/>
                <a:ext cx="341" cy="289"/>
              </a:xfrm>
              <a:prstGeom prst="rect">
                <a:avLst/>
              </a:prstGeom>
              <a:noFill/>
              <a:ln w="12700">
                <a:noFill/>
                <a:miter lim="800000"/>
                <a:headEnd/>
                <a:tailEnd/>
              </a:ln>
            </p:spPr>
            <p:txBody>
              <a:bodyPr wrap="none">
                <a:spAutoFit/>
              </a:bodyPr>
              <a:lstStyle/>
              <a:p>
                <a:pPr eaLnBrk="0" hangingPunct="0"/>
                <a:r>
                  <a:rPr lang="en-US" sz="700" b="1">
                    <a:solidFill>
                      <a:srgbClr val="CC7F7F"/>
                    </a:solidFill>
                  </a:rPr>
                  <a:t>3</a:t>
                </a:r>
              </a:p>
            </p:txBody>
          </p:sp>
          <p:sp>
            <p:nvSpPr>
              <p:cNvPr id="4210" name="Text Box 104"/>
              <p:cNvSpPr txBox="1">
                <a:spLocks noChangeArrowheads="1"/>
              </p:cNvSpPr>
              <p:nvPr/>
            </p:nvSpPr>
            <p:spPr bwMode="auto">
              <a:xfrm>
                <a:off x="3166" y="2718"/>
                <a:ext cx="341" cy="289"/>
              </a:xfrm>
              <a:prstGeom prst="rect">
                <a:avLst/>
              </a:prstGeom>
              <a:noFill/>
              <a:ln w="12700">
                <a:noFill/>
                <a:miter lim="800000"/>
                <a:headEnd/>
                <a:tailEnd/>
              </a:ln>
            </p:spPr>
            <p:txBody>
              <a:bodyPr wrap="none">
                <a:spAutoFit/>
              </a:bodyPr>
              <a:lstStyle/>
              <a:p>
                <a:pPr eaLnBrk="0" hangingPunct="0"/>
                <a:r>
                  <a:rPr lang="en-US" sz="700" b="1">
                    <a:solidFill>
                      <a:srgbClr val="CC7F7F"/>
                    </a:solidFill>
                  </a:rPr>
                  <a:t>4</a:t>
                </a:r>
              </a:p>
            </p:txBody>
          </p:sp>
          <p:sp>
            <p:nvSpPr>
              <p:cNvPr id="4211" name="Text Box 105"/>
              <p:cNvSpPr txBox="1">
                <a:spLocks noChangeArrowheads="1"/>
              </p:cNvSpPr>
              <p:nvPr/>
            </p:nvSpPr>
            <p:spPr bwMode="auto">
              <a:xfrm>
                <a:off x="4192" y="2779"/>
                <a:ext cx="341" cy="289"/>
              </a:xfrm>
              <a:prstGeom prst="rect">
                <a:avLst/>
              </a:prstGeom>
              <a:noFill/>
              <a:ln w="12700">
                <a:noFill/>
                <a:miter lim="800000"/>
                <a:headEnd/>
                <a:tailEnd/>
              </a:ln>
            </p:spPr>
            <p:txBody>
              <a:bodyPr wrap="none">
                <a:spAutoFit/>
              </a:bodyPr>
              <a:lstStyle/>
              <a:p>
                <a:pPr eaLnBrk="0" hangingPunct="0"/>
                <a:r>
                  <a:rPr lang="en-US" sz="700" b="1">
                    <a:solidFill>
                      <a:srgbClr val="CC7F7F"/>
                    </a:solidFill>
                  </a:rPr>
                  <a:t>7</a:t>
                </a:r>
              </a:p>
            </p:txBody>
          </p:sp>
          <p:sp>
            <p:nvSpPr>
              <p:cNvPr id="4212" name="Oval 106"/>
              <p:cNvSpPr>
                <a:spLocks noChangeAspect="1" noChangeArrowheads="1"/>
              </p:cNvSpPr>
              <p:nvPr/>
            </p:nvSpPr>
            <p:spPr bwMode="auto">
              <a:xfrm>
                <a:off x="4193" y="2798"/>
                <a:ext cx="120" cy="120"/>
              </a:xfrm>
              <a:prstGeom prst="ellipse">
                <a:avLst/>
              </a:prstGeom>
              <a:solidFill>
                <a:schemeClr val="tx1"/>
              </a:solidFill>
              <a:ln w="12700">
                <a:noFill/>
                <a:round/>
                <a:headEnd/>
                <a:tailEnd/>
              </a:ln>
            </p:spPr>
            <p:txBody>
              <a:bodyPr wrap="none" anchor="ctr"/>
              <a:lstStyle/>
              <a:p>
                <a:pPr eaLnBrk="0" hangingPunct="0"/>
                <a:endParaRPr lang="en-US">
                  <a:solidFill>
                    <a:srgbClr val="CC7F7F"/>
                  </a:solidFill>
                </a:endParaRPr>
              </a:p>
            </p:txBody>
          </p:sp>
          <p:sp>
            <p:nvSpPr>
              <p:cNvPr id="4213" name="Oval 107"/>
              <p:cNvSpPr>
                <a:spLocks noChangeAspect="1" noChangeArrowheads="1"/>
              </p:cNvSpPr>
              <p:nvPr/>
            </p:nvSpPr>
            <p:spPr bwMode="auto">
              <a:xfrm>
                <a:off x="4961" y="2798"/>
                <a:ext cx="120" cy="120"/>
              </a:xfrm>
              <a:prstGeom prst="ellipse">
                <a:avLst/>
              </a:prstGeom>
              <a:solidFill>
                <a:schemeClr val="tx1"/>
              </a:solidFill>
              <a:ln w="12700">
                <a:noFill/>
                <a:round/>
                <a:headEnd/>
                <a:tailEnd/>
              </a:ln>
            </p:spPr>
            <p:txBody>
              <a:bodyPr wrap="none" anchor="ctr"/>
              <a:lstStyle/>
              <a:p>
                <a:pPr eaLnBrk="0" hangingPunct="0"/>
                <a:endParaRPr lang="en-US">
                  <a:solidFill>
                    <a:srgbClr val="CC7F7F"/>
                  </a:solidFill>
                </a:endParaRPr>
              </a:p>
            </p:txBody>
          </p:sp>
          <p:grpSp>
            <p:nvGrpSpPr>
              <p:cNvPr id="4214" name="Group 108"/>
              <p:cNvGrpSpPr>
                <a:grpSpLocks/>
              </p:cNvGrpSpPr>
              <p:nvPr/>
            </p:nvGrpSpPr>
            <p:grpSpPr bwMode="auto">
              <a:xfrm>
                <a:off x="4265" y="2730"/>
                <a:ext cx="777" cy="133"/>
                <a:chOff x="2928" y="1028"/>
                <a:chExt cx="777" cy="133"/>
              </a:xfrm>
            </p:grpSpPr>
            <p:sp>
              <p:nvSpPr>
                <p:cNvPr id="4243" name="Line 109"/>
                <p:cNvSpPr>
                  <a:spLocks noChangeAspect="1" noChangeShapeType="1"/>
                </p:cNvSpPr>
                <p:nvPr/>
              </p:nvSpPr>
              <p:spPr bwMode="auto">
                <a:xfrm rot="17163330" flipH="1">
                  <a:off x="3451" y="1013"/>
                  <a:ext cx="1" cy="88"/>
                </a:xfrm>
                <a:prstGeom prst="line">
                  <a:avLst/>
                </a:prstGeom>
                <a:noFill/>
                <a:ln w="22225">
                  <a:solidFill>
                    <a:schemeClr val="tx1"/>
                  </a:solidFill>
                  <a:round/>
                  <a:headEnd/>
                  <a:tailEnd type="arrow" w="med" len="med"/>
                </a:ln>
              </p:spPr>
              <p:txBody>
                <a:bodyPr/>
                <a:lstStyle/>
                <a:p>
                  <a:endParaRPr lang="en-US"/>
                </a:p>
              </p:txBody>
            </p:sp>
            <p:sp>
              <p:nvSpPr>
                <p:cNvPr id="4244" name="Freeform 110"/>
                <p:cNvSpPr>
                  <a:spLocks/>
                </p:cNvSpPr>
                <p:nvPr/>
              </p:nvSpPr>
              <p:spPr bwMode="auto">
                <a:xfrm>
                  <a:off x="2928" y="1028"/>
                  <a:ext cx="777" cy="133"/>
                </a:xfrm>
                <a:custGeom>
                  <a:avLst/>
                  <a:gdLst>
                    <a:gd name="T0" fmla="*/ 0 w 777"/>
                    <a:gd name="T1" fmla="*/ 124 h 133"/>
                    <a:gd name="T2" fmla="*/ 375 w 777"/>
                    <a:gd name="T3" fmla="*/ 1 h 133"/>
                    <a:gd name="T4" fmla="*/ 777 w 777"/>
                    <a:gd name="T5" fmla="*/ 133 h 133"/>
                    <a:gd name="T6" fmla="*/ 0 60000 65536"/>
                    <a:gd name="T7" fmla="*/ 0 60000 65536"/>
                    <a:gd name="T8" fmla="*/ 0 60000 65536"/>
                    <a:gd name="T9" fmla="*/ 0 w 777"/>
                    <a:gd name="T10" fmla="*/ 0 h 133"/>
                    <a:gd name="T11" fmla="*/ 777 w 777"/>
                    <a:gd name="T12" fmla="*/ 133 h 133"/>
                  </a:gdLst>
                  <a:ahLst/>
                  <a:cxnLst>
                    <a:cxn ang="T6">
                      <a:pos x="T0" y="T1"/>
                    </a:cxn>
                    <a:cxn ang="T7">
                      <a:pos x="T2" y="T3"/>
                    </a:cxn>
                    <a:cxn ang="T8">
                      <a:pos x="T4" y="T5"/>
                    </a:cxn>
                  </a:cxnLst>
                  <a:rect l="T9" t="T10" r="T11" b="T12"/>
                  <a:pathLst>
                    <a:path w="777" h="133">
                      <a:moveTo>
                        <a:pt x="0" y="124"/>
                      </a:moveTo>
                      <a:cubicBezTo>
                        <a:pt x="123" y="62"/>
                        <a:pt x="246" y="0"/>
                        <a:pt x="375" y="1"/>
                      </a:cubicBezTo>
                      <a:cubicBezTo>
                        <a:pt x="504" y="2"/>
                        <a:pt x="640" y="67"/>
                        <a:pt x="777" y="133"/>
                      </a:cubicBezTo>
                    </a:path>
                  </a:pathLst>
                </a:custGeom>
                <a:noFill/>
                <a:ln w="28575">
                  <a:solidFill>
                    <a:schemeClr val="tx1"/>
                  </a:solidFill>
                  <a:round/>
                  <a:headEnd/>
                  <a:tailEnd/>
                </a:ln>
              </p:spPr>
              <p:txBody>
                <a:bodyPr/>
                <a:lstStyle/>
                <a:p>
                  <a:endParaRPr lang="en-US"/>
                </a:p>
              </p:txBody>
            </p:sp>
          </p:grpSp>
          <p:grpSp>
            <p:nvGrpSpPr>
              <p:cNvPr id="4215" name="Group 111"/>
              <p:cNvGrpSpPr>
                <a:grpSpLocks/>
              </p:cNvGrpSpPr>
              <p:nvPr/>
            </p:nvGrpSpPr>
            <p:grpSpPr bwMode="auto">
              <a:xfrm>
                <a:off x="3481" y="3262"/>
                <a:ext cx="777" cy="133"/>
                <a:chOff x="2928" y="1028"/>
                <a:chExt cx="777" cy="133"/>
              </a:xfrm>
            </p:grpSpPr>
            <p:sp>
              <p:nvSpPr>
                <p:cNvPr id="4241" name="Line 112"/>
                <p:cNvSpPr>
                  <a:spLocks noChangeAspect="1" noChangeShapeType="1"/>
                </p:cNvSpPr>
                <p:nvPr/>
              </p:nvSpPr>
              <p:spPr bwMode="auto">
                <a:xfrm rot="17163330" flipH="1">
                  <a:off x="3451" y="1013"/>
                  <a:ext cx="1" cy="88"/>
                </a:xfrm>
                <a:prstGeom prst="line">
                  <a:avLst/>
                </a:prstGeom>
                <a:noFill/>
                <a:ln w="22225">
                  <a:solidFill>
                    <a:schemeClr val="tx1"/>
                  </a:solidFill>
                  <a:round/>
                  <a:headEnd/>
                  <a:tailEnd type="arrow" w="med" len="med"/>
                </a:ln>
              </p:spPr>
              <p:txBody>
                <a:bodyPr/>
                <a:lstStyle/>
                <a:p>
                  <a:endParaRPr lang="en-US"/>
                </a:p>
              </p:txBody>
            </p:sp>
            <p:sp>
              <p:nvSpPr>
                <p:cNvPr id="4242" name="Freeform 113"/>
                <p:cNvSpPr>
                  <a:spLocks/>
                </p:cNvSpPr>
                <p:nvPr/>
              </p:nvSpPr>
              <p:spPr bwMode="auto">
                <a:xfrm>
                  <a:off x="2928" y="1028"/>
                  <a:ext cx="777" cy="133"/>
                </a:xfrm>
                <a:custGeom>
                  <a:avLst/>
                  <a:gdLst>
                    <a:gd name="T0" fmla="*/ 0 w 777"/>
                    <a:gd name="T1" fmla="*/ 124 h 133"/>
                    <a:gd name="T2" fmla="*/ 375 w 777"/>
                    <a:gd name="T3" fmla="*/ 1 h 133"/>
                    <a:gd name="T4" fmla="*/ 777 w 777"/>
                    <a:gd name="T5" fmla="*/ 133 h 133"/>
                    <a:gd name="T6" fmla="*/ 0 60000 65536"/>
                    <a:gd name="T7" fmla="*/ 0 60000 65536"/>
                    <a:gd name="T8" fmla="*/ 0 60000 65536"/>
                    <a:gd name="T9" fmla="*/ 0 w 777"/>
                    <a:gd name="T10" fmla="*/ 0 h 133"/>
                    <a:gd name="T11" fmla="*/ 777 w 777"/>
                    <a:gd name="T12" fmla="*/ 133 h 133"/>
                  </a:gdLst>
                  <a:ahLst/>
                  <a:cxnLst>
                    <a:cxn ang="T6">
                      <a:pos x="T0" y="T1"/>
                    </a:cxn>
                    <a:cxn ang="T7">
                      <a:pos x="T2" y="T3"/>
                    </a:cxn>
                    <a:cxn ang="T8">
                      <a:pos x="T4" y="T5"/>
                    </a:cxn>
                  </a:cxnLst>
                  <a:rect l="T9" t="T10" r="T11" b="T12"/>
                  <a:pathLst>
                    <a:path w="777" h="133">
                      <a:moveTo>
                        <a:pt x="0" y="124"/>
                      </a:moveTo>
                      <a:cubicBezTo>
                        <a:pt x="123" y="62"/>
                        <a:pt x="246" y="0"/>
                        <a:pt x="375" y="1"/>
                      </a:cubicBezTo>
                      <a:cubicBezTo>
                        <a:pt x="504" y="2"/>
                        <a:pt x="640" y="67"/>
                        <a:pt x="777" y="133"/>
                      </a:cubicBezTo>
                    </a:path>
                  </a:pathLst>
                </a:custGeom>
                <a:noFill/>
                <a:ln w="28575">
                  <a:solidFill>
                    <a:schemeClr val="tx1"/>
                  </a:solidFill>
                  <a:round/>
                  <a:headEnd/>
                  <a:tailEnd/>
                </a:ln>
              </p:spPr>
              <p:txBody>
                <a:bodyPr/>
                <a:lstStyle/>
                <a:p>
                  <a:endParaRPr lang="en-US"/>
                </a:p>
              </p:txBody>
            </p:sp>
          </p:grpSp>
          <p:grpSp>
            <p:nvGrpSpPr>
              <p:cNvPr id="4216" name="Group 114"/>
              <p:cNvGrpSpPr>
                <a:grpSpLocks/>
              </p:cNvGrpSpPr>
              <p:nvPr/>
            </p:nvGrpSpPr>
            <p:grpSpPr bwMode="auto">
              <a:xfrm flipH="1" flipV="1">
                <a:off x="3469" y="3394"/>
                <a:ext cx="777" cy="133"/>
                <a:chOff x="2928" y="1028"/>
                <a:chExt cx="777" cy="133"/>
              </a:xfrm>
            </p:grpSpPr>
            <p:sp>
              <p:nvSpPr>
                <p:cNvPr id="4239" name="Line 115"/>
                <p:cNvSpPr>
                  <a:spLocks noChangeAspect="1" noChangeShapeType="1"/>
                </p:cNvSpPr>
                <p:nvPr/>
              </p:nvSpPr>
              <p:spPr bwMode="auto">
                <a:xfrm rot="17163330" flipH="1">
                  <a:off x="3451" y="1013"/>
                  <a:ext cx="1" cy="88"/>
                </a:xfrm>
                <a:prstGeom prst="line">
                  <a:avLst/>
                </a:prstGeom>
                <a:noFill/>
                <a:ln w="22225">
                  <a:solidFill>
                    <a:schemeClr val="tx1"/>
                  </a:solidFill>
                  <a:round/>
                  <a:headEnd/>
                  <a:tailEnd type="arrow" w="med" len="med"/>
                </a:ln>
              </p:spPr>
              <p:txBody>
                <a:bodyPr/>
                <a:lstStyle/>
                <a:p>
                  <a:endParaRPr lang="en-US"/>
                </a:p>
              </p:txBody>
            </p:sp>
            <p:sp>
              <p:nvSpPr>
                <p:cNvPr id="4240" name="Freeform 116"/>
                <p:cNvSpPr>
                  <a:spLocks/>
                </p:cNvSpPr>
                <p:nvPr/>
              </p:nvSpPr>
              <p:spPr bwMode="auto">
                <a:xfrm>
                  <a:off x="2928" y="1028"/>
                  <a:ext cx="777" cy="133"/>
                </a:xfrm>
                <a:custGeom>
                  <a:avLst/>
                  <a:gdLst>
                    <a:gd name="T0" fmla="*/ 0 w 777"/>
                    <a:gd name="T1" fmla="*/ 124 h 133"/>
                    <a:gd name="T2" fmla="*/ 375 w 777"/>
                    <a:gd name="T3" fmla="*/ 1 h 133"/>
                    <a:gd name="T4" fmla="*/ 777 w 777"/>
                    <a:gd name="T5" fmla="*/ 133 h 133"/>
                    <a:gd name="T6" fmla="*/ 0 60000 65536"/>
                    <a:gd name="T7" fmla="*/ 0 60000 65536"/>
                    <a:gd name="T8" fmla="*/ 0 60000 65536"/>
                    <a:gd name="T9" fmla="*/ 0 w 777"/>
                    <a:gd name="T10" fmla="*/ 0 h 133"/>
                    <a:gd name="T11" fmla="*/ 777 w 777"/>
                    <a:gd name="T12" fmla="*/ 133 h 133"/>
                  </a:gdLst>
                  <a:ahLst/>
                  <a:cxnLst>
                    <a:cxn ang="T6">
                      <a:pos x="T0" y="T1"/>
                    </a:cxn>
                    <a:cxn ang="T7">
                      <a:pos x="T2" y="T3"/>
                    </a:cxn>
                    <a:cxn ang="T8">
                      <a:pos x="T4" y="T5"/>
                    </a:cxn>
                  </a:cxnLst>
                  <a:rect l="T9" t="T10" r="T11" b="T12"/>
                  <a:pathLst>
                    <a:path w="777" h="133">
                      <a:moveTo>
                        <a:pt x="0" y="124"/>
                      </a:moveTo>
                      <a:cubicBezTo>
                        <a:pt x="123" y="62"/>
                        <a:pt x="246" y="0"/>
                        <a:pt x="375" y="1"/>
                      </a:cubicBezTo>
                      <a:cubicBezTo>
                        <a:pt x="504" y="2"/>
                        <a:pt x="640" y="67"/>
                        <a:pt x="777" y="133"/>
                      </a:cubicBezTo>
                    </a:path>
                  </a:pathLst>
                </a:custGeom>
                <a:noFill/>
                <a:ln w="28575">
                  <a:solidFill>
                    <a:schemeClr val="tx1"/>
                  </a:solidFill>
                  <a:round/>
                  <a:headEnd/>
                  <a:tailEnd/>
                </a:ln>
              </p:spPr>
              <p:txBody>
                <a:bodyPr rot="10800000"/>
                <a:lstStyle/>
                <a:p>
                  <a:endParaRPr lang="en-US"/>
                </a:p>
              </p:txBody>
            </p:sp>
          </p:grpSp>
          <p:grpSp>
            <p:nvGrpSpPr>
              <p:cNvPr id="4217" name="Group 117"/>
              <p:cNvGrpSpPr>
                <a:grpSpLocks/>
              </p:cNvGrpSpPr>
              <p:nvPr/>
            </p:nvGrpSpPr>
            <p:grpSpPr bwMode="auto">
              <a:xfrm flipH="1" flipV="1">
                <a:off x="3485" y="2858"/>
                <a:ext cx="777" cy="133"/>
                <a:chOff x="2928" y="1028"/>
                <a:chExt cx="777" cy="133"/>
              </a:xfrm>
            </p:grpSpPr>
            <p:sp>
              <p:nvSpPr>
                <p:cNvPr id="4237" name="Line 118"/>
                <p:cNvSpPr>
                  <a:spLocks noChangeAspect="1" noChangeShapeType="1"/>
                </p:cNvSpPr>
                <p:nvPr/>
              </p:nvSpPr>
              <p:spPr bwMode="auto">
                <a:xfrm rot="17163330" flipH="1">
                  <a:off x="3451" y="1013"/>
                  <a:ext cx="1" cy="88"/>
                </a:xfrm>
                <a:prstGeom prst="line">
                  <a:avLst/>
                </a:prstGeom>
                <a:noFill/>
                <a:ln w="22225">
                  <a:solidFill>
                    <a:schemeClr val="tx1"/>
                  </a:solidFill>
                  <a:round/>
                  <a:headEnd/>
                  <a:tailEnd type="arrow" w="med" len="med"/>
                </a:ln>
              </p:spPr>
              <p:txBody>
                <a:bodyPr/>
                <a:lstStyle/>
                <a:p>
                  <a:endParaRPr lang="en-US"/>
                </a:p>
              </p:txBody>
            </p:sp>
            <p:sp>
              <p:nvSpPr>
                <p:cNvPr id="4238" name="Freeform 119"/>
                <p:cNvSpPr>
                  <a:spLocks/>
                </p:cNvSpPr>
                <p:nvPr/>
              </p:nvSpPr>
              <p:spPr bwMode="auto">
                <a:xfrm>
                  <a:off x="2928" y="1028"/>
                  <a:ext cx="777" cy="133"/>
                </a:xfrm>
                <a:custGeom>
                  <a:avLst/>
                  <a:gdLst>
                    <a:gd name="T0" fmla="*/ 0 w 777"/>
                    <a:gd name="T1" fmla="*/ 124 h 133"/>
                    <a:gd name="T2" fmla="*/ 375 w 777"/>
                    <a:gd name="T3" fmla="*/ 1 h 133"/>
                    <a:gd name="T4" fmla="*/ 777 w 777"/>
                    <a:gd name="T5" fmla="*/ 133 h 133"/>
                    <a:gd name="T6" fmla="*/ 0 60000 65536"/>
                    <a:gd name="T7" fmla="*/ 0 60000 65536"/>
                    <a:gd name="T8" fmla="*/ 0 60000 65536"/>
                    <a:gd name="T9" fmla="*/ 0 w 777"/>
                    <a:gd name="T10" fmla="*/ 0 h 133"/>
                    <a:gd name="T11" fmla="*/ 777 w 777"/>
                    <a:gd name="T12" fmla="*/ 133 h 133"/>
                  </a:gdLst>
                  <a:ahLst/>
                  <a:cxnLst>
                    <a:cxn ang="T6">
                      <a:pos x="T0" y="T1"/>
                    </a:cxn>
                    <a:cxn ang="T7">
                      <a:pos x="T2" y="T3"/>
                    </a:cxn>
                    <a:cxn ang="T8">
                      <a:pos x="T4" y="T5"/>
                    </a:cxn>
                  </a:cxnLst>
                  <a:rect l="T9" t="T10" r="T11" b="T12"/>
                  <a:pathLst>
                    <a:path w="777" h="133">
                      <a:moveTo>
                        <a:pt x="0" y="124"/>
                      </a:moveTo>
                      <a:cubicBezTo>
                        <a:pt x="123" y="62"/>
                        <a:pt x="246" y="0"/>
                        <a:pt x="375" y="1"/>
                      </a:cubicBezTo>
                      <a:cubicBezTo>
                        <a:pt x="504" y="2"/>
                        <a:pt x="640" y="67"/>
                        <a:pt x="777" y="133"/>
                      </a:cubicBezTo>
                    </a:path>
                  </a:pathLst>
                </a:custGeom>
                <a:noFill/>
                <a:ln w="28575">
                  <a:solidFill>
                    <a:schemeClr val="tx1"/>
                  </a:solidFill>
                  <a:round/>
                  <a:headEnd/>
                  <a:tailEnd/>
                </a:ln>
              </p:spPr>
              <p:txBody>
                <a:bodyPr rot="10800000"/>
                <a:lstStyle/>
                <a:p>
                  <a:endParaRPr lang="en-US"/>
                </a:p>
              </p:txBody>
            </p:sp>
          </p:grpSp>
          <p:grpSp>
            <p:nvGrpSpPr>
              <p:cNvPr id="4218" name="Group 120"/>
              <p:cNvGrpSpPr>
                <a:grpSpLocks/>
              </p:cNvGrpSpPr>
              <p:nvPr/>
            </p:nvGrpSpPr>
            <p:grpSpPr bwMode="auto">
              <a:xfrm flipV="1">
                <a:off x="3317" y="2877"/>
                <a:ext cx="152" cy="513"/>
                <a:chOff x="2776" y="1167"/>
                <a:chExt cx="152" cy="513"/>
              </a:xfrm>
            </p:grpSpPr>
            <p:sp>
              <p:nvSpPr>
                <p:cNvPr id="4235" name="Line 121"/>
                <p:cNvSpPr>
                  <a:spLocks noChangeAspect="1" noChangeShapeType="1"/>
                </p:cNvSpPr>
                <p:nvPr/>
              </p:nvSpPr>
              <p:spPr bwMode="auto">
                <a:xfrm rot="1855532" flipH="1" flipV="1">
                  <a:off x="2828" y="1264"/>
                  <a:ext cx="1" cy="88"/>
                </a:xfrm>
                <a:prstGeom prst="line">
                  <a:avLst/>
                </a:prstGeom>
                <a:noFill/>
                <a:ln w="22225">
                  <a:solidFill>
                    <a:schemeClr val="tx1"/>
                  </a:solidFill>
                  <a:round/>
                  <a:headEnd/>
                  <a:tailEnd type="arrow" w="med" len="med"/>
                </a:ln>
              </p:spPr>
              <p:txBody>
                <a:bodyPr/>
                <a:lstStyle/>
                <a:p>
                  <a:endParaRPr lang="en-US"/>
                </a:p>
              </p:txBody>
            </p:sp>
            <p:sp>
              <p:nvSpPr>
                <p:cNvPr id="4236" name="Freeform 122"/>
                <p:cNvSpPr>
                  <a:spLocks/>
                </p:cNvSpPr>
                <p:nvPr/>
              </p:nvSpPr>
              <p:spPr bwMode="auto">
                <a:xfrm>
                  <a:off x="2776" y="1167"/>
                  <a:ext cx="152" cy="513"/>
                </a:xfrm>
                <a:custGeom>
                  <a:avLst/>
                  <a:gdLst>
                    <a:gd name="T0" fmla="*/ 152 w 152"/>
                    <a:gd name="T1" fmla="*/ 513 h 513"/>
                    <a:gd name="T2" fmla="*/ 38 w 152"/>
                    <a:gd name="T3" fmla="*/ 371 h 513"/>
                    <a:gd name="T4" fmla="*/ 19 w 152"/>
                    <a:gd name="T5" fmla="*/ 212 h 513"/>
                    <a:gd name="T6" fmla="*/ 152 w 152"/>
                    <a:gd name="T7" fmla="*/ 0 h 513"/>
                    <a:gd name="T8" fmla="*/ 0 60000 65536"/>
                    <a:gd name="T9" fmla="*/ 0 60000 65536"/>
                    <a:gd name="T10" fmla="*/ 0 60000 65536"/>
                    <a:gd name="T11" fmla="*/ 0 60000 65536"/>
                    <a:gd name="T12" fmla="*/ 0 w 152"/>
                    <a:gd name="T13" fmla="*/ 0 h 513"/>
                    <a:gd name="T14" fmla="*/ 152 w 152"/>
                    <a:gd name="T15" fmla="*/ 513 h 513"/>
                  </a:gdLst>
                  <a:ahLst/>
                  <a:cxnLst>
                    <a:cxn ang="T8">
                      <a:pos x="T0" y="T1"/>
                    </a:cxn>
                    <a:cxn ang="T9">
                      <a:pos x="T2" y="T3"/>
                    </a:cxn>
                    <a:cxn ang="T10">
                      <a:pos x="T4" y="T5"/>
                    </a:cxn>
                    <a:cxn ang="T11">
                      <a:pos x="T6" y="T7"/>
                    </a:cxn>
                  </a:cxnLst>
                  <a:rect l="T12" t="T13" r="T14" b="T15"/>
                  <a:pathLst>
                    <a:path w="152" h="513">
                      <a:moveTo>
                        <a:pt x="152" y="513"/>
                      </a:moveTo>
                      <a:cubicBezTo>
                        <a:pt x="106" y="467"/>
                        <a:pt x="60" y="421"/>
                        <a:pt x="38" y="371"/>
                      </a:cubicBezTo>
                      <a:cubicBezTo>
                        <a:pt x="16" y="321"/>
                        <a:pt x="0" y="274"/>
                        <a:pt x="19" y="212"/>
                      </a:cubicBezTo>
                      <a:cubicBezTo>
                        <a:pt x="38" y="150"/>
                        <a:pt x="95" y="75"/>
                        <a:pt x="152" y="0"/>
                      </a:cubicBezTo>
                    </a:path>
                  </a:pathLst>
                </a:custGeom>
                <a:noFill/>
                <a:ln w="28575">
                  <a:solidFill>
                    <a:schemeClr val="tx1"/>
                  </a:solidFill>
                  <a:round/>
                  <a:headEnd/>
                  <a:tailEnd/>
                </a:ln>
              </p:spPr>
              <p:txBody>
                <a:bodyPr rot="10800000"/>
                <a:lstStyle/>
                <a:p>
                  <a:endParaRPr lang="en-US"/>
                </a:p>
              </p:txBody>
            </p:sp>
          </p:grpSp>
          <p:grpSp>
            <p:nvGrpSpPr>
              <p:cNvPr id="4219" name="Group 123"/>
              <p:cNvGrpSpPr>
                <a:grpSpLocks/>
              </p:cNvGrpSpPr>
              <p:nvPr/>
            </p:nvGrpSpPr>
            <p:grpSpPr bwMode="auto">
              <a:xfrm flipH="1" flipV="1">
                <a:off x="4257" y="2333"/>
                <a:ext cx="152" cy="513"/>
                <a:chOff x="2776" y="1167"/>
                <a:chExt cx="152" cy="513"/>
              </a:xfrm>
            </p:grpSpPr>
            <p:sp>
              <p:nvSpPr>
                <p:cNvPr id="4233" name="Line 124"/>
                <p:cNvSpPr>
                  <a:spLocks noChangeAspect="1" noChangeShapeType="1"/>
                </p:cNvSpPr>
                <p:nvPr/>
              </p:nvSpPr>
              <p:spPr bwMode="auto">
                <a:xfrm rot="1855532" flipH="1" flipV="1">
                  <a:off x="2828" y="1264"/>
                  <a:ext cx="1" cy="88"/>
                </a:xfrm>
                <a:prstGeom prst="line">
                  <a:avLst/>
                </a:prstGeom>
                <a:noFill/>
                <a:ln w="22225">
                  <a:solidFill>
                    <a:schemeClr val="tx1"/>
                  </a:solidFill>
                  <a:round/>
                  <a:headEnd/>
                  <a:tailEnd type="arrow" w="med" len="med"/>
                </a:ln>
              </p:spPr>
              <p:txBody>
                <a:bodyPr/>
                <a:lstStyle/>
                <a:p>
                  <a:endParaRPr lang="en-US"/>
                </a:p>
              </p:txBody>
            </p:sp>
            <p:sp>
              <p:nvSpPr>
                <p:cNvPr id="4234" name="Freeform 125"/>
                <p:cNvSpPr>
                  <a:spLocks/>
                </p:cNvSpPr>
                <p:nvPr/>
              </p:nvSpPr>
              <p:spPr bwMode="auto">
                <a:xfrm>
                  <a:off x="2776" y="1167"/>
                  <a:ext cx="152" cy="513"/>
                </a:xfrm>
                <a:custGeom>
                  <a:avLst/>
                  <a:gdLst>
                    <a:gd name="T0" fmla="*/ 152 w 152"/>
                    <a:gd name="T1" fmla="*/ 513 h 513"/>
                    <a:gd name="T2" fmla="*/ 38 w 152"/>
                    <a:gd name="T3" fmla="*/ 371 h 513"/>
                    <a:gd name="T4" fmla="*/ 19 w 152"/>
                    <a:gd name="T5" fmla="*/ 212 h 513"/>
                    <a:gd name="T6" fmla="*/ 152 w 152"/>
                    <a:gd name="T7" fmla="*/ 0 h 513"/>
                    <a:gd name="T8" fmla="*/ 0 60000 65536"/>
                    <a:gd name="T9" fmla="*/ 0 60000 65536"/>
                    <a:gd name="T10" fmla="*/ 0 60000 65536"/>
                    <a:gd name="T11" fmla="*/ 0 60000 65536"/>
                    <a:gd name="T12" fmla="*/ 0 w 152"/>
                    <a:gd name="T13" fmla="*/ 0 h 513"/>
                    <a:gd name="T14" fmla="*/ 152 w 152"/>
                    <a:gd name="T15" fmla="*/ 513 h 513"/>
                  </a:gdLst>
                  <a:ahLst/>
                  <a:cxnLst>
                    <a:cxn ang="T8">
                      <a:pos x="T0" y="T1"/>
                    </a:cxn>
                    <a:cxn ang="T9">
                      <a:pos x="T2" y="T3"/>
                    </a:cxn>
                    <a:cxn ang="T10">
                      <a:pos x="T4" y="T5"/>
                    </a:cxn>
                    <a:cxn ang="T11">
                      <a:pos x="T6" y="T7"/>
                    </a:cxn>
                  </a:cxnLst>
                  <a:rect l="T12" t="T13" r="T14" b="T15"/>
                  <a:pathLst>
                    <a:path w="152" h="513">
                      <a:moveTo>
                        <a:pt x="152" y="513"/>
                      </a:moveTo>
                      <a:cubicBezTo>
                        <a:pt x="106" y="467"/>
                        <a:pt x="60" y="421"/>
                        <a:pt x="38" y="371"/>
                      </a:cubicBezTo>
                      <a:cubicBezTo>
                        <a:pt x="16" y="321"/>
                        <a:pt x="0" y="274"/>
                        <a:pt x="19" y="212"/>
                      </a:cubicBezTo>
                      <a:cubicBezTo>
                        <a:pt x="38" y="150"/>
                        <a:pt x="95" y="75"/>
                        <a:pt x="152" y="0"/>
                      </a:cubicBezTo>
                    </a:path>
                  </a:pathLst>
                </a:custGeom>
                <a:noFill/>
                <a:ln w="28575">
                  <a:solidFill>
                    <a:schemeClr val="tx1"/>
                  </a:solidFill>
                  <a:round/>
                  <a:headEnd/>
                  <a:tailEnd/>
                </a:ln>
              </p:spPr>
              <p:txBody>
                <a:bodyPr rot="10800000"/>
                <a:lstStyle/>
                <a:p>
                  <a:endParaRPr lang="en-US"/>
                </a:p>
              </p:txBody>
            </p:sp>
          </p:grpSp>
          <p:grpSp>
            <p:nvGrpSpPr>
              <p:cNvPr id="4220" name="Group 126"/>
              <p:cNvGrpSpPr>
                <a:grpSpLocks/>
              </p:cNvGrpSpPr>
              <p:nvPr/>
            </p:nvGrpSpPr>
            <p:grpSpPr bwMode="auto">
              <a:xfrm>
                <a:off x="4250" y="2851"/>
                <a:ext cx="764" cy="543"/>
                <a:chOff x="3696" y="1680"/>
                <a:chExt cx="764" cy="543"/>
              </a:xfrm>
            </p:grpSpPr>
            <p:sp>
              <p:nvSpPr>
                <p:cNvPr id="4231" name="Line 127"/>
                <p:cNvSpPr>
                  <a:spLocks noChangeAspect="1" noChangeShapeType="1"/>
                </p:cNvSpPr>
                <p:nvPr/>
              </p:nvSpPr>
              <p:spPr bwMode="auto">
                <a:xfrm rot="4334049">
                  <a:off x="3989" y="2107"/>
                  <a:ext cx="1" cy="88"/>
                </a:xfrm>
                <a:prstGeom prst="line">
                  <a:avLst/>
                </a:prstGeom>
                <a:noFill/>
                <a:ln w="22225">
                  <a:solidFill>
                    <a:schemeClr val="tx1"/>
                  </a:solidFill>
                  <a:round/>
                  <a:headEnd/>
                  <a:tailEnd type="arrow" w="med" len="med"/>
                </a:ln>
              </p:spPr>
              <p:txBody>
                <a:bodyPr/>
                <a:lstStyle/>
                <a:p>
                  <a:endParaRPr lang="en-US"/>
                </a:p>
              </p:txBody>
            </p:sp>
            <p:sp>
              <p:nvSpPr>
                <p:cNvPr id="4232" name="Freeform 128"/>
                <p:cNvSpPr>
                  <a:spLocks/>
                </p:cNvSpPr>
                <p:nvPr/>
              </p:nvSpPr>
              <p:spPr bwMode="auto">
                <a:xfrm>
                  <a:off x="3696" y="1680"/>
                  <a:ext cx="764" cy="543"/>
                </a:xfrm>
                <a:custGeom>
                  <a:avLst/>
                  <a:gdLst>
                    <a:gd name="T0" fmla="*/ 753 w 764"/>
                    <a:gd name="T1" fmla="*/ 0 h 543"/>
                    <a:gd name="T2" fmla="*/ 764 w 764"/>
                    <a:gd name="T3" fmla="*/ 14 h 543"/>
                    <a:gd name="T4" fmla="*/ 485 w 764"/>
                    <a:gd name="T5" fmla="*/ 380 h 543"/>
                    <a:gd name="T6" fmla="*/ 0 w 764"/>
                    <a:gd name="T7" fmla="*/ 543 h 543"/>
                    <a:gd name="T8" fmla="*/ 0 60000 65536"/>
                    <a:gd name="T9" fmla="*/ 0 60000 65536"/>
                    <a:gd name="T10" fmla="*/ 0 60000 65536"/>
                    <a:gd name="T11" fmla="*/ 0 60000 65536"/>
                    <a:gd name="T12" fmla="*/ 0 w 764"/>
                    <a:gd name="T13" fmla="*/ 0 h 543"/>
                    <a:gd name="T14" fmla="*/ 764 w 764"/>
                    <a:gd name="T15" fmla="*/ 543 h 543"/>
                  </a:gdLst>
                  <a:ahLst/>
                  <a:cxnLst>
                    <a:cxn ang="T8">
                      <a:pos x="T0" y="T1"/>
                    </a:cxn>
                    <a:cxn ang="T9">
                      <a:pos x="T2" y="T3"/>
                    </a:cxn>
                    <a:cxn ang="T10">
                      <a:pos x="T4" y="T5"/>
                    </a:cxn>
                    <a:cxn ang="T11">
                      <a:pos x="T6" y="T7"/>
                    </a:cxn>
                  </a:cxnLst>
                  <a:rect l="T12" t="T13" r="T14" b="T15"/>
                  <a:pathLst>
                    <a:path w="764" h="543">
                      <a:moveTo>
                        <a:pt x="753" y="0"/>
                      </a:moveTo>
                      <a:lnTo>
                        <a:pt x="764" y="14"/>
                      </a:lnTo>
                      <a:cubicBezTo>
                        <a:pt x="719" y="77"/>
                        <a:pt x="612" y="292"/>
                        <a:pt x="485" y="380"/>
                      </a:cubicBezTo>
                      <a:cubicBezTo>
                        <a:pt x="358" y="468"/>
                        <a:pt x="179" y="505"/>
                        <a:pt x="0" y="543"/>
                      </a:cubicBezTo>
                    </a:path>
                  </a:pathLst>
                </a:custGeom>
                <a:noFill/>
                <a:ln w="28575">
                  <a:solidFill>
                    <a:schemeClr val="tx1"/>
                  </a:solidFill>
                  <a:round/>
                  <a:headEnd/>
                  <a:tailEnd/>
                </a:ln>
              </p:spPr>
              <p:txBody>
                <a:bodyPr/>
                <a:lstStyle/>
                <a:p>
                  <a:endParaRPr lang="en-US"/>
                </a:p>
              </p:txBody>
            </p:sp>
          </p:grpSp>
          <p:grpSp>
            <p:nvGrpSpPr>
              <p:cNvPr id="4221" name="Group 129"/>
              <p:cNvGrpSpPr>
                <a:grpSpLocks/>
              </p:cNvGrpSpPr>
              <p:nvPr/>
            </p:nvGrpSpPr>
            <p:grpSpPr bwMode="auto">
              <a:xfrm>
                <a:off x="4271" y="2336"/>
                <a:ext cx="764" cy="543"/>
                <a:chOff x="3726" y="1170"/>
                <a:chExt cx="764" cy="543"/>
              </a:xfrm>
            </p:grpSpPr>
            <p:sp>
              <p:nvSpPr>
                <p:cNvPr id="4229" name="Line 130"/>
                <p:cNvSpPr>
                  <a:spLocks noChangeAspect="1" noChangeShapeType="1"/>
                </p:cNvSpPr>
                <p:nvPr/>
              </p:nvSpPr>
              <p:spPr bwMode="auto">
                <a:xfrm rot="19202490" flipH="1">
                  <a:off x="4304" y="1379"/>
                  <a:ext cx="1" cy="88"/>
                </a:xfrm>
                <a:prstGeom prst="line">
                  <a:avLst/>
                </a:prstGeom>
                <a:noFill/>
                <a:ln w="22225">
                  <a:solidFill>
                    <a:schemeClr val="tx1"/>
                  </a:solidFill>
                  <a:round/>
                  <a:headEnd/>
                  <a:tailEnd type="arrow" w="med" len="med"/>
                </a:ln>
              </p:spPr>
              <p:txBody>
                <a:bodyPr/>
                <a:lstStyle/>
                <a:p>
                  <a:endParaRPr lang="en-US"/>
                </a:p>
              </p:txBody>
            </p:sp>
            <p:sp>
              <p:nvSpPr>
                <p:cNvPr id="4230" name="Freeform 131"/>
                <p:cNvSpPr>
                  <a:spLocks/>
                </p:cNvSpPr>
                <p:nvPr/>
              </p:nvSpPr>
              <p:spPr bwMode="auto">
                <a:xfrm rot="10800000" flipH="1">
                  <a:off x="3726" y="1170"/>
                  <a:ext cx="764" cy="543"/>
                </a:xfrm>
                <a:custGeom>
                  <a:avLst/>
                  <a:gdLst>
                    <a:gd name="T0" fmla="*/ 753 w 764"/>
                    <a:gd name="T1" fmla="*/ 0 h 543"/>
                    <a:gd name="T2" fmla="*/ 764 w 764"/>
                    <a:gd name="T3" fmla="*/ 14 h 543"/>
                    <a:gd name="T4" fmla="*/ 485 w 764"/>
                    <a:gd name="T5" fmla="*/ 380 h 543"/>
                    <a:gd name="T6" fmla="*/ 0 w 764"/>
                    <a:gd name="T7" fmla="*/ 543 h 543"/>
                    <a:gd name="T8" fmla="*/ 0 60000 65536"/>
                    <a:gd name="T9" fmla="*/ 0 60000 65536"/>
                    <a:gd name="T10" fmla="*/ 0 60000 65536"/>
                    <a:gd name="T11" fmla="*/ 0 60000 65536"/>
                    <a:gd name="T12" fmla="*/ 0 w 764"/>
                    <a:gd name="T13" fmla="*/ 0 h 543"/>
                    <a:gd name="T14" fmla="*/ 764 w 764"/>
                    <a:gd name="T15" fmla="*/ 543 h 543"/>
                  </a:gdLst>
                  <a:ahLst/>
                  <a:cxnLst>
                    <a:cxn ang="T8">
                      <a:pos x="T0" y="T1"/>
                    </a:cxn>
                    <a:cxn ang="T9">
                      <a:pos x="T2" y="T3"/>
                    </a:cxn>
                    <a:cxn ang="T10">
                      <a:pos x="T4" y="T5"/>
                    </a:cxn>
                    <a:cxn ang="T11">
                      <a:pos x="T6" y="T7"/>
                    </a:cxn>
                  </a:cxnLst>
                  <a:rect l="T12" t="T13" r="T14" b="T15"/>
                  <a:pathLst>
                    <a:path w="764" h="543">
                      <a:moveTo>
                        <a:pt x="753" y="0"/>
                      </a:moveTo>
                      <a:lnTo>
                        <a:pt x="764" y="14"/>
                      </a:lnTo>
                      <a:cubicBezTo>
                        <a:pt x="719" y="77"/>
                        <a:pt x="612" y="292"/>
                        <a:pt x="485" y="380"/>
                      </a:cubicBezTo>
                      <a:cubicBezTo>
                        <a:pt x="358" y="468"/>
                        <a:pt x="179" y="505"/>
                        <a:pt x="0" y="543"/>
                      </a:cubicBezTo>
                    </a:path>
                  </a:pathLst>
                </a:custGeom>
                <a:noFill/>
                <a:ln w="28575">
                  <a:solidFill>
                    <a:schemeClr val="tx1"/>
                  </a:solidFill>
                  <a:round/>
                  <a:headEnd/>
                  <a:tailEnd/>
                </a:ln>
              </p:spPr>
              <p:txBody>
                <a:bodyPr rot="10800000"/>
                <a:lstStyle/>
                <a:p>
                  <a:endParaRPr lang="en-US"/>
                </a:p>
              </p:txBody>
            </p:sp>
          </p:grpSp>
          <p:sp>
            <p:nvSpPr>
              <p:cNvPr id="4222" name="Text Box 132"/>
              <p:cNvSpPr txBox="1">
                <a:spLocks noChangeArrowheads="1"/>
              </p:cNvSpPr>
              <p:nvPr/>
            </p:nvSpPr>
            <p:spPr bwMode="auto">
              <a:xfrm>
                <a:off x="4172" y="3351"/>
                <a:ext cx="341" cy="289"/>
              </a:xfrm>
              <a:prstGeom prst="rect">
                <a:avLst/>
              </a:prstGeom>
              <a:noFill/>
              <a:ln w="12700">
                <a:noFill/>
                <a:miter lim="800000"/>
                <a:headEnd/>
                <a:tailEnd/>
              </a:ln>
            </p:spPr>
            <p:txBody>
              <a:bodyPr wrap="none">
                <a:spAutoFit/>
              </a:bodyPr>
              <a:lstStyle/>
              <a:p>
                <a:pPr eaLnBrk="0" hangingPunct="0"/>
                <a:r>
                  <a:rPr lang="en-US" sz="700" b="1">
                    <a:solidFill>
                      <a:srgbClr val="CC7F7F"/>
                    </a:solidFill>
                  </a:rPr>
                  <a:t>6</a:t>
                </a:r>
              </a:p>
            </p:txBody>
          </p:sp>
          <p:sp>
            <p:nvSpPr>
              <p:cNvPr id="4223" name="Text Box 133"/>
              <p:cNvSpPr txBox="1">
                <a:spLocks noChangeArrowheads="1"/>
              </p:cNvSpPr>
              <p:nvPr/>
            </p:nvSpPr>
            <p:spPr bwMode="auto">
              <a:xfrm>
                <a:off x="4966" y="2763"/>
                <a:ext cx="341" cy="289"/>
              </a:xfrm>
              <a:prstGeom prst="rect">
                <a:avLst/>
              </a:prstGeom>
              <a:noFill/>
              <a:ln w="12700">
                <a:noFill/>
                <a:miter lim="800000"/>
                <a:headEnd/>
                <a:tailEnd/>
              </a:ln>
            </p:spPr>
            <p:txBody>
              <a:bodyPr wrap="none">
                <a:spAutoFit/>
              </a:bodyPr>
              <a:lstStyle/>
              <a:p>
                <a:pPr eaLnBrk="0" hangingPunct="0"/>
                <a:r>
                  <a:rPr lang="en-US" sz="700" b="1">
                    <a:solidFill>
                      <a:srgbClr val="CC7F7F"/>
                    </a:solidFill>
                  </a:rPr>
                  <a:t>5</a:t>
                </a:r>
              </a:p>
            </p:txBody>
          </p:sp>
          <p:sp>
            <p:nvSpPr>
              <p:cNvPr id="4224" name="Oval 134"/>
              <p:cNvSpPr>
                <a:spLocks noChangeAspect="1" noChangeArrowheads="1"/>
              </p:cNvSpPr>
              <p:nvPr/>
            </p:nvSpPr>
            <p:spPr bwMode="auto">
              <a:xfrm>
                <a:off x="3422" y="2802"/>
                <a:ext cx="120" cy="120"/>
              </a:xfrm>
              <a:prstGeom prst="ellipse">
                <a:avLst/>
              </a:prstGeom>
              <a:solidFill>
                <a:schemeClr val="tx1"/>
              </a:solidFill>
              <a:ln w="12700">
                <a:noFill/>
                <a:round/>
                <a:headEnd/>
                <a:tailEnd/>
              </a:ln>
            </p:spPr>
            <p:txBody>
              <a:bodyPr wrap="none" anchor="ctr"/>
              <a:lstStyle/>
              <a:p>
                <a:pPr eaLnBrk="0" hangingPunct="0"/>
                <a:endParaRPr lang="en-US">
                  <a:solidFill>
                    <a:srgbClr val="CC7F7F"/>
                  </a:solidFill>
                </a:endParaRPr>
              </a:p>
            </p:txBody>
          </p:sp>
          <p:sp>
            <p:nvSpPr>
              <p:cNvPr id="4225" name="Oval 135"/>
              <p:cNvSpPr>
                <a:spLocks noChangeAspect="1" noChangeArrowheads="1"/>
              </p:cNvSpPr>
              <p:nvPr/>
            </p:nvSpPr>
            <p:spPr bwMode="auto">
              <a:xfrm>
                <a:off x="3413" y="3326"/>
                <a:ext cx="120" cy="120"/>
              </a:xfrm>
              <a:prstGeom prst="ellipse">
                <a:avLst/>
              </a:prstGeom>
              <a:solidFill>
                <a:schemeClr val="tx1"/>
              </a:solidFill>
              <a:ln w="12700">
                <a:noFill/>
                <a:round/>
                <a:headEnd/>
                <a:tailEnd/>
              </a:ln>
            </p:spPr>
            <p:txBody>
              <a:bodyPr wrap="none" anchor="ctr"/>
              <a:lstStyle/>
              <a:p>
                <a:pPr eaLnBrk="0" hangingPunct="0"/>
                <a:endParaRPr lang="en-US">
                  <a:solidFill>
                    <a:srgbClr val="CC7F7F"/>
                  </a:solidFill>
                </a:endParaRPr>
              </a:p>
            </p:txBody>
          </p:sp>
          <p:sp>
            <p:nvSpPr>
              <p:cNvPr id="4226" name="Oval 136"/>
              <p:cNvSpPr>
                <a:spLocks noChangeAspect="1" noChangeArrowheads="1"/>
              </p:cNvSpPr>
              <p:nvPr/>
            </p:nvSpPr>
            <p:spPr bwMode="auto">
              <a:xfrm>
                <a:off x="4189" y="3327"/>
                <a:ext cx="120" cy="120"/>
              </a:xfrm>
              <a:prstGeom prst="ellipse">
                <a:avLst/>
              </a:prstGeom>
              <a:solidFill>
                <a:schemeClr val="tx1"/>
              </a:solidFill>
              <a:ln w="12700">
                <a:noFill/>
                <a:round/>
                <a:headEnd/>
                <a:tailEnd/>
              </a:ln>
            </p:spPr>
            <p:txBody>
              <a:bodyPr wrap="none" anchor="ctr"/>
              <a:lstStyle/>
              <a:p>
                <a:pPr eaLnBrk="0" hangingPunct="0"/>
                <a:endParaRPr lang="en-US">
                  <a:solidFill>
                    <a:srgbClr val="CC7F7F"/>
                  </a:solidFill>
                </a:endParaRPr>
              </a:p>
            </p:txBody>
          </p:sp>
          <p:sp>
            <p:nvSpPr>
              <p:cNvPr id="4227" name="Oval 137"/>
              <p:cNvSpPr>
                <a:spLocks noChangeAspect="1" noChangeArrowheads="1"/>
              </p:cNvSpPr>
              <p:nvPr/>
            </p:nvSpPr>
            <p:spPr bwMode="auto">
              <a:xfrm>
                <a:off x="4189" y="2282"/>
                <a:ext cx="120" cy="120"/>
              </a:xfrm>
              <a:prstGeom prst="ellipse">
                <a:avLst/>
              </a:prstGeom>
              <a:solidFill>
                <a:schemeClr val="tx1"/>
              </a:solidFill>
              <a:ln w="12700">
                <a:noFill/>
                <a:round/>
                <a:headEnd/>
                <a:tailEnd/>
              </a:ln>
            </p:spPr>
            <p:txBody>
              <a:bodyPr wrap="none" anchor="ctr"/>
              <a:lstStyle/>
              <a:p>
                <a:pPr eaLnBrk="0" hangingPunct="0"/>
                <a:endParaRPr lang="en-US">
                  <a:solidFill>
                    <a:srgbClr val="CC7F7F"/>
                  </a:solidFill>
                </a:endParaRPr>
              </a:p>
            </p:txBody>
          </p:sp>
          <p:sp>
            <p:nvSpPr>
              <p:cNvPr id="4228" name="Oval 138"/>
              <p:cNvSpPr>
                <a:spLocks noChangeAspect="1" noChangeArrowheads="1"/>
              </p:cNvSpPr>
              <p:nvPr/>
            </p:nvSpPr>
            <p:spPr bwMode="auto">
              <a:xfrm>
                <a:off x="3422" y="2279"/>
                <a:ext cx="120" cy="120"/>
              </a:xfrm>
              <a:prstGeom prst="ellipse">
                <a:avLst/>
              </a:prstGeom>
              <a:solidFill>
                <a:schemeClr val="tx1"/>
              </a:solidFill>
              <a:ln w="12700">
                <a:noFill/>
                <a:round/>
                <a:headEnd/>
                <a:tailEnd/>
              </a:ln>
            </p:spPr>
            <p:txBody>
              <a:bodyPr wrap="none" anchor="ctr"/>
              <a:lstStyle/>
              <a:p>
                <a:pPr eaLnBrk="0" hangingPunct="0"/>
                <a:endParaRPr lang="en-US">
                  <a:solidFill>
                    <a:srgbClr val="CC7F7F"/>
                  </a:solidFill>
                </a:endParaRPr>
              </a:p>
            </p:txBody>
          </p:sp>
        </p:grpSp>
        <p:sp>
          <p:nvSpPr>
            <p:cNvPr id="4202" name="Text Box 35"/>
            <p:cNvSpPr txBox="1">
              <a:spLocks noChangeArrowheads="1"/>
            </p:cNvSpPr>
            <p:nvPr/>
          </p:nvSpPr>
          <p:spPr bwMode="auto">
            <a:xfrm>
              <a:off x="274404" y="3040063"/>
              <a:ext cx="1220030" cy="457491"/>
            </a:xfrm>
            <a:prstGeom prst="rect">
              <a:avLst/>
            </a:prstGeom>
            <a:noFill/>
            <a:ln w="12700">
              <a:noFill/>
              <a:miter lim="800000"/>
              <a:headEnd type="none" w="sm" len="sm"/>
              <a:tailEnd type="none" w="sm" len="sm"/>
            </a:ln>
          </p:spPr>
          <p:txBody>
            <a:bodyPr>
              <a:spAutoFit/>
            </a:bodyPr>
            <a:lstStyle/>
            <a:p>
              <a:pPr algn="ctr" defTabSz="914400" eaLnBrk="0" hangingPunct="0"/>
              <a:r>
                <a:rPr lang="en-US" sz="1200" b="1"/>
                <a:t>EXAMPLE:</a:t>
              </a:r>
            </a:p>
            <a:p>
              <a:pPr algn="ctr" defTabSz="914400" eaLnBrk="0" hangingPunct="0"/>
              <a:r>
                <a:rPr lang="en-US" sz="1200" b="1"/>
                <a:t>GRAPH G</a:t>
              </a:r>
            </a:p>
          </p:txBody>
        </p:sp>
      </p:grpSp>
      <p:sp>
        <p:nvSpPr>
          <p:cNvPr id="4103" name="Line 20"/>
          <p:cNvSpPr>
            <a:spLocks noChangeShapeType="1"/>
          </p:cNvSpPr>
          <p:nvPr/>
        </p:nvSpPr>
        <p:spPr bwMode="auto">
          <a:xfrm>
            <a:off x="4710113" y="4531797"/>
            <a:ext cx="228600" cy="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4104" name="Text Box 22"/>
          <p:cNvSpPr txBox="1">
            <a:spLocks noChangeArrowheads="1"/>
          </p:cNvSpPr>
          <p:nvPr/>
        </p:nvSpPr>
        <p:spPr bwMode="auto">
          <a:xfrm>
            <a:off x="4541838" y="4523859"/>
            <a:ext cx="533400" cy="336550"/>
          </a:xfrm>
          <a:prstGeom prst="rect">
            <a:avLst/>
          </a:prstGeom>
          <a:noFill/>
          <a:ln w="12700">
            <a:noFill/>
            <a:miter lim="800000"/>
            <a:headEnd type="none" w="sm" len="sm"/>
            <a:tailEnd type="none" w="sm" len="sm"/>
          </a:ln>
        </p:spPr>
        <p:txBody>
          <a:bodyPr>
            <a:spAutoFit/>
          </a:bodyPr>
          <a:lstStyle/>
          <a:p>
            <a:pPr algn="ctr" defTabSz="914400" eaLnBrk="0" hangingPunct="0">
              <a:spcBef>
                <a:spcPct val="50000"/>
              </a:spcBef>
            </a:pPr>
            <a:r>
              <a:rPr lang="en-US" sz="1600" b="1"/>
              <a:t>12</a:t>
            </a:r>
          </a:p>
        </p:txBody>
      </p:sp>
      <p:sp>
        <p:nvSpPr>
          <p:cNvPr id="4105" name="Text Box 23"/>
          <p:cNvSpPr txBox="1">
            <a:spLocks noChangeArrowheads="1"/>
          </p:cNvSpPr>
          <p:nvPr/>
        </p:nvSpPr>
        <p:spPr bwMode="auto">
          <a:xfrm>
            <a:off x="4694238" y="4203184"/>
            <a:ext cx="228600" cy="336550"/>
          </a:xfrm>
          <a:prstGeom prst="rect">
            <a:avLst/>
          </a:prstGeom>
          <a:noFill/>
          <a:ln w="12700">
            <a:noFill/>
            <a:miter lim="800000"/>
            <a:headEnd type="none" w="sm" len="sm"/>
            <a:tailEnd type="none" w="sm" len="sm"/>
          </a:ln>
        </p:spPr>
        <p:txBody>
          <a:bodyPr>
            <a:spAutoFit/>
          </a:bodyPr>
          <a:lstStyle/>
          <a:p>
            <a:pPr algn="ctr" defTabSz="914400" eaLnBrk="0" hangingPunct="0">
              <a:spcBef>
                <a:spcPct val="50000"/>
              </a:spcBef>
            </a:pPr>
            <a:r>
              <a:rPr lang="en-US" sz="1600" b="1"/>
              <a:t>1</a:t>
            </a:r>
          </a:p>
        </p:txBody>
      </p:sp>
      <p:sp>
        <p:nvSpPr>
          <p:cNvPr id="4106" name="Text Box 24"/>
          <p:cNvSpPr txBox="1">
            <a:spLocks noChangeArrowheads="1"/>
          </p:cNvSpPr>
          <p:nvPr/>
        </p:nvSpPr>
        <p:spPr bwMode="auto">
          <a:xfrm>
            <a:off x="4008438" y="4339709"/>
            <a:ext cx="381000" cy="369888"/>
          </a:xfrm>
          <a:prstGeom prst="rect">
            <a:avLst/>
          </a:prstGeom>
          <a:noFill/>
          <a:ln w="12700">
            <a:noFill/>
            <a:miter lim="800000"/>
            <a:headEnd type="none" w="sm" len="sm"/>
            <a:tailEnd type="none" w="sm" len="sm"/>
          </a:ln>
        </p:spPr>
        <p:txBody>
          <a:bodyPr>
            <a:spAutoFit/>
          </a:bodyPr>
          <a:lstStyle/>
          <a:p>
            <a:pPr algn="ctr" defTabSz="914400" eaLnBrk="0" hangingPunct="0">
              <a:spcBef>
                <a:spcPct val="50000"/>
              </a:spcBef>
            </a:pPr>
            <a:r>
              <a:rPr lang="en-US" b="1"/>
              <a:t>–</a:t>
            </a:r>
          </a:p>
        </p:txBody>
      </p:sp>
      <p:grpSp>
        <p:nvGrpSpPr>
          <p:cNvPr id="4107" name="Group 187"/>
          <p:cNvGrpSpPr>
            <a:grpSpLocks/>
          </p:cNvGrpSpPr>
          <p:nvPr/>
        </p:nvGrpSpPr>
        <p:grpSpPr bwMode="auto">
          <a:xfrm>
            <a:off x="1789113" y="3458647"/>
            <a:ext cx="2012950" cy="1919287"/>
            <a:chOff x="1789113" y="2957513"/>
            <a:chExt cx="2012950" cy="1919287"/>
          </a:xfrm>
        </p:grpSpPr>
        <p:sp>
          <p:nvSpPr>
            <p:cNvPr id="4141" name="Text Box 306"/>
            <p:cNvSpPr txBox="1">
              <a:spLocks noChangeArrowheads="1"/>
            </p:cNvSpPr>
            <p:nvPr/>
          </p:nvSpPr>
          <p:spPr bwMode="auto">
            <a:xfrm>
              <a:off x="1789113" y="3171826"/>
              <a:ext cx="338138" cy="274637"/>
            </a:xfrm>
            <a:prstGeom prst="rect">
              <a:avLst/>
            </a:prstGeom>
            <a:noFill/>
            <a:ln w="12700">
              <a:noFill/>
              <a:miter lim="800000"/>
              <a:headEnd type="none" w="sm" len="sm"/>
              <a:tailEnd type="none" w="sm" len="sm"/>
            </a:ln>
          </p:spPr>
          <p:txBody>
            <a:bodyPr>
              <a:spAutoFit/>
            </a:bodyPr>
            <a:lstStyle/>
            <a:p>
              <a:pPr defTabSz="914400" eaLnBrk="0" hangingPunct="0">
                <a:spcBef>
                  <a:spcPct val="50000"/>
                </a:spcBef>
              </a:pPr>
              <a:r>
                <a:rPr lang="en-US" sz="1200" b="1">
                  <a:solidFill>
                    <a:srgbClr val="CC7F7F"/>
                  </a:solidFill>
                </a:rPr>
                <a:t>1</a:t>
              </a:r>
            </a:p>
          </p:txBody>
        </p:sp>
        <p:sp>
          <p:nvSpPr>
            <p:cNvPr id="4142" name="Text Box 307"/>
            <p:cNvSpPr txBox="1">
              <a:spLocks noChangeArrowheads="1"/>
            </p:cNvSpPr>
            <p:nvPr/>
          </p:nvSpPr>
          <p:spPr bwMode="auto">
            <a:xfrm>
              <a:off x="1789113" y="3390900"/>
              <a:ext cx="338138" cy="274638"/>
            </a:xfrm>
            <a:prstGeom prst="rect">
              <a:avLst/>
            </a:prstGeom>
            <a:noFill/>
            <a:ln w="12700">
              <a:noFill/>
              <a:miter lim="800000"/>
              <a:headEnd type="none" w="sm" len="sm"/>
              <a:tailEnd type="none" w="sm" len="sm"/>
            </a:ln>
          </p:spPr>
          <p:txBody>
            <a:bodyPr>
              <a:spAutoFit/>
            </a:bodyPr>
            <a:lstStyle/>
            <a:p>
              <a:pPr defTabSz="914400" eaLnBrk="0" hangingPunct="0">
                <a:spcBef>
                  <a:spcPct val="50000"/>
                </a:spcBef>
              </a:pPr>
              <a:r>
                <a:rPr lang="en-US" sz="1200" b="1">
                  <a:solidFill>
                    <a:srgbClr val="CC7F7F"/>
                  </a:solidFill>
                </a:rPr>
                <a:t>2</a:t>
              </a:r>
            </a:p>
          </p:txBody>
        </p:sp>
        <p:sp>
          <p:nvSpPr>
            <p:cNvPr id="4143" name="Text Box 308"/>
            <p:cNvSpPr txBox="1">
              <a:spLocks noChangeArrowheads="1"/>
            </p:cNvSpPr>
            <p:nvPr/>
          </p:nvSpPr>
          <p:spPr bwMode="auto">
            <a:xfrm>
              <a:off x="1789113" y="3616326"/>
              <a:ext cx="338138" cy="274637"/>
            </a:xfrm>
            <a:prstGeom prst="rect">
              <a:avLst/>
            </a:prstGeom>
            <a:noFill/>
            <a:ln w="12700">
              <a:noFill/>
              <a:miter lim="800000"/>
              <a:headEnd type="none" w="sm" len="sm"/>
              <a:tailEnd type="none" w="sm" len="sm"/>
            </a:ln>
          </p:spPr>
          <p:txBody>
            <a:bodyPr>
              <a:spAutoFit/>
            </a:bodyPr>
            <a:lstStyle/>
            <a:p>
              <a:pPr defTabSz="914400" eaLnBrk="0" hangingPunct="0">
                <a:spcBef>
                  <a:spcPct val="50000"/>
                </a:spcBef>
              </a:pPr>
              <a:r>
                <a:rPr lang="en-US" sz="1200" b="1">
                  <a:solidFill>
                    <a:srgbClr val="CC7F7F"/>
                  </a:solidFill>
                </a:rPr>
                <a:t>3</a:t>
              </a:r>
            </a:p>
          </p:txBody>
        </p:sp>
        <p:sp>
          <p:nvSpPr>
            <p:cNvPr id="4144" name="Text Box 309"/>
            <p:cNvSpPr txBox="1">
              <a:spLocks noChangeArrowheads="1"/>
            </p:cNvSpPr>
            <p:nvPr/>
          </p:nvSpPr>
          <p:spPr bwMode="auto">
            <a:xfrm>
              <a:off x="1789113" y="3879850"/>
              <a:ext cx="338138" cy="274637"/>
            </a:xfrm>
            <a:prstGeom prst="rect">
              <a:avLst/>
            </a:prstGeom>
            <a:noFill/>
            <a:ln w="12700">
              <a:noFill/>
              <a:miter lim="800000"/>
              <a:headEnd type="none" w="sm" len="sm"/>
              <a:tailEnd type="none" w="sm" len="sm"/>
            </a:ln>
          </p:spPr>
          <p:txBody>
            <a:bodyPr>
              <a:spAutoFit/>
            </a:bodyPr>
            <a:lstStyle/>
            <a:p>
              <a:pPr defTabSz="914400" eaLnBrk="0" hangingPunct="0">
                <a:spcBef>
                  <a:spcPct val="50000"/>
                </a:spcBef>
              </a:pPr>
              <a:r>
                <a:rPr lang="en-US" sz="1200" b="1">
                  <a:solidFill>
                    <a:srgbClr val="CC7F7F"/>
                  </a:solidFill>
                </a:rPr>
                <a:t>4</a:t>
              </a:r>
            </a:p>
          </p:txBody>
        </p:sp>
        <p:sp>
          <p:nvSpPr>
            <p:cNvPr id="4145" name="Text Box 310"/>
            <p:cNvSpPr txBox="1">
              <a:spLocks noChangeArrowheads="1"/>
            </p:cNvSpPr>
            <p:nvPr/>
          </p:nvSpPr>
          <p:spPr bwMode="auto">
            <a:xfrm>
              <a:off x="1789113" y="4111625"/>
              <a:ext cx="338138" cy="274638"/>
            </a:xfrm>
            <a:prstGeom prst="rect">
              <a:avLst/>
            </a:prstGeom>
            <a:noFill/>
            <a:ln w="12700">
              <a:noFill/>
              <a:miter lim="800000"/>
              <a:headEnd type="none" w="sm" len="sm"/>
              <a:tailEnd type="none" w="sm" len="sm"/>
            </a:ln>
          </p:spPr>
          <p:txBody>
            <a:bodyPr>
              <a:spAutoFit/>
            </a:bodyPr>
            <a:lstStyle/>
            <a:p>
              <a:pPr defTabSz="914400" eaLnBrk="0" hangingPunct="0">
                <a:spcBef>
                  <a:spcPct val="50000"/>
                </a:spcBef>
              </a:pPr>
              <a:r>
                <a:rPr lang="en-US" sz="1200" b="1">
                  <a:solidFill>
                    <a:srgbClr val="CC7F7F"/>
                  </a:solidFill>
                </a:rPr>
                <a:t>5</a:t>
              </a:r>
            </a:p>
          </p:txBody>
        </p:sp>
        <p:sp>
          <p:nvSpPr>
            <p:cNvPr id="4146" name="Text Box 311"/>
            <p:cNvSpPr txBox="1">
              <a:spLocks noChangeArrowheads="1"/>
            </p:cNvSpPr>
            <p:nvPr/>
          </p:nvSpPr>
          <p:spPr bwMode="auto">
            <a:xfrm>
              <a:off x="1789113" y="4337050"/>
              <a:ext cx="338138" cy="274638"/>
            </a:xfrm>
            <a:prstGeom prst="rect">
              <a:avLst/>
            </a:prstGeom>
            <a:noFill/>
            <a:ln w="12700">
              <a:noFill/>
              <a:miter lim="800000"/>
              <a:headEnd type="none" w="sm" len="sm"/>
              <a:tailEnd type="none" w="sm" len="sm"/>
            </a:ln>
          </p:spPr>
          <p:txBody>
            <a:bodyPr>
              <a:spAutoFit/>
            </a:bodyPr>
            <a:lstStyle/>
            <a:p>
              <a:pPr defTabSz="914400" eaLnBrk="0" hangingPunct="0">
                <a:spcBef>
                  <a:spcPct val="50000"/>
                </a:spcBef>
              </a:pPr>
              <a:r>
                <a:rPr lang="en-US" sz="1200" b="1">
                  <a:solidFill>
                    <a:srgbClr val="CC7F7F"/>
                  </a:solidFill>
                </a:rPr>
                <a:t>6</a:t>
              </a:r>
            </a:p>
          </p:txBody>
        </p:sp>
        <p:sp>
          <p:nvSpPr>
            <p:cNvPr id="4147" name="Text Box 312"/>
            <p:cNvSpPr txBox="1">
              <a:spLocks noChangeArrowheads="1"/>
            </p:cNvSpPr>
            <p:nvPr/>
          </p:nvSpPr>
          <p:spPr bwMode="auto">
            <a:xfrm>
              <a:off x="1789113" y="4602162"/>
              <a:ext cx="338138" cy="274638"/>
            </a:xfrm>
            <a:prstGeom prst="rect">
              <a:avLst/>
            </a:prstGeom>
            <a:noFill/>
            <a:ln w="12700">
              <a:noFill/>
              <a:miter lim="800000"/>
              <a:headEnd type="none" w="sm" len="sm"/>
              <a:tailEnd type="none" w="sm" len="sm"/>
            </a:ln>
          </p:spPr>
          <p:txBody>
            <a:bodyPr>
              <a:spAutoFit/>
            </a:bodyPr>
            <a:lstStyle/>
            <a:p>
              <a:pPr defTabSz="914400" eaLnBrk="0" hangingPunct="0">
                <a:spcBef>
                  <a:spcPct val="50000"/>
                </a:spcBef>
              </a:pPr>
              <a:r>
                <a:rPr lang="en-US" sz="1200" b="1">
                  <a:solidFill>
                    <a:srgbClr val="CC7F7F"/>
                  </a:solidFill>
                </a:rPr>
                <a:t>7</a:t>
              </a:r>
            </a:p>
          </p:txBody>
        </p:sp>
        <p:sp>
          <p:nvSpPr>
            <p:cNvPr id="4148" name="Text Box 313"/>
            <p:cNvSpPr txBox="1">
              <a:spLocks noChangeArrowheads="1"/>
            </p:cNvSpPr>
            <p:nvPr/>
          </p:nvSpPr>
          <p:spPr bwMode="auto">
            <a:xfrm>
              <a:off x="2008188" y="2957513"/>
              <a:ext cx="338138" cy="274638"/>
            </a:xfrm>
            <a:prstGeom prst="rect">
              <a:avLst/>
            </a:prstGeom>
            <a:noFill/>
            <a:ln w="12700">
              <a:noFill/>
              <a:miter lim="800000"/>
              <a:headEnd type="none" w="sm" len="sm"/>
              <a:tailEnd type="none" w="sm" len="sm"/>
            </a:ln>
          </p:spPr>
          <p:txBody>
            <a:bodyPr>
              <a:spAutoFit/>
            </a:bodyPr>
            <a:lstStyle/>
            <a:p>
              <a:pPr defTabSz="914400" eaLnBrk="0" hangingPunct="0">
                <a:spcBef>
                  <a:spcPct val="50000"/>
                </a:spcBef>
              </a:pPr>
              <a:r>
                <a:rPr lang="en-US" sz="1200" b="1">
                  <a:solidFill>
                    <a:srgbClr val="CC7F7F"/>
                  </a:solidFill>
                </a:rPr>
                <a:t>1</a:t>
              </a:r>
            </a:p>
          </p:txBody>
        </p:sp>
        <p:sp>
          <p:nvSpPr>
            <p:cNvPr id="4149" name="Text Box 314"/>
            <p:cNvSpPr txBox="1">
              <a:spLocks noChangeArrowheads="1"/>
            </p:cNvSpPr>
            <p:nvPr/>
          </p:nvSpPr>
          <p:spPr bwMode="auto">
            <a:xfrm>
              <a:off x="2235200" y="2957513"/>
              <a:ext cx="338138" cy="274638"/>
            </a:xfrm>
            <a:prstGeom prst="rect">
              <a:avLst/>
            </a:prstGeom>
            <a:noFill/>
            <a:ln w="12700">
              <a:noFill/>
              <a:miter lim="800000"/>
              <a:headEnd type="none" w="sm" len="sm"/>
              <a:tailEnd type="none" w="sm" len="sm"/>
            </a:ln>
          </p:spPr>
          <p:txBody>
            <a:bodyPr>
              <a:spAutoFit/>
            </a:bodyPr>
            <a:lstStyle/>
            <a:p>
              <a:pPr defTabSz="914400" eaLnBrk="0" hangingPunct="0">
                <a:spcBef>
                  <a:spcPct val="50000"/>
                </a:spcBef>
              </a:pPr>
              <a:r>
                <a:rPr lang="en-US" sz="1200" b="1">
                  <a:solidFill>
                    <a:srgbClr val="CC7F7F"/>
                  </a:solidFill>
                </a:rPr>
                <a:t>2</a:t>
              </a:r>
            </a:p>
          </p:txBody>
        </p:sp>
        <p:sp>
          <p:nvSpPr>
            <p:cNvPr id="4150" name="Text Box 315"/>
            <p:cNvSpPr txBox="1">
              <a:spLocks noChangeArrowheads="1"/>
            </p:cNvSpPr>
            <p:nvPr/>
          </p:nvSpPr>
          <p:spPr bwMode="auto">
            <a:xfrm>
              <a:off x="2460625" y="2957513"/>
              <a:ext cx="338138" cy="274638"/>
            </a:xfrm>
            <a:prstGeom prst="rect">
              <a:avLst/>
            </a:prstGeom>
            <a:noFill/>
            <a:ln w="12700">
              <a:noFill/>
              <a:miter lim="800000"/>
              <a:headEnd type="none" w="sm" len="sm"/>
              <a:tailEnd type="none" w="sm" len="sm"/>
            </a:ln>
          </p:spPr>
          <p:txBody>
            <a:bodyPr>
              <a:spAutoFit/>
            </a:bodyPr>
            <a:lstStyle/>
            <a:p>
              <a:pPr defTabSz="914400" eaLnBrk="0" hangingPunct="0">
                <a:spcBef>
                  <a:spcPct val="50000"/>
                </a:spcBef>
              </a:pPr>
              <a:r>
                <a:rPr lang="en-US" sz="1200" b="1">
                  <a:solidFill>
                    <a:srgbClr val="CC7F7F"/>
                  </a:solidFill>
                </a:rPr>
                <a:t>3</a:t>
              </a:r>
            </a:p>
          </p:txBody>
        </p:sp>
        <p:sp>
          <p:nvSpPr>
            <p:cNvPr id="4151" name="Text Box 316"/>
            <p:cNvSpPr txBox="1">
              <a:spLocks noChangeArrowheads="1"/>
            </p:cNvSpPr>
            <p:nvPr/>
          </p:nvSpPr>
          <p:spPr bwMode="auto">
            <a:xfrm>
              <a:off x="2724151" y="2957513"/>
              <a:ext cx="338137" cy="274638"/>
            </a:xfrm>
            <a:prstGeom prst="rect">
              <a:avLst/>
            </a:prstGeom>
            <a:noFill/>
            <a:ln w="12700">
              <a:noFill/>
              <a:miter lim="800000"/>
              <a:headEnd type="none" w="sm" len="sm"/>
              <a:tailEnd type="none" w="sm" len="sm"/>
            </a:ln>
          </p:spPr>
          <p:txBody>
            <a:bodyPr>
              <a:spAutoFit/>
            </a:bodyPr>
            <a:lstStyle/>
            <a:p>
              <a:pPr defTabSz="914400" eaLnBrk="0" hangingPunct="0">
                <a:spcBef>
                  <a:spcPct val="50000"/>
                </a:spcBef>
              </a:pPr>
              <a:r>
                <a:rPr lang="en-US" sz="1200" b="1">
                  <a:solidFill>
                    <a:srgbClr val="CC7F7F"/>
                  </a:solidFill>
                </a:rPr>
                <a:t>4</a:t>
              </a:r>
            </a:p>
          </p:txBody>
        </p:sp>
        <p:sp>
          <p:nvSpPr>
            <p:cNvPr id="4152" name="Text Box 317"/>
            <p:cNvSpPr txBox="1">
              <a:spLocks noChangeArrowheads="1"/>
            </p:cNvSpPr>
            <p:nvPr/>
          </p:nvSpPr>
          <p:spPr bwMode="auto">
            <a:xfrm>
              <a:off x="2973387" y="2957513"/>
              <a:ext cx="338138" cy="274638"/>
            </a:xfrm>
            <a:prstGeom prst="rect">
              <a:avLst/>
            </a:prstGeom>
            <a:noFill/>
            <a:ln w="12700">
              <a:noFill/>
              <a:miter lim="800000"/>
              <a:headEnd type="none" w="sm" len="sm"/>
              <a:tailEnd type="none" w="sm" len="sm"/>
            </a:ln>
          </p:spPr>
          <p:txBody>
            <a:bodyPr>
              <a:spAutoFit/>
            </a:bodyPr>
            <a:lstStyle/>
            <a:p>
              <a:pPr defTabSz="914400" eaLnBrk="0" hangingPunct="0">
                <a:spcBef>
                  <a:spcPct val="50000"/>
                </a:spcBef>
              </a:pPr>
              <a:r>
                <a:rPr lang="en-US" sz="1200" b="1">
                  <a:solidFill>
                    <a:srgbClr val="CC7F7F"/>
                  </a:solidFill>
                </a:rPr>
                <a:t>5</a:t>
              </a:r>
            </a:p>
          </p:txBody>
        </p:sp>
        <p:sp>
          <p:nvSpPr>
            <p:cNvPr id="4153" name="Text Box 318"/>
            <p:cNvSpPr txBox="1">
              <a:spLocks noChangeArrowheads="1"/>
            </p:cNvSpPr>
            <p:nvPr/>
          </p:nvSpPr>
          <p:spPr bwMode="auto">
            <a:xfrm>
              <a:off x="3198813" y="2957513"/>
              <a:ext cx="338138" cy="274638"/>
            </a:xfrm>
            <a:prstGeom prst="rect">
              <a:avLst/>
            </a:prstGeom>
            <a:noFill/>
            <a:ln w="12700">
              <a:noFill/>
              <a:miter lim="800000"/>
              <a:headEnd type="none" w="sm" len="sm"/>
              <a:tailEnd type="none" w="sm" len="sm"/>
            </a:ln>
          </p:spPr>
          <p:txBody>
            <a:bodyPr>
              <a:spAutoFit/>
            </a:bodyPr>
            <a:lstStyle/>
            <a:p>
              <a:pPr defTabSz="914400" eaLnBrk="0" hangingPunct="0">
                <a:spcBef>
                  <a:spcPct val="50000"/>
                </a:spcBef>
              </a:pPr>
              <a:r>
                <a:rPr lang="en-US" sz="1200" b="1">
                  <a:solidFill>
                    <a:srgbClr val="CC7F7F"/>
                  </a:solidFill>
                </a:rPr>
                <a:t>6</a:t>
              </a:r>
            </a:p>
          </p:txBody>
        </p:sp>
        <p:sp>
          <p:nvSpPr>
            <p:cNvPr id="4154" name="Text Box 319"/>
            <p:cNvSpPr txBox="1">
              <a:spLocks noChangeArrowheads="1"/>
            </p:cNvSpPr>
            <p:nvPr/>
          </p:nvSpPr>
          <p:spPr bwMode="auto">
            <a:xfrm>
              <a:off x="3463925" y="2957513"/>
              <a:ext cx="338138" cy="274638"/>
            </a:xfrm>
            <a:prstGeom prst="rect">
              <a:avLst/>
            </a:prstGeom>
            <a:noFill/>
            <a:ln w="12700">
              <a:noFill/>
              <a:miter lim="800000"/>
              <a:headEnd type="none" w="sm" len="sm"/>
              <a:tailEnd type="none" w="sm" len="sm"/>
            </a:ln>
          </p:spPr>
          <p:txBody>
            <a:bodyPr>
              <a:spAutoFit/>
            </a:bodyPr>
            <a:lstStyle/>
            <a:p>
              <a:pPr defTabSz="914400" eaLnBrk="0" hangingPunct="0">
                <a:spcBef>
                  <a:spcPct val="50000"/>
                </a:spcBef>
              </a:pPr>
              <a:r>
                <a:rPr lang="en-US" sz="1200" b="1">
                  <a:solidFill>
                    <a:srgbClr val="CC7F7F"/>
                  </a:solidFill>
                </a:rPr>
                <a:t>7</a:t>
              </a:r>
            </a:p>
          </p:txBody>
        </p:sp>
        <p:grpSp>
          <p:nvGrpSpPr>
            <p:cNvPr id="4155" name="Group 158"/>
            <p:cNvGrpSpPr>
              <a:grpSpLocks noChangeAspect="1"/>
            </p:cNvGrpSpPr>
            <p:nvPr/>
          </p:nvGrpSpPr>
          <p:grpSpPr bwMode="auto">
            <a:xfrm>
              <a:off x="2049946" y="3211208"/>
              <a:ext cx="1643683" cy="1645450"/>
              <a:chOff x="3810" y="-1903"/>
              <a:chExt cx="2230435" cy="2233608"/>
            </a:xfrm>
          </p:grpSpPr>
          <p:sp>
            <p:nvSpPr>
              <p:cNvPr id="4156" name="Oval 8"/>
              <p:cNvSpPr>
                <a:spLocks noChangeAspect="1" noChangeArrowheads="1"/>
              </p:cNvSpPr>
              <p:nvPr/>
            </p:nvSpPr>
            <p:spPr bwMode="auto">
              <a:xfrm>
                <a:off x="68897" y="726757"/>
                <a:ext cx="136525" cy="136525"/>
              </a:xfrm>
              <a:prstGeom prst="ellipse">
                <a:avLst/>
              </a:prstGeom>
              <a:noFill/>
              <a:ln w="12700">
                <a:noFill/>
                <a:round/>
                <a:headEnd/>
                <a:tailEnd/>
              </a:ln>
            </p:spPr>
            <p:txBody>
              <a:bodyPr wrap="none" anchor="ctr"/>
              <a:lstStyle/>
              <a:p>
                <a:pPr defTabSz="914400" eaLnBrk="0" hangingPunct="0"/>
                <a:endParaRPr lang="en-US" sz="1600" b="1">
                  <a:solidFill>
                    <a:srgbClr val="CC7F7F"/>
                  </a:solidFill>
                </a:endParaRPr>
              </a:p>
            </p:txBody>
          </p:sp>
          <p:sp>
            <p:nvSpPr>
              <p:cNvPr id="4157" name="Rectangle 9"/>
              <p:cNvSpPr>
                <a:spLocks noChangeAspect="1" noChangeArrowheads="1"/>
              </p:cNvSpPr>
              <p:nvPr/>
            </p:nvSpPr>
            <p:spPr bwMode="auto">
              <a:xfrm>
                <a:off x="3810" y="-1903"/>
                <a:ext cx="2230435" cy="2233608"/>
              </a:xfrm>
              <a:prstGeom prst="rect">
                <a:avLst/>
              </a:prstGeom>
              <a:noFill/>
              <a:ln w="31750">
                <a:solidFill>
                  <a:srgbClr val="3366FF"/>
                </a:solidFill>
                <a:miter lim="800000"/>
                <a:headEnd/>
                <a:tailEnd/>
              </a:ln>
            </p:spPr>
            <p:txBody>
              <a:bodyPr wrap="none" anchor="ctr"/>
              <a:lstStyle/>
              <a:p>
                <a:pPr defTabSz="914400" eaLnBrk="0" hangingPunct="0"/>
                <a:endParaRPr lang="en-US" sz="1600" b="1">
                  <a:solidFill>
                    <a:srgbClr val="CC7F7F"/>
                  </a:solidFill>
                </a:endParaRPr>
              </a:p>
            </p:txBody>
          </p:sp>
          <p:sp>
            <p:nvSpPr>
              <p:cNvPr id="4158" name="Oval 10"/>
              <p:cNvSpPr>
                <a:spLocks noChangeAspect="1" noChangeArrowheads="1"/>
              </p:cNvSpPr>
              <p:nvPr/>
            </p:nvSpPr>
            <p:spPr bwMode="auto">
              <a:xfrm>
                <a:off x="68897" y="1709416"/>
                <a:ext cx="136525" cy="136525"/>
              </a:xfrm>
              <a:prstGeom prst="ellipse">
                <a:avLst/>
              </a:prstGeom>
              <a:noFill/>
              <a:ln w="12700">
                <a:noFill/>
                <a:round/>
                <a:headEnd/>
                <a:tailEnd/>
              </a:ln>
            </p:spPr>
            <p:txBody>
              <a:bodyPr wrap="none" anchor="ctr"/>
              <a:lstStyle/>
              <a:p>
                <a:pPr defTabSz="914400" eaLnBrk="0" hangingPunct="0"/>
                <a:endParaRPr lang="en-US" sz="1600" b="1">
                  <a:solidFill>
                    <a:srgbClr val="CC7F7F"/>
                  </a:solidFill>
                </a:endParaRPr>
              </a:p>
            </p:txBody>
          </p:sp>
          <p:sp>
            <p:nvSpPr>
              <p:cNvPr id="4159" name="Oval 11"/>
              <p:cNvSpPr>
                <a:spLocks noChangeAspect="1" noChangeArrowheads="1"/>
              </p:cNvSpPr>
              <p:nvPr/>
            </p:nvSpPr>
            <p:spPr bwMode="auto">
              <a:xfrm>
                <a:off x="395922" y="1709416"/>
                <a:ext cx="136525" cy="136525"/>
              </a:xfrm>
              <a:prstGeom prst="ellipse">
                <a:avLst/>
              </a:prstGeom>
              <a:noFill/>
              <a:ln w="12700">
                <a:noFill/>
                <a:round/>
                <a:headEnd/>
                <a:tailEnd/>
              </a:ln>
            </p:spPr>
            <p:txBody>
              <a:bodyPr wrap="none" anchor="ctr"/>
              <a:lstStyle/>
              <a:p>
                <a:pPr defTabSz="914400" eaLnBrk="0" hangingPunct="0"/>
                <a:endParaRPr lang="en-US" sz="1600" b="1">
                  <a:solidFill>
                    <a:srgbClr val="CC7F7F"/>
                  </a:solidFill>
                </a:endParaRPr>
              </a:p>
            </p:txBody>
          </p:sp>
          <p:sp>
            <p:nvSpPr>
              <p:cNvPr id="4160" name="Oval 12"/>
              <p:cNvSpPr>
                <a:spLocks noChangeAspect="1" noChangeArrowheads="1"/>
              </p:cNvSpPr>
              <p:nvPr/>
            </p:nvSpPr>
            <p:spPr bwMode="auto">
              <a:xfrm>
                <a:off x="707706" y="1709416"/>
                <a:ext cx="136525" cy="136525"/>
              </a:xfrm>
              <a:prstGeom prst="ellipse">
                <a:avLst/>
              </a:prstGeom>
              <a:solidFill>
                <a:schemeClr val="tx1"/>
              </a:solidFill>
              <a:ln w="12700">
                <a:noFill/>
                <a:round/>
                <a:headEnd/>
                <a:tailEnd/>
              </a:ln>
            </p:spPr>
            <p:txBody>
              <a:bodyPr wrap="none" anchor="ctr"/>
              <a:lstStyle/>
              <a:p>
                <a:pPr defTabSz="914400" eaLnBrk="0" hangingPunct="0"/>
                <a:endParaRPr lang="en-US" sz="1600" b="1">
                  <a:solidFill>
                    <a:srgbClr val="CC7F7F"/>
                  </a:solidFill>
                </a:endParaRPr>
              </a:p>
            </p:txBody>
          </p:sp>
          <p:sp>
            <p:nvSpPr>
              <p:cNvPr id="4161" name="Oval 13"/>
              <p:cNvSpPr>
                <a:spLocks noChangeAspect="1" noChangeArrowheads="1"/>
              </p:cNvSpPr>
              <p:nvPr/>
            </p:nvSpPr>
            <p:spPr bwMode="auto">
              <a:xfrm>
                <a:off x="1051559" y="1709416"/>
                <a:ext cx="136525" cy="136525"/>
              </a:xfrm>
              <a:prstGeom prst="ellipse">
                <a:avLst/>
              </a:prstGeom>
              <a:noFill/>
              <a:ln w="12700">
                <a:noFill/>
                <a:round/>
                <a:headEnd/>
                <a:tailEnd/>
              </a:ln>
            </p:spPr>
            <p:txBody>
              <a:bodyPr wrap="none" anchor="ctr"/>
              <a:lstStyle/>
              <a:p>
                <a:pPr defTabSz="914400" eaLnBrk="0" hangingPunct="0"/>
                <a:endParaRPr lang="en-US" sz="1600" b="1">
                  <a:solidFill>
                    <a:srgbClr val="CC7F7F"/>
                  </a:solidFill>
                </a:endParaRPr>
              </a:p>
            </p:txBody>
          </p:sp>
          <p:sp>
            <p:nvSpPr>
              <p:cNvPr id="4162" name="Oval 14"/>
              <p:cNvSpPr>
                <a:spLocks noChangeAspect="1" noChangeArrowheads="1"/>
              </p:cNvSpPr>
              <p:nvPr/>
            </p:nvSpPr>
            <p:spPr bwMode="auto">
              <a:xfrm>
                <a:off x="699134" y="2028820"/>
                <a:ext cx="136525" cy="136525"/>
              </a:xfrm>
              <a:prstGeom prst="ellipse">
                <a:avLst/>
              </a:prstGeom>
              <a:solidFill>
                <a:schemeClr val="tx1"/>
              </a:solidFill>
              <a:ln w="12700">
                <a:noFill/>
                <a:round/>
                <a:headEnd/>
                <a:tailEnd/>
              </a:ln>
            </p:spPr>
            <p:txBody>
              <a:bodyPr wrap="none" anchor="ctr"/>
              <a:lstStyle/>
              <a:p>
                <a:pPr defTabSz="914400" eaLnBrk="0" hangingPunct="0"/>
                <a:endParaRPr lang="en-US" sz="1600" b="1">
                  <a:solidFill>
                    <a:srgbClr val="CC7F7F"/>
                  </a:solidFill>
                </a:endParaRPr>
              </a:p>
            </p:txBody>
          </p:sp>
          <p:sp>
            <p:nvSpPr>
              <p:cNvPr id="4163" name="Oval 16"/>
              <p:cNvSpPr>
                <a:spLocks noChangeAspect="1" noChangeArrowheads="1"/>
              </p:cNvSpPr>
              <p:nvPr/>
            </p:nvSpPr>
            <p:spPr bwMode="auto">
              <a:xfrm>
                <a:off x="2034220" y="1709416"/>
                <a:ext cx="136525" cy="136525"/>
              </a:xfrm>
              <a:prstGeom prst="ellipse">
                <a:avLst/>
              </a:prstGeom>
              <a:noFill/>
              <a:ln w="12700">
                <a:noFill/>
                <a:round/>
                <a:headEnd/>
                <a:tailEnd/>
              </a:ln>
            </p:spPr>
            <p:txBody>
              <a:bodyPr wrap="none" anchor="ctr"/>
              <a:lstStyle/>
              <a:p>
                <a:pPr defTabSz="914400" eaLnBrk="0" hangingPunct="0"/>
                <a:endParaRPr lang="en-US" sz="1600" b="1">
                  <a:solidFill>
                    <a:srgbClr val="CC7F7F"/>
                  </a:solidFill>
                </a:endParaRPr>
              </a:p>
            </p:txBody>
          </p:sp>
          <p:sp>
            <p:nvSpPr>
              <p:cNvPr id="4164" name="Oval 17"/>
              <p:cNvSpPr>
                <a:spLocks noChangeAspect="1" noChangeArrowheads="1"/>
              </p:cNvSpPr>
              <p:nvPr/>
            </p:nvSpPr>
            <p:spPr bwMode="auto">
              <a:xfrm>
                <a:off x="374331" y="80646"/>
                <a:ext cx="136525" cy="136525"/>
              </a:xfrm>
              <a:prstGeom prst="ellipse">
                <a:avLst/>
              </a:prstGeom>
              <a:solidFill>
                <a:schemeClr val="tx1"/>
              </a:solidFill>
              <a:ln w="12700">
                <a:noFill/>
                <a:round/>
                <a:headEnd/>
                <a:tailEnd/>
              </a:ln>
            </p:spPr>
            <p:txBody>
              <a:bodyPr wrap="none" anchor="ctr"/>
              <a:lstStyle/>
              <a:p>
                <a:pPr defTabSz="914400" eaLnBrk="0" hangingPunct="0"/>
                <a:endParaRPr lang="en-US" sz="1600" b="1">
                  <a:solidFill>
                    <a:srgbClr val="CC7F7F"/>
                  </a:solidFill>
                </a:endParaRPr>
              </a:p>
            </p:txBody>
          </p:sp>
          <p:sp>
            <p:nvSpPr>
              <p:cNvPr id="4165" name="Oval 18"/>
              <p:cNvSpPr>
                <a:spLocks noChangeAspect="1" noChangeArrowheads="1"/>
              </p:cNvSpPr>
              <p:nvPr/>
            </p:nvSpPr>
            <p:spPr bwMode="auto">
              <a:xfrm>
                <a:off x="722946" y="72709"/>
                <a:ext cx="136525" cy="136525"/>
              </a:xfrm>
              <a:prstGeom prst="ellipse">
                <a:avLst/>
              </a:prstGeom>
              <a:noFill/>
              <a:ln w="12700">
                <a:noFill/>
                <a:round/>
                <a:headEnd/>
                <a:tailEnd/>
              </a:ln>
            </p:spPr>
            <p:txBody>
              <a:bodyPr wrap="none" anchor="ctr"/>
              <a:lstStyle/>
              <a:p>
                <a:pPr defTabSz="914400" eaLnBrk="0" hangingPunct="0"/>
                <a:endParaRPr lang="en-US" sz="1600" b="1">
                  <a:solidFill>
                    <a:srgbClr val="CC7F7F"/>
                  </a:solidFill>
                </a:endParaRPr>
              </a:p>
            </p:txBody>
          </p:sp>
          <p:sp>
            <p:nvSpPr>
              <p:cNvPr id="4166" name="Oval 19"/>
              <p:cNvSpPr>
                <a:spLocks noChangeAspect="1" noChangeArrowheads="1"/>
              </p:cNvSpPr>
              <p:nvPr/>
            </p:nvSpPr>
            <p:spPr bwMode="auto">
              <a:xfrm>
                <a:off x="1051559" y="80328"/>
                <a:ext cx="136525" cy="136525"/>
              </a:xfrm>
              <a:prstGeom prst="ellipse">
                <a:avLst/>
              </a:prstGeom>
              <a:solidFill>
                <a:schemeClr val="tx1"/>
              </a:solidFill>
              <a:ln w="12700">
                <a:noFill/>
                <a:round/>
                <a:headEnd/>
                <a:tailEnd/>
              </a:ln>
            </p:spPr>
            <p:txBody>
              <a:bodyPr wrap="none" anchor="ctr"/>
              <a:lstStyle/>
              <a:p>
                <a:pPr defTabSz="914400" eaLnBrk="0" hangingPunct="0"/>
                <a:endParaRPr lang="en-US" sz="1600" b="1">
                  <a:solidFill>
                    <a:srgbClr val="CC7F7F"/>
                  </a:solidFill>
                </a:endParaRPr>
              </a:p>
            </p:txBody>
          </p:sp>
          <p:sp>
            <p:nvSpPr>
              <p:cNvPr id="4167" name="Oval 20"/>
              <p:cNvSpPr>
                <a:spLocks noChangeAspect="1" noChangeArrowheads="1"/>
              </p:cNvSpPr>
              <p:nvPr/>
            </p:nvSpPr>
            <p:spPr bwMode="auto">
              <a:xfrm>
                <a:off x="1378583" y="72709"/>
                <a:ext cx="136525" cy="136525"/>
              </a:xfrm>
              <a:prstGeom prst="ellipse">
                <a:avLst/>
              </a:prstGeom>
              <a:noFill/>
              <a:ln w="12700">
                <a:noFill/>
                <a:round/>
                <a:headEnd/>
                <a:tailEnd/>
              </a:ln>
            </p:spPr>
            <p:txBody>
              <a:bodyPr wrap="none" anchor="ctr"/>
              <a:lstStyle/>
              <a:p>
                <a:pPr defTabSz="914400" eaLnBrk="0" hangingPunct="0"/>
                <a:endParaRPr lang="en-US" sz="1600" b="1">
                  <a:solidFill>
                    <a:srgbClr val="CC7F7F"/>
                  </a:solidFill>
                </a:endParaRPr>
              </a:p>
            </p:txBody>
          </p:sp>
          <p:sp>
            <p:nvSpPr>
              <p:cNvPr id="4168" name="Oval 21"/>
              <p:cNvSpPr>
                <a:spLocks noChangeAspect="1" noChangeArrowheads="1"/>
              </p:cNvSpPr>
              <p:nvPr/>
            </p:nvSpPr>
            <p:spPr bwMode="auto">
              <a:xfrm>
                <a:off x="1705607" y="72709"/>
                <a:ext cx="136525" cy="136525"/>
              </a:xfrm>
              <a:prstGeom prst="ellipse">
                <a:avLst/>
              </a:prstGeom>
              <a:noFill/>
              <a:ln w="12700">
                <a:noFill/>
                <a:round/>
                <a:headEnd/>
                <a:tailEnd/>
              </a:ln>
            </p:spPr>
            <p:txBody>
              <a:bodyPr wrap="none" anchor="ctr"/>
              <a:lstStyle/>
              <a:p>
                <a:pPr defTabSz="914400" eaLnBrk="0" hangingPunct="0"/>
                <a:endParaRPr lang="en-US" sz="1600" b="1">
                  <a:solidFill>
                    <a:srgbClr val="CC7F7F"/>
                  </a:solidFill>
                </a:endParaRPr>
              </a:p>
            </p:txBody>
          </p:sp>
          <p:sp>
            <p:nvSpPr>
              <p:cNvPr id="4169" name="Oval 22"/>
              <p:cNvSpPr>
                <a:spLocks noChangeAspect="1" noChangeArrowheads="1"/>
              </p:cNvSpPr>
              <p:nvPr/>
            </p:nvSpPr>
            <p:spPr bwMode="auto">
              <a:xfrm>
                <a:off x="2034220" y="72709"/>
                <a:ext cx="136525" cy="136525"/>
              </a:xfrm>
              <a:prstGeom prst="ellipse">
                <a:avLst/>
              </a:prstGeom>
              <a:noFill/>
              <a:ln w="12700">
                <a:noFill/>
                <a:round/>
                <a:headEnd/>
                <a:tailEnd/>
              </a:ln>
            </p:spPr>
            <p:txBody>
              <a:bodyPr wrap="none" anchor="ctr"/>
              <a:lstStyle/>
              <a:p>
                <a:pPr defTabSz="914400" eaLnBrk="0" hangingPunct="0"/>
                <a:endParaRPr lang="en-US" sz="1600" b="1">
                  <a:solidFill>
                    <a:srgbClr val="CC7F7F"/>
                  </a:solidFill>
                </a:endParaRPr>
              </a:p>
            </p:txBody>
          </p:sp>
          <p:sp>
            <p:nvSpPr>
              <p:cNvPr id="4170" name="Oval 23"/>
              <p:cNvSpPr>
                <a:spLocks noChangeAspect="1" noChangeArrowheads="1"/>
              </p:cNvSpPr>
              <p:nvPr/>
            </p:nvSpPr>
            <p:spPr bwMode="auto">
              <a:xfrm>
                <a:off x="2026917" y="372745"/>
                <a:ext cx="136525" cy="136525"/>
              </a:xfrm>
              <a:prstGeom prst="ellipse">
                <a:avLst/>
              </a:prstGeom>
              <a:solidFill>
                <a:schemeClr val="tx1"/>
              </a:solidFill>
              <a:ln w="12700">
                <a:noFill/>
                <a:round/>
                <a:headEnd/>
                <a:tailEnd/>
              </a:ln>
            </p:spPr>
            <p:txBody>
              <a:bodyPr wrap="none" anchor="ctr"/>
              <a:lstStyle/>
              <a:p>
                <a:pPr defTabSz="914400" eaLnBrk="0" hangingPunct="0"/>
                <a:endParaRPr lang="en-US" sz="1600" b="1">
                  <a:solidFill>
                    <a:srgbClr val="CC7F7F"/>
                  </a:solidFill>
                </a:endParaRPr>
              </a:p>
            </p:txBody>
          </p:sp>
          <p:sp>
            <p:nvSpPr>
              <p:cNvPr id="4171" name="Oval 24"/>
              <p:cNvSpPr>
                <a:spLocks noChangeAspect="1" noChangeArrowheads="1"/>
              </p:cNvSpPr>
              <p:nvPr/>
            </p:nvSpPr>
            <p:spPr bwMode="auto">
              <a:xfrm>
                <a:off x="1380171" y="375920"/>
                <a:ext cx="136525" cy="136525"/>
              </a:xfrm>
              <a:prstGeom prst="ellipse">
                <a:avLst/>
              </a:prstGeom>
              <a:solidFill>
                <a:schemeClr val="tx1"/>
              </a:solidFill>
              <a:ln w="12700">
                <a:noFill/>
                <a:round/>
                <a:headEnd/>
                <a:tailEnd/>
              </a:ln>
            </p:spPr>
            <p:txBody>
              <a:bodyPr wrap="none" anchor="ctr"/>
              <a:lstStyle/>
              <a:p>
                <a:pPr defTabSz="914400" eaLnBrk="0" hangingPunct="0"/>
                <a:endParaRPr lang="en-US" sz="1600" b="1">
                  <a:solidFill>
                    <a:srgbClr val="CC7F7F"/>
                  </a:solidFill>
                </a:endParaRPr>
              </a:p>
            </p:txBody>
          </p:sp>
          <p:sp>
            <p:nvSpPr>
              <p:cNvPr id="4172" name="Oval 25"/>
              <p:cNvSpPr>
                <a:spLocks noChangeAspect="1" noChangeArrowheads="1"/>
              </p:cNvSpPr>
              <p:nvPr/>
            </p:nvSpPr>
            <p:spPr bwMode="auto">
              <a:xfrm>
                <a:off x="722946" y="399732"/>
                <a:ext cx="136525" cy="136525"/>
              </a:xfrm>
              <a:prstGeom prst="ellipse">
                <a:avLst/>
              </a:prstGeom>
              <a:noFill/>
              <a:ln w="12700">
                <a:noFill/>
                <a:round/>
                <a:headEnd/>
                <a:tailEnd/>
              </a:ln>
            </p:spPr>
            <p:txBody>
              <a:bodyPr wrap="none" anchor="ctr"/>
              <a:lstStyle/>
              <a:p>
                <a:pPr defTabSz="914400" eaLnBrk="0" hangingPunct="0"/>
                <a:endParaRPr lang="en-US" sz="1600" b="1">
                  <a:solidFill>
                    <a:srgbClr val="CC7F7F"/>
                  </a:solidFill>
                </a:endParaRPr>
              </a:p>
            </p:txBody>
          </p:sp>
          <p:sp>
            <p:nvSpPr>
              <p:cNvPr id="4173" name="Oval 26"/>
              <p:cNvSpPr>
                <a:spLocks noChangeAspect="1" noChangeArrowheads="1"/>
              </p:cNvSpPr>
              <p:nvPr/>
            </p:nvSpPr>
            <p:spPr bwMode="auto">
              <a:xfrm>
                <a:off x="1051559" y="399732"/>
                <a:ext cx="136525" cy="136525"/>
              </a:xfrm>
              <a:prstGeom prst="ellipse">
                <a:avLst/>
              </a:prstGeom>
              <a:noFill/>
              <a:ln w="12700">
                <a:noFill/>
                <a:round/>
                <a:headEnd/>
                <a:tailEnd/>
              </a:ln>
            </p:spPr>
            <p:txBody>
              <a:bodyPr wrap="none" anchor="ctr"/>
              <a:lstStyle/>
              <a:p>
                <a:pPr defTabSz="914400" eaLnBrk="0" hangingPunct="0"/>
                <a:endParaRPr lang="en-US" sz="1600" b="1">
                  <a:solidFill>
                    <a:srgbClr val="CC7F7F"/>
                  </a:solidFill>
                </a:endParaRPr>
              </a:p>
            </p:txBody>
          </p:sp>
          <p:sp>
            <p:nvSpPr>
              <p:cNvPr id="4174" name="Oval 27"/>
              <p:cNvSpPr>
                <a:spLocks noChangeAspect="1" noChangeArrowheads="1"/>
              </p:cNvSpPr>
              <p:nvPr/>
            </p:nvSpPr>
            <p:spPr bwMode="auto">
              <a:xfrm>
                <a:off x="1705607" y="399732"/>
                <a:ext cx="136525" cy="136525"/>
              </a:xfrm>
              <a:prstGeom prst="ellipse">
                <a:avLst/>
              </a:prstGeom>
              <a:noFill/>
              <a:ln w="12700">
                <a:noFill/>
                <a:round/>
                <a:headEnd/>
                <a:tailEnd/>
              </a:ln>
            </p:spPr>
            <p:txBody>
              <a:bodyPr wrap="none" anchor="ctr"/>
              <a:lstStyle/>
              <a:p>
                <a:pPr defTabSz="914400" eaLnBrk="0" hangingPunct="0"/>
                <a:endParaRPr lang="en-US" sz="1600" b="1">
                  <a:solidFill>
                    <a:srgbClr val="CC7F7F"/>
                  </a:solidFill>
                </a:endParaRPr>
              </a:p>
            </p:txBody>
          </p:sp>
          <p:sp>
            <p:nvSpPr>
              <p:cNvPr id="4175" name="Oval 28"/>
              <p:cNvSpPr>
                <a:spLocks noChangeAspect="1" noChangeArrowheads="1"/>
              </p:cNvSpPr>
              <p:nvPr/>
            </p:nvSpPr>
            <p:spPr bwMode="auto">
              <a:xfrm>
                <a:off x="395922" y="726757"/>
                <a:ext cx="136525" cy="136525"/>
              </a:xfrm>
              <a:prstGeom prst="ellipse">
                <a:avLst/>
              </a:prstGeom>
              <a:noFill/>
              <a:ln w="12700">
                <a:noFill/>
                <a:round/>
                <a:headEnd/>
                <a:tailEnd/>
              </a:ln>
            </p:spPr>
            <p:txBody>
              <a:bodyPr wrap="none" anchor="ctr"/>
              <a:lstStyle/>
              <a:p>
                <a:pPr defTabSz="914400" eaLnBrk="0" hangingPunct="0"/>
                <a:endParaRPr lang="en-US" sz="1600" b="1">
                  <a:solidFill>
                    <a:srgbClr val="CC7F7F"/>
                  </a:solidFill>
                </a:endParaRPr>
              </a:p>
            </p:txBody>
          </p:sp>
          <p:sp>
            <p:nvSpPr>
              <p:cNvPr id="4176" name="Oval 31"/>
              <p:cNvSpPr>
                <a:spLocks noChangeAspect="1" noChangeArrowheads="1"/>
              </p:cNvSpPr>
              <p:nvPr/>
            </p:nvSpPr>
            <p:spPr bwMode="auto">
              <a:xfrm>
                <a:off x="1378583" y="726757"/>
                <a:ext cx="136525" cy="136525"/>
              </a:xfrm>
              <a:prstGeom prst="ellipse">
                <a:avLst/>
              </a:prstGeom>
              <a:noFill/>
              <a:ln w="12700">
                <a:noFill/>
                <a:round/>
                <a:headEnd/>
                <a:tailEnd/>
              </a:ln>
            </p:spPr>
            <p:txBody>
              <a:bodyPr wrap="none" anchor="ctr"/>
              <a:lstStyle/>
              <a:p>
                <a:pPr defTabSz="914400" eaLnBrk="0" hangingPunct="0"/>
                <a:endParaRPr lang="en-US" sz="1600" b="1">
                  <a:solidFill>
                    <a:srgbClr val="CC7F7F"/>
                  </a:solidFill>
                </a:endParaRPr>
              </a:p>
            </p:txBody>
          </p:sp>
          <p:sp>
            <p:nvSpPr>
              <p:cNvPr id="4177" name="Oval 32"/>
              <p:cNvSpPr>
                <a:spLocks noChangeAspect="1" noChangeArrowheads="1"/>
              </p:cNvSpPr>
              <p:nvPr/>
            </p:nvSpPr>
            <p:spPr bwMode="auto">
              <a:xfrm>
                <a:off x="1705607" y="703896"/>
                <a:ext cx="136525" cy="136525"/>
              </a:xfrm>
              <a:prstGeom prst="ellipse">
                <a:avLst/>
              </a:prstGeom>
              <a:solidFill>
                <a:schemeClr val="tx1"/>
              </a:solidFill>
              <a:ln w="12700">
                <a:noFill/>
                <a:round/>
                <a:headEnd/>
                <a:tailEnd/>
              </a:ln>
            </p:spPr>
            <p:txBody>
              <a:bodyPr wrap="none" anchor="ctr"/>
              <a:lstStyle/>
              <a:p>
                <a:pPr defTabSz="914400" eaLnBrk="0" hangingPunct="0"/>
                <a:endParaRPr lang="en-US" sz="1600" b="1">
                  <a:solidFill>
                    <a:srgbClr val="CC7F7F"/>
                  </a:solidFill>
                </a:endParaRPr>
              </a:p>
            </p:txBody>
          </p:sp>
          <p:sp>
            <p:nvSpPr>
              <p:cNvPr id="4178" name="Oval 34"/>
              <p:cNvSpPr>
                <a:spLocks noChangeAspect="1" noChangeArrowheads="1"/>
              </p:cNvSpPr>
              <p:nvPr/>
            </p:nvSpPr>
            <p:spPr bwMode="auto">
              <a:xfrm>
                <a:off x="84137" y="1055367"/>
                <a:ext cx="136525" cy="136525"/>
              </a:xfrm>
              <a:prstGeom prst="ellipse">
                <a:avLst/>
              </a:prstGeom>
              <a:solidFill>
                <a:schemeClr val="tx1"/>
              </a:solidFill>
              <a:ln w="12700">
                <a:noFill/>
                <a:round/>
                <a:headEnd/>
                <a:tailEnd/>
              </a:ln>
            </p:spPr>
            <p:txBody>
              <a:bodyPr wrap="none" anchor="ctr"/>
              <a:lstStyle/>
              <a:p>
                <a:pPr defTabSz="914400" eaLnBrk="0" hangingPunct="0"/>
                <a:endParaRPr lang="en-US" sz="1600" b="1">
                  <a:solidFill>
                    <a:srgbClr val="CC7F7F"/>
                  </a:solidFill>
                </a:endParaRPr>
              </a:p>
            </p:txBody>
          </p:sp>
          <p:sp>
            <p:nvSpPr>
              <p:cNvPr id="4179" name="Oval 35"/>
              <p:cNvSpPr>
                <a:spLocks noChangeAspect="1" noChangeArrowheads="1"/>
              </p:cNvSpPr>
              <p:nvPr/>
            </p:nvSpPr>
            <p:spPr bwMode="auto">
              <a:xfrm>
                <a:off x="395922" y="1055367"/>
                <a:ext cx="136525" cy="136525"/>
              </a:xfrm>
              <a:prstGeom prst="ellipse">
                <a:avLst/>
              </a:prstGeom>
              <a:noFill/>
              <a:ln w="12700">
                <a:noFill/>
                <a:round/>
                <a:headEnd/>
                <a:tailEnd/>
              </a:ln>
            </p:spPr>
            <p:txBody>
              <a:bodyPr wrap="none" anchor="ctr"/>
              <a:lstStyle/>
              <a:p>
                <a:pPr defTabSz="914400" eaLnBrk="0" hangingPunct="0"/>
                <a:endParaRPr lang="en-US" sz="1600" b="1">
                  <a:solidFill>
                    <a:srgbClr val="CC7F7F"/>
                  </a:solidFill>
                </a:endParaRPr>
              </a:p>
            </p:txBody>
          </p:sp>
          <p:sp>
            <p:nvSpPr>
              <p:cNvPr id="4180" name="Oval 36"/>
              <p:cNvSpPr>
                <a:spLocks noChangeAspect="1" noChangeArrowheads="1"/>
              </p:cNvSpPr>
              <p:nvPr/>
            </p:nvSpPr>
            <p:spPr bwMode="auto">
              <a:xfrm>
                <a:off x="705483" y="1055367"/>
                <a:ext cx="136525" cy="136525"/>
              </a:xfrm>
              <a:prstGeom prst="ellipse">
                <a:avLst/>
              </a:prstGeom>
              <a:solidFill>
                <a:schemeClr val="tx1"/>
              </a:solidFill>
              <a:ln w="12700">
                <a:noFill/>
                <a:round/>
                <a:headEnd/>
                <a:tailEnd/>
              </a:ln>
            </p:spPr>
            <p:txBody>
              <a:bodyPr wrap="none" anchor="ctr"/>
              <a:lstStyle/>
              <a:p>
                <a:pPr defTabSz="914400" eaLnBrk="0" hangingPunct="0"/>
                <a:endParaRPr lang="en-US" sz="1600" b="1">
                  <a:solidFill>
                    <a:srgbClr val="CC7F7F"/>
                  </a:solidFill>
                </a:endParaRPr>
              </a:p>
            </p:txBody>
          </p:sp>
          <p:sp>
            <p:nvSpPr>
              <p:cNvPr id="4181" name="Oval 37"/>
              <p:cNvSpPr>
                <a:spLocks noChangeAspect="1" noChangeArrowheads="1"/>
              </p:cNvSpPr>
              <p:nvPr/>
            </p:nvSpPr>
            <p:spPr bwMode="auto">
              <a:xfrm>
                <a:off x="1378583" y="1055367"/>
                <a:ext cx="136525" cy="136525"/>
              </a:xfrm>
              <a:prstGeom prst="ellipse">
                <a:avLst/>
              </a:prstGeom>
              <a:noFill/>
              <a:ln w="12700">
                <a:noFill/>
                <a:round/>
                <a:headEnd/>
                <a:tailEnd/>
              </a:ln>
            </p:spPr>
            <p:txBody>
              <a:bodyPr wrap="none" anchor="ctr"/>
              <a:lstStyle/>
              <a:p>
                <a:pPr defTabSz="914400" eaLnBrk="0" hangingPunct="0"/>
                <a:endParaRPr lang="en-US" sz="1600" b="1">
                  <a:solidFill>
                    <a:srgbClr val="CC7F7F"/>
                  </a:solidFill>
                </a:endParaRPr>
              </a:p>
            </p:txBody>
          </p:sp>
          <p:sp>
            <p:nvSpPr>
              <p:cNvPr id="4182" name="Oval 38"/>
              <p:cNvSpPr>
                <a:spLocks noChangeAspect="1" noChangeArrowheads="1"/>
              </p:cNvSpPr>
              <p:nvPr/>
            </p:nvSpPr>
            <p:spPr bwMode="auto">
              <a:xfrm>
                <a:off x="1705607" y="1055367"/>
                <a:ext cx="136525" cy="136525"/>
              </a:xfrm>
              <a:prstGeom prst="ellipse">
                <a:avLst/>
              </a:prstGeom>
              <a:noFill/>
              <a:ln w="12700">
                <a:noFill/>
                <a:round/>
                <a:headEnd/>
                <a:tailEnd/>
              </a:ln>
            </p:spPr>
            <p:txBody>
              <a:bodyPr wrap="none" anchor="ctr"/>
              <a:lstStyle/>
              <a:p>
                <a:pPr defTabSz="914400" eaLnBrk="0" hangingPunct="0"/>
                <a:endParaRPr lang="en-US" sz="1600" b="1">
                  <a:solidFill>
                    <a:srgbClr val="CC7F7F"/>
                  </a:solidFill>
                </a:endParaRPr>
              </a:p>
            </p:txBody>
          </p:sp>
          <p:sp>
            <p:nvSpPr>
              <p:cNvPr id="4183" name="Oval 40"/>
              <p:cNvSpPr>
                <a:spLocks noChangeAspect="1" noChangeArrowheads="1"/>
              </p:cNvSpPr>
              <p:nvPr/>
            </p:nvSpPr>
            <p:spPr bwMode="auto">
              <a:xfrm>
                <a:off x="68897" y="1382392"/>
                <a:ext cx="136525" cy="136525"/>
              </a:xfrm>
              <a:prstGeom prst="ellipse">
                <a:avLst/>
              </a:prstGeom>
              <a:noFill/>
              <a:ln w="12700">
                <a:noFill/>
                <a:round/>
                <a:headEnd/>
                <a:tailEnd/>
              </a:ln>
            </p:spPr>
            <p:txBody>
              <a:bodyPr wrap="none" anchor="ctr"/>
              <a:lstStyle/>
              <a:p>
                <a:pPr defTabSz="914400" eaLnBrk="0" hangingPunct="0"/>
                <a:endParaRPr lang="en-US" sz="1600" b="1">
                  <a:solidFill>
                    <a:srgbClr val="CC7F7F"/>
                  </a:solidFill>
                </a:endParaRPr>
              </a:p>
            </p:txBody>
          </p:sp>
          <p:sp>
            <p:nvSpPr>
              <p:cNvPr id="4184" name="Oval 42"/>
              <p:cNvSpPr>
                <a:spLocks noChangeAspect="1" noChangeArrowheads="1"/>
              </p:cNvSpPr>
              <p:nvPr/>
            </p:nvSpPr>
            <p:spPr bwMode="auto">
              <a:xfrm>
                <a:off x="722946" y="1382392"/>
                <a:ext cx="136525" cy="136525"/>
              </a:xfrm>
              <a:prstGeom prst="ellipse">
                <a:avLst/>
              </a:prstGeom>
              <a:noFill/>
              <a:ln w="12700">
                <a:noFill/>
                <a:round/>
                <a:headEnd/>
                <a:tailEnd/>
              </a:ln>
            </p:spPr>
            <p:txBody>
              <a:bodyPr wrap="none" anchor="ctr"/>
              <a:lstStyle/>
              <a:p>
                <a:pPr defTabSz="914400" eaLnBrk="0" hangingPunct="0"/>
                <a:endParaRPr lang="en-US" sz="1600" b="1">
                  <a:solidFill>
                    <a:srgbClr val="CC7F7F"/>
                  </a:solidFill>
                </a:endParaRPr>
              </a:p>
            </p:txBody>
          </p:sp>
          <p:sp>
            <p:nvSpPr>
              <p:cNvPr id="4185" name="Oval 43"/>
              <p:cNvSpPr>
                <a:spLocks noChangeAspect="1" noChangeArrowheads="1"/>
              </p:cNvSpPr>
              <p:nvPr/>
            </p:nvSpPr>
            <p:spPr bwMode="auto">
              <a:xfrm>
                <a:off x="1051559" y="1382392"/>
                <a:ext cx="136525" cy="136525"/>
              </a:xfrm>
              <a:prstGeom prst="ellipse">
                <a:avLst/>
              </a:prstGeom>
              <a:noFill/>
              <a:ln w="12700">
                <a:noFill/>
                <a:round/>
                <a:headEnd/>
                <a:tailEnd/>
              </a:ln>
            </p:spPr>
            <p:txBody>
              <a:bodyPr wrap="none" anchor="ctr"/>
              <a:lstStyle/>
              <a:p>
                <a:pPr defTabSz="914400" eaLnBrk="0" hangingPunct="0"/>
                <a:endParaRPr lang="en-US" sz="1600" b="1">
                  <a:solidFill>
                    <a:srgbClr val="CC7F7F"/>
                  </a:solidFill>
                </a:endParaRPr>
              </a:p>
            </p:txBody>
          </p:sp>
          <p:sp>
            <p:nvSpPr>
              <p:cNvPr id="4186" name="Oval 45"/>
              <p:cNvSpPr>
                <a:spLocks noChangeAspect="1" noChangeArrowheads="1"/>
              </p:cNvSpPr>
              <p:nvPr/>
            </p:nvSpPr>
            <p:spPr bwMode="auto">
              <a:xfrm>
                <a:off x="1703704" y="1382392"/>
                <a:ext cx="136525" cy="136525"/>
              </a:xfrm>
              <a:prstGeom prst="ellipse">
                <a:avLst/>
              </a:prstGeom>
              <a:solidFill>
                <a:schemeClr val="tx1"/>
              </a:solidFill>
              <a:ln w="12700">
                <a:noFill/>
                <a:round/>
                <a:headEnd/>
                <a:tailEnd/>
              </a:ln>
            </p:spPr>
            <p:txBody>
              <a:bodyPr wrap="none" anchor="ctr"/>
              <a:lstStyle/>
              <a:p>
                <a:pPr defTabSz="914400" eaLnBrk="0" hangingPunct="0"/>
                <a:endParaRPr lang="en-US" sz="1600" b="1">
                  <a:solidFill>
                    <a:srgbClr val="CC7F7F"/>
                  </a:solidFill>
                </a:endParaRPr>
              </a:p>
            </p:txBody>
          </p:sp>
          <p:sp>
            <p:nvSpPr>
              <p:cNvPr id="4187" name="Oval 46"/>
              <p:cNvSpPr>
                <a:spLocks noChangeAspect="1" noChangeArrowheads="1"/>
              </p:cNvSpPr>
              <p:nvPr/>
            </p:nvSpPr>
            <p:spPr bwMode="auto">
              <a:xfrm>
                <a:off x="68897" y="2038029"/>
                <a:ext cx="136525" cy="136525"/>
              </a:xfrm>
              <a:prstGeom prst="ellipse">
                <a:avLst/>
              </a:prstGeom>
              <a:noFill/>
              <a:ln w="12700">
                <a:noFill/>
                <a:round/>
                <a:headEnd/>
                <a:tailEnd/>
              </a:ln>
            </p:spPr>
            <p:txBody>
              <a:bodyPr wrap="none" anchor="ctr"/>
              <a:lstStyle/>
              <a:p>
                <a:pPr defTabSz="914400" eaLnBrk="0" hangingPunct="0"/>
                <a:endParaRPr lang="en-US" sz="1600" b="1">
                  <a:solidFill>
                    <a:srgbClr val="CC7F7F"/>
                  </a:solidFill>
                </a:endParaRPr>
              </a:p>
            </p:txBody>
          </p:sp>
          <p:sp>
            <p:nvSpPr>
              <p:cNvPr id="4188" name="Oval 47"/>
              <p:cNvSpPr>
                <a:spLocks noChangeAspect="1" noChangeArrowheads="1"/>
              </p:cNvSpPr>
              <p:nvPr/>
            </p:nvSpPr>
            <p:spPr bwMode="auto">
              <a:xfrm>
                <a:off x="1051240" y="2030408"/>
                <a:ext cx="136525" cy="136525"/>
              </a:xfrm>
              <a:prstGeom prst="ellipse">
                <a:avLst/>
              </a:prstGeom>
              <a:solidFill>
                <a:schemeClr val="tx1"/>
              </a:solidFill>
              <a:ln w="12700">
                <a:noFill/>
                <a:round/>
                <a:headEnd/>
                <a:tailEnd/>
              </a:ln>
            </p:spPr>
            <p:txBody>
              <a:bodyPr wrap="none" anchor="ctr"/>
              <a:lstStyle/>
              <a:p>
                <a:pPr defTabSz="914400" eaLnBrk="0" hangingPunct="0"/>
                <a:endParaRPr lang="en-US" sz="1600" b="1">
                  <a:solidFill>
                    <a:srgbClr val="CC7F7F"/>
                  </a:solidFill>
                </a:endParaRPr>
              </a:p>
            </p:txBody>
          </p:sp>
          <p:sp>
            <p:nvSpPr>
              <p:cNvPr id="4189" name="Oval 48"/>
              <p:cNvSpPr>
                <a:spLocks noChangeAspect="1" noChangeArrowheads="1"/>
              </p:cNvSpPr>
              <p:nvPr/>
            </p:nvSpPr>
            <p:spPr bwMode="auto">
              <a:xfrm>
                <a:off x="722946" y="2038029"/>
                <a:ext cx="136525" cy="136525"/>
              </a:xfrm>
              <a:prstGeom prst="ellipse">
                <a:avLst/>
              </a:prstGeom>
              <a:noFill/>
              <a:ln w="12700">
                <a:noFill/>
                <a:round/>
                <a:headEnd/>
                <a:tailEnd/>
              </a:ln>
            </p:spPr>
            <p:txBody>
              <a:bodyPr wrap="none" anchor="ctr"/>
              <a:lstStyle/>
              <a:p>
                <a:pPr defTabSz="914400" eaLnBrk="0" hangingPunct="0"/>
                <a:endParaRPr lang="en-US" sz="1600" b="1">
                  <a:solidFill>
                    <a:srgbClr val="CC7F7F"/>
                  </a:solidFill>
                </a:endParaRPr>
              </a:p>
            </p:txBody>
          </p:sp>
          <p:sp>
            <p:nvSpPr>
              <p:cNvPr id="4190" name="Oval 49"/>
              <p:cNvSpPr>
                <a:spLocks noChangeAspect="1" noChangeArrowheads="1"/>
              </p:cNvSpPr>
              <p:nvPr/>
            </p:nvSpPr>
            <p:spPr bwMode="auto">
              <a:xfrm>
                <a:off x="1051559" y="2038029"/>
                <a:ext cx="136525" cy="136525"/>
              </a:xfrm>
              <a:prstGeom prst="ellipse">
                <a:avLst/>
              </a:prstGeom>
              <a:noFill/>
              <a:ln w="12700">
                <a:noFill/>
                <a:round/>
                <a:headEnd/>
                <a:tailEnd/>
              </a:ln>
            </p:spPr>
            <p:txBody>
              <a:bodyPr wrap="none" anchor="ctr"/>
              <a:lstStyle/>
              <a:p>
                <a:pPr defTabSz="914400" eaLnBrk="0" hangingPunct="0"/>
                <a:endParaRPr lang="en-US" sz="1600" b="1">
                  <a:solidFill>
                    <a:srgbClr val="CC7F7F"/>
                  </a:solidFill>
                </a:endParaRPr>
              </a:p>
            </p:txBody>
          </p:sp>
          <p:sp>
            <p:nvSpPr>
              <p:cNvPr id="4191" name="Oval 50"/>
              <p:cNvSpPr>
                <a:spLocks noChangeAspect="1" noChangeArrowheads="1"/>
              </p:cNvSpPr>
              <p:nvPr/>
            </p:nvSpPr>
            <p:spPr bwMode="auto">
              <a:xfrm>
                <a:off x="1705607" y="2038029"/>
                <a:ext cx="136525" cy="136525"/>
              </a:xfrm>
              <a:prstGeom prst="ellipse">
                <a:avLst/>
              </a:prstGeom>
              <a:noFill/>
              <a:ln w="12700">
                <a:noFill/>
                <a:round/>
                <a:headEnd/>
                <a:tailEnd/>
              </a:ln>
            </p:spPr>
            <p:txBody>
              <a:bodyPr wrap="none" anchor="ctr"/>
              <a:lstStyle/>
              <a:p>
                <a:pPr defTabSz="914400" eaLnBrk="0" hangingPunct="0"/>
                <a:endParaRPr lang="en-US" sz="1600" b="1">
                  <a:solidFill>
                    <a:srgbClr val="CC7F7F"/>
                  </a:solidFill>
                </a:endParaRPr>
              </a:p>
            </p:txBody>
          </p:sp>
          <p:sp>
            <p:nvSpPr>
              <p:cNvPr id="4192" name="Oval 51"/>
              <p:cNvSpPr>
                <a:spLocks noChangeAspect="1" noChangeArrowheads="1"/>
              </p:cNvSpPr>
              <p:nvPr/>
            </p:nvSpPr>
            <p:spPr bwMode="auto">
              <a:xfrm>
                <a:off x="1380488" y="2030408"/>
                <a:ext cx="136525" cy="136525"/>
              </a:xfrm>
              <a:prstGeom prst="ellipse">
                <a:avLst/>
              </a:prstGeom>
              <a:solidFill>
                <a:schemeClr val="tx1"/>
              </a:solidFill>
              <a:ln w="12700">
                <a:noFill/>
                <a:round/>
                <a:headEnd/>
                <a:tailEnd/>
              </a:ln>
            </p:spPr>
            <p:txBody>
              <a:bodyPr wrap="none" anchor="ctr"/>
              <a:lstStyle/>
              <a:p>
                <a:pPr defTabSz="914400" eaLnBrk="0" hangingPunct="0"/>
                <a:endParaRPr lang="en-US" sz="1600" b="1">
                  <a:solidFill>
                    <a:srgbClr val="CC7F7F"/>
                  </a:solidFill>
                </a:endParaRPr>
              </a:p>
            </p:txBody>
          </p:sp>
          <p:sp>
            <p:nvSpPr>
              <p:cNvPr id="4193" name="Oval 14"/>
              <p:cNvSpPr>
                <a:spLocks noChangeAspect="1" noChangeArrowheads="1"/>
              </p:cNvSpPr>
              <p:nvPr/>
            </p:nvSpPr>
            <p:spPr bwMode="auto">
              <a:xfrm>
                <a:off x="2031490" y="704086"/>
                <a:ext cx="136525" cy="136525"/>
              </a:xfrm>
              <a:prstGeom prst="ellipse">
                <a:avLst/>
              </a:prstGeom>
              <a:noFill/>
              <a:ln w="12700">
                <a:noFill/>
                <a:round/>
                <a:headEnd/>
                <a:tailEnd/>
              </a:ln>
            </p:spPr>
            <p:txBody>
              <a:bodyPr wrap="none" anchor="ctr"/>
              <a:lstStyle/>
              <a:p>
                <a:pPr defTabSz="914400" eaLnBrk="0" hangingPunct="0"/>
                <a:endParaRPr lang="en-US" sz="1600" b="1">
                  <a:solidFill>
                    <a:srgbClr val="CC7F7F"/>
                  </a:solidFill>
                </a:endParaRPr>
              </a:p>
            </p:txBody>
          </p:sp>
          <p:sp>
            <p:nvSpPr>
              <p:cNvPr id="4194" name="Oval 17"/>
              <p:cNvSpPr>
                <a:spLocks noChangeAspect="1" noChangeArrowheads="1"/>
              </p:cNvSpPr>
              <p:nvPr/>
            </p:nvSpPr>
            <p:spPr bwMode="auto">
              <a:xfrm>
                <a:off x="82297" y="377952"/>
                <a:ext cx="136525" cy="136525"/>
              </a:xfrm>
              <a:prstGeom prst="ellipse">
                <a:avLst/>
              </a:prstGeom>
              <a:noFill/>
              <a:ln w="12700">
                <a:noFill/>
                <a:round/>
                <a:headEnd/>
                <a:tailEnd/>
              </a:ln>
            </p:spPr>
            <p:txBody>
              <a:bodyPr wrap="none" anchor="ctr"/>
              <a:lstStyle/>
              <a:p>
                <a:pPr defTabSz="914400" eaLnBrk="0" hangingPunct="0"/>
                <a:endParaRPr lang="en-US" sz="1600" b="1">
                  <a:solidFill>
                    <a:srgbClr val="CC7F7F"/>
                  </a:solidFill>
                </a:endParaRPr>
              </a:p>
            </p:txBody>
          </p:sp>
          <p:sp>
            <p:nvSpPr>
              <p:cNvPr id="4195" name="Oval 23"/>
              <p:cNvSpPr>
                <a:spLocks noChangeAspect="1" noChangeArrowheads="1"/>
              </p:cNvSpPr>
              <p:nvPr/>
            </p:nvSpPr>
            <p:spPr bwMode="auto">
              <a:xfrm>
                <a:off x="374904" y="2025391"/>
                <a:ext cx="136525" cy="136525"/>
              </a:xfrm>
              <a:prstGeom prst="ellipse">
                <a:avLst/>
              </a:prstGeom>
              <a:noFill/>
              <a:ln w="12700">
                <a:noFill/>
                <a:round/>
                <a:headEnd/>
                <a:tailEnd/>
              </a:ln>
            </p:spPr>
            <p:txBody>
              <a:bodyPr wrap="none" anchor="ctr"/>
              <a:lstStyle/>
              <a:p>
                <a:pPr defTabSz="914400" eaLnBrk="0" hangingPunct="0"/>
                <a:endParaRPr lang="en-US" sz="1600" b="1">
                  <a:solidFill>
                    <a:srgbClr val="CC7F7F"/>
                  </a:solidFill>
                </a:endParaRPr>
              </a:p>
            </p:txBody>
          </p:sp>
          <p:sp>
            <p:nvSpPr>
              <p:cNvPr id="4196" name="Oval 24"/>
              <p:cNvSpPr>
                <a:spLocks noChangeAspect="1" noChangeArrowheads="1"/>
              </p:cNvSpPr>
              <p:nvPr/>
            </p:nvSpPr>
            <p:spPr bwMode="auto">
              <a:xfrm>
                <a:off x="374904" y="1380741"/>
                <a:ext cx="136525" cy="136525"/>
              </a:xfrm>
              <a:prstGeom prst="ellipse">
                <a:avLst/>
              </a:prstGeom>
              <a:noFill/>
              <a:ln w="12700">
                <a:noFill/>
                <a:round/>
                <a:headEnd/>
                <a:tailEnd/>
              </a:ln>
            </p:spPr>
            <p:txBody>
              <a:bodyPr wrap="none" anchor="ctr"/>
              <a:lstStyle/>
              <a:p>
                <a:pPr defTabSz="914400" eaLnBrk="0" hangingPunct="0"/>
                <a:endParaRPr lang="en-US" sz="1600" b="1">
                  <a:solidFill>
                    <a:srgbClr val="CC7F7F"/>
                  </a:solidFill>
                </a:endParaRPr>
              </a:p>
            </p:txBody>
          </p:sp>
          <p:sp>
            <p:nvSpPr>
              <p:cNvPr id="4197" name="Oval 36"/>
              <p:cNvSpPr>
                <a:spLocks noChangeAspect="1" noChangeArrowheads="1"/>
              </p:cNvSpPr>
              <p:nvPr/>
            </p:nvSpPr>
            <p:spPr bwMode="auto">
              <a:xfrm>
                <a:off x="1051559" y="704086"/>
                <a:ext cx="136525" cy="136525"/>
              </a:xfrm>
              <a:prstGeom prst="ellipse">
                <a:avLst/>
              </a:prstGeom>
              <a:noFill/>
              <a:ln w="12700">
                <a:noFill/>
                <a:round/>
                <a:headEnd/>
                <a:tailEnd/>
              </a:ln>
            </p:spPr>
            <p:txBody>
              <a:bodyPr wrap="none" anchor="ctr"/>
              <a:lstStyle/>
              <a:p>
                <a:pPr defTabSz="914400" eaLnBrk="0" hangingPunct="0"/>
                <a:endParaRPr lang="en-US" sz="1600" b="1">
                  <a:solidFill>
                    <a:srgbClr val="CC7F7F"/>
                  </a:solidFill>
                </a:endParaRPr>
              </a:p>
            </p:txBody>
          </p:sp>
          <p:sp>
            <p:nvSpPr>
              <p:cNvPr id="4198" name="Oval 45"/>
              <p:cNvSpPr>
                <a:spLocks noChangeAspect="1" noChangeArrowheads="1"/>
              </p:cNvSpPr>
              <p:nvPr/>
            </p:nvSpPr>
            <p:spPr bwMode="auto">
              <a:xfrm>
                <a:off x="1380742" y="1708400"/>
                <a:ext cx="136525" cy="136525"/>
              </a:xfrm>
              <a:prstGeom prst="ellipse">
                <a:avLst/>
              </a:prstGeom>
              <a:noFill/>
              <a:ln w="12700">
                <a:noFill/>
                <a:round/>
                <a:headEnd/>
                <a:tailEnd/>
              </a:ln>
            </p:spPr>
            <p:txBody>
              <a:bodyPr wrap="none" anchor="ctr"/>
              <a:lstStyle/>
              <a:p>
                <a:pPr defTabSz="914400" eaLnBrk="0" hangingPunct="0"/>
                <a:endParaRPr lang="en-US" sz="1600" b="1">
                  <a:solidFill>
                    <a:srgbClr val="CC7F7F"/>
                  </a:solidFill>
                </a:endParaRPr>
              </a:p>
            </p:txBody>
          </p:sp>
          <p:sp>
            <p:nvSpPr>
              <p:cNvPr id="4199" name="Oval 47"/>
              <p:cNvSpPr>
                <a:spLocks noChangeAspect="1" noChangeArrowheads="1"/>
              </p:cNvSpPr>
              <p:nvPr/>
            </p:nvSpPr>
            <p:spPr bwMode="auto">
              <a:xfrm>
                <a:off x="2031486" y="1050032"/>
                <a:ext cx="136525" cy="136525"/>
              </a:xfrm>
              <a:prstGeom prst="ellipse">
                <a:avLst/>
              </a:prstGeom>
              <a:noFill/>
              <a:ln w="12700">
                <a:noFill/>
                <a:round/>
                <a:headEnd/>
                <a:tailEnd/>
              </a:ln>
            </p:spPr>
            <p:txBody>
              <a:bodyPr wrap="none" anchor="ctr"/>
              <a:lstStyle/>
              <a:p>
                <a:pPr defTabSz="914400" eaLnBrk="0" hangingPunct="0"/>
                <a:endParaRPr lang="en-US" sz="1600" b="1">
                  <a:solidFill>
                    <a:srgbClr val="CC7F7F"/>
                  </a:solidFill>
                </a:endParaRPr>
              </a:p>
            </p:txBody>
          </p:sp>
          <p:sp>
            <p:nvSpPr>
              <p:cNvPr id="4200" name="Oval 51"/>
              <p:cNvSpPr>
                <a:spLocks noChangeAspect="1" noChangeArrowheads="1"/>
              </p:cNvSpPr>
              <p:nvPr/>
            </p:nvSpPr>
            <p:spPr bwMode="auto">
              <a:xfrm>
                <a:off x="2031493" y="1382267"/>
                <a:ext cx="136525" cy="136525"/>
              </a:xfrm>
              <a:prstGeom prst="ellipse">
                <a:avLst/>
              </a:prstGeom>
              <a:noFill/>
              <a:ln w="12700">
                <a:noFill/>
                <a:round/>
                <a:headEnd/>
                <a:tailEnd/>
              </a:ln>
            </p:spPr>
            <p:txBody>
              <a:bodyPr wrap="none" anchor="ctr"/>
              <a:lstStyle/>
              <a:p>
                <a:pPr defTabSz="914400" eaLnBrk="0" hangingPunct="0"/>
                <a:endParaRPr lang="en-US" sz="1600" b="1">
                  <a:solidFill>
                    <a:srgbClr val="CC7F7F"/>
                  </a:solidFill>
                </a:endParaRPr>
              </a:p>
            </p:txBody>
          </p:sp>
        </p:grpSp>
      </p:grpSp>
      <p:sp>
        <p:nvSpPr>
          <p:cNvPr id="4108" name="Text Box 13"/>
          <p:cNvSpPr txBox="1">
            <a:spLocks noChangeArrowheads="1"/>
          </p:cNvSpPr>
          <p:nvPr/>
        </p:nvSpPr>
        <p:spPr bwMode="auto">
          <a:xfrm>
            <a:off x="5351463" y="3685659"/>
            <a:ext cx="457200" cy="366713"/>
          </a:xfrm>
          <a:prstGeom prst="rect">
            <a:avLst/>
          </a:prstGeom>
          <a:noFill/>
          <a:ln w="12700">
            <a:noFill/>
            <a:miter lim="800000"/>
            <a:headEnd type="none" w="sm" len="sm"/>
            <a:tailEnd type="none" w="sm" len="sm"/>
          </a:ln>
        </p:spPr>
        <p:txBody>
          <a:bodyPr>
            <a:spAutoFit/>
          </a:bodyPr>
          <a:lstStyle/>
          <a:p>
            <a:pPr algn="ctr" defTabSz="914400" eaLnBrk="0" hangingPunct="0">
              <a:spcBef>
                <a:spcPct val="50000"/>
              </a:spcBef>
            </a:pPr>
            <a:r>
              <a:rPr lang="en-US" b="1"/>
              <a:t>*</a:t>
            </a:r>
          </a:p>
        </p:txBody>
      </p:sp>
      <p:sp>
        <p:nvSpPr>
          <p:cNvPr id="4109" name="AutoShape 14"/>
          <p:cNvSpPr>
            <a:spLocks/>
          </p:cNvSpPr>
          <p:nvPr/>
        </p:nvSpPr>
        <p:spPr bwMode="auto">
          <a:xfrm>
            <a:off x="5051425" y="3693597"/>
            <a:ext cx="76200" cy="1676400"/>
          </a:xfrm>
          <a:prstGeom prst="leftBrace">
            <a:avLst>
              <a:gd name="adj1" fmla="val 183435"/>
              <a:gd name="adj2" fmla="val 50000"/>
            </a:avLst>
          </a:prstGeom>
          <a:noFill/>
          <a:ln w="12700">
            <a:solidFill>
              <a:schemeClr val="tx1"/>
            </a:solidFill>
            <a:round/>
            <a:headEnd type="none" w="sm" len="sm"/>
            <a:tailEnd type="none" w="sm" len="sm"/>
          </a:ln>
        </p:spPr>
        <p:txBody>
          <a:bodyPr wrap="none" anchor="ctr"/>
          <a:lstStyle/>
          <a:p>
            <a:pPr defTabSz="914400" eaLnBrk="0" hangingPunct="0"/>
            <a:endParaRPr lang="en-US" sz="1600" b="1"/>
          </a:p>
        </p:txBody>
      </p:sp>
      <p:sp>
        <p:nvSpPr>
          <p:cNvPr id="4110" name="AutoShape 15"/>
          <p:cNvSpPr>
            <a:spLocks/>
          </p:cNvSpPr>
          <p:nvPr/>
        </p:nvSpPr>
        <p:spPr bwMode="auto">
          <a:xfrm flipH="1">
            <a:off x="7373938" y="3693597"/>
            <a:ext cx="76200" cy="1676400"/>
          </a:xfrm>
          <a:prstGeom prst="leftBrace">
            <a:avLst>
              <a:gd name="adj1" fmla="val 183435"/>
              <a:gd name="adj2" fmla="val 50000"/>
            </a:avLst>
          </a:prstGeom>
          <a:noFill/>
          <a:ln w="12700">
            <a:solidFill>
              <a:schemeClr val="tx1"/>
            </a:solidFill>
            <a:round/>
            <a:headEnd type="none" w="sm" len="sm"/>
            <a:tailEnd type="none" w="sm" len="sm"/>
          </a:ln>
        </p:spPr>
        <p:txBody>
          <a:bodyPr wrap="none" anchor="ctr"/>
          <a:lstStyle/>
          <a:p>
            <a:pPr defTabSz="914400" eaLnBrk="0" hangingPunct="0"/>
            <a:endParaRPr lang="en-US" sz="1600" b="1"/>
          </a:p>
        </p:txBody>
      </p:sp>
      <p:grpSp>
        <p:nvGrpSpPr>
          <p:cNvPr id="4111" name="Group 124"/>
          <p:cNvGrpSpPr>
            <a:grpSpLocks/>
          </p:cNvGrpSpPr>
          <p:nvPr/>
        </p:nvGrpSpPr>
        <p:grpSpPr bwMode="auto">
          <a:xfrm>
            <a:off x="5208588" y="3663434"/>
            <a:ext cx="330200" cy="1711325"/>
            <a:chOff x="1365989" y="2170034"/>
            <a:chExt cx="458581" cy="2377508"/>
          </a:xfrm>
        </p:grpSpPr>
        <p:sp>
          <p:nvSpPr>
            <p:cNvPr id="4133" name="Rectangle 138"/>
            <p:cNvSpPr>
              <a:spLocks noChangeArrowheads="1"/>
            </p:cNvSpPr>
            <p:nvPr/>
          </p:nvSpPr>
          <p:spPr bwMode="auto">
            <a:xfrm>
              <a:off x="1396600" y="2206491"/>
              <a:ext cx="304800" cy="2286000"/>
            </a:xfrm>
            <a:prstGeom prst="rect">
              <a:avLst/>
            </a:prstGeom>
            <a:solidFill>
              <a:schemeClr val="bg1"/>
            </a:solidFill>
            <a:ln w="19050">
              <a:solidFill>
                <a:srgbClr val="666699"/>
              </a:solidFill>
              <a:miter lim="800000"/>
              <a:headEnd type="none" w="sm" len="sm"/>
              <a:tailEnd type="none" w="sm" len="sm"/>
            </a:ln>
          </p:spPr>
          <p:txBody>
            <a:bodyPr wrap="none" anchor="ctr"/>
            <a:lstStyle/>
            <a:p>
              <a:pPr defTabSz="914400" eaLnBrk="0" hangingPunct="0"/>
              <a:endParaRPr lang="en-US" sz="1200" b="1"/>
            </a:p>
          </p:txBody>
        </p:sp>
        <p:sp>
          <p:nvSpPr>
            <p:cNvPr id="4134" name="Text Box 306"/>
            <p:cNvSpPr txBox="1">
              <a:spLocks noChangeArrowheads="1"/>
            </p:cNvSpPr>
            <p:nvPr/>
          </p:nvSpPr>
          <p:spPr bwMode="auto">
            <a:xfrm>
              <a:off x="1365989" y="2170034"/>
              <a:ext cx="458581" cy="381548"/>
            </a:xfrm>
            <a:prstGeom prst="rect">
              <a:avLst/>
            </a:prstGeom>
            <a:noFill/>
            <a:ln w="12700">
              <a:noFill/>
              <a:miter lim="800000"/>
              <a:headEnd type="none" w="sm" len="sm"/>
              <a:tailEnd type="none" w="sm" len="sm"/>
            </a:ln>
          </p:spPr>
          <p:txBody>
            <a:bodyPr>
              <a:spAutoFit/>
            </a:bodyPr>
            <a:lstStyle/>
            <a:p>
              <a:pPr defTabSz="914400" eaLnBrk="0" hangingPunct="0">
                <a:spcBef>
                  <a:spcPct val="50000"/>
                </a:spcBef>
              </a:pPr>
              <a:r>
                <a:rPr lang="en-US" sz="1200" b="1">
                  <a:solidFill>
                    <a:srgbClr val="666699"/>
                  </a:solidFill>
                </a:rPr>
                <a:t>2</a:t>
              </a:r>
            </a:p>
          </p:txBody>
        </p:sp>
        <p:sp>
          <p:nvSpPr>
            <p:cNvPr id="4135" name="Text Box 307"/>
            <p:cNvSpPr txBox="1">
              <a:spLocks noChangeArrowheads="1"/>
            </p:cNvSpPr>
            <p:nvPr/>
          </p:nvSpPr>
          <p:spPr bwMode="auto">
            <a:xfrm>
              <a:off x="1365989" y="2472185"/>
              <a:ext cx="458581" cy="381548"/>
            </a:xfrm>
            <a:prstGeom prst="rect">
              <a:avLst/>
            </a:prstGeom>
            <a:noFill/>
            <a:ln w="12700">
              <a:noFill/>
              <a:miter lim="800000"/>
              <a:headEnd type="none" w="sm" len="sm"/>
              <a:tailEnd type="none" w="sm" len="sm"/>
            </a:ln>
          </p:spPr>
          <p:txBody>
            <a:bodyPr>
              <a:spAutoFit/>
            </a:bodyPr>
            <a:lstStyle/>
            <a:p>
              <a:pPr defTabSz="914400" eaLnBrk="0" hangingPunct="0">
                <a:spcBef>
                  <a:spcPct val="50000"/>
                </a:spcBef>
              </a:pPr>
              <a:r>
                <a:rPr lang="en-US" sz="1200" b="1">
                  <a:solidFill>
                    <a:srgbClr val="666699"/>
                  </a:solidFill>
                </a:rPr>
                <a:t>2</a:t>
              </a:r>
            </a:p>
          </p:txBody>
        </p:sp>
        <p:sp>
          <p:nvSpPr>
            <p:cNvPr id="4136" name="Text Box 308"/>
            <p:cNvSpPr txBox="1">
              <a:spLocks noChangeArrowheads="1"/>
            </p:cNvSpPr>
            <p:nvPr/>
          </p:nvSpPr>
          <p:spPr bwMode="auto">
            <a:xfrm>
              <a:off x="1365989" y="2789774"/>
              <a:ext cx="458581" cy="381549"/>
            </a:xfrm>
            <a:prstGeom prst="rect">
              <a:avLst/>
            </a:prstGeom>
            <a:noFill/>
            <a:ln w="12700">
              <a:noFill/>
              <a:miter lim="800000"/>
              <a:headEnd type="none" w="sm" len="sm"/>
              <a:tailEnd type="none" w="sm" len="sm"/>
            </a:ln>
          </p:spPr>
          <p:txBody>
            <a:bodyPr>
              <a:spAutoFit/>
            </a:bodyPr>
            <a:lstStyle/>
            <a:p>
              <a:pPr defTabSz="914400" eaLnBrk="0" hangingPunct="0">
                <a:spcBef>
                  <a:spcPct val="50000"/>
                </a:spcBef>
              </a:pPr>
              <a:r>
                <a:rPr lang="en-US" sz="1200" b="1">
                  <a:solidFill>
                    <a:srgbClr val="666699"/>
                  </a:solidFill>
                </a:rPr>
                <a:t>1 </a:t>
              </a:r>
            </a:p>
          </p:txBody>
        </p:sp>
        <p:sp>
          <p:nvSpPr>
            <p:cNvPr id="4137" name="Text Box 309"/>
            <p:cNvSpPr txBox="1">
              <a:spLocks noChangeArrowheads="1"/>
            </p:cNvSpPr>
            <p:nvPr/>
          </p:nvSpPr>
          <p:spPr bwMode="auto">
            <a:xfrm>
              <a:off x="1365989" y="3158090"/>
              <a:ext cx="458581" cy="381548"/>
            </a:xfrm>
            <a:prstGeom prst="rect">
              <a:avLst/>
            </a:prstGeom>
            <a:noFill/>
            <a:ln w="12700">
              <a:noFill/>
              <a:miter lim="800000"/>
              <a:headEnd type="none" w="sm" len="sm"/>
              <a:tailEnd type="none" w="sm" len="sm"/>
            </a:ln>
          </p:spPr>
          <p:txBody>
            <a:bodyPr>
              <a:spAutoFit/>
            </a:bodyPr>
            <a:lstStyle/>
            <a:p>
              <a:pPr defTabSz="914400" eaLnBrk="0" hangingPunct="0">
                <a:spcBef>
                  <a:spcPct val="50000"/>
                </a:spcBef>
              </a:pPr>
              <a:r>
                <a:rPr lang="en-US" sz="1200" b="1">
                  <a:solidFill>
                    <a:srgbClr val="666699"/>
                  </a:solidFill>
                </a:rPr>
                <a:t>2</a:t>
              </a:r>
            </a:p>
          </p:txBody>
        </p:sp>
        <p:sp>
          <p:nvSpPr>
            <p:cNvPr id="4138" name="Text Box 310"/>
            <p:cNvSpPr txBox="1">
              <a:spLocks noChangeArrowheads="1"/>
            </p:cNvSpPr>
            <p:nvPr/>
          </p:nvSpPr>
          <p:spPr bwMode="auto">
            <a:xfrm>
              <a:off x="1365989" y="3484501"/>
              <a:ext cx="458581" cy="381548"/>
            </a:xfrm>
            <a:prstGeom prst="rect">
              <a:avLst/>
            </a:prstGeom>
            <a:noFill/>
            <a:ln w="12700">
              <a:noFill/>
              <a:miter lim="800000"/>
              <a:headEnd type="none" w="sm" len="sm"/>
              <a:tailEnd type="none" w="sm" len="sm"/>
            </a:ln>
          </p:spPr>
          <p:txBody>
            <a:bodyPr>
              <a:spAutoFit/>
            </a:bodyPr>
            <a:lstStyle/>
            <a:p>
              <a:pPr defTabSz="914400" eaLnBrk="0" hangingPunct="0">
                <a:spcBef>
                  <a:spcPct val="50000"/>
                </a:spcBef>
              </a:pPr>
              <a:r>
                <a:rPr lang="en-US" sz="1200" b="1">
                  <a:solidFill>
                    <a:srgbClr val="666699"/>
                  </a:solidFill>
                </a:rPr>
                <a:t>1</a:t>
              </a:r>
            </a:p>
          </p:txBody>
        </p:sp>
        <p:sp>
          <p:nvSpPr>
            <p:cNvPr id="4139" name="Text Box 311"/>
            <p:cNvSpPr txBox="1">
              <a:spLocks noChangeArrowheads="1"/>
            </p:cNvSpPr>
            <p:nvPr/>
          </p:nvSpPr>
          <p:spPr bwMode="auto">
            <a:xfrm>
              <a:off x="1365989" y="3797678"/>
              <a:ext cx="458581" cy="381549"/>
            </a:xfrm>
            <a:prstGeom prst="rect">
              <a:avLst/>
            </a:prstGeom>
            <a:noFill/>
            <a:ln w="12700">
              <a:noFill/>
              <a:miter lim="800000"/>
              <a:headEnd type="none" w="sm" len="sm"/>
              <a:tailEnd type="none" w="sm" len="sm"/>
            </a:ln>
          </p:spPr>
          <p:txBody>
            <a:bodyPr>
              <a:spAutoFit/>
            </a:bodyPr>
            <a:lstStyle/>
            <a:p>
              <a:pPr defTabSz="914400" eaLnBrk="0" hangingPunct="0">
                <a:spcBef>
                  <a:spcPct val="50000"/>
                </a:spcBef>
              </a:pPr>
              <a:r>
                <a:rPr lang="en-US" sz="1200" b="1">
                  <a:solidFill>
                    <a:srgbClr val="666699"/>
                  </a:solidFill>
                </a:rPr>
                <a:t>1</a:t>
              </a:r>
            </a:p>
          </p:txBody>
        </p:sp>
        <p:sp>
          <p:nvSpPr>
            <p:cNvPr id="4140" name="Text Box 312"/>
            <p:cNvSpPr txBox="1">
              <a:spLocks noChangeArrowheads="1"/>
            </p:cNvSpPr>
            <p:nvPr/>
          </p:nvSpPr>
          <p:spPr bwMode="auto">
            <a:xfrm>
              <a:off x="1365989" y="4165994"/>
              <a:ext cx="458581" cy="381548"/>
            </a:xfrm>
            <a:prstGeom prst="rect">
              <a:avLst/>
            </a:prstGeom>
            <a:noFill/>
            <a:ln w="12700">
              <a:noFill/>
              <a:miter lim="800000"/>
              <a:headEnd type="none" w="sm" len="sm"/>
              <a:tailEnd type="none" w="sm" len="sm"/>
            </a:ln>
          </p:spPr>
          <p:txBody>
            <a:bodyPr>
              <a:spAutoFit/>
            </a:bodyPr>
            <a:lstStyle/>
            <a:p>
              <a:pPr defTabSz="914400" eaLnBrk="0" hangingPunct="0">
                <a:spcBef>
                  <a:spcPct val="50000"/>
                </a:spcBef>
              </a:pPr>
              <a:r>
                <a:rPr lang="en-US" sz="1200" b="1">
                  <a:solidFill>
                    <a:srgbClr val="666699"/>
                  </a:solidFill>
                </a:rPr>
                <a:t>3</a:t>
              </a:r>
            </a:p>
          </p:txBody>
        </p:sp>
      </p:grpSp>
      <p:grpSp>
        <p:nvGrpSpPr>
          <p:cNvPr id="4112" name="Group 134"/>
          <p:cNvGrpSpPr>
            <a:grpSpLocks/>
          </p:cNvGrpSpPr>
          <p:nvPr/>
        </p:nvGrpSpPr>
        <p:grpSpPr bwMode="auto">
          <a:xfrm>
            <a:off x="5654675" y="3680897"/>
            <a:ext cx="1741488" cy="274637"/>
            <a:chOff x="1350911" y="1947968"/>
            <a:chExt cx="2418573" cy="381549"/>
          </a:xfrm>
        </p:grpSpPr>
        <p:sp>
          <p:nvSpPr>
            <p:cNvPr id="4125" name="Rectangle 138"/>
            <p:cNvSpPr>
              <a:spLocks noChangeArrowheads="1"/>
            </p:cNvSpPr>
            <p:nvPr/>
          </p:nvSpPr>
          <p:spPr bwMode="auto">
            <a:xfrm>
              <a:off x="1380066" y="1980671"/>
              <a:ext cx="2286001" cy="304800"/>
            </a:xfrm>
            <a:prstGeom prst="rect">
              <a:avLst/>
            </a:prstGeom>
            <a:solidFill>
              <a:schemeClr val="bg1"/>
            </a:solidFill>
            <a:ln w="19050">
              <a:solidFill>
                <a:srgbClr val="666699"/>
              </a:solidFill>
              <a:miter lim="800000"/>
              <a:headEnd type="none" w="sm" len="sm"/>
              <a:tailEnd type="none" w="sm" len="sm"/>
            </a:ln>
          </p:spPr>
          <p:txBody>
            <a:bodyPr wrap="none" anchor="ctr"/>
            <a:lstStyle/>
            <a:p>
              <a:pPr defTabSz="914400" eaLnBrk="0" hangingPunct="0"/>
              <a:endParaRPr lang="en-US" sz="1200" b="1"/>
            </a:p>
          </p:txBody>
        </p:sp>
        <p:sp>
          <p:nvSpPr>
            <p:cNvPr id="4126" name="Text Box 306"/>
            <p:cNvSpPr txBox="1">
              <a:spLocks noChangeArrowheads="1"/>
            </p:cNvSpPr>
            <p:nvPr/>
          </p:nvSpPr>
          <p:spPr bwMode="auto">
            <a:xfrm>
              <a:off x="1350911" y="1947968"/>
              <a:ext cx="456377" cy="381548"/>
            </a:xfrm>
            <a:prstGeom prst="rect">
              <a:avLst/>
            </a:prstGeom>
            <a:noFill/>
            <a:ln w="12700">
              <a:noFill/>
              <a:miter lim="800000"/>
              <a:headEnd type="none" w="sm" len="sm"/>
              <a:tailEnd type="none" w="sm" len="sm"/>
            </a:ln>
          </p:spPr>
          <p:txBody>
            <a:bodyPr>
              <a:spAutoFit/>
            </a:bodyPr>
            <a:lstStyle/>
            <a:p>
              <a:pPr defTabSz="914400" eaLnBrk="0" hangingPunct="0">
                <a:spcBef>
                  <a:spcPct val="50000"/>
                </a:spcBef>
              </a:pPr>
              <a:r>
                <a:rPr lang="en-US" sz="1200" b="1">
                  <a:solidFill>
                    <a:srgbClr val="666699"/>
                  </a:solidFill>
                </a:rPr>
                <a:t>1</a:t>
              </a:r>
            </a:p>
          </p:txBody>
        </p:sp>
        <p:sp>
          <p:nvSpPr>
            <p:cNvPr id="4127" name="Text Box 307"/>
            <p:cNvSpPr txBox="1">
              <a:spLocks noChangeArrowheads="1"/>
            </p:cNvSpPr>
            <p:nvPr/>
          </p:nvSpPr>
          <p:spPr bwMode="auto">
            <a:xfrm>
              <a:off x="1668390" y="1947968"/>
              <a:ext cx="456376" cy="381548"/>
            </a:xfrm>
            <a:prstGeom prst="rect">
              <a:avLst/>
            </a:prstGeom>
            <a:noFill/>
            <a:ln w="12700">
              <a:noFill/>
              <a:miter lim="800000"/>
              <a:headEnd type="none" w="sm" len="sm"/>
              <a:tailEnd type="none" w="sm" len="sm"/>
            </a:ln>
          </p:spPr>
          <p:txBody>
            <a:bodyPr>
              <a:spAutoFit/>
            </a:bodyPr>
            <a:lstStyle/>
            <a:p>
              <a:pPr defTabSz="914400" eaLnBrk="0" hangingPunct="0">
                <a:spcBef>
                  <a:spcPct val="50000"/>
                </a:spcBef>
              </a:pPr>
              <a:r>
                <a:rPr lang="en-US" sz="1200" b="1">
                  <a:solidFill>
                    <a:srgbClr val="666699"/>
                  </a:solidFill>
                </a:rPr>
                <a:t>1</a:t>
              </a:r>
            </a:p>
          </p:txBody>
        </p:sp>
        <p:sp>
          <p:nvSpPr>
            <p:cNvPr id="4128" name="Text Box 308"/>
            <p:cNvSpPr txBox="1">
              <a:spLocks noChangeArrowheads="1"/>
            </p:cNvSpPr>
            <p:nvPr/>
          </p:nvSpPr>
          <p:spPr bwMode="auto">
            <a:xfrm>
              <a:off x="1979255" y="1947968"/>
              <a:ext cx="456376" cy="381548"/>
            </a:xfrm>
            <a:prstGeom prst="rect">
              <a:avLst/>
            </a:prstGeom>
            <a:noFill/>
            <a:ln w="12700">
              <a:noFill/>
              <a:miter lim="800000"/>
              <a:headEnd type="none" w="sm" len="sm"/>
              <a:tailEnd type="none" w="sm" len="sm"/>
            </a:ln>
          </p:spPr>
          <p:txBody>
            <a:bodyPr>
              <a:spAutoFit/>
            </a:bodyPr>
            <a:lstStyle/>
            <a:p>
              <a:pPr defTabSz="914400" eaLnBrk="0" hangingPunct="0">
                <a:spcBef>
                  <a:spcPct val="50000"/>
                </a:spcBef>
              </a:pPr>
              <a:r>
                <a:rPr lang="en-US" sz="1200" b="1">
                  <a:solidFill>
                    <a:srgbClr val="666699"/>
                  </a:solidFill>
                </a:rPr>
                <a:t>3</a:t>
              </a:r>
            </a:p>
          </p:txBody>
        </p:sp>
        <p:sp>
          <p:nvSpPr>
            <p:cNvPr id="4129" name="Text Box 309"/>
            <p:cNvSpPr txBox="1">
              <a:spLocks noChangeArrowheads="1"/>
            </p:cNvSpPr>
            <p:nvPr/>
          </p:nvSpPr>
          <p:spPr bwMode="auto">
            <a:xfrm>
              <a:off x="2292324" y="1947968"/>
              <a:ext cx="458581" cy="381548"/>
            </a:xfrm>
            <a:prstGeom prst="rect">
              <a:avLst/>
            </a:prstGeom>
            <a:noFill/>
            <a:ln w="12700">
              <a:noFill/>
              <a:miter lim="800000"/>
              <a:headEnd type="none" w="sm" len="sm"/>
              <a:tailEnd type="none" w="sm" len="sm"/>
            </a:ln>
          </p:spPr>
          <p:txBody>
            <a:bodyPr>
              <a:spAutoFit/>
            </a:bodyPr>
            <a:lstStyle/>
            <a:p>
              <a:pPr defTabSz="914400" eaLnBrk="0" hangingPunct="0">
                <a:spcBef>
                  <a:spcPct val="50000"/>
                </a:spcBef>
              </a:pPr>
              <a:r>
                <a:rPr lang="en-US" sz="1200" b="1">
                  <a:solidFill>
                    <a:srgbClr val="666699"/>
                  </a:solidFill>
                </a:rPr>
                <a:t>2</a:t>
              </a:r>
            </a:p>
          </p:txBody>
        </p:sp>
        <p:sp>
          <p:nvSpPr>
            <p:cNvPr id="4130" name="Text Box 310"/>
            <p:cNvSpPr txBox="1">
              <a:spLocks noChangeArrowheads="1"/>
            </p:cNvSpPr>
            <p:nvPr/>
          </p:nvSpPr>
          <p:spPr bwMode="auto">
            <a:xfrm>
              <a:off x="2603190" y="1947968"/>
              <a:ext cx="458579" cy="381548"/>
            </a:xfrm>
            <a:prstGeom prst="rect">
              <a:avLst/>
            </a:prstGeom>
            <a:noFill/>
            <a:ln w="12700">
              <a:noFill/>
              <a:miter lim="800000"/>
              <a:headEnd type="none" w="sm" len="sm"/>
              <a:tailEnd type="none" w="sm" len="sm"/>
            </a:ln>
          </p:spPr>
          <p:txBody>
            <a:bodyPr>
              <a:spAutoFit/>
            </a:bodyPr>
            <a:lstStyle/>
            <a:p>
              <a:pPr defTabSz="914400" eaLnBrk="0" hangingPunct="0">
                <a:spcBef>
                  <a:spcPct val="50000"/>
                </a:spcBef>
              </a:pPr>
              <a:r>
                <a:rPr lang="en-US" sz="1200" b="1">
                  <a:solidFill>
                    <a:srgbClr val="666699"/>
                  </a:solidFill>
                </a:rPr>
                <a:t>2</a:t>
              </a:r>
            </a:p>
          </p:txBody>
        </p:sp>
        <p:sp>
          <p:nvSpPr>
            <p:cNvPr id="4131" name="Text Box 311"/>
            <p:cNvSpPr txBox="1">
              <a:spLocks noChangeArrowheads="1"/>
            </p:cNvSpPr>
            <p:nvPr/>
          </p:nvSpPr>
          <p:spPr bwMode="auto">
            <a:xfrm>
              <a:off x="2964762" y="1947968"/>
              <a:ext cx="456377" cy="381549"/>
            </a:xfrm>
            <a:prstGeom prst="rect">
              <a:avLst/>
            </a:prstGeom>
            <a:noFill/>
            <a:ln w="12700">
              <a:noFill/>
              <a:miter lim="800000"/>
              <a:headEnd type="none" w="sm" len="sm"/>
              <a:tailEnd type="none" w="sm" len="sm"/>
            </a:ln>
          </p:spPr>
          <p:txBody>
            <a:bodyPr>
              <a:spAutoFit/>
            </a:bodyPr>
            <a:lstStyle/>
            <a:p>
              <a:pPr defTabSz="914400" eaLnBrk="0" hangingPunct="0">
                <a:spcBef>
                  <a:spcPct val="50000"/>
                </a:spcBef>
              </a:pPr>
              <a:r>
                <a:rPr lang="en-US" sz="1200" b="1">
                  <a:solidFill>
                    <a:srgbClr val="666699"/>
                  </a:solidFill>
                </a:rPr>
                <a:t>2</a:t>
              </a:r>
            </a:p>
          </p:txBody>
        </p:sp>
        <p:sp>
          <p:nvSpPr>
            <p:cNvPr id="4132" name="Text Box 312"/>
            <p:cNvSpPr txBox="1">
              <a:spLocks noChangeArrowheads="1"/>
            </p:cNvSpPr>
            <p:nvPr/>
          </p:nvSpPr>
          <p:spPr bwMode="auto">
            <a:xfrm>
              <a:off x="3313107" y="1947968"/>
              <a:ext cx="456377" cy="381549"/>
            </a:xfrm>
            <a:prstGeom prst="rect">
              <a:avLst/>
            </a:prstGeom>
            <a:noFill/>
            <a:ln w="12700">
              <a:noFill/>
              <a:miter lim="800000"/>
              <a:headEnd type="none" w="sm" len="sm"/>
              <a:tailEnd type="none" w="sm" len="sm"/>
            </a:ln>
          </p:spPr>
          <p:txBody>
            <a:bodyPr>
              <a:spAutoFit/>
            </a:bodyPr>
            <a:lstStyle/>
            <a:p>
              <a:pPr defTabSz="914400" eaLnBrk="0" hangingPunct="0">
                <a:spcBef>
                  <a:spcPct val="50000"/>
                </a:spcBef>
              </a:pPr>
              <a:r>
                <a:rPr lang="en-US" sz="1200" b="1">
                  <a:solidFill>
                    <a:srgbClr val="666699"/>
                  </a:solidFill>
                </a:rPr>
                <a:t>1</a:t>
              </a:r>
            </a:p>
          </p:txBody>
        </p:sp>
      </p:grpSp>
      <p:sp>
        <p:nvSpPr>
          <p:cNvPr id="1384452" name="Text Box 4"/>
          <p:cNvSpPr txBox="1">
            <a:spLocks noChangeArrowheads="1"/>
          </p:cNvSpPr>
          <p:nvPr/>
        </p:nvSpPr>
        <p:spPr bwMode="auto">
          <a:xfrm>
            <a:off x="1785871" y="5650468"/>
            <a:ext cx="5572259" cy="369332"/>
          </a:xfrm>
          <a:prstGeom prst="rect">
            <a:avLst/>
          </a:prstGeom>
          <a:solidFill>
            <a:srgbClr val="D2DDF2"/>
          </a:solidFill>
          <a:ln w="12700" cap="flat" cmpd="sng" algn="ctr">
            <a:noFill/>
            <a:prstDash val="solid"/>
            <a:round/>
            <a:headEnd type="none" w="sm" len="sm"/>
            <a:tailEnd type="none" w="sm" len="sm"/>
          </a:ln>
          <a:effectLst>
            <a:outerShdw blurRad="50800" dist="38100" dir="2700000" algn="tl" rotWithShape="0">
              <a:prstClr val="black">
                <a:alpha val="60000"/>
              </a:prstClr>
            </a:outerShdw>
          </a:effectLst>
        </p:spPr>
        <p:txBody>
          <a:bodyPr vert="horz" wrap="none" lIns="91440" tIns="45720" rIns="91440" bIns="45720" numCol="1" rtlCol="0" anchor="ctr" anchorCtr="0" compatLnSpc="1">
            <a:prstTxWarp prst="textNoShape">
              <a:avLst/>
            </a:prstTxWarp>
            <a:spAutoFit/>
          </a:bodyPr>
          <a:lstStyle>
            <a:defPPr>
              <a:defRPr lang="en-US"/>
            </a:defPPr>
            <a:lvl1pPr marL="0" marR="0" indent="0" algn="ctr" defTabSz="914400" latinLnBrk="0">
              <a:lnSpc>
                <a:spcPct val="100000"/>
              </a:lnSpc>
              <a:buClrTx/>
              <a:buSzTx/>
              <a:buFontTx/>
              <a:buNone/>
              <a:tabLst/>
              <a:defRPr kumimoji="0" sz="2000" b="1" i="0" u="none" strike="noStrike" cap="none" normalizeH="0" baseline="0">
                <a:ln>
                  <a:noFill/>
                </a:ln>
                <a:effectLst/>
                <a:latin typeface="Arial" charset="0"/>
              </a:defRPr>
            </a:lvl1pPr>
          </a:lstStyle>
          <a:p>
            <a:r>
              <a:rPr lang="en-US" sz="1800" dirty="0" smtClean="0"/>
              <a:t>Our baseline residuals model for directed graphs</a:t>
            </a:r>
            <a:endParaRPr lang="en-US" sz="1800" dirty="0"/>
          </a:p>
        </p:txBody>
      </p:sp>
      <p:sp>
        <p:nvSpPr>
          <p:cNvPr id="4114" name="Text Box 18"/>
          <p:cNvSpPr txBox="1">
            <a:spLocks noChangeArrowheads="1"/>
          </p:cNvSpPr>
          <p:nvPr/>
        </p:nvSpPr>
        <p:spPr bwMode="auto">
          <a:xfrm>
            <a:off x="4419600" y="3244334"/>
            <a:ext cx="1447800" cy="400050"/>
          </a:xfrm>
          <a:prstGeom prst="rect">
            <a:avLst/>
          </a:prstGeom>
          <a:noFill/>
          <a:ln w="12700">
            <a:noFill/>
            <a:miter lim="800000"/>
            <a:headEnd type="none" w="sm" len="sm"/>
            <a:tailEnd type="none" w="sm" len="sm"/>
          </a:ln>
        </p:spPr>
        <p:txBody>
          <a:bodyPr wrap="square">
            <a:spAutoFit/>
          </a:bodyPr>
          <a:lstStyle/>
          <a:p>
            <a:pPr algn="ctr" defTabSz="914400" eaLnBrk="0" hangingPunct="0">
              <a:spcBef>
                <a:spcPct val="50000"/>
              </a:spcBef>
            </a:pPr>
            <a:r>
              <a:rPr lang="en-US" sz="1000" b="1" dirty="0">
                <a:solidFill>
                  <a:srgbClr val="666699"/>
                </a:solidFill>
              </a:rPr>
              <a:t>OUT-DEGREE</a:t>
            </a:r>
            <a:br>
              <a:rPr lang="en-US" sz="1000" b="1" dirty="0">
                <a:solidFill>
                  <a:srgbClr val="666699"/>
                </a:solidFill>
              </a:rPr>
            </a:br>
            <a:r>
              <a:rPr lang="en-US" sz="1000" b="1" dirty="0" smtClean="0">
                <a:solidFill>
                  <a:srgbClr val="666699"/>
                </a:solidFill>
              </a:rPr>
              <a:t>VECTOR (</a:t>
            </a:r>
            <a:r>
              <a:rPr lang="en-US" sz="1000" b="1" i="1" dirty="0" err="1" smtClean="0">
                <a:solidFill>
                  <a:srgbClr val="666699"/>
                </a:solidFill>
              </a:rPr>
              <a:t>k</a:t>
            </a:r>
            <a:r>
              <a:rPr lang="en-US" sz="1000" b="1" i="1" baseline="-25000" dirty="0" err="1" smtClean="0">
                <a:solidFill>
                  <a:srgbClr val="666699"/>
                </a:solidFill>
              </a:rPr>
              <a:t>out</a:t>
            </a:r>
            <a:r>
              <a:rPr lang="en-US" sz="1000" b="1" dirty="0" smtClean="0">
                <a:solidFill>
                  <a:srgbClr val="666699"/>
                </a:solidFill>
              </a:rPr>
              <a:t>)</a:t>
            </a:r>
            <a:endParaRPr lang="en-US" sz="1000" b="1" dirty="0">
              <a:solidFill>
                <a:srgbClr val="666699"/>
              </a:solidFill>
            </a:endParaRPr>
          </a:p>
        </p:txBody>
      </p:sp>
      <p:sp>
        <p:nvSpPr>
          <p:cNvPr id="4123" name="Text Box 32"/>
          <p:cNvSpPr txBox="1">
            <a:spLocks noChangeArrowheads="1"/>
          </p:cNvSpPr>
          <p:nvPr/>
        </p:nvSpPr>
        <p:spPr bwMode="auto">
          <a:xfrm>
            <a:off x="2514600" y="3152370"/>
            <a:ext cx="1067030" cy="396764"/>
          </a:xfrm>
          <a:prstGeom prst="rect">
            <a:avLst/>
          </a:prstGeom>
          <a:noFill/>
          <a:ln w="12700">
            <a:noFill/>
            <a:miter lim="800000"/>
            <a:headEnd type="none" w="sm" len="sm"/>
            <a:tailEnd type="none" w="sm" len="sm"/>
          </a:ln>
        </p:spPr>
        <p:txBody>
          <a:bodyPr>
            <a:spAutoFit/>
          </a:bodyPr>
          <a:lstStyle/>
          <a:p>
            <a:pPr algn="ctr" defTabSz="914400" eaLnBrk="0" hangingPunct="0">
              <a:spcBef>
                <a:spcPct val="50000"/>
              </a:spcBef>
            </a:pPr>
            <a:r>
              <a:rPr lang="en-US" sz="1000" b="1" dirty="0">
                <a:solidFill>
                  <a:srgbClr val="666699"/>
                </a:solidFill>
              </a:rPr>
              <a:t>ADJACENCY </a:t>
            </a:r>
            <a:r>
              <a:rPr lang="en-US" sz="1000" b="1" dirty="0" smtClean="0">
                <a:solidFill>
                  <a:srgbClr val="666699"/>
                </a:solidFill>
              </a:rPr>
              <a:t>MATRIX (</a:t>
            </a:r>
            <a:r>
              <a:rPr lang="en-US" sz="1000" b="1" i="1" dirty="0" smtClean="0">
                <a:solidFill>
                  <a:srgbClr val="666699"/>
                </a:solidFill>
              </a:rPr>
              <a:t>A</a:t>
            </a:r>
            <a:r>
              <a:rPr lang="en-US" sz="1000" b="1" dirty="0" smtClean="0">
                <a:solidFill>
                  <a:srgbClr val="666699"/>
                </a:solidFill>
              </a:rPr>
              <a:t>)</a:t>
            </a:r>
            <a:endParaRPr lang="en-US" sz="1000" b="1" dirty="0">
              <a:solidFill>
                <a:srgbClr val="666699"/>
              </a:solidFill>
            </a:endParaRPr>
          </a:p>
        </p:txBody>
      </p:sp>
      <p:sp>
        <p:nvSpPr>
          <p:cNvPr id="4121" name="Text Box 27"/>
          <p:cNvSpPr txBox="1">
            <a:spLocks noChangeArrowheads="1"/>
          </p:cNvSpPr>
          <p:nvPr/>
        </p:nvSpPr>
        <p:spPr bwMode="auto">
          <a:xfrm>
            <a:off x="4114800" y="4828771"/>
            <a:ext cx="990600" cy="400110"/>
          </a:xfrm>
          <a:prstGeom prst="rect">
            <a:avLst/>
          </a:prstGeom>
          <a:noFill/>
          <a:ln w="12700">
            <a:noFill/>
            <a:miter lim="800000"/>
            <a:headEnd type="none" w="sm" len="sm"/>
            <a:tailEnd type="none" w="sm" len="sm"/>
          </a:ln>
        </p:spPr>
        <p:txBody>
          <a:bodyPr wrap="square">
            <a:spAutoFit/>
          </a:bodyPr>
          <a:lstStyle/>
          <a:p>
            <a:pPr algn="ctr" defTabSz="914400" eaLnBrk="0" hangingPunct="0">
              <a:spcBef>
                <a:spcPct val="50000"/>
              </a:spcBef>
            </a:pPr>
            <a:r>
              <a:rPr lang="en-US" sz="1000" b="1" dirty="0">
                <a:solidFill>
                  <a:srgbClr val="666699"/>
                </a:solidFill>
              </a:rPr>
              <a:t>NUMBER OF </a:t>
            </a:r>
            <a:r>
              <a:rPr lang="en-US" sz="1000" b="1" dirty="0" smtClean="0">
                <a:solidFill>
                  <a:srgbClr val="666699"/>
                </a:solidFill>
              </a:rPr>
              <a:t>EDGES (|</a:t>
            </a:r>
            <a:r>
              <a:rPr lang="en-US" sz="1000" b="1" i="1" dirty="0" smtClean="0">
                <a:solidFill>
                  <a:srgbClr val="666699"/>
                </a:solidFill>
              </a:rPr>
              <a:t>E</a:t>
            </a:r>
            <a:r>
              <a:rPr lang="en-US" sz="1000" b="1" dirty="0" smtClean="0">
                <a:solidFill>
                  <a:srgbClr val="666699"/>
                </a:solidFill>
              </a:rPr>
              <a:t>|)</a:t>
            </a:r>
            <a:endParaRPr lang="en-US" sz="1000" b="1" dirty="0">
              <a:solidFill>
                <a:srgbClr val="666699"/>
              </a:solidFill>
            </a:endParaRPr>
          </a:p>
        </p:txBody>
      </p:sp>
      <p:sp>
        <p:nvSpPr>
          <p:cNvPr id="4119" name="Text Box 18"/>
          <p:cNvSpPr txBox="1">
            <a:spLocks noChangeArrowheads="1"/>
          </p:cNvSpPr>
          <p:nvPr/>
        </p:nvSpPr>
        <p:spPr bwMode="auto">
          <a:xfrm>
            <a:off x="5867400" y="3396734"/>
            <a:ext cx="1752600" cy="246221"/>
          </a:xfrm>
          <a:prstGeom prst="rect">
            <a:avLst/>
          </a:prstGeom>
          <a:noFill/>
          <a:ln w="12700">
            <a:noFill/>
            <a:miter lim="800000"/>
            <a:headEnd type="none" w="sm" len="sm"/>
            <a:tailEnd type="none" w="sm" len="sm"/>
          </a:ln>
        </p:spPr>
        <p:txBody>
          <a:bodyPr wrap="square">
            <a:spAutoFit/>
          </a:bodyPr>
          <a:lstStyle/>
          <a:p>
            <a:pPr algn="ctr" defTabSz="914400" eaLnBrk="0" hangingPunct="0">
              <a:spcBef>
                <a:spcPct val="50000"/>
              </a:spcBef>
            </a:pPr>
            <a:r>
              <a:rPr lang="en-US" sz="1000" b="1" dirty="0">
                <a:solidFill>
                  <a:srgbClr val="666699"/>
                </a:solidFill>
              </a:rPr>
              <a:t>IN-DEGREE </a:t>
            </a:r>
            <a:r>
              <a:rPr lang="en-US" sz="1000" b="1" dirty="0" smtClean="0">
                <a:solidFill>
                  <a:srgbClr val="666699"/>
                </a:solidFill>
              </a:rPr>
              <a:t>VECTOR (</a:t>
            </a:r>
            <a:r>
              <a:rPr lang="en-US" sz="1000" b="1" i="1" dirty="0" smtClean="0">
                <a:solidFill>
                  <a:srgbClr val="666699"/>
                </a:solidFill>
              </a:rPr>
              <a:t>k</a:t>
            </a:r>
            <a:r>
              <a:rPr lang="en-US" sz="1000" b="1" i="1" baseline="-25000" dirty="0" smtClean="0">
                <a:solidFill>
                  <a:srgbClr val="666699"/>
                </a:solidFill>
              </a:rPr>
              <a:t>in</a:t>
            </a:r>
            <a:r>
              <a:rPr lang="en-US" sz="1000" b="1" dirty="0" smtClean="0">
                <a:solidFill>
                  <a:srgbClr val="666699"/>
                </a:solidFill>
              </a:rPr>
              <a:t>)</a:t>
            </a:r>
            <a:endParaRPr lang="en-US" sz="1000" b="1" dirty="0">
              <a:solidFill>
                <a:srgbClr val="666699"/>
              </a:solidFill>
            </a:endParaRPr>
          </a:p>
        </p:txBody>
      </p:sp>
      <p:grpSp>
        <p:nvGrpSpPr>
          <p:cNvPr id="157" name="Group 156"/>
          <p:cNvGrpSpPr/>
          <p:nvPr/>
        </p:nvGrpSpPr>
        <p:grpSpPr>
          <a:xfrm>
            <a:off x="228600" y="971739"/>
            <a:ext cx="8686800" cy="780861"/>
            <a:chOff x="228600" y="971739"/>
            <a:chExt cx="8686800" cy="780861"/>
          </a:xfrm>
        </p:grpSpPr>
        <p:sp>
          <p:nvSpPr>
            <p:cNvPr id="158" name="Rectangle 157"/>
            <p:cNvSpPr/>
            <p:nvPr/>
          </p:nvSpPr>
          <p:spPr bwMode="auto">
            <a:xfrm>
              <a:off x="2125980" y="1143000"/>
              <a:ext cx="1097280" cy="548640"/>
            </a:xfrm>
            <a:prstGeom prst="rect">
              <a:avLst/>
            </a:prstGeom>
            <a:solidFill>
              <a:schemeClr val="bg2"/>
            </a:solidFill>
            <a:ln w="12700" cap="flat" cmpd="sng" algn="ctr">
              <a:noFill/>
              <a:prstDash val="solid"/>
              <a:round/>
              <a:headEnd type="none" w="sm" len="sm"/>
              <a:tailEnd type="none" w="sm" len="sm"/>
            </a:ln>
            <a:effectLst>
              <a:outerShdw blurRad="50800" dist="38100" dir="2700000" algn="tl" rotWithShape="0">
                <a:prstClr val="black">
                  <a:alpha val="60000"/>
                </a:prstClr>
              </a:outerShdw>
            </a:effectLst>
          </p:spPr>
          <p:txBody>
            <a:bodyPr vert="horz" wrap="square" lIns="0" tIns="45720" rIns="0" bIns="45720" numCol="1" rtlCol="0" anchor="ctr" anchorCtr="0" compatLnSpc="1">
              <a:prstTxWarp prst="textNoShape">
                <a:avLst/>
              </a:prstTxWarp>
            </a:bodyPr>
            <a:lstStyle/>
            <a:p>
              <a:pPr algn="ctr"/>
              <a:r>
                <a:rPr lang="en-US" sz="1200" b="1" cap="small" dirty="0">
                  <a:solidFill>
                    <a:schemeClr val="bg1"/>
                  </a:solidFill>
                  <a:latin typeface="Arial" charset="0"/>
                </a:rPr>
                <a:t>Residual Decomposition</a:t>
              </a:r>
            </a:p>
          </p:txBody>
        </p:sp>
        <p:sp>
          <p:nvSpPr>
            <p:cNvPr id="159" name="Rectangle 158"/>
            <p:cNvSpPr/>
            <p:nvPr/>
          </p:nvSpPr>
          <p:spPr bwMode="auto">
            <a:xfrm>
              <a:off x="4023360" y="1143000"/>
              <a:ext cx="1097280" cy="548640"/>
            </a:xfrm>
            <a:prstGeom prst="rect">
              <a:avLst/>
            </a:prstGeom>
            <a:solidFill>
              <a:schemeClr val="bg2"/>
            </a:solidFill>
            <a:ln w="12700" cap="flat" cmpd="sng" algn="ctr">
              <a:noFill/>
              <a:prstDash val="solid"/>
              <a:round/>
              <a:headEnd type="none" w="sm" len="sm"/>
              <a:tailEnd type="none" w="sm" len="sm"/>
            </a:ln>
            <a:effectLst>
              <a:outerShdw blurRad="50800" dist="38100" dir="2700000" algn="tl" rotWithShape="0">
                <a:prstClr val="black">
                  <a:alpha val="60000"/>
                </a:prstClr>
              </a:outerShdw>
            </a:effectLst>
          </p:spPr>
          <p:txBody>
            <a:bodyPr vert="horz" wrap="square" lIns="0" tIns="45720" rIns="0" bIns="45720" numCol="1" rtlCol="0" anchor="ctr" anchorCtr="0" compatLnSpc="1">
              <a:prstTxWarp prst="textNoShape">
                <a:avLst/>
              </a:prstTxWarp>
            </a:bodyPr>
            <a:lstStyle/>
            <a:p>
              <a:pPr algn="ctr"/>
              <a:r>
                <a:rPr lang="en-US" sz="1200" b="1" cap="small" dirty="0">
                  <a:solidFill>
                    <a:schemeClr val="bg1"/>
                  </a:solidFill>
                  <a:latin typeface="Arial" charset="0"/>
                </a:rPr>
                <a:t>Component Selection</a:t>
              </a:r>
            </a:p>
          </p:txBody>
        </p:sp>
        <p:sp>
          <p:nvSpPr>
            <p:cNvPr id="160" name="Rectangle 159"/>
            <p:cNvSpPr/>
            <p:nvPr/>
          </p:nvSpPr>
          <p:spPr bwMode="auto">
            <a:xfrm>
              <a:off x="5920740" y="1143000"/>
              <a:ext cx="1097280" cy="548640"/>
            </a:xfrm>
            <a:prstGeom prst="rect">
              <a:avLst/>
            </a:prstGeom>
            <a:solidFill>
              <a:schemeClr val="bg2"/>
            </a:solidFill>
            <a:ln w="12700" cap="flat" cmpd="sng" algn="ctr">
              <a:noFill/>
              <a:prstDash val="solid"/>
              <a:round/>
              <a:headEnd type="none" w="sm" len="sm"/>
              <a:tailEnd type="none" w="sm" len="sm"/>
            </a:ln>
            <a:effectLst>
              <a:outerShdw blurRad="50800" dist="38100" dir="2700000" algn="tl" rotWithShape="0">
                <a:prstClr val="black">
                  <a:alpha val="60000"/>
                </a:prstClr>
              </a:outerShdw>
            </a:effectLst>
          </p:spPr>
          <p:txBody>
            <a:bodyPr vert="horz" wrap="square" lIns="0" tIns="45720" rIns="0" bIns="45720" numCol="1" rtlCol="0" anchor="ctr" anchorCtr="0" compatLnSpc="1">
              <a:prstTxWarp prst="textNoShape">
                <a:avLst/>
              </a:prstTxWarp>
            </a:bodyPr>
            <a:lstStyle/>
            <a:p>
              <a:pPr algn="ctr"/>
              <a:r>
                <a:rPr lang="en-US" sz="1200" b="1" cap="small" dirty="0">
                  <a:solidFill>
                    <a:schemeClr val="bg1"/>
                  </a:solidFill>
                  <a:latin typeface="Arial" charset="0"/>
                </a:rPr>
                <a:t>Anomaly Detection</a:t>
              </a:r>
            </a:p>
          </p:txBody>
        </p:sp>
        <p:sp>
          <p:nvSpPr>
            <p:cNvPr id="161" name="Rectangle 160"/>
            <p:cNvSpPr/>
            <p:nvPr/>
          </p:nvSpPr>
          <p:spPr bwMode="auto">
            <a:xfrm>
              <a:off x="7818120" y="1143000"/>
              <a:ext cx="1097280" cy="548640"/>
            </a:xfrm>
            <a:prstGeom prst="rect">
              <a:avLst/>
            </a:prstGeom>
            <a:solidFill>
              <a:schemeClr val="bg2"/>
            </a:solidFill>
            <a:ln w="12700" cap="flat" cmpd="sng" algn="ctr">
              <a:noFill/>
              <a:prstDash val="solid"/>
              <a:round/>
              <a:headEnd type="none" w="sm" len="sm"/>
              <a:tailEnd type="none" w="sm" len="sm"/>
            </a:ln>
            <a:effectLst>
              <a:outerShdw blurRad="50800" dist="38100" dir="2700000" algn="tl" rotWithShape="0">
                <a:prstClr val="black">
                  <a:alpha val="60000"/>
                </a:prstClr>
              </a:outerShdw>
            </a:effectLst>
          </p:spPr>
          <p:txBody>
            <a:bodyPr vert="horz" wrap="square" lIns="0" tIns="45720" rIns="0" bIns="45720" numCol="1" rtlCol="0" anchor="ctr" anchorCtr="0" compatLnSpc="1">
              <a:prstTxWarp prst="textNoShape">
                <a:avLst/>
              </a:prstTxWarp>
            </a:bodyPr>
            <a:lstStyle/>
            <a:p>
              <a:pPr algn="ctr"/>
              <a:r>
                <a:rPr lang="en-US" sz="1200" b="1" cap="small" dirty="0">
                  <a:solidFill>
                    <a:schemeClr val="bg1"/>
                  </a:solidFill>
                  <a:latin typeface="Arial" charset="0"/>
                </a:rPr>
                <a:t>Identification</a:t>
              </a:r>
            </a:p>
          </p:txBody>
        </p:sp>
        <p:sp>
          <p:nvSpPr>
            <p:cNvPr id="162" name="Rectangle 161"/>
            <p:cNvSpPr/>
            <p:nvPr/>
          </p:nvSpPr>
          <p:spPr bwMode="auto">
            <a:xfrm>
              <a:off x="228600" y="1143000"/>
              <a:ext cx="1097280" cy="548640"/>
            </a:xfrm>
            <a:prstGeom prst="rect">
              <a:avLst/>
            </a:prstGeom>
            <a:solidFill>
              <a:srgbClr val="003767"/>
            </a:solidFill>
            <a:ln w="12700" cap="flat" cmpd="sng" algn="ctr">
              <a:noFill/>
              <a:prstDash val="solid"/>
              <a:round/>
              <a:headEnd type="none" w="sm" len="sm"/>
              <a:tailEnd type="none" w="sm" len="sm"/>
            </a:ln>
            <a:effectLst>
              <a:outerShdw blurRad="50800" dist="38100" dir="2700000" algn="tl" rotWithShape="0">
                <a:prstClr val="black">
                  <a:alpha val="60000"/>
                </a:prstClr>
              </a:outerShdw>
            </a:effectLst>
          </p:spPr>
          <p:txBody>
            <a:bodyPr vert="horz" wrap="square" lIns="0" tIns="45720" rIns="0" bIns="45720" numCol="1" rtlCol="0" anchor="ctr" anchorCtr="0" compatLnSpc="1">
              <a:prstTxWarp prst="textNoShape">
                <a:avLst/>
              </a:prstTxWarp>
            </a:bodyPr>
            <a:lstStyle/>
            <a:p>
              <a:pPr algn="ctr"/>
              <a:r>
                <a:rPr lang="en-US" sz="1200" b="1" cap="small" dirty="0">
                  <a:solidFill>
                    <a:schemeClr val="bg1"/>
                  </a:solidFill>
                  <a:latin typeface="Arial" charset="0"/>
                </a:rPr>
                <a:t>Graph Model Construction</a:t>
              </a:r>
            </a:p>
          </p:txBody>
        </p:sp>
        <p:sp>
          <p:nvSpPr>
            <p:cNvPr id="163" name="Right Arrow 162"/>
            <p:cNvSpPr/>
            <p:nvPr/>
          </p:nvSpPr>
          <p:spPr bwMode="auto">
            <a:xfrm>
              <a:off x="1591056" y="1325880"/>
              <a:ext cx="237744" cy="182880"/>
            </a:xfrm>
            <a:prstGeom prst="rightArrow">
              <a:avLst/>
            </a:prstGeom>
            <a:solidFill>
              <a:schemeClr val="bg1">
                <a:lumMod val="75000"/>
              </a:schemeClr>
            </a:solidFill>
            <a:ln w="12700" cap="flat" cmpd="sng" algn="ctr">
              <a:noFill/>
              <a:prstDash val="solid"/>
              <a:round/>
              <a:headEnd type="none" w="sm" len="sm"/>
              <a:tailEnd type="none" w="sm" len="sm"/>
            </a:ln>
            <a:effectLst>
              <a:outerShdw blurRad="50800" dist="38100" dir="2700000" algn="tl" rotWithShape="0">
                <a:prstClr val="black">
                  <a:alpha val="60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dirty="0" smtClean="0">
                <a:ln>
                  <a:noFill/>
                </a:ln>
                <a:solidFill>
                  <a:schemeClr val="tx1"/>
                </a:solidFill>
                <a:effectLst/>
                <a:latin typeface="Arial" charset="0"/>
              </a:endParaRPr>
            </a:p>
          </p:txBody>
        </p:sp>
        <p:sp>
          <p:nvSpPr>
            <p:cNvPr id="164" name="Right Arrow 163"/>
            <p:cNvSpPr/>
            <p:nvPr/>
          </p:nvSpPr>
          <p:spPr bwMode="auto">
            <a:xfrm>
              <a:off x="3496056" y="1325880"/>
              <a:ext cx="237744" cy="182880"/>
            </a:xfrm>
            <a:prstGeom prst="rightArrow">
              <a:avLst/>
            </a:prstGeom>
            <a:solidFill>
              <a:schemeClr val="bg1">
                <a:lumMod val="75000"/>
              </a:schemeClr>
            </a:solidFill>
            <a:ln w="12700" cap="flat" cmpd="sng" algn="ctr">
              <a:noFill/>
              <a:prstDash val="solid"/>
              <a:round/>
              <a:headEnd type="none" w="sm" len="sm"/>
              <a:tailEnd type="none" w="sm" len="sm"/>
            </a:ln>
            <a:effectLst>
              <a:outerShdw blurRad="50800" dist="38100" dir="2700000" algn="tl" rotWithShape="0">
                <a:prstClr val="black">
                  <a:alpha val="60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dirty="0" smtClean="0">
                <a:ln>
                  <a:noFill/>
                </a:ln>
                <a:solidFill>
                  <a:schemeClr val="tx1"/>
                </a:solidFill>
                <a:effectLst/>
                <a:latin typeface="Arial" charset="0"/>
              </a:endParaRPr>
            </a:p>
          </p:txBody>
        </p:sp>
        <p:sp>
          <p:nvSpPr>
            <p:cNvPr id="165" name="Right Arrow 164"/>
            <p:cNvSpPr/>
            <p:nvPr/>
          </p:nvSpPr>
          <p:spPr bwMode="auto">
            <a:xfrm>
              <a:off x="5477256" y="1325880"/>
              <a:ext cx="237744" cy="182880"/>
            </a:xfrm>
            <a:prstGeom prst="rightArrow">
              <a:avLst/>
            </a:prstGeom>
            <a:solidFill>
              <a:schemeClr val="bg1">
                <a:lumMod val="75000"/>
              </a:schemeClr>
            </a:solidFill>
            <a:ln w="12700" cap="flat" cmpd="sng" algn="ctr">
              <a:noFill/>
              <a:prstDash val="solid"/>
              <a:round/>
              <a:headEnd type="none" w="sm" len="sm"/>
              <a:tailEnd type="none" w="sm" len="sm"/>
            </a:ln>
            <a:effectLst>
              <a:outerShdw blurRad="50800" dist="38100" dir="2700000" algn="tl" rotWithShape="0">
                <a:prstClr val="black">
                  <a:alpha val="60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dirty="0" smtClean="0">
                <a:ln>
                  <a:noFill/>
                </a:ln>
                <a:solidFill>
                  <a:schemeClr val="tx1"/>
                </a:solidFill>
                <a:effectLst/>
                <a:latin typeface="Arial" charset="0"/>
              </a:endParaRPr>
            </a:p>
          </p:txBody>
        </p:sp>
        <p:sp>
          <p:nvSpPr>
            <p:cNvPr id="166" name="Right Arrow 165"/>
            <p:cNvSpPr/>
            <p:nvPr/>
          </p:nvSpPr>
          <p:spPr bwMode="auto">
            <a:xfrm>
              <a:off x="7315200" y="1325880"/>
              <a:ext cx="237744" cy="182880"/>
            </a:xfrm>
            <a:prstGeom prst="rightArrow">
              <a:avLst/>
            </a:prstGeom>
            <a:solidFill>
              <a:schemeClr val="bg1">
                <a:lumMod val="75000"/>
              </a:schemeClr>
            </a:solidFill>
            <a:ln w="12700" cap="flat" cmpd="sng" algn="ctr">
              <a:noFill/>
              <a:prstDash val="solid"/>
              <a:round/>
              <a:headEnd type="none" w="sm" len="sm"/>
              <a:tailEnd type="none" w="sm" len="sm"/>
            </a:ln>
            <a:effectLst>
              <a:outerShdw blurRad="50800" dist="38100" dir="2700000" algn="tl" rotWithShape="0">
                <a:prstClr val="black">
                  <a:alpha val="60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dirty="0" smtClean="0">
                <a:ln>
                  <a:noFill/>
                </a:ln>
                <a:solidFill>
                  <a:schemeClr val="tx1"/>
                </a:solidFill>
                <a:effectLst/>
                <a:latin typeface="Arial" charset="0"/>
              </a:endParaRPr>
            </a:p>
          </p:txBody>
        </p:sp>
        <p:sp>
          <p:nvSpPr>
            <p:cNvPr id="167" name="Rectangle 166"/>
            <p:cNvSpPr/>
            <p:nvPr/>
          </p:nvSpPr>
          <p:spPr bwMode="auto">
            <a:xfrm>
              <a:off x="1981200" y="1066800"/>
              <a:ext cx="3276600" cy="685800"/>
            </a:xfrm>
            <a:prstGeom prst="rect">
              <a:avLst/>
            </a:prstGeom>
            <a:noFill/>
            <a:ln w="12700" cap="flat" cmpd="sng" algn="ctr">
              <a:solidFill>
                <a:srgbClr val="0D3059"/>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b="1" i="0" u="none" strike="noStrike" cap="none" normalizeH="0" baseline="0" dirty="0" smtClean="0">
                <a:ln>
                  <a:noFill/>
                </a:ln>
                <a:solidFill>
                  <a:schemeClr val="tx1"/>
                </a:solidFill>
                <a:effectLst/>
                <a:latin typeface="Arial" pitchFamily="-110" charset="0"/>
              </a:endParaRPr>
            </a:p>
          </p:txBody>
        </p:sp>
        <p:sp>
          <p:nvSpPr>
            <p:cNvPr id="168" name="Rectangle 167"/>
            <p:cNvSpPr/>
            <p:nvPr/>
          </p:nvSpPr>
          <p:spPr bwMode="auto">
            <a:xfrm>
              <a:off x="2590800" y="971739"/>
              <a:ext cx="2057400" cy="152400"/>
            </a:xfrm>
            <a:prstGeom prst="rect">
              <a:avLst/>
            </a:prstGeom>
            <a:solidFill>
              <a:srgbClr val="FFFFFF"/>
            </a:solidFill>
            <a:ln w="12700" cap="flat" cmpd="sng" algn="ctr">
              <a:no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900" b="1" i="0" u="none" strike="noStrike" cap="none" normalizeH="0" baseline="0" dirty="0" smtClean="0">
                  <a:ln>
                    <a:noFill/>
                  </a:ln>
                  <a:solidFill>
                    <a:srgbClr val="0D3059"/>
                  </a:solidFill>
                  <a:effectLst/>
                  <a:latin typeface="Arial" pitchFamily="-110" charset="0"/>
                </a:rPr>
                <a:t>DIMENSIONALITY REDUCTION</a:t>
              </a:r>
            </a:p>
          </p:txBody>
        </p:sp>
      </p:grpSp>
      <p:sp>
        <p:nvSpPr>
          <p:cNvPr id="169" name="Text Box 20"/>
          <p:cNvSpPr txBox="1">
            <a:spLocks noChangeArrowheads="1"/>
          </p:cNvSpPr>
          <p:nvPr/>
        </p:nvSpPr>
        <p:spPr bwMode="auto">
          <a:xfrm>
            <a:off x="1090613" y="6161088"/>
            <a:ext cx="6986587" cy="215444"/>
          </a:xfrm>
          <a:prstGeom prst="rect">
            <a:avLst/>
          </a:prstGeom>
          <a:noFill/>
          <a:ln w="12700">
            <a:noFill/>
            <a:miter lim="800000"/>
            <a:headEnd type="none" w="sm" len="sm"/>
            <a:tailEnd type="none" w="sm" len="sm"/>
          </a:ln>
        </p:spPr>
        <p:txBody>
          <a:bodyPr wrap="square">
            <a:spAutoFit/>
          </a:bodyPr>
          <a:lstStyle/>
          <a:p>
            <a:pPr defTabSz="914400" eaLnBrk="0" hangingPunct="0">
              <a:spcBef>
                <a:spcPct val="50000"/>
              </a:spcBef>
            </a:pPr>
            <a:r>
              <a:rPr lang="en-US" sz="800" b="1" dirty="0" smtClean="0"/>
              <a:t>*E.A. </a:t>
            </a:r>
            <a:r>
              <a:rPr lang="en-US" sz="800" b="1" dirty="0" err="1" smtClean="0"/>
              <a:t>Leicht</a:t>
            </a:r>
            <a:r>
              <a:rPr lang="en-US" sz="800" b="1" dirty="0" smtClean="0"/>
              <a:t> and M.E.J. Newman</a:t>
            </a:r>
            <a:r>
              <a:rPr lang="en-US" sz="800" b="1" dirty="0"/>
              <a:t>,</a:t>
            </a:r>
            <a:r>
              <a:rPr lang="en-US" sz="800" b="1" dirty="0" smtClean="0"/>
              <a:t> “Community Structure in Directed Networks,” Phys. Rev. </a:t>
            </a:r>
            <a:r>
              <a:rPr lang="en-US" sz="800" b="1" dirty="0" err="1" smtClean="0"/>
              <a:t>Lett</a:t>
            </a:r>
            <a:r>
              <a:rPr lang="en-US" sz="800" b="1" dirty="0" smtClean="0"/>
              <a:t>., vol. 100, no. 11, pp. 118703-(1-4), Mar 2008.</a:t>
            </a:r>
            <a:endParaRPr lang="en-US" sz="800" b="1" dirty="0"/>
          </a:p>
        </p:txBody>
      </p:sp>
    </p:spTree>
    <p:extLst>
      <p:ext uri="{BB962C8B-B14F-4D97-AF65-F5344CB8AC3E}">
        <p14:creationId xmlns:p14="http://schemas.microsoft.com/office/powerpoint/2010/main" xmlns="" val="2310980514"/>
      </p:ext>
    </p:extLst>
  </p:cSld>
  <p:clrMapOvr>
    <a:masterClrMapping/>
  </p:clrMapOvr>
  <p:timing>
    <p:tnLst>
      <p:par>
        <p:cTn id="1" dur="indefinite" restart="never" nodeType="tmRoot"/>
      </p:par>
    </p:tnLst>
  </p:timing>
</p:sld>
</file>

<file path=ppt/theme/theme1.xml><?xml version="1.0" encoding="utf-8"?>
<a:theme xmlns:a="http://schemas.openxmlformats.org/drawingml/2006/main" name="Lincoln_2012_v1">
  <a:themeElements>
    <a:clrScheme name="Custom 1 1">
      <a:dk1>
        <a:srgbClr val="000000"/>
      </a:dk1>
      <a:lt1>
        <a:srgbClr val="FFFFFF"/>
      </a:lt1>
      <a:dk2>
        <a:srgbClr val="000000"/>
      </a:dk2>
      <a:lt2>
        <a:srgbClr val="919191"/>
      </a:lt2>
      <a:accent1>
        <a:srgbClr val="618FFD"/>
      </a:accent1>
      <a:accent2>
        <a:srgbClr val="00AE00"/>
      </a:accent2>
      <a:accent3>
        <a:srgbClr val="FFFFFF"/>
      </a:accent3>
      <a:accent4>
        <a:srgbClr val="003767"/>
      </a:accent4>
      <a:accent5>
        <a:srgbClr val="D2DCF2"/>
      </a:accent5>
      <a:accent6>
        <a:srgbClr val="009D00"/>
      </a:accent6>
      <a:hlink>
        <a:srgbClr val="FC0128"/>
      </a:hlink>
      <a:folHlink>
        <a:srgbClr val="CECECE"/>
      </a:folHlink>
    </a:clrScheme>
    <a:fontScheme name="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5"/>
        </a:solidFill>
        <a:ln w="12700" cap="flat" cmpd="sng" algn="ctr">
          <a:solidFill>
            <a:schemeClr val="tx1"/>
          </a:solidFill>
          <a:prstDash val="solid"/>
          <a:round/>
          <a:headEnd type="none" w="sm" len="sm"/>
          <a:tailEnd type="none" w="sm" len="sm"/>
        </a:ln>
        <a:effectLst/>
      </a:spPr>
      <a:bodyPr vert="horz" wrap="square" lIns="91440" tIns="45720" rIns="91440" bIns="45720" numCol="1" rtlCol="0"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sz="1400" b="1" i="0" u="none" strike="noStrike" cap="none" normalizeH="0" baseline="0" dirty="0" smtClean="0">
            <a:ln>
              <a:noFill/>
            </a:ln>
            <a:solidFill>
              <a:schemeClr val="tx1"/>
            </a:solidFill>
            <a:effectLst/>
            <a:latin typeface="Arial" pitchFamily="-110" charset="0"/>
          </a:defRPr>
        </a:defPPr>
      </a:lstStyle>
    </a:spDef>
    <a:lnDef>
      <a:spPr bwMode="auto">
        <a:solidFill>
          <a:schemeClr val="accent1"/>
        </a:solidFill>
        <a:ln w="12700" cap="flat" cmpd="sng" algn="ctr">
          <a:solidFill>
            <a:schemeClr val="tx1"/>
          </a:solidFill>
          <a:prstDash val="solid"/>
          <a:round/>
          <a:headEnd type="none" w="sm" len="sm"/>
          <a:tailEnd type="none" w="sm" len="sm"/>
        </a:ln>
        <a:effectLst/>
      </a:spPr>
      <a:bodyPr/>
      <a:lstStyle/>
    </a:lnDef>
    <a:txDef>
      <a:spPr>
        <a:noFill/>
      </a:spPr>
      <a:bodyPr wrap="square" rtlCol="0">
        <a:spAutoFit/>
      </a:bodyPr>
      <a:lstStyle>
        <a:defPPr algn="ctr">
          <a:defRPr sz="1400" b="1" dirty="0"/>
        </a:defPPr>
      </a:lstStyle>
    </a:txDef>
  </a:objectDefaults>
  <a:extraClrSchemeLst>
    <a:extraClrScheme>
      <a:clrScheme name="Office Theme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Lincoln_2012_v1.potx</Template>
  <TotalTime>29058</TotalTime>
  <Pages>1</Pages>
  <Words>4108</Words>
  <Application>Microsoft Office PowerPoint</Application>
  <PresentationFormat>On-screen Show (4:3)</PresentationFormat>
  <Paragraphs>620</Paragraphs>
  <Slides>29</Slides>
  <Notes>28</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29</vt:i4>
      </vt:variant>
    </vt:vector>
  </HeadingPairs>
  <TitlesOfParts>
    <vt:vector size="31" baseType="lpstr">
      <vt:lpstr>Lincoln_2012_v1</vt:lpstr>
      <vt:lpstr>Equation</vt:lpstr>
      <vt:lpstr>Benchmarking Parallel Eigen Decomposition for Residuals Analysis of Very Large Graphs</vt:lpstr>
      <vt:lpstr>Outline</vt:lpstr>
      <vt:lpstr>Application of Very Large Graph Analysis</vt:lpstr>
      <vt:lpstr>Approach: Analysis of Graph Residuals</vt:lpstr>
      <vt:lpstr>Processing Chain</vt:lpstr>
      <vt:lpstr>Focus: Dimensionality Reduction</vt:lpstr>
      <vt:lpstr>Outline</vt:lpstr>
      <vt:lpstr>Directed Graph Basics</vt:lpstr>
      <vt:lpstr>Modularity for Directed Graphs*</vt:lpstr>
      <vt:lpstr>Dimensionality Reduction</vt:lpstr>
      <vt:lpstr>Computational Scaling</vt:lpstr>
      <vt:lpstr>Outline</vt:lpstr>
      <vt:lpstr>SLEPc Overview</vt:lpstr>
      <vt:lpstr>Implementing Eigen Decomposition of the Modularity Matrix using SLEPc</vt:lpstr>
      <vt:lpstr>PETSc y = Bx  Parallel Mapping 4 Processor Example</vt:lpstr>
      <vt:lpstr>PETSc y = Bx  Parallel Mapping 4 Processor Example</vt:lpstr>
      <vt:lpstr>PETSc y = Bx  Parallel Mapping 4 Processor Example</vt:lpstr>
      <vt:lpstr>PETSc y = Bx  Parallel Mapping 4 Processor Example</vt:lpstr>
      <vt:lpstr>Outline</vt:lpstr>
      <vt:lpstr>Overview of Experiments</vt:lpstr>
      <vt:lpstr>Results SLEPc vs. MATLAB Average Execution Time</vt:lpstr>
      <vt:lpstr>Results SLEPc 64 Node Average Execution Time</vt:lpstr>
      <vt:lpstr>Results Effect of Processor Count on Execution Time</vt:lpstr>
      <vt:lpstr>Outline</vt:lpstr>
      <vt:lpstr>Summary</vt:lpstr>
      <vt:lpstr>Potential Future Work</vt:lpstr>
      <vt:lpstr>Backup</vt:lpstr>
      <vt:lpstr>Graph Model Construction</vt:lpstr>
      <vt:lpstr>Readily Available Free Parallel Eigensolvers*</vt:lpstr>
    </vt:vector>
  </TitlesOfParts>
  <Company>Group 18</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Ed Sullivan</dc:creator>
  <cp:lastModifiedBy>Authorized User</cp:lastModifiedBy>
  <cp:revision>224</cp:revision>
  <cp:lastPrinted>2012-06-12T16:55:44Z</cp:lastPrinted>
  <dcterms:created xsi:type="dcterms:W3CDTF">2008-05-27T20:28:58Z</dcterms:created>
  <dcterms:modified xsi:type="dcterms:W3CDTF">2012-09-06T15:51:37Z</dcterms:modified>
</cp:coreProperties>
</file>