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5" r:id="rId4"/>
    <p:sldId id="258" r:id="rId5"/>
    <p:sldId id="276" r:id="rId6"/>
    <p:sldId id="278" r:id="rId7"/>
    <p:sldId id="277" r:id="rId8"/>
    <p:sldId id="291" r:id="rId9"/>
    <p:sldId id="282" r:id="rId10"/>
    <p:sldId id="288" r:id="rId11"/>
    <p:sldId id="280" r:id="rId12"/>
    <p:sldId id="281" r:id="rId13"/>
    <p:sldId id="284" r:id="rId14"/>
    <p:sldId id="289" r:id="rId15"/>
    <p:sldId id="290" r:id="rId16"/>
    <p:sldId id="292" r:id="rId17"/>
    <p:sldId id="286" r:id="rId18"/>
    <p:sldId id="261" r:id="rId19"/>
    <p:sldId id="262" r:id="rId20"/>
    <p:sldId id="26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87" autoAdjust="0"/>
    <p:restoredTop sz="94660" autoAdjust="0"/>
  </p:normalViewPr>
  <p:slideViewPr>
    <p:cSldViewPr>
      <p:cViewPr>
        <p:scale>
          <a:sx n="125" d="100"/>
          <a:sy n="125" d="100"/>
        </p:scale>
        <p:origin x="-122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2831D3-0E78-4770-844E-5A1393DCED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SPAWAR_PAC_PPT_cover5_v2-FINA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31445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/>
          <a:lstStyle>
            <a:lvl1pPr marL="0" indent="0" algn="ctr">
              <a:buFont typeface="Lucida Grande" pitchFamily="-106" charset="0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Distribution statement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4044D-DA88-4C96-B868-4C44874949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6202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6202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Distribution statement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7BF7E-BE9E-49A1-9AAB-B91D64A3C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Distribution statement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12815-406A-459B-9400-C2C77F5CE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Distribution statement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288BD-4428-4EF3-B602-2BAE67392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Distribution statement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313CB-37A4-49E6-8EBB-410BA0EB7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Distribution statement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C09B8-212E-4DFF-BDEE-625BD632F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Distribution statement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959A9-69D9-422F-BB4F-17B8CCF2BF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F3C6E-5FB1-481F-A672-1E83875871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Distribution statement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49811-1825-4D6D-B7B2-1EEA6EC35C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Distribution statement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F67DB-1DA0-4ABA-89F5-6ED116D24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SPAWAR_PAC_PPT_template8_interior-FINAL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98438"/>
            <a:ext cx="7467600" cy="868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9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6619875"/>
            <a:ext cx="842963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14563" y="6619875"/>
            <a:ext cx="51054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r>
              <a:rPr lang="en-US"/>
              <a:t>Distribution statement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5175" y="6619875"/>
            <a:ext cx="5334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fld id="{449CE4E8-AAD2-4E24-854A-61D0906221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2F5F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2F5F"/>
          </a:solidFill>
          <a:latin typeface="Arial Narrow" pitchFamily="34" charset="0"/>
          <a:ea typeface="ＭＳ Ｐゴシック" pitchFamily="-106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2F5F"/>
          </a:solidFill>
          <a:latin typeface="Arial Narrow" pitchFamily="34" charset="0"/>
          <a:ea typeface="ＭＳ Ｐゴシック" pitchFamily="-106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2F5F"/>
          </a:solidFill>
          <a:latin typeface="Arial Narrow" pitchFamily="34" charset="0"/>
          <a:ea typeface="ＭＳ Ｐゴシック" pitchFamily="-106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2F5F"/>
          </a:solidFill>
          <a:latin typeface="Arial Narrow" pitchFamily="34" charset="0"/>
          <a:ea typeface="ＭＳ Ｐゴシック" pitchFamily="-106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2F5F"/>
          </a:solidFill>
          <a:latin typeface="Arial Narrow" pitchFamily="34" charset="0"/>
          <a:ea typeface="ＭＳ Ｐゴシック" pitchFamily="-106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2F5F"/>
          </a:solidFill>
          <a:latin typeface="Arial Narrow" pitchFamily="34" charset="0"/>
          <a:ea typeface="ＭＳ Ｐゴシック" pitchFamily="-106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2F5F"/>
          </a:solidFill>
          <a:latin typeface="Arial Narrow" pitchFamily="34" charset="0"/>
          <a:ea typeface="ＭＳ Ｐゴシック" pitchFamily="-106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2F5F"/>
          </a:solidFill>
          <a:latin typeface="Arial Narrow" pitchFamily="34" charset="0"/>
          <a:ea typeface="ＭＳ Ｐゴシック" pitchFamily="-106" charset="-128"/>
        </a:defRPr>
      </a:lvl9pPr>
    </p:titleStyle>
    <p:bodyStyle>
      <a:lvl1pPr marL="400050" indent="-400050" algn="l" defTabSz="457200" rtl="0" fontAlgn="base">
        <a:lnSpc>
          <a:spcPct val="90000"/>
        </a:lnSpc>
        <a:spcBef>
          <a:spcPts val="600"/>
        </a:spcBef>
        <a:spcAft>
          <a:spcPct val="0"/>
        </a:spcAft>
        <a:buSzPct val="91000"/>
        <a:buFont typeface="Lucida Grande" pitchFamily="-106" charset="0"/>
        <a:buChar char="▼"/>
        <a:defRPr sz="2800">
          <a:solidFill>
            <a:srgbClr val="002F5F"/>
          </a:solidFill>
          <a:latin typeface="+mn-lt"/>
          <a:ea typeface="+mn-ea"/>
          <a:cs typeface="+mn-cs"/>
        </a:defRPr>
      </a:lvl1pPr>
      <a:lvl2pPr marL="695325" indent="-293688" algn="l" defTabSz="457200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002F5F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000125" indent="-295275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2F5F"/>
        </a:buClr>
        <a:buFont typeface="Lucida Grande" pitchFamily="-106" charset="0"/>
        <a:buChar char="−"/>
        <a:defRPr sz="2400">
          <a:solidFill>
            <a:schemeClr val="tx1"/>
          </a:solidFill>
          <a:latin typeface="+mn-lt"/>
          <a:ea typeface="+mn-ea"/>
        </a:defRPr>
      </a:lvl3pPr>
      <a:lvl4pPr marL="1601788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2F5F"/>
        </a:buClr>
        <a:buFont typeface="Lucida Grande" pitchFamily="-106" charset="0"/>
        <a:buChar char="−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2F5F"/>
        </a:buClr>
        <a:buFont typeface="Lucida Grande" pitchFamily="-106" charset="0"/>
        <a:buChar char="−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2F5F"/>
        </a:buClr>
        <a:buFont typeface="Lucida Grande" pitchFamily="-106" charset="0"/>
        <a:buChar char="−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2F5F"/>
        </a:buClr>
        <a:buFont typeface="Lucida Grande" pitchFamily="-106" charset="0"/>
        <a:buChar char="−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2F5F"/>
        </a:buClr>
        <a:buFont typeface="Lucida Grande" pitchFamily="-106" charset="0"/>
        <a:buChar char="−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2F5F"/>
        </a:buClr>
        <a:buFont typeface="Lucida Grande" pitchFamily="-106" charset="0"/>
        <a:buChar char="−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 Purpose Computing on Graphics Processing Units: Optimization Strategy</a:t>
            </a: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60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Henry Au</a:t>
            </a:r>
          </a:p>
          <a:p>
            <a:r>
              <a:rPr lang="en-US" dirty="0" smtClean="0"/>
              <a:t>Space and Naval Warfare Center Pacific</a:t>
            </a:r>
            <a:endParaRPr lang="en-US" dirty="0"/>
          </a:p>
          <a:p>
            <a:r>
              <a:rPr lang="en-US" dirty="0" smtClean="0"/>
              <a:t>henry.au@navy.mil</a:t>
            </a:r>
            <a:endParaRPr lang="en-US" dirty="0"/>
          </a:p>
          <a:p>
            <a:r>
              <a:rPr lang="en-US" dirty="0" smtClean="0"/>
              <a:t>09/12/12</a:t>
            </a:r>
            <a:endParaRPr lang="en-US" dirty="0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295400" y="6629400"/>
            <a:ext cx="784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  <a:latin typeface="Arial Narrow" pitchFamily="34" charset="0"/>
                <a:ea typeface="ＭＳ Ｐゴシック" pitchFamily="-106" charset="-128"/>
              </a:rPr>
              <a:t>Distribution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Occupancy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enough threads are operating at the same time</a:t>
            </a:r>
          </a:p>
          <a:p>
            <a:pPr lvl="1"/>
            <a:r>
              <a:rPr lang="en-US" dirty="0" smtClean="0"/>
              <a:t>256 threads per block </a:t>
            </a:r>
          </a:p>
          <a:p>
            <a:pPr lvl="1"/>
            <a:r>
              <a:rPr lang="en-US" dirty="0" smtClean="0"/>
              <a:t>Max 1024 threads per block</a:t>
            </a:r>
          </a:p>
          <a:p>
            <a:pPr lvl="1"/>
            <a:r>
              <a:rPr lang="en-US" dirty="0" smtClean="0"/>
              <a:t>Monitor occupancy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600200" y="3154712"/>
          <a:ext cx="6324600" cy="3322287"/>
        </p:xfrm>
        <a:graphic>
          <a:graphicData uri="http://schemas.openxmlformats.org/presentationml/2006/ole">
            <p:oleObj spid="_x0000_s38916" name="Chart" r:id="rId3" imgW="8848745" imgH="46482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Locked Host Memory</a:t>
            </a:r>
          </a:p>
          <a:p>
            <a:pPr lvl="1"/>
            <a:r>
              <a:rPr lang="en-US" dirty="0" err="1" smtClean="0"/>
              <a:t>cudaHostAlloc</a:t>
            </a:r>
            <a:r>
              <a:rPr lang="en-US" dirty="0" smtClean="0"/>
              <a:t>() vs. </a:t>
            </a:r>
            <a:r>
              <a:rPr lang="en-US" dirty="0" err="1" smtClean="0"/>
              <a:t>malloc</a:t>
            </a:r>
            <a:r>
              <a:rPr lang="en-US" dirty="0" smtClean="0"/>
              <a:t> vs. new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0"/>
            <a:ext cx="6858000" cy="406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 Structure Non-Optimized</a:t>
            </a:r>
          </a:p>
          <a:p>
            <a:pPr lvl="1"/>
            <a:r>
              <a:rPr lang="en-US" dirty="0" smtClean="0"/>
              <a:t>Processing time: 49.5ms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57400" y="2438400"/>
          <a:ext cx="5334000" cy="1752600"/>
        </p:xfrm>
        <a:graphic>
          <a:graphicData uri="http://schemas.openxmlformats.org/drawingml/2006/table">
            <a:tbl>
              <a:tblPr/>
              <a:tblGrid>
                <a:gridCol w="5334000"/>
              </a:tblGrid>
              <a:tr h="1752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(dataA0, stream0,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HostToDevice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(dataB0, stream0,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HostToDevice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kernel&lt;&lt;&lt; blocks, threads, stream0&gt;&gt;&gt;(result0, dataA0, dataB0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(result0, stream0,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DeviceToHost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(dataA1, stream1,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HostToDevice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(dataB1, stream1,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HostToDevice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kernel&lt;&lt;&lt;blocks, threads, stream1&gt;&gt;&gt;(result1, dataA1, dataB1)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(result1, stream1,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DeviceToHost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4495800"/>
            <a:ext cx="8991600" cy="122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 Structure Optimized</a:t>
            </a:r>
          </a:p>
          <a:p>
            <a:pPr lvl="1"/>
            <a:r>
              <a:rPr lang="en-US" dirty="0" smtClean="0"/>
              <a:t>Processing time: 49.4ms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33600" y="2438400"/>
          <a:ext cx="4876800" cy="1752600"/>
        </p:xfrm>
        <a:graphic>
          <a:graphicData uri="http://schemas.openxmlformats.org/drawingml/2006/table">
            <a:tbl>
              <a:tblPr/>
              <a:tblGrid>
                <a:gridCol w="4876800"/>
              </a:tblGrid>
              <a:tr h="1752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(dataA0, stream0,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HostToDevice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(dataA1, stream1,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HostToDevice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(dataB0, stream0,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HostToDevice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(dataB1, stream1,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HostToDevice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kernel&lt;&lt;&lt; blocks, threads, stream0&gt;&gt;&gt;(result0, dataA0, dataB0)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kernel&lt;&lt;&lt;blocks, threads, stream1&gt;&gt;&gt;(result1, dataA1, dataB1)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(result0, stream0,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DeviceToHost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(result1, stream1,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DeviceToHost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495800"/>
            <a:ext cx="8839200" cy="109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 Structure Optimized &amp; Modified</a:t>
            </a:r>
          </a:p>
          <a:p>
            <a:pPr lvl="1"/>
            <a:r>
              <a:rPr lang="en-US" dirty="0" smtClean="0"/>
              <a:t>Processing time: 41.1ms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0" y="2438400"/>
          <a:ext cx="4953000" cy="1828800"/>
        </p:xfrm>
        <a:graphic>
          <a:graphicData uri="http://schemas.openxmlformats.org/drawingml/2006/table">
            <a:tbl>
              <a:tblPr/>
              <a:tblGrid>
                <a:gridCol w="4953000"/>
              </a:tblGrid>
              <a:tr h="1828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(dataA0, stream0,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HostToDevice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(dataA1, stream1,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HostToDevice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(dataB0, stream0,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HostToDevice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(dataB1, stream1,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HostToDevice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kernel&lt;&lt;&lt; blocks, threads, stream0&gt;&gt;&gt;(result0, dataA0, dataB0)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(result0, stream0,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DeviceToHost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kernel&lt;&lt;&lt;blocks, threads, stream1&gt;&gt;&gt;(result1, dataA1, dataB1)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cudaMemcpyAsync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(result1, stream1,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DeviceToHost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4495800"/>
            <a:ext cx="8991600" cy="125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 Structure not always beneficial</a:t>
            </a:r>
          </a:p>
          <a:p>
            <a:pPr lvl="1"/>
            <a:r>
              <a:rPr lang="en-US" dirty="0" smtClean="0"/>
              <a:t>Overhead could result in performance reduction</a:t>
            </a:r>
          </a:p>
          <a:p>
            <a:pPr lvl="1"/>
            <a:r>
              <a:rPr lang="en-US" dirty="0" smtClean="0"/>
              <a:t>Profile to determine kernel execution vs. data transfer</a:t>
            </a:r>
          </a:p>
          <a:p>
            <a:pPr lvl="2"/>
            <a:r>
              <a:rPr lang="en-US" dirty="0" smtClean="0"/>
              <a:t>NVIDIA Visual Profiler</a:t>
            </a:r>
          </a:p>
          <a:p>
            <a:pPr lvl="2"/>
            <a:r>
              <a:rPr lang="en-US" dirty="0" err="1" smtClean="0"/>
              <a:t>cudaEventRecord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657600"/>
            <a:ext cx="8814297" cy="1694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2057400" y="3886200"/>
          <a:ext cx="5451377" cy="2834246"/>
        </p:xfrm>
        <a:graphic>
          <a:graphicData uri="http://schemas.openxmlformats.org/presentationml/2006/ole">
            <p:oleObj spid="_x0000_s67586" name="Chart" r:id="rId3" imgW="8848745" imgH="4600643" progId="Excel.Sheet.8">
              <p:embed/>
            </p:oleObj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2970044"/>
          </a:xfrm>
        </p:spPr>
        <p:txBody>
          <a:bodyPr>
            <a:normAutofit/>
          </a:bodyPr>
          <a:lstStyle/>
          <a:p>
            <a:r>
              <a:rPr lang="en-US" dirty="0" smtClean="0"/>
              <a:t>Optimization Stages</a:t>
            </a:r>
          </a:p>
          <a:p>
            <a:pPr lvl="1"/>
            <a:r>
              <a:rPr lang="en-US" dirty="0" smtClean="0"/>
              <a:t>0: No Optimizations 			(65 FPS)</a:t>
            </a:r>
          </a:p>
          <a:p>
            <a:pPr lvl="1"/>
            <a:r>
              <a:rPr lang="en-US" dirty="0" smtClean="0"/>
              <a:t>1: Page Locking Memory 		(67 FPS)</a:t>
            </a:r>
          </a:p>
          <a:p>
            <a:pPr lvl="1"/>
            <a:r>
              <a:rPr lang="en-US" dirty="0" smtClean="0"/>
              <a:t>2: Asynchronous GPU calls 	(81 FPS)</a:t>
            </a:r>
          </a:p>
          <a:p>
            <a:pPr lvl="1"/>
            <a:r>
              <a:rPr lang="en-US" dirty="0" smtClean="0"/>
              <a:t>3: Non-optimized Streaming 	(82 FPS)</a:t>
            </a:r>
          </a:p>
          <a:p>
            <a:pPr lvl="1"/>
            <a:r>
              <a:rPr lang="en-US" dirty="0" smtClean="0"/>
              <a:t>4: Optimized Streaming 		(85 FPS)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ALF CPU vs. GPU Processing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08072" y="1905000"/>
          <a:ext cx="7978728" cy="4672151"/>
        </p:xfrm>
        <a:graphic>
          <a:graphicData uri="http://schemas.openxmlformats.org/presentationml/2006/ole">
            <p:oleObj spid="_x0000_s1028" name="Chart" r:id="rId3" imgW="8848745" imgH="51816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various thread per block allocations</a:t>
            </a:r>
          </a:p>
          <a:p>
            <a:r>
              <a:rPr lang="en-US" dirty="0" smtClean="0"/>
              <a:t>Use page locked memory for data transfers</a:t>
            </a:r>
          </a:p>
          <a:p>
            <a:pPr lvl="1"/>
            <a:r>
              <a:rPr lang="en-US" dirty="0" smtClean="0"/>
              <a:t>Asynchronous memory transfer and non-blocking calls</a:t>
            </a:r>
          </a:p>
          <a:p>
            <a:r>
              <a:rPr lang="en-US" dirty="0" smtClean="0"/>
              <a:t>Ensure proper coordination of streams</a:t>
            </a:r>
          </a:p>
          <a:p>
            <a:pPr lvl="1"/>
            <a:r>
              <a:rPr lang="en-US" dirty="0" smtClean="0"/>
              <a:t>Data Parallelism and Task Parallelism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122" name="Picture 2" descr="C:\Users\hau\Documents\ALF GPU Image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734571"/>
            <a:ext cx="8001000" cy="2666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31242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NVIDIA’s CUDA</a:t>
            </a:r>
          </a:p>
          <a:p>
            <a:r>
              <a:rPr lang="en-US" dirty="0" smtClean="0"/>
              <a:t>Decomposition &amp; Porting</a:t>
            </a:r>
          </a:p>
          <a:p>
            <a:r>
              <a:rPr lang="en-US" dirty="0" smtClean="0"/>
              <a:t>CUDA Optimizations</a:t>
            </a:r>
          </a:p>
          <a:p>
            <a:r>
              <a:rPr lang="en-US" dirty="0" smtClean="0"/>
              <a:t>GPU 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886200"/>
            <a:ext cx="6019800" cy="2481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Amdahl, G., "Validity of the single processor approach to achieving large scale computing capabilities." </a:t>
            </a:r>
            <a:r>
              <a:rPr lang="en-US" i="1" dirty="0" smtClean="0"/>
              <a:t>AFIPS Spring Joint Computer Conference</a:t>
            </a:r>
            <a:r>
              <a:rPr lang="en-US" dirty="0" smtClean="0"/>
              <a:t>, 1976.</a:t>
            </a:r>
          </a:p>
          <a:p>
            <a:r>
              <a:rPr lang="en-US" dirty="0" smtClean="0"/>
              <a:t>CUDA C Best Practices Guide </a:t>
            </a:r>
            <a:r>
              <a:rPr lang="en-US" dirty="0" err="1" smtClean="0"/>
              <a:t>Ver</a:t>
            </a:r>
            <a:r>
              <a:rPr lang="en-US" dirty="0" smtClean="0"/>
              <a:t> 4.0, </a:t>
            </a:r>
            <a:r>
              <a:rPr lang="en-US" smtClean="0"/>
              <a:t>5/2011</a:t>
            </a:r>
            <a:r>
              <a:rPr lang="en-US" smtClean="0"/>
              <a:t>.</a:t>
            </a:r>
            <a:endParaRPr lang="en-US" smtClean="0"/>
          </a:p>
          <a:p>
            <a:r>
              <a:rPr lang="en-US" dirty="0" smtClean="0"/>
              <a:t>Gustafson</a:t>
            </a:r>
            <a:r>
              <a:rPr lang="en-US" dirty="0" smtClean="0"/>
              <a:t>, J., "Reevaluating Amdahl's Law." </a:t>
            </a:r>
            <a:r>
              <a:rPr lang="en-US" i="1" dirty="0" smtClean="0"/>
              <a:t>Communications of the ACM</a:t>
            </a:r>
            <a:r>
              <a:rPr lang="en-US" dirty="0" smtClean="0"/>
              <a:t>, Vol. 31 Number 5, May 1988.</a:t>
            </a:r>
          </a:p>
          <a:p>
            <a:r>
              <a:rPr lang="en-US" dirty="0" smtClean="0"/>
              <a:t>Jason </a:t>
            </a:r>
            <a:r>
              <a:rPr lang="en-US" dirty="0"/>
              <a:t>Sanders, Edward </a:t>
            </a:r>
            <a:r>
              <a:rPr lang="en-US" dirty="0" err="1"/>
              <a:t>Kandrot</a:t>
            </a:r>
            <a:r>
              <a:rPr lang="en-US" dirty="0"/>
              <a:t>.  CUDA By Example, An Introduction to General-Purpose GPU Programming. Addison-Wesley. Copyright NVIDIA Corporation 2011</a:t>
            </a:r>
            <a:r>
              <a:rPr lang="en-US" dirty="0" smtClean="0"/>
              <a:t>.</a:t>
            </a:r>
          </a:p>
          <a:p>
            <a:r>
              <a:rPr lang="it-IT" dirty="0" smtClean="0"/>
              <a:t>NVIDIA CUDA Programming Guide Ver 4.0, 5/6/2011.</a:t>
            </a:r>
          </a:p>
          <a:p>
            <a:r>
              <a:rPr lang="en-US" dirty="0" smtClean="0"/>
              <a:t>Tau-User Guide. Department of Computer and Information Science, University of Oregon Advanced Computing Laboratory. 2011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105400" cy="5029200"/>
          </a:xfrm>
        </p:spPr>
        <p:txBody>
          <a:bodyPr/>
          <a:lstStyle/>
          <a:p>
            <a:r>
              <a:rPr lang="en-US" dirty="0" smtClean="0"/>
              <a:t>Parallel Programming on GPUs</a:t>
            </a:r>
          </a:p>
          <a:p>
            <a:pPr lvl="1"/>
            <a:r>
              <a:rPr lang="en-US" dirty="0" smtClean="0"/>
              <a:t>General-Purpose Computation on Graphics Processing Units (GPGPU)</a:t>
            </a:r>
          </a:p>
          <a:p>
            <a:pPr lvl="1"/>
            <a:r>
              <a:rPr lang="en-US" dirty="0" smtClean="0"/>
              <a:t>Compute Unified Device Architecture (CUDA)</a:t>
            </a:r>
          </a:p>
          <a:p>
            <a:pPr lvl="1"/>
            <a:r>
              <a:rPr lang="en-US" dirty="0" smtClean="0"/>
              <a:t>Open Computing Language (</a:t>
            </a:r>
            <a:r>
              <a:rPr lang="en-US" dirty="0" err="1" smtClean="0"/>
              <a:t>OpenCL</a:t>
            </a:r>
            <a:r>
              <a:rPr lang="en-US" baseline="30000" dirty="0" err="1" smtClean="0"/>
              <a:t>TM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 descr="http://upload.wikimedia.org/wikipedia/commons/5/59/CUDA_processing_flow_%28En%2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7572" y="3009901"/>
            <a:ext cx="3507828" cy="3390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GPUs vs. CPUs</a:t>
            </a:r>
          </a:p>
          <a:p>
            <a:pPr lvl="1"/>
            <a:r>
              <a:rPr lang="en-US" dirty="0" smtClean="0"/>
              <a:t>GPU and CPU cores not the same</a:t>
            </a:r>
          </a:p>
          <a:p>
            <a:pPr lvl="1"/>
            <a:r>
              <a:rPr lang="en-US" dirty="0" smtClean="0"/>
              <a:t>CPU core is faster and more robust but, fewer cores</a:t>
            </a:r>
          </a:p>
          <a:p>
            <a:pPr lvl="1"/>
            <a:r>
              <a:rPr lang="en-US" dirty="0" smtClean="0"/>
              <a:t>GPU not as robust nor fast, but handles repetitive tasks quickly</a:t>
            </a:r>
          </a:p>
          <a:p>
            <a:r>
              <a:rPr lang="en-US" dirty="0" smtClean="0"/>
              <a:t>NVIDIA </a:t>
            </a:r>
            <a:r>
              <a:rPr lang="en-US" dirty="0" err="1" smtClean="0"/>
              <a:t>GeForce</a:t>
            </a:r>
            <a:r>
              <a:rPr lang="en-US" dirty="0" smtClean="0"/>
              <a:t> GTX 470 </a:t>
            </a:r>
          </a:p>
          <a:p>
            <a:pPr lvl="1"/>
            <a:r>
              <a:rPr lang="en-US" dirty="0" smtClean="0"/>
              <a:t>448 cores</a:t>
            </a:r>
          </a:p>
          <a:p>
            <a:pPr lvl="1"/>
            <a:r>
              <a:rPr lang="en-US" dirty="0" smtClean="0"/>
              <a:t>Memory Bandwidth = 133.9 GB/sec</a:t>
            </a:r>
          </a:p>
          <a:p>
            <a:pPr lvl="1"/>
            <a:r>
              <a:rPr lang="en-US" dirty="0" smtClean="0"/>
              <a:t>544.32 GFLOPS DP</a:t>
            </a:r>
          </a:p>
          <a:p>
            <a:r>
              <a:rPr lang="en-US" dirty="0" smtClean="0"/>
              <a:t>Intel Core i7-965</a:t>
            </a:r>
          </a:p>
          <a:p>
            <a:pPr lvl="1"/>
            <a:r>
              <a:rPr lang="en-US" dirty="0" smtClean="0"/>
              <a:t>4 cores</a:t>
            </a:r>
          </a:p>
          <a:p>
            <a:pPr lvl="1"/>
            <a:r>
              <a:rPr lang="en-US" dirty="0" smtClean="0"/>
              <a:t>Memory Bandwidth = 25.6 GB/sec</a:t>
            </a:r>
          </a:p>
          <a:p>
            <a:pPr lvl="1"/>
            <a:r>
              <a:rPr lang="en-US" dirty="0" smtClean="0"/>
              <a:t>69.23 GFLOPS DP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by NVIDIA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638800" cy="5029200"/>
          </a:xfrm>
        </p:spPr>
        <p:txBody>
          <a:bodyPr/>
          <a:lstStyle/>
          <a:p>
            <a:r>
              <a:rPr lang="en-US" dirty="0" smtClean="0"/>
              <a:t>Compute Unified Device Architecture</a:t>
            </a:r>
          </a:p>
          <a:p>
            <a:pPr lvl="1"/>
            <a:r>
              <a:rPr lang="en-US" dirty="0" smtClean="0"/>
              <a:t>Low and High Level API available</a:t>
            </a:r>
          </a:p>
          <a:p>
            <a:pPr lvl="1"/>
            <a:r>
              <a:rPr lang="en-US" dirty="0" smtClean="0"/>
              <a:t>C for CUDA</a:t>
            </a:r>
          </a:p>
          <a:p>
            <a:pPr lvl="1"/>
            <a:r>
              <a:rPr lang="en-US" dirty="0" smtClean="0"/>
              <a:t>High latency memory transfers</a:t>
            </a:r>
          </a:p>
          <a:p>
            <a:pPr lvl="1"/>
            <a:r>
              <a:rPr lang="en-US" dirty="0" smtClean="0"/>
              <a:t>Limited Cache</a:t>
            </a:r>
          </a:p>
          <a:p>
            <a:pPr lvl="1"/>
            <a:r>
              <a:rPr lang="en-US" dirty="0" smtClean="0"/>
              <a:t>Scalable programming model</a:t>
            </a:r>
          </a:p>
          <a:p>
            <a:pPr lvl="1"/>
            <a:r>
              <a:rPr lang="en-US" dirty="0" smtClean="0"/>
              <a:t>Requires NVIDIA graphics cards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209800"/>
            <a:ext cx="3816089" cy="353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and 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/>
          <a:lstStyle/>
          <a:p>
            <a:r>
              <a:rPr lang="en-US" dirty="0" err="1" smtClean="0"/>
              <a:t>Amdhal’s</a:t>
            </a:r>
            <a:r>
              <a:rPr lang="en-US" dirty="0" smtClean="0"/>
              <a:t> and Gustafson’s Law</a:t>
            </a:r>
          </a:p>
          <a:p>
            <a:r>
              <a:rPr lang="en-US" dirty="0" smtClean="0"/>
              <a:t>Estimate Speed Up</a:t>
            </a:r>
          </a:p>
          <a:p>
            <a:pPr lvl="1"/>
            <a:r>
              <a:rPr lang="en-US" dirty="0" smtClean="0"/>
              <a:t>P amount of parallel scaling achieved</a:t>
            </a:r>
          </a:p>
          <a:p>
            <a:pPr lvl="1"/>
            <a:r>
              <a:rPr lang="el-GR" dirty="0" smtClean="0"/>
              <a:t>γ</a:t>
            </a:r>
            <a:r>
              <a:rPr lang="en-US" dirty="0" smtClean="0"/>
              <a:t> is the fraction of algorithm that is serial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4613" y="3200400"/>
            <a:ext cx="3786187" cy="31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and 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971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TAU Profile</a:t>
            </a:r>
          </a:p>
          <a:p>
            <a:pPr lvl="1"/>
            <a:r>
              <a:rPr lang="en-US" dirty="0" smtClean="0"/>
              <a:t>Determine call paths and consider subroutine calls</a:t>
            </a:r>
          </a:p>
          <a:p>
            <a:pPr lvl="1"/>
            <a:r>
              <a:rPr lang="en-US" dirty="0" smtClean="0"/>
              <a:t>Pay attention to large </a:t>
            </a:r>
            <a:r>
              <a:rPr lang="en-US" i="1" dirty="0" smtClean="0"/>
              <a:t>for loops</a:t>
            </a:r>
            <a:r>
              <a:rPr lang="en-US" dirty="0" smtClean="0"/>
              <a:t> or redundant computations</a:t>
            </a:r>
          </a:p>
          <a:p>
            <a:r>
              <a:rPr lang="en-US" dirty="0" smtClean="0"/>
              <a:t>Visual Studio 2008</a:t>
            </a:r>
          </a:p>
          <a:p>
            <a:pPr lvl="1"/>
            <a:r>
              <a:rPr lang="en-US" dirty="0" smtClean="0"/>
              <a:t>Initialize Profile: TAU_PROFILE(“</a:t>
            </a:r>
            <a:r>
              <a:rPr lang="en-US" dirty="0" err="1" smtClean="0"/>
              <a:t>StartFor</a:t>
            </a:r>
            <a:r>
              <a:rPr lang="en-US" dirty="0" smtClean="0"/>
              <a:t>”, “Main”, TAU_USER);</a:t>
            </a:r>
          </a:p>
          <a:p>
            <a:pPr lvl="1"/>
            <a:r>
              <a:rPr lang="en-US" dirty="0" smtClean="0"/>
              <a:t>Place Timers: </a:t>
            </a:r>
          </a:p>
          <a:p>
            <a:pPr lvl="2"/>
            <a:r>
              <a:rPr lang="en-US" dirty="0" smtClean="0"/>
              <a:t>TAU_START(“</a:t>
            </a:r>
            <a:r>
              <a:rPr lang="en-US" dirty="0" err="1" smtClean="0"/>
              <a:t>FunctionName</a:t>
            </a:r>
            <a:r>
              <a:rPr lang="en-US" dirty="0" smtClean="0"/>
              <a:t>”)</a:t>
            </a:r>
          </a:p>
          <a:p>
            <a:pPr lvl="2"/>
            <a:r>
              <a:rPr lang="en-US" dirty="0" smtClean="0"/>
              <a:t>TAU_STOP(“</a:t>
            </a:r>
            <a:r>
              <a:rPr lang="en-US" dirty="0" err="1" smtClean="0"/>
              <a:t>FunctionName</a:t>
            </a:r>
            <a:r>
              <a:rPr lang="en-US" dirty="0" smtClean="0"/>
              <a:t>”)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447800"/>
            <a:ext cx="1143000" cy="110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4343400"/>
            <a:ext cx="5181600" cy="213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and 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048000"/>
          </a:xfrm>
        </p:spPr>
        <p:txBody>
          <a:bodyPr/>
          <a:lstStyle/>
          <a:p>
            <a:r>
              <a:rPr lang="en-US" dirty="0" smtClean="0"/>
              <a:t>CUDA Overhead</a:t>
            </a:r>
          </a:p>
          <a:p>
            <a:pPr lvl="1"/>
            <a:r>
              <a:rPr lang="en-US" dirty="0" smtClean="0"/>
              <a:t>High latency associated with memory transfers</a:t>
            </a:r>
          </a:p>
          <a:p>
            <a:pPr lvl="1"/>
            <a:r>
              <a:rPr lang="en-US" dirty="0" smtClean="0"/>
              <a:t>Can be hidden with large amounts of mathematical computations</a:t>
            </a:r>
          </a:p>
          <a:p>
            <a:pPr lvl="1"/>
            <a:r>
              <a:rPr lang="en-US" dirty="0" smtClean="0"/>
              <a:t>Reduce Device to Host memory transfers</a:t>
            </a:r>
          </a:p>
          <a:p>
            <a:pPr lvl="2"/>
            <a:r>
              <a:rPr lang="en-US" dirty="0" smtClean="0"/>
              <a:t>Many small transfers vs. fewer but larger transfers</a:t>
            </a:r>
          </a:p>
          <a:p>
            <a:pPr lvl="2"/>
            <a:r>
              <a:rPr lang="en-US" dirty="0" smtClean="0"/>
              <a:t>Perform serial tasks using parallel processors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114800"/>
            <a:ext cx="850437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and Block Occupancy</a:t>
            </a:r>
          </a:p>
          <a:p>
            <a:pPr lvl="1"/>
            <a:r>
              <a:rPr lang="en-US" dirty="0" smtClean="0"/>
              <a:t>Varies depending on graphics card</a:t>
            </a:r>
          </a:p>
          <a:p>
            <a:r>
              <a:rPr lang="en-US" dirty="0" smtClean="0"/>
              <a:t>Page Locked Memory</a:t>
            </a:r>
          </a:p>
          <a:p>
            <a:pPr lvl="1"/>
            <a:r>
              <a:rPr lang="en-US" dirty="0" err="1" smtClean="0"/>
              <a:t>cudaHostAlloc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Limited resource and should not be overused</a:t>
            </a:r>
          </a:p>
          <a:p>
            <a:r>
              <a:rPr lang="en-US" dirty="0" smtClean="0"/>
              <a:t>Streams</a:t>
            </a:r>
          </a:p>
          <a:p>
            <a:pPr lvl="1"/>
            <a:r>
              <a:rPr lang="en-US" dirty="0" smtClean="0"/>
              <a:t>A queue of GPU operations</a:t>
            </a:r>
          </a:p>
          <a:p>
            <a:pPr lvl="1"/>
            <a:r>
              <a:rPr lang="en-US" dirty="0" smtClean="0"/>
              <a:t>Such as GPU computation “kernels” and memory copies</a:t>
            </a:r>
          </a:p>
          <a:p>
            <a:r>
              <a:rPr lang="en-US" dirty="0" smtClean="0"/>
              <a:t>Asynchronous Memory Calls</a:t>
            </a:r>
          </a:p>
          <a:p>
            <a:pPr lvl="1"/>
            <a:r>
              <a:rPr lang="en-US" dirty="0" smtClean="0"/>
              <a:t>Ensure non-blocking calls</a:t>
            </a:r>
          </a:p>
          <a:p>
            <a:pPr lvl="1"/>
            <a:r>
              <a:rPr lang="en-US" dirty="0" err="1" smtClean="0"/>
              <a:t>cudaMemcpyAsync</a:t>
            </a:r>
            <a:r>
              <a:rPr lang="en-US" dirty="0" smtClean="0"/>
              <a:t>() or kernel call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2815-406A-459B-9400-C2C77F5CE98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1911</TotalTime>
  <Words>796</Words>
  <Application>Microsoft Office PowerPoint</Application>
  <PresentationFormat>On-screen Show (4:3)</PresentationFormat>
  <Paragraphs>180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Chart</vt:lpstr>
      <vt:lpstr>General Purpose Computing on Graphics Processing Units: Optimization Strategy</vt:lpstr>
      <vt:lpstr>Outline</vt:lpstr>
      <vt:lpstr>Background</vt:lpstr>
      <vt:lpstr>Background</vt:lpstr>
      <vt:lpstr>CUDA by NVIDIA</vt:lpstr>
      <vt:lpstr>Decomposition and Porting</vt:lpstr>
      <vt:lpstr>Decomposition and Porting</vt:lpstr>
      <vt:lpstr>Decomposition and Porting</vt:lpstr>
      <vt:lpstr>CUDA Optimizations</vt:lpstr>
      <vt:lpstr>Thread Occupancy</vt:lpstr>
      <vt:lpstr>CUDA Optimizations</vt:lpstr>
      <vt:lpstr>CUDA Optimizations</vt:lpstr>
      <vt:lpstr>CUDA Optimizations</vt:lpstr>
      <vt:lpstr>CUDA Optimizations</vt:lpstr>
      <vt:lpstr>CUDA Optimizations</vt:lpstr>
      <vt:lpstr>GPU Results</vt:lpstr>
      <vt:lpstr>GPU Results</vt:lpstr>
      <vt:lpstr>Conclusion</vt:lpstr>
      <vt:lpstr>QUESTIONS?</vt:lpstr>
      <vt:lpstr>References</vt:lpstr>
    </vt:vector>
  </TitlesOfParts>
  <Company>Booz Allen Hamilton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Sharon Yeager</dc:creator>
  <cp:lastModifiedBy>Henry</cp:lastModifiedBy>
  <cp:revision>48</cp:revision>
  <dcterms:created xsi:type="dcterms:W3CDTF">2009-07-30T16:48:55Z</dcterms:created>
  <dcterms:modified xsi:type="dcterms:W3CDTF">2012-09-06T02:50:30Z</dcterms:modified>
</cp:coreProperties>
</file>