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30"/>
  </p:notesMasterIdLst>
  <p:handoutMasterIdLst>
    <p:handoutMasterId r:id="rId31"/>
  </p:handoutMasterIdLst>
  <p:sldIdLst>
    <p:sldId id="256" r:id="rId2"/>
    <p:sldId id="257" r:id="rId3"/>
    <p:sldId id="292" r:id="rId4"/>
    <p:sldId id="293" r:id="rId5"/>
    <p:sldId id="294" r:id="rId6"/>
    <p:sldId id="295" r:id="rId7"/>
    <p:sldId id="258" r:id="rId8"/>
    <p:sldId id="296" r:id="rId9"/>
    <p:sldId id="265" r:id="rId10"/>
    <p:sldId id="266" r:id="rId11"/>
    <p:sldId id="260" r:id="rId12"/>
    <p:sldId id="297" r:id="rId13"/>
    <p:sldId id="279" r:id="rId14"/>
    <p:sldId id="278" r:id="rId15"/>
    <p:sldId id="280" r:id="rId16"/>
    <p:sldId id="259" r:id="rId17"/>
    <p:sldId id="281" r:id="rId18"/>
    <p:sldId id="282" r:id="rId19"/>
    <p:sldId id="284" r:id="rId20"/>
    <p:sldId id="283" r:id="rId21"/>
    <p:sldId id="285" r:id="rId22"/>
    <p:sldId id="298" r:id="rId23"/>
    <p:sldId id="299" r:id="rId24"/>
    <p:sldId id="286" r:id="rId25"/>
    <p:sldId id="287" r:id="rId26"/>
    <p:sldId id="288" r:id="rId27"/>
    <p:sldId id="289" r:id="rId28"/>
    <p:sldId id="290" r:id="rId29"/>
  </p:sldIdLst>
  <p:sldSz cx="9144000" cy="6858000" type="screen4x3"/>
  <p:notesSz cx="70104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CF2"/>
    <a:srgbClr val="00539B"/>
    <a:srgbClr val="003767"/>
    <a:srgbClr val="4D4D4D"/>
    <a:srgbClr val="B2B2B2"/>
    <a:srgbClr val="A6A6A6"/>
    <a:srgbClr val="5D87A1"/>
    <a:srgbClr val="B30838"/>
    <a:srgbClr val="61116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1" autoAdjust="0"/>
    <p:restoredTop sz="84685" autoAdjust="0"/>
  </p:normalViewPr>
  <p:slideViewPr>
    <p:cSldViewPr snapToGrid="0">
      <p:cViewPr varScale="1">
        <p:scale>
          <a:sx n="92" d="100"/>
          <a:sy n="92" d="100"/>
        </p:scale>
        <p:origin x="-121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97" d="100"/>
          <a:sy n="97" d="100"/>
        </p:scale>
        <p:origin x="-3540" y="-114"/>
      </p:cViewPr>
      <p:guideLst>
        <p:guide orient="horz" pos="2920"/>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FCA115-978D-403E-90F5-819484AC95F6}" type="doc">
      <dgm:prSet loTypeId="urn:microsoft.com/office/officeart/2005/8/layout/hierarchy2" loCatId="hierarchy" qsTypeId="urn:microsoft.com/office/officeart/2005/8/quickstyle/3d5" qsCatId="3D" csTypeId="urn:microsoft.com/office/officeart/2005/8/colors/accent1_2" csCatId="accent1" phldr="1"/>
      <dgm:spPr/>
      <dgm:t>
        <a:bodyPr/>
        <a:lstStyle/>
        <a:p>
          <a:endParaRPr lang="en-US"/>
        </a:p>
      </dgm:t>
    </dgm:pt>
    <dgm:pt modelId="{C5DDE62B-8FC8-4E8A-A9AE-416B329DC4F7}">
      <dgm:prSet phldrT="[Text]"/>
      <dgm:spPr/>
      <dgm:t>
        <a:bodyPr/>
        <a:lstStyle/>
        <a:p>
          <a:r>
            <a:rPr lang="en-US" dirty="0" err="1" smtClean="0"/>
            <a:t>NameNode</a:t>
          </a:r>
          <a:endParaRPr lang="en-US" dirty="0"/>
        </a:p>
      </dgm:t>
    </dgm:pt>
    <dgm:pt modelId="{CC265C84-9BC1-4A7D-8C94-D381CA30924B}" type="parTrans" cxnId="{1C1B32D6-C58E-4517-A586-2D70A5BA7224}">
      <dgm:prSet/>
      <dgm:spPr/>
      <dgm:t>
        <a:bodyPr/>
        <a:lstStyle/>
        <a:p>
          <a:endParaRPr lang="en-US"/>
        </a:p>
      </dgm:t>
    </dgm:pt>
    <dgm:pt modelId="{0479957D-40BC-4CFE-A90D-FB7D23087254}" type="sibTrans" cxnId="{1C1B32D6-C58E-4517-A586-2D70A5BA7224}">
      <dgm:prSet/>
      <dgm:spPr/>
      <dgm:t>
        <a:bodyPr/>
        <a:lstStyle/>
        <a:p>
          <a:endParaRPr lang="en-US"/>
        </a:p>
      </dgm:t>
    </dgm:pt>
    <dgm:pt modelId="{762859A6-BE6B-4777-BF56-ABF79BF06999}">
      <dgm:prSet phldrT="[Text]"/>
      <dgm:spPr/>
      <dgm:t>
        <a:bodyPr/>
        <a:lstStyle/>
        <a:p>
          <a:r>
            <a:rPr lang="en-US" dirty="0" err="1" smtClean="0"/>
            <a:t>DataNode</a:t>
          </a:r>
          <a:endParaRPr lang="en-US" dirty="0"/>
        </a:p>
      </dgm:t>
    </dgm:pt>
    <dgm:pt modelId="{429FEDD9-C0AE-4447-9B92-60BCD4B8D707}" type="parTrans" cxnId="{F6F03B60-C677-46E5-9EA9-20F1878A6026}">
      <dgm:prSet/>
      <dgm:spPr>
        <a:ln>
          <a:tailEnd type="triangle"/>
        </a:ln>
      </dgm:spPr>
      <dgm:t>
        <a:bodyPr/>
        <a:lstStyle/>
        <a:p>
          <a:endParaRPr lang="en-US"/>
        </a:p>
      </dgm:t>
    </dgm:pt>
    <dgm:pt modelId="{24940D06-A073-4E69-8003-12ADB7205144}" type="sibTrans" cxnId="{F6F03B60-C677-46E5-9EA9-20F1878A6026}">
      <dgm:prSet/>
      <dgm:spPr/>
      <dgm:t>
        <a:bodyPr/>
        <a:lstStyle/>
        <a:p>
          <a:endParaRPr lang="en-US"/>
        </a:p>
      </dgm:t>
    </dgm:pt>
    <dgm:pt modelId="{07E6F6A4-A82D-4D48-BA73-9CC6DE982DA1}">
      <dgm:prSet phldrT="[Text]"/>
      <dgm:spPr/>
      <dgm:t>
        <a:bodyPr/>
        <a:lstStyle/>
        <a:p>
          <a:r>
            <a:rPr lang="en-US" dirty="0" err="1" smtClean="0"/>
            <a:t>DataNode</a:t>
          </a:r>
          <a:endParaRPr lang="en-US" dirty="0"/>
        </a:p>
      </dgm:t>
    </dgm:pt>
    <dgm:pt modelId="{9F9DD15A-D740-4D6E-82FA-C53D6E7DF587}" type="parTrans" cxnId="{8F56DEE9-2095-43E6-A71F-3B94A1847C74}">
      <dgm:prSet/>
      <dgm:spPr>
        <a:ln>
          <a:tailEnd type="triangle"/>
        </a:ln>
      </dgm:spPr>
      <dgm:t>
        <a:bodyPr/>
        <a:lstStyle/>
        <a:p>
          <a:endParaRPr lang="en-US"/>
        </a:p>
      </dgm:t>
    </dgm:pt>
    <dgm:pt modelId="{7FE9D46B-F8DB-4DD2-8A00-EBB665AD5B0D}" type="sibTrans" cxnId="{8F56DEE9-2095-43E6-A71F-3B94A1847C74}">
      <dgm:prSet/>
      <dgm:spPr/>
      <dgm:t>
        <a:bodyPr/>
        <a:lstStyle/>
        <a:p>
          <a:endParaRPr lang="en-US"/>
        </a:p>
      </dgm:t>
    </dgm:pt>
    <dgm:pt modelId="{FB212E63-B04A-4842-B73E-04588EBB2F8D}">
      <dgm:prSet/>
      <dgm:spPr/>
      <dgm:t>
        <a:bodyPr/>
        <a:lstStyle/>
        <a:p>
          <a:r>
            <a:rPr lang="en-US" dirty="0" err="1" smtClean="0"/>
            <a:t>DataNode</a:t>
          </a:r>
          <a:endParaRPr lang="en-US" dirty="0"/>
        </a:p>
      </dgm:t>
    </dgm:pt>
    <dgm:pt modelId="{2F363EAF-6287-472B-ACCD-FD9F2DE86448}" type="parTrans" cxnId="{0DFC49AB-9778-4529-A79E-F4988DCE7816}">
      <dgm:prSet/>
      <dgm:spPr>
        <a:ln>
          <a:tailEnd type="triangle"/>
        </a:ln>
      </dgm:spPr>
      <dgm:t>
        <a:bodyPr/>
        <a:lstStyle/>
        <a:p>
          <a:endParaRPr lang="en-US"/>
        </a:p>
      </dgm:t>
    </dgm:pt>
    <dgm:pt modelId="{AA5DA9CB-364F-4911-82EB-449E312B2C69}" type="sibTrans" cxnId="{0DFC49AB-9778-4529-A79E-F4988DCE7816}">
      <dgm:prSet/>
      <dgm:spPr/>
      <dgm:t>
        <a:bodyPr/>
        <a:lstStyle/>
        <a:p>
          <a:endParaRPr lang="en-US"/>
        </a:p>
      </dgm:t>
    </dgm:pt>
    <dgm:pt modelId="{F97F9185-9D48-45AA-B40D-C36F83729C54}" type="pres">
      <dgm:prSet presAssocID="{24FCA115-978D-403E-90F5-819484AC95F6}" presName="diagram" presStyleCnt="0">
        <dgm:presLayoutVars>
          <dgm:chPref val="1"/>
          <dgm:dir/>
          <dgm:animOne val="branch"/>
          <dgm:animLvl val="lvl"/>
          <dgm:resizeHandles val="exact"/>
        </dgm:presLayoutVars>
      </dgm:prSet>
      <dgm:spPr/>
      <dgm:t>
        <a:bodyPr/>
        <a:lstStyle/>
        <a:p>
          <a:endParaRPr lang="en-US"/>
        </a:p>
      </dgm:t>
    </dgm:pt>
    <dgm:pt modelId="{A29347F8-736B-4525-8942-22172A20EB8A}" type="pres">
      <dgm:prSet presAssocID="{C5DDE62B-8FC8-4E8A-A9AE-416B329DC4F7}" presName="root1" presStyleCnt="0"/>
      <dgm:spPr/>
    </dgm:pt>
    <dgm:pt modelId="{A98C631A-340B-4F46-9657-5BFA5F8F8B4B}" type="pres">
      <dgm:prSet presAssocID="{C5DDE62B-8FC8-4E8A-A9AE-416B329DC4F7}" presName="LevelOneTextNode" presStyleLbl="node0" presStyleIdx="0" presStyleCnt="1">
        <dgm:presLayoutVars>
          <dgm:chPref val="3"/>
        </dgm:presLayoutVars>
      </dgm:prSet>
      <dgm:spPr/>
      <dgm:t>
        <a:bodyPr/>
        <a:lstStyle/>
        <a:p>
          <a:endParaRPr lang="en-US"/>
        </a:p>
      </dgm:t>
    </dgm:pt>
    <dgm:pt modelId="{3EACCC36-8C93-4AE6-8E5C-EA4DA7426077}" type="pres">
      <dgm:prSet presAssocID="{C5DDE62B-8FC8-4E8A-A9AE-416B329DC4F7}" presName="level2hierChild" presStyleCnt="0"/>
      <dgm:spPr/>
    </dgm:pt>
    <dgm:pt modelId="{913D6892-2797-48C6-BF3B-0E55927113E7}" type="pres">
      <dgm:prSet presAssocID="{2F363EAF-6287-472B-ACCD-FD9F2DE86448}" presName="conn2-1" presStyleLbl="parChTrans1D2" presStyleIdx="0" presStyleCnt="3"/>
      <dgm:spPr/>
      <dgm:t>
        <a:bodyPr/>
        <a:lstStyle/>
        <a:p>
          <a:endParaRPr lang="en-US"/>
        </a:p>
      </dgm:t>
    </dgm:pt>
    <dgm:pt modelId="{1468159D-C566-4FAC-9B27-8361E1D0952B}" type="pres">
      <dgm:prSet presAssocID="{2F363EAF-6287-472B-ACCD-FD9F2DE86448}" presName="connTx" presStyleLbl="parChTrans1D2" presStyleIdx="0" presStyleCnt="3"/>
      <dgm:spPr/>
      <dgm:t>
        <a:bodyPr/>
        <a:lstStyle/>
        <a:p>
          <a:endParaRPr lang="en-US"/>
        </a:p>
      </dgm:t>
    </dgm:pt>
    <dgm:pt modelId="{9EA18143-83CB-47B3-A5D7-18660BC4A6D0}" type="pres">
      <dgm:prSet presAssocID="{FB212E63-B04A-4842-B73E-04588EBB2F8D}" presName="root2" presStyleCnt="0"/>
      <dgm:spPr/>
    </dgm:pt>
    <dgm:pt modelId="{16F3B8C7-4E8A-42E6-8790-219EB2040308}" type="pres">
      <dgm:prSet presAssocID="{FB212E63-B04A-4842-B73E-04588EBB2F8D}" presName="LevelTwoTextNode" presStyleLbl="node2" presStyleIdx="0" presStyleCnt="3">
        <dgm:presLayoutVars>
          <dgm:chPref val="3"/>
        </dgm:presLayoutVars>
      </dgm:prSet>
      <dgm:spPr/>
      <dgm:t>
        <a:bodyPr/>
        <a:lstStyle/>
        <a:p>
          <a:endParaRPr lang="en-US"/>
        </a:p>
      </dgm:t>
    </dgm:pt>
    <dgm:pt modelId="{7DEF0725-31A0-4E32-9E08-AA4C42063CFF}" type="pres">
      <dgm:prSet presAssocID="{FB212E63-B04A-4842-B73E-04588EBB2F8D}" presName="level3hierChild" presStyleCnt="0"/>
      <dgm:spPr/>
    </dgm:pt>
    <dgm:pt modelId="{E4921174-9599-4F95-A299-94077A657D3F}" type="pres">
      <dgm:prSet presAssocID="{429FEDD9-C0AE-4447-9B92-60BCD4B8D707}" presName="conn2-1" presStyleLbl="parChTrans1D2" presStyleIdx="1" presStyleCnt="3"/>
      <dgm:spPr/>
      <dgm:t>
        <a:bodyPr/>
        <a:lstStyle/>
        <a:p>
          <a:endParaRPr lang="en-US"/>
        </a:p>
      </dgm:t>
    </dgm:pt>
    <dgm:pt modelId="{0D484263-55D3-4AC7-B230-9DCB119BB98A}" type="pres">
      <dgm:prSet presAssocID="{429FEDD9-C0AE-4447-9B92-60BCD4B8D707}" presName="connTx" presStyleLbl="parChTrans1D2" presStyleIdx="1" presStyleCnt="3"/>
      <dgm:spPr/>
      <dgm:t>
        <a:bodyPr/>
        <a:lstStyle/>
        <a:p>
          <a:endParaRPr lang="en-US"/>
        </a:p>
      </dgm:t>
    </dgm:pt>
    <dgm:pt modelId="{3DA8FE0E-525A-497E-A21D-EAB2A26ADEB6}" type="pres">
      <dgm:prSet presAssocID="{762859A6-BE6B-4777-BF56-ABF79BF06999}" presName="root2" presStyleCnt="0"/>
      <dgm:spPr/>
    </dgm:pt>
    <dgm:pt modelId="{ED89814E-B745-4BC0-97C2-2ED71B9018A7}" type="pres">
      <dgm:prSet presAssocID="{762859A6-BE6B-4777-BF56-ABF79BF06999}" presName="LevelTwoTextNode" presStyleLbl="node2" presStyleIdx="1" presStyleCnt="3">
        <dgm:presLayoutVars>
          <dgm:chPref val="3"/>
        </dgm:presLayoutVars>
      </dgm:prSet>
      <dgm:spPr/>
      <dgm:t>
        <a:bodyPr/>
        <a:lstStyle/>
        <a:p>
          <a:endParaRPr lang="en-US"/>
        </a:p>
      </dgm:t>
    </dgm:pt>
    <dgm:pt modelId="{02AD33E0-5BA0-4495-94CA-C427C1A13EE6}" type="pres">
      <dgm:prSet presAssocID="{762859A6-BE6B-4777-BF56-ABF79BF06999}" presName="level3hierChild" presStyleCnt="0"/>
      <dgm:spPr/>
    </dgm:pt>
    <dgm:pt modelId="{6D5A204D-1DDC-4A65-819B-198466CC26E9}" type="pres">
      <dgm:prSet presAssocID="{9F9DD15A-D740-4D6E-82FA-C53D6E7DF587}" presName="conn2-1" presStyleLbl="parChTrans1D2" presStyleIdx="2" presStyleCnt="3"/>
      <dgm:spPr/>
      <dgm:t>
        <a:bodyPr/>
        <a:lstStyle/>
        <a:p>
          <a:endParaRPr lang="en-US"/>
        </a:p>
      </dgm:t>
    </dgm:pt>
    <dgm:pt modelId="{2F472BD7-055F-4268-8BB8-A940153B5DBF}" type="pres">
      <dgm:prSet presAssocID="{9F9DD15A-D740-4D6E-82FA-C53D6E7DF587}" presName="connTx" presStyleLbl="parChTrans1D2" presStyleIdx="2" presStyleCnt="3"/>
      <dgm:spPr/>
      <dgm:t>
        <a:bodyPr/>
        <a:lstStyle/>
        <a:p>
          <a:endParaRPr lang="en-US"/>
        </a:p>
      </dgm:t>
    </dgm:pt>
    <dgm:pt modelId="{2B9B8577-EBCF-4BAC-9800-FB7E666FDE44}" type="pres">
      <dgm:prSet presAssocID="{07E6F6A4-A82D-4D48-BA73-9CC6DE982DA1}" presName="root2" presStyleCnt="0"/>
      <dgm:spPr/>
    </dgm:pt>
    <dgm:pt modelId="{36837640-5118-44A2-842E-39CFA5D1F73B}" type="pres">
      <dgm:prSet presAssocID="{07E6F6A4-A82D-4D48-BA73-9CC6DE982DA1}" presName="LevelTwoTextNode" presStyleLbl="node2" presStyleIdx="2" presStyleCnt="3">
        <dgm:presLayoutVars>
          <dgm:chPref val="3"/>
        </dgm:presLayoutVars>
      </dgm:prSet>
      <dgm:spPr/>
      <dgm:t>
        <a:bodyPr/>
        <a:lstStyle/>
        <a:p>
          <a:endParaRPr lang="en-US"/>
        </a:p>
      </dgm:t>
    </dgm:pt>
    <dgm:pt modelId="{5013E624-5973-474A-AC65-A6D56A8B5434}" type="pres">
      <dgm:prSet presAssocID="{07E6F6A4-A82D-4D48-BA73-9CC6DE982DA1}" presName="level3hierChild" presStyleCnt="0"/>
      <dgm:spPr/>
    </dgm:pt>
  </dgm:ptLst>
  <dgm:cxnLst>
    <dgm:cxn modelId="{F6F03B60-C677-46E5-9EA9-20F1878A6026}" srcId="{C5DDE62B-8FC8-4E8A-A9AE-416B329DC4F7}" destId="{762859A6-BE6B-4777-BF56-ABF79BF06999}" srcOrd="1" destOrd="0" parTransId="{429FEDD9-C0AE-4447-9B92-60BCD4B8D707}" sibTransId="{24940D06-A073-4E69-8003-12ADB7205144}"/>
    <dgm:cxn modelId="{9F8AE4F3-D17D-C24C-A076-DE76287498D9}" type="presOf" srcId="{2F363EAF-6287-472B-ACCD-FD9F2DE86448}" destId="{1468159D-C566-4FAC-9B27-8361E1D0952B}" srcOrd="1" destOrd="0" presId="urn:microsoft.com/office/officeart/2005/8/layout/hierarchy2"/>
    <dgm:cxn modelId="{1C1B32D6-C58E-4517-A586-2D70A5BA7224}" srcId="{24FCA115-978D-403E-90F5-819484AC95F6}" destId="{C5DDE62B-8FC8-4E8A-A9AE-416B329DC4F7}" srcOrd="0" destOrd="0" parTransId="{CC265C84-9BC1-4A7D-8C94-D381CA30924B}" sibTransId="{0479957D-40BC-4CFE-A90D-FB7D23087254}"/>
    <dgm:cxn modelId="{58ED020F-9725-E748-A869-CA54E3B7C2AA}" type="presOf" srcId="{FB212E63-B04A-4842-B73E-04588EBB2F8D}" destId="{16F3B8C7-4E8A-42E6-8790-219EB2040308}" srcOrd="0" destOrd="0" presId="urn:microsoft.com/office/officeart/2005/8/layout/hierarchy2"/>
    <dgm:cxn modelId="{4DDE4D7C-2DAF-3F4F-9BF3-4A14664393FB}" type="presOf" srcId="{762859A6-BE6B-4777-BF56-ABF79BF06999}" destId="{ED89814E-B745-4BC0-97C2-2ED71B9018A7}" srcOrd="0" destOrd="0" presId="urn:microsoft.com/office/officeart/2005/8/layout/hierarchy2"/>
    <dgm:cxn modelId="{5B189312-24EF-0640-8FAB-D8765A0D2BC1}" type="presOf" srcId="{C5DDE62B-8FC8-4E8A-A9AE-416B329DC4F7}" destId="{A98C631A-340B-4F46-9657-5BFA5F8F8B4B}" srcOrd="0" destOrd="0" presId="urn:microsoft.com/office/officeart/2005/8/layout/hierarchy2"/>
    <dgm:cxn modelId="{8F56DEE9-2095-43E6-A71F-3B94A1847C74}" srcId="{C5DDE62B-8FC8-4E8A-A9AE-416B329DC4F7}" destId="{07E6F6A4-A82D-4D48-BA73-9CC6DE982DA1}" srcOrd="2" destOrd="0" parTransId="{9F9DD15A-D740-4D6E-82FA-C53D6E7DF587}" sibTransId="{7FE9D46B-F8DB-4DD2-8A00-EBB665AD5B0D}"/>
    <dgm:cxn modelId="{0B5AEFDF-F9D5-CD4E-AC2F-8197FA963A1D}" type="presOf" srcId="{2F363EAF-6287-472B-ACCD-FD9F2DE86448}" destId="{913D6892-2797-48C6-BF3B-0E55927113E7}" srcOrd="0" destOrd="0" presId="urn:microsoft.com/office/officeart/2005/8/layout/hierarchy2"/>
    <dgm:cxn modelId="{3A0880AD-95DB-E44A-AF6A-D7D1AE94F681}" type="presOf" srcId="{429FEDD9-C0AE-4447-9B92-60BCD4B8D707}" destId="{0D484263-55D3-4AC7-B230-9DCB119BB98A}" srcOrd="1" destOrd="0" presId="urn:microsoft.com/office/officeart/2005/8/layout/hierarchy2"/>
    <dgm:cxn modelId="{0DFC49AB-9778-4529-A79E-F4988DCE7816}" srcId="{C5DDE62B-8FC8-4E8A-A9AE-416B329DC4F7}" destId="{FB212E63-B04A-4842-B73E-04588EBB2F8D}" srcOrd="0" destOrd="0" parTransId="{2F363EAF-6287-472B-ACCD-FD9F2DE86448}" sibTransId="{AA5DA9CB-364F-4911-82EB-449E312B2C69}"/>
    <dgm:cxn modelId="{4377DAFE-CC09-6C42-A70D-317E5656DDEA}" type="presOf" srcId="{9F9DD15A-D740-4D6E-82FA-C53D6E7DF587}" destId="{2F472BD7-055F-4268-8BB8-A940153B5DBF}" srcOrd="1" destOrd="0" presId="urn:microsoft.com/office/officeart/2005/8/layout/hierarchy2"/>
    <dgm:cxn modelId="{7DC0669C-A14B-7340-B607-3EF5B5F6EA41}" type="presOf" srcId="{24FCA115-978D-403E-90F5-819484AC95F6}" destId="{F97F9185-9D48-45AA-B40D-C36F83729C54}" srcOrd="0" destOrd="0" presId="urn:microsoft.com/office/officeart/2005/8/layout/hierarchy2"/>
    <dgm:cxn modelId="{595A3BFC-A84C-8049-8E83-E687284B34D7}" type="presOf" srcId="{9F9DD15A-D740-4D6E-82FA-C53D6E7DF587}" destId="{6D5A204D-1DDC-4A65-819B-198466CC26E9}" srcOrd="0" destOrd="0" presId="urn:microsoft.com/office/officeart/2005/8/layout/hierarchy2"/>
    <dgm:cxn modelId="{35298545-4FFB-A646-9866-C266287E44DD}" type="presOf" srcId="{07E6F6A4-A82D-4D48-BA73-9CC6DE982DA1}" destId="{36837640-5118-44A2-842E-39CFA5D1F73B}" srcOrd="0" destOrd="0" presId="urn:microsoft.com/office/officeart/2005/8/layout/hierarchy2"/>
    <dgm:cxn modelId="{8602104A-AE70-474F-8EC4-2353B920BC39}" type="presOf" srcId="{429FEDD9-C0AE-4447-9B92-60BCD4B8D707}" destId="{E4921174-9599-4F95-A299-94077A657D3F}" srcOrd="0" destOrd="0" presId="urn:microsoft.com/office/officeart/2005/8/layout/hierarchy2"/>
    <dgm:cxn modelId="{5A511528-F7E7-4E4C-84D8-E5A1493E9D87}" type="presParOf" srcId="{F97F9185-9D48-45AA-B40D-C36F83729C54}" destId="{A29347F8-736B-4525-8942-22172A20EB8A}" srcOrd="0" destOrd="0" presId="urn:microsoft.com/office/officeart/2005/8/layout/hierarchy2"/>
    <dgm:cxn modelId="{71969205-11AB-C641-AAF1-A35D017D479A}" type="presParOf" srcId="{A29347F8-736B-4525-8942-22172A20EB8A}" destId="{A98C631A-340B-4F46-9657-5BFA5F8F8B4B}" srcOrd="0" destOrd="0" presId="urn:microsoft.com/office/officeart/2005/8/layout/hierarchy2"/>
    <dgm:cxn modelId="{85BDFAA9-8348-A340-AAC0-DE625B2AF1CE}" type="presParOf" srcId="{A29347F8-736B-4525-8942-22172A20EB8A}" destId="{3EACCC36-8C93-4AE6-8E5C-EA4DA7426077}" srcOrd="1" destOrd="0" presId="urn:microsoft.com/office/officeart/2005/8/layout/hierarchy2"/>
    <dgm:cxn modelId="{C2101CD7-1B50-BF4A-8157-5C707F8851DD}" type="presParOf" srcId="{3EACCC36-8C93-4AE6-8E5C-EA4DA7426077}" destId="{913D6892-2797-48C6-BF3B-0E55927113E7}" srcOrd="0" destOrd="0" presId="urn:microsoft.com/office/officeart/2005/8/layout/hierarchy2"/>
    <dgm:cxn modelId="{58EBB053-D0F0-0F42-8CDC-471FB173CA74}" type="presParOf" srcId="{913D6892-2797-48C6-BF3B-0E55927113E7}" destId="{1468159D-C566-4FAC-9B27-8361E1D0952B}" srcOrd="0" destOrd="0" presId="urn:microsoft.com/office/officeart/2005/8/layout/hierarchy2"/>
    <dgm:cxn modelId="{6E304C52-41FF-BA4F-A8D1-E390FCC99850}" type="presParOf" srcId="{3EACCC36-8C93-4AE6-8E5C-EA4DA7426077}" destId="{9EA18143-83CB-47B3-A5D7-18660BC4A6D0}" srcOrd="1" destOrd="0" presId="urn:microsoft.com/office/officeart/2005/8/layout/hierarchy2"/>
    <dgm:cxn modelId="{D01B6EC6-AF24-C64C-828F-6A05D1EF07B0}" type="presParOf" srcId="{9EA18143-83CB-47B3-A5D7-18660BC4A6D0}" destId="{16F3B8C7-4E8A-42E6-8790-219EB2040308}" srcOrd="0" destOrd="0" presId="urn:microsoft.com/office/officeart/2005/8/layout/hierarchy2"/>
    <dgm:cxn modelId="{172E90D7-8E2F-FB45-A52B-43C958EDE533}" type="presParOf" srcId="{9EA18143-83CB-47B3-A5D7-18660BC4A6D0}" destId="{7DEF0725-31A0-4E32-9E08-AA4C42063CFF}" srcOrd="1" destOrd="0" presId="urn:microsoft.com/office/officeart/2005/8/layout/hierarchy2"/>
    <dgm:cxn modelId="{8321DC44-D11A-B743-9B36-6662A127B861}" type="presParOf" srcId="{3EACCC36-8C93-4AE6-8E5C-EA4DA7426077}" destId="{E4921174-9599-4F95-A299-94077A657D3F}" srcOrd="2" destOrd="0" presId="urn:microsoft.com/office/officeart/2005/8/layout/hierarchy2"/>
    <dgm:cxn modelId="{D99E79FF-4ACB-284C-8E8E-924B3F10B052}" type="presParOf" srcId="{E4921174-9599-4F95-A299-94077A657D3F}" destId="{0D484263-55D3-4AC7-B230-9DCB119BB98A}" srcOrd="0" destOrd="0" presId="urn:microsoft.com/office/officeart/2005/8/layout/hierarchy2"/>
    <dgm:cxn modelId="{AC76736A-A88B-AC4D-8DF5-41B1C02DA78B}" type="presParOf" srcId="{3EACCC36-8C93-4AE6-8E5C-EA4DA7426077}" destId="{3DA8FE0E-525A-497E-A21D-EAB2A26ADEB6}" srcOrd="3" destOrd="0" presId="urn:microsoft.com/office/officeart/2005/8/layout/hierarchy2"/>
    <dgm:cxn modelId="{1D309958-2DCD-2D44-A68B-564C5641E78F}" type="presParOf" srcId="{3DA8FE0E-525A-497E-A21D-EAB2A26ADEB6}" destId="{ED89814E-B745-4BC0-97C2-2ED71B9018A7}" srcOrd="0" destOrd="0" presId="urn:microsoft.com/office/officeart/2005/8/layout/hierarchy2"/>
    <dgm:cxn modelId="{70E03D7B-D2C6-9048-BD47-E650760D2177}" type="presParOf" srcId="{3DA8FE0E-525A-497E-A21D-EAB2A26ADEB6}" destId="{02AD33E0-5BA0-4495-94CA-C427C1A13EE6}" srcOrd="1" destOrd="0" presId="urn:microsoft.com/office/officeart/2005/8/layout/hierarchy2"/>
    <dgm:cxn modelId="{E26C1AA3-46E2-4441-993B-FDB15E5E82CE}" type="presParOf" srcId="{3EACCC36-8C93-4AE6-8E5C-EA4DA7426077}" destId="{6D5A204D-1DDC-4A65-819B-198466CC26E9}" srcOrd="4" destOrd="0" presId="urn:microsoft.com/office/officeart/2005/8/layout/hierarchy2"/>
    <dgm:cxn modelId="{13870B7B-5A68-144B-B724-81AC903867CB}" type="presParOf" srcId="{6D5A204D-1DDC-4A65-819B-198466CC26E9}" destId="{2F472BD7-055F-4268-8BB8-A940153B5DBF}" srcOrd="0" destOrd="0" presId="urn:microsoft.com/office/officeart/2005/8/layout/hierarchy2"/>
    <dgm:cxn modelId="{98911D91-9172-F24D-9951-8CC59541DA45}" type="presParOf" srcId="{3EACCC36-8C93-4AE6-8E5C-EA4DA7426077}" destId="{2B9B8577-EBCF-4BAC-9800-FB7E666FDE44}" srcOrd="5" destOrd="0" presId="urn:microsoft.com/office/officeart/2005/8/layout/hierarchy2"/>
    <dgm:cxn modelId="{380E4647-B0CE-D94C-AE90-E36624799C90}" type="presParOf" srcId="{2B9B8577-EBCF-4BAC-9800-FB7E666FDE44}" destId="{36837640-5118-44A2-842E-39CFA5D1F73B}" srcOrd="0" destOrd="0" presId="urn:microsoft.com/office/officeart/2005/8/layout/hierarchy2"/>
    <dgm:cxn modelId="{EF0C4F97-5127-0A44-AE05-22BAE51C1B24}" type="presParOf" srcId="{2B9B8577-EBCF-4BAC-9800-FB7E666FDE44}" destId="{5013E624-5973-474A-AC65-A6D56A8B5434}"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FCA115-978D-403E-90F5-819484AC95F6}" type="doc">
      <dgm:prSet loTypeId="urn:microsoft.com/office/officeart/2005/8/layout/hierarchy2" loCatId="hierarchy" qsTypeId="urn:microsoft.com/office/officeart/2005/8/quickstyle/3d5" qsCatId="3D" csTypeId="urn:microsoft.com/office/officeart/2005/8/colors/accent1_2" csCatId="accent1" phldr="1"/>
      <dgm:spPr/>
      <dgm:t>
        <a:bodyPr/>
        <a:lstStyle/>
        <a:p>
          <a:endParaRPr lang="en-US"/>
        </a:p>
      </dgm:t>
    </dgm:pt>
    <dgm:pt modelId="{C5DDE62B-8FC8-4E8A-A9AE-416B329DC4F7}">
      <dgm:prSet phldrT="[Text]"/>
      <dgm:spPr/>
      <dgm:t>
        <a:bodyPr/>
        <a:lstStyle/>
        <a:p>
          <a:r>
            <a:rPr lang="en-US" dirty="0" err="1" smtClean="0"/>
            <a:t>JobTracker</a:t>
          </a:r>
          <a:endParaRPr lang="en-US" dirty="0"/>
        </a:p>
      </dgm:t>
    </dgm:pt>
    <dgm:pt modelId="{CC265C84-9BC1-4A7D-8C94-D381CA30924B}" type="parTrans" cxnId="{1C1B32D6-C58E-4517-A586-2D70A5BA7224}">
      <dgm:prSet/>
      <dgm:spPr/>
      <dgm:t>
        <a:bodyPr/>
        <a:lstStyle/>
        <a:p>
          <a:endParaRPr lang="en-US"/>
        </a:p>
      </dgm:t>
    </dgm:pt>
    <dgm:pt modelId="{0479957D-40BC-4CFE-A90D-FB7D23087254}" type="sibTrans" cxnId="{1C1B32D6-C58E-4517-A586-2D70A5BA7224}">
      <dgm:prSet/>
      <dgm:spPr/>
      <dgm:t>
        <a:bodyPr/>
        <a:lstStyle/>
        <a:p>
          <a:endParaRPr lang="en-US"/>
        </a:p>
      </dgm:t>
    </dgm:pt>
    <dgm:pt modelId="{762859A6-BE6B-4777-BF56-ABF79BF06999}">
      <dgm:prSet phldrT="[Text]"/>
      <dgm:spPr/>
      <dgm:t>
        <a:bodyPr/>
        <a:lstStyle/>
        <a:p>
          <a:r>
            <a:rPr lang="en-US" dirty="0" err="1" smtClean="0"/>
            <a:t>TaskTracker</a:t>
          </a:r>
          <a:endParaRPr lang="en-US" dirty="0"/>
        </a:p>
      </dgm:t>
    </dgm:pt>
    <dgm:pt modelId="{429FEDD9-C0AE-4447-9B92-60BCD4B8D707}" type="parTrans" cxnId="{F6F03B60-C677-46E5-9EA9-20F1878A6026}">
      <dgm:prSet/>
      <dgm:spPr>
        <a:ln>
          <a:tailEnd type="triangle"/>
        </a:ln>
      </dgm:spPr>
      <dgm:t>
        <a:bodyPr/>
        <a:lstStyle/>
        <a:p>
          <a:endParaRPr lang="en-US"/>
        </a:p>
      </dgm:t>
    </dgm:pt>
    <dgm:pt modelId="{24940D06-A073-4E69-8003-12ADB7205144}" type="sibTrans" cxnId="{F6F03B60-C677-46E5-9EA9-20F1878A6026}">
      <dgm:prSet/>
      <dgm:spPr/>
      <dgm:t>
        <a:bodyPr/>
        <a:lstStyle/>
        <a:p>
          <a:endParaRPr lang="en-US"/>
        </a:p>
      </dgm:t>
    </dgm:pt>
    <dgm:pt modelId="{07E6F6A4-A82D-4D48-BA73-9CC6DE982DA1}">
      <dgm:prSet phldrT="[Text]"/>
      <dgm:spPr/>
      <dgm:t>
        <a:bodyPr/>
        <a:lstStyle/>
        <a:p>
          <a:r>
            <a:rPr lang="en-US" dirty="0" err="1" smtClean="0"/>
            <a:t>TaskTracker</a:t>
          </a:r>
          <a:endParaRPr lang="en-US" dirty="0"/>
        </a:p>
      </dgm:t>
    </dgm:pt>
    <dgm:pt modelId="{9F9DD15A-D740-4D6E-82FA-C53D6E7DF587}" type="parTrans" cxnId="{8F56DEE9-2095-43E6-A71F-3B94A1847C74}">
      <dgm:prSet/>
      <dgm:spPr>
        <a:ln>
          <a:tailEnd type="triangle"/>
        </a:ln>
      </dgm:spPr>
      <dgm:t>
        <a:bodyPr/>
        <a:lstStyle/>
        <a:p>
          <a:endParaRPr lang="en-US"/>
        </a:p>
      </dgm:t>
    </dgm:pt>
    <dgm:pt modelId="{7FE9D46B-F8DB-4DD2-8A00-EBB665AD5B0D}" type="sibTrans" cxnId="{8F56DEE9-2095-43E6-A71F-3B94A1847C74}">
      <dgm:prSet/>
      <dgm:spPr/>
      <dgm:t>
        <a:bodyPr/>
        <a:lstStyle/>
        <a:p>
          <a:endParaRPr lang="en-US"/>
        </a:p>
      </dgm:t>
    </dgm:pt>
    <dgm:pt modelId="{FB212E63-B04A-4842-B73E-04588EBB2F8D}">
      <dgm:prSet/>
      <dgm:spPr/>
      <dgm:t>
        <a:bodyPr/>
        <a:lstStyle/>
        <a:p>
          <a:r>
            <a:rPr lang="en-US" dirty="0" err="1" smtClean="0"/>
            <a:t>TaskTracker</a:t>
          </a:r>
          <a:endParaRPr lang="en-US" dirty="0"/>
        </a:p>
      </dgm:t>
    </dgm:pt>
    <dgm:pt modelId="{2F363EAF-6287-472B-ACCD-FD9F2DE86448}" type="parTrans" cxnId="{0DFC49AB-9778-4529-A79E-F4988DCE7816}">
      <dgm:prSet/>
      <dgm:spPr>
        <a:ln>
          <a:tailEnd type="triangle"/>
        </a:ln>
      </dgm:spPr>
      <dgm:t>
        <a:bodyPr/>
        <a:lstStyle/>
        <a:p>
          <a:endParaRPr lang="en-US"/>
        </a:p>
      </dgm:t>
    </dgm:pt>
    <dgm:pt modelId="{AA5DA9CB-364F-4911-82EB-449E312B2C69}" type="sibTrans" cxnId="{0DFC49AB-9778-4529-A79E-F4988DCE7816}">
      <dgm:prSet/>
      <dgm:spPr/>
      <dgm:t>
        <a:bodyPr/>
        <a:lstStyle/>
        <a:p>
          <a:endParaRPr lang="en-US"/>
        </a:p>
      </dgm:t>
    </dgm:pt>
    <dgm:pt modelId="{F97F9185-9D48-45AA-B40D-C36F83729C54}" type="pres">
      <dgm:prSet presAssocID="{24FCA115-978D-403E-90F5-819484AC95F6}" presName="diagram" presStyleCnt="0">
        <dgm:presLayoutVars>
          <dgm:chPref val="1"/>
          <dgm:dir val="rev"/>
          <dgm:animOne val="branch"/>
          <dgm:animLvl val="lvl"/>
          <dgm:resizeHandles val="exact"/>
        </dgm:presLayoutVars>
      </dgm:prSet>
      <dgm:spPr/>
      <dgm:t>
        <a:bodyPr/>
        <a:lstStyle/>
        <a:p>
          <a:endParaRPr lang="en-US"/>
        </a:p>
      </dgm:t>
    </dgm:pt>
    <dgm:pt modelId="{A29347F8-736B-4525-8942-22172A20EB8A}" type="pres">
      <dgm:prSet presAssocID="{C5DDE62B-8FC8-4E8A-A9AE-416B329DC4F7}" presName="root1" presStyleCnt="0"/>
      <dgm:spPr/>
    </dgm:pt>
    <dgm:pt modelId="{A98C631A-340B-4F46-9657-5BFA5F8F8B4B}" type="pres">
      <dgm:prSet presAssocID="{C5DDE62B-8FC8-4E8A-A9AE-416B329DC4F7}" presName="LevelOneTextNode" presStyleLbl="node0" presStyleIdx="0" presStyleCnt="1">
        <dgm:presLayoutVars>
          <dgm:chPref val="3"/>
        </dgm:presLayoutVars>
      </dgm:prSet>
      <dgm:spPr/>
      <dgm:t>
        <a:bodyPr/>
        <a:lstStyle/>
        <a:p>
          <a:endParaRPr lang="en-US"/>
        </a:p>
      </dgm:t>
    </dgm:pt>
    <dgm:pt modelId="{3EACCC36-8C93-4AE6-8E5C-EA4DA7426077}" type="pres">
      <dgm:prSet presAssocID="{C5DDE62B-8FC8-4E8A-A9AE-416B329DC4F7}" presName="level2hierChild" presStyleCnt="0"/>
      <dgm:spPr/>
    </dgm:pt>
    <dgm:pt modelId="{913D6892-2797-48C6-BF3B-0E55927113E7}" type="pres">
      <dgm:prSet presAssocID="{2F363EAF-6287-472B-ACCD-FD9F2DE86448}" presName="conn2-1" presStyleLbl="parChTrans1D2" presStyleIdx="0" presStyleCnt="3"/>
      <dgm:spPr/>
      <dgm:t>
        <a:bodyPr/>
        <a:lstStyle/>
        <a:p>
          <a:endParaRPr lang="en-US"/>
        </a:p>
      </dgm:t>
    </dgm:pt>
    <dgm:pt modelId="{1468159D-C566-4FAC-9B27-8361E1D0952B}" type="pres">
      <dgm:prSet presAssocID="{2F363EAF-6287-472B-ACCD-FD9F2DE86448}" presName="connTx" presStyleLbl="parChTrans1D2" presStyleIdx="0" presStyleCnt="3"/>
      <dgm:spPr/>
      <dgm:t>
        <a:bodyPr/>
        <a:lstStyle/>
        <a:p>
          <a:endParaRPr lang="en-US"/>
        </a:p>
      </dgm:t>
    </dgm:pt>
    <dgm:pt modelId="{9EA18143-83CB-47B3-A5D7-18660BC4A6D0}" type="pres">
      <dgm:prSet presAssocID="{FB212E63-B04A-4842-B73E-04588EBB2F8D}" presName="root2" presStyleCnt="0"/>
      <dgm:spPr/>
    </dgm:pt>
    <dgm:pt modelId="{16F3B8C7-4E8A-42E6-8790-219EB2040308}" type="pres">
      <dgm:prSet presAssocID="{FB212E63-B04A-4842-B73E-04588EBB2F8D}" presName="LevelTwoTextNode" presStyleLbl="node2" presStyleIdx="0" presStyleCnt="3">
        <dgm:presLayoutVars>
          <dgm:chPref val="3"/>
        </dgm:presLayoutVars>
      </dgm:prSet>
      <dgm:spPr/>
      <dgm:t>
        <a:bodyPr/>
        <a:lstStyle/>
        <a:p>
          <a:endParaRPr lang="en-US"/>
        </a:p>
      </dgm:t>
    </dgm:pt>
    <dgm:pt modelId="{7DEF0725-31A0-4E32-9E08-AA4C42063CFF}" type="pres">
      <dgm:prSet presAssocID="{FB212E63-B04A-4842-B73E-04588EBB2F8D}" presName="level3hierChild" presStyleCnt="0"/>
      <dgm:spPr/>
    </dgm:pt>
    <dgm:pt modelId="{E4921174-9599-4F95-A299-94077A657D3F}" type="pres">
      <dgm:prSet presAssocID="{429FEDD9-C0AE-4447-9B92-60BCD4B8D707}" presName="conn2-1" presStyleLbl="parChTrans1D2" presStyleIdx="1" presStyleCnt="3"/>
      <dgm:spPr/>
      <dgm:t>
        <a:bodyPr/>
        <a:lstStyle/>
        <a:p>
          <a:endParaRPr lang="en-US"/>
        </a:p>
      </dgm:t>
    </dgm:pt>
    <dgm:pt modelId="{0D484263-55D3-4AC7-B230-9DCB119BB98A}" type="pres">
      <dgm:prSet presAssocID="{429FEDD9-C0AE-4447-9B92-60BCD4B8D707}" presName="connTx" presStyleLbl="parChTrans1D2" presStyleIdx="1" presStyleCnt="3"/>
      <dgm:spPr/>
      <dgm:t>
        <a:bodyPr/>
        <a:lstStyle/>
        <a:p>
          <a:endParaRPr lang="en-US"/>
        </a:p>
      </dgm:t>
    </dgm:pt>
    <dgm:pt modelId="{3DA8FE0E-525A-497E-A21D-EAB2A26ADEB6}" type="pres">
      <dgm:prSet presAssocID="{762859A6-BE6B-4777-BF56-ABF79BF06999}" presName="root2" presStyleCnt="0"/>
      <dgm:spPr/>
    </dgm:pt>
    <dgm:pt modelId="{ED89814E-B745-4BC0-97C2-2ED71B9018A7}" type="pres">
      <dgm:prSet presAssocID="{762859A6-BE6B-4777-BF56-ABF79BF06999}" presName="LevelTwoTextNode" presStyleLbl="node2" presStyleIdx="1" presStyleCnt="3">
        <dgm:presLayoutVars>
          <dgm:chPref val="3"/>
        </dgm:presLayoutVars>
      </dgm:prSet>
      <dgm:spPr/>
      <dgm:t>
        <a:bodyPr/>
        <a:lstStyle/>
        <a:p>
          <a:endParaRPr lang="en-US"/>
        </a:p>
      </dgm:t>
    </dgm:pt>
    <dgm:pt modelId="{02AD33E0-5BA0-4495-94CA-C427C1A13EE6}" type="pres">
      <dgm:prSet presAssocID="{762859A6-BE6B-4777-BF56-ABF79BF06999}" presName="level3hierChild" presStyleCnt="0"/>
      <dgm:spPr/>
    </dgm:pt>
    <dgm:pt modelId="{6D5A204D-1DDC-4A65-819B-198466CC26E9}" type="pres">
      <dgm:prSet presAssocID="{9F9DD15A-D740-4D6E-82FA-C53D6E7DF587}" presName="conn2-1" presStyleLbl="parChTrans1D2" presStyleIdx="2" presStyleCnt="3"/>
      <dgm:spPr/>
      <dgm:t>
        <a:bodyPr/>
        <a:lstStyle/>
        <a:p>
          <a:endParaRPr lang="en-US"/>
        </a:p>
      </dgm:t>
    </dgm:pt>
    <dgm:pt modelId="{2F472BD7-055F-4268-8BB8-A940153B5DBF}" type="pres">
      <dgm:prSet presAssocID="{9F9DD15A-D740-4D6E-82FA-C53D6E7DF587}" presName="connTx" presStyleLbl="parChTrans1D2" presStyleIdx="2" presStyleCnt="3"/>
      <dgm:spPr/>
      <dgm:t>
        <a:bodyPr/>
        <a:lstStyle/>
        <a:p>
          <a:endParaRPr lang="en-US"/>
        </a:p>
      </dgm:t>
    </dgm:pt>
    <dgm:pt modelId="{2B9B8577-EBCF-4BAC-9800-FB7E666FDE44}" type="pres">
      <dgm:prSet presAssocID="{07E6F6A4-A82D-4D48-BA73-9CC6DE982DA1}" presName="root2" presStyleCnt="0"/>
      <dgm:spPr/>
    </dgm:pt>
    <dgm:pt modelId="{36837640-5118-44A2-842E-39CFA5D1F73B}" type="pres">
      <dgm:prSet presAssocID="{07E6F6A4-A82D-4D48-BA73-9CC6DE982DA1}" presName="LevelTwoTextNode" presStyleLbl="node2" presStyleIdx="2" presStyleCnt="3">
        <dgm:presLayoutVars>
          <dgm:chPref val="3"/>
        </dgm:presLayoutVars>
      </dgm:prSet>
      <dgm:spPr/>
      <dgm:t>
        <a:bodyPr/>
        <a:lstStyle/>
        <a:p>
          <a:endParaRPr lang="en-US"/>
        </a:p>
      </dgm:t>
    </dgm:pt>
    <dgm:pt modelId="{5013E624-5973-474A-AC65-A6D56A8B5434}" type="pres">
      <dgm:prSet presAssocID="{07E6F6A4-A82D-4D48-BA73-9CC6DE982DA1}" presName="level3hierChild" presStyleCnt="0"/>
      <dgm:spPr/>
    </dgm:pt>
  </dgm:ptLst>
  <dgm:cxnLst>
    <dgm:cxn modelId="{F6F03B60-C677-46E5-9EA9-20F1878A6026}" srcId="{C5DDE62B-8FC8-4E8A-A9AE-416B329DC4F7}" destId="{762859A6-BE6B-4777-BF56-ABF79BF06999}" srcOrd="1" destOrd="0" parTransId="{429FEDD9-C0AE-4447-9B92-60BCD4B8D707}" sibTransId="{24940D06-A073-4E69-8003-12ADB7205144}"/>
    <dgm:cxn modelId="{1C1B32D6-C58E-4517-A586-2D70A5BA7224}" srcId="{24FCA115-978D-403E-90F5-819484AC95F6}" destId="{C5DDE62B-8FC8-4E8A-A9AE-416B329DC4F7}" srcOrd="0" destOrd="0" parTransId="{CC265C84-9BC1-4A7D-8C94-D381CA30924B}" sibTransId="{0479957D-40BC-4CFE-A90D-FB7D23087254}"/>
    <dgm:cxn modelId="{EEE0CA48-A81E-EA49-861B-E1487395DBE3}" type="presOf" srcId="{24FCA115-978D-403E-90F5-819484AC95F6}" destId="{F97F9185-9D48-45AA-B40D-C36F83729C54}" srcOrd="0" destOrd="0" presId="urn:microsoft.com/office/officeart/2005/8/layout/hierarchy2"/>
    <dgm:cxn modelId="{8F56DEE9-2095-43E6-A71F-3B94A1847C74}" srcId="{C5DDE62B-8FC8-4E8A-A9AE-416B329DC4F7}" destId="{07E6F6A4-A82D-4D48-BA73-9CC6DE982DA1}" srcOrd="2" destOrd="0" parTransId="{9F9DD15A-D740-4D6E-82FA-C53D6E7DF587}" sibTransId="{7FE9D46B-F8DB-4DD2-8A00-EBB665AD5B0D}"/>
    <dgm:cxn modelId="{4A4BFD4F-70A8-8248-8338-F8445B4E4F18}" type="presOf" srcId="{9F9DD15A-D740-4D6E-82FA-C53D6E7DF587}" destId="{6D5A204D-1DDC-4A65-819B-198466CC26E9}" srcOrd="0" destOrd="0" presId="urn:microsoft.com/office/officeart/2005/8/layout/hierarchy2"/>
    <dgm:cxn modelId="{C54C1343-06C8-564D-A326-7D727EC61D77}" type="presOf" srcId="{9F9DD15A-D740-4D6E-82FA-C53D6E7DF587}" destId="{2F472BD7-055F-4268-8BB8-A940153B5DBF}" srcOrd="1" destOrd="0" presId="urn:microsoft.com/office/officeart/2005/8/layout/hierarchy2"/>
    <dgm:cxn modelId="{FA2A9062-0C6E-BE45-82C9-99BE27629D35}" type="presOf" srcId="{762859A6-BE6B-4777-BF56-ABF79BF06999}" destId="{ED89814E-B745-4BC0-97C2-2ED71B9018A7}" srcOrd="0" destOrd="0" presId="urn:microsoft.com/office/officeart/2005/8/layout/hierarchy2"/>
    <dgm:cxn modelId="{4771E86E-B6D2-9046-82B8-0F51FC59CC53}" type="presOf" srcId="{C5DDE62B-8FC8-4E8A-A9AE-416B329DC4F7}" destId="{A98C631A-340B-4F46-9657-5BFA5F8F8B4B}" srcOrd="0" destOrd="0" presId="urn:microsoft.com/office/officeart/2005/8/layout/hierarchy2"/>
    <dgm:cxn modelId="{B32053B8-DE54-ED4E-826F-2D22303B5399}" type="presOf" srcId="{07E6F6A4-A82D-4D48-BA73-9CC6DE982DA1}" destId="{36837640-5118-44A2-842E-39CFA5D1F73B}" srcOrd="0" destOrd="0" presId="urn:microsoft.com/office/officeart/2005/8/layout/hierarchy2"/>
    <dgm:cxn modelId="{3F750914-63FF-7843-8108-403F8BFA3D6A}" type="presOf" srcId="{2F363EAF-6287-472B-ACCD-FD9F2DE86448}" destId="{913D6892-2797-48C6-BF3B-0E55927113E7}" srcOrd="0" destOrd="0" presId="urn:microsoft.com/office/officeart/2005/8/layout/hierarchy2"/>
    <dgm:cxn modelId="{E129DAC1-E0EB-7F4B-A5AB-AEFE0DD1B167}" type="presOf" srcId="{429FEDD9-C0AE-4447-9B92-60BCD4B8D707}" destId="{0D484263-55D3-4AC7-B230-9DCB119BB98A}" srcOrd="1" destOrd="0" presId="urn:microsoft.com/office/officeart/2005/8/layout/hierarchy2"/>
    <dgm:cxn modelId="{0DFC49AB-9778-4529-A79E-F4988DCE7816}" srcId="{C5DDE62B-8FC8-4E8A-A9AE-416B329DC4F7}" destId="{FB212E63-B04A-4842-B73E-04588EBB2F8D}" srcOrd="0" destOrd="0" parTransId="{2F363EAF-6287-472B-ACCD-FD9F2DE86448}" sibTransId="{AA5DA9CB-364F-4911-82EB-449E312B2C69}"/>
    <dgm:cxn modelId="{B7551E6C-2851-DA4F-A6A7-BDDFB3723EE8}" type="presOf" srcId="{429FEDD9-C0AE-4447-9B92-60BCD4B8D707}" destId="{E4921174-9599-4F95-A299-94077A657D3F}" srcOrd="0" destOrd="0" presId="urn:microsoft.com/office/officeart/2005/8/layout/hierarchy2"/>
    <dgm:cxn modelId="{0DD38449-7BAC-E643-A7C9-F14F80158D50}" type="presOf" srcId="{FB212E63-B04A-4842-B73E-04588EBB2F8D}" destId="{16F3B8C7-4E8A-42E6-8790-219EB2040308}" srcOrd="0" destOrd="0" presId="urn:microsoft.com/office/officeart/2005/8/layout/hierarchy2"/>
    <dgm:cxn modelId="{9BA09BB1-7E84-B248-BD12-3720EFC2F11F}" type="presOf" srcId="{2F363EAF-6287-472B-ACCD-FD9F2DE86448}" destId="{1468159D-C566-4FAC-9B27-8361E1D0952B}" srcOrd="1" destOrd="0" presId="urn:microsoft.com/office/officeart/2005/8/layout/hierarchy2"/>
    <dgm:cxn modelId="{E9384DA2-065D-3346-AEEF-D19CB957A2DB}" type="presParOf" srcId="{F97F9185-9D48-45AA-B40D-C36F83729C54}" destId="{A29347F8-736B-4525-8942-22172A20EB8A}" srcOrd="0" destOrd="0" presId="urn:microsoft.com/office/officeart/2005/8/layout/hierarchy2"/>
    <dgm:cxn modelId="{FE0BA44C-B1E5-9C4F-AE97-933E83ACE3BA}" type="presParOf" srcId="{A29347F8-736B-4525-8942-22172A20EB8A}" destId="{A98C631A-340B-4F46-9657-5BFA5F8F8B4B}" srcOrd="0" destOrd="0" presId="urn:microsoft.com/office/officeart/2005/8/layout/hierarchy2"/>
    <dgm:cxn modelId="{53FFE8DC-F81C-874D-BA67-0069D76F0922}" type="presParOf" srcId="{A29347F8-736B-4525-8942-22172A20EB8A}" destId="{3EACCC36-8C93-4AE6-8E5C-EA4DA7426077}" srcOrd="1" destOrd="0" presId="urn:microsoft.com/office/officeart/2005/8/layout/hierarchy2"/>
    <dgm:cxn modelId="{24A2D279-E492-CD46-BB5A-EC6DEED284D6}" type="presParOf" srcId="{3EACCC36-8C93-4AE6-8E5C-EA4DA7426077}" destId="{913D6892-2797-48C6-BF3B-0E55927113E7}" srcOrd="0" destOrd="0" presId="urn:microsoft.com/office/officeart/2005/8/layout/hierarchy2"/>
    <dgm:cxn modelId="{3F9E8C7E-21F2-284A-8B9C-0F622999B75E}" type="presParOf" srcId="{913D6892-2797-48C6-BF3B-0E55927113E7}" destId="{1468159D-C566-4FAC-9B27-8361E1D0952B}" srcOrd="0" destOrd="0" presId="urn:microsoft.com/office/officeart/2005/8/layout/hierarchy2"/>
    <dgm:cxn modelId="{334BAF5F-F7A0-044F-A145-1394D5481479}" type="presParOf" srcId="{3EACCC36-8C93-4AE6-8E5C-EA4DA7426077}" destId="{9EA18143-83CB-47B3-A5D7-18660BC4A6D0}" srcOrd="1" destOrd="0" presId="urn:microsoft.com/office/officeart/2005/8/layout/hierarchy2"/>
    <dgm:cxn modelId="{7CE91B5F-FA22-7742-8705-230EF79CBE27}" type="presParOf" srcId="{9EA18143-83CB-47B3-A5D7-18660BC4A6D0}" destId="{16F3B8C7-4E8A-42E6-8790-219EB2040308}" srcOrd="0" destOrd="0" presId="urn:microsoft.com/office/officeart/2005/8/layout/hierarchy2"/>
    <dgm:cxn modelId="{89AC50D5-719C-8544-97C6-E0339677F3E6}" type="presParOf" srcId="{9EA18143-83CB-47B3-A5D7-18660BC4A6D0}" destId="{7DEF0725-31A0-4E32-9E08-AA4C42063CFF}" srcOrd="1" destOrd="0" presId="urn:microsoft.com/office/officeart/2005/8/layout/hierarchy2"/>
    <dgm:cxn modelId="{CE79DDCB-55F3-7647-B53B-B40D52142079}" type="presParOf" srcId="{3EACCC36-8C93-4AE6-8E5C-EA4DA7426077}" destId="{E4921174-9599-4F95-A299-94077A657D3F}" srcOrd="2" destOrd="0" presId="urn:microsoft.com/office/officeart/2005/8/layout/hierarchy2"/>
    <dgm:cxn modelId="{5380A986-7854-A845-A62D-81244467C37C}" type="presParOf" srcId="{E4921174-9599-4F95-A299-94077A657D3F}" destId="{0D484263-55D3-4AC7-B230-9DCB119BB98A}" srcOrd="0" destOrd="0" presId="urn:microsoft.com/office/officeart/2005/8/layout/hierarchy2"/>
    <dgm:cxn modelId="{E331D32D-F907-5643-BA6F-D3CCE931EB16}" type="presParOf" srcId="{3EACCC36-8C93-4AE6-8E5C-EA4DA7426077}" destId="{3DA8FE0E-525A-497E-A21D-EAB2A26ADEB6}" srcOrd="3" destOrd="0" presId="urn:microsoft.com/office/officeart/2005/8/layout/hierarchy2"/>
    <dgm:cxn modelId="{6ECBC2C8-B162-504D-ABB8-10CC8299E553}" type="presParOf" srcId="{3DA8FE0E-525A-497E-A21D-EAB2A26ADEB6}" destId="{ED89814E-B745-4BC0-97C2-2ED71B9018A7}" srcOrd="0" destOrd="0" presId="urn:microsoft.com/office/officeart/2005/8/layout/hierarchy2"/>
    <dgm:cxn modelId="{F6B90DAB-724D-754D-9FE3-0806C21CC91E}" type="presParOf" srcId="{3DA8FE0E-525A-497E-A21D-EAB2A26ADEB6}" destId="{02AD33E0-5BA0-4495-94CA-C427C1A13EE6}" srcOrd="1" destOrd="0" presId="urn:microsoft.com/office/officeart/2005/8/layout/hierarchy2"/>
    <dgm:cxn modelId="{E0C949B4-77C1-8341-9A02-0F6A8D1DE0E1}" type="presParOf" srcId="{3EACCC36-8C93-4AE6-8E5C-EA4DA7426077}" destId="{6D5A204D-1DDC-4A65-819B-198466CC26E9}" srcOrd="4" destOrd="0" presId="urn:microsoft.com/office/officeart/2005/8/layout/hierarchy2"/>
    <dgm:cxn modelId="{248F893D-FF36-9E4F-8CB1-FE4DA330540B}" type="presParOf" srcId="{6D5A204D-1DDC-4A65-819B-198466CC26E9}" destId="{2F472BD7-055F-4268-8BB8-A940153B5DBF}" srcOrd="0" destOrd="0" presId="urn:microsoft.com/office/officeart/2005/8/layout/hierarchy2"/>
    <dgm:cxn modelId="{0099758F-D905-BB43-B1E1-B9879F9CB28E}" type="presParOf" srcId="{3EACCC36-8C93-4AE6-8E5C-EA4DA7426077}" destId="{2B9B8577-EBCF-4BAC-9800-FB7E666FDE44}" srcOrd="5" destOrd="0" presId="urn:microsoft.com/office/officeart/2005/8/layout/hierarchy2"/>
    <dgm:cxn modelId="{FBD5B69A-3C54-704C-A9CB-3677963AB54C}" type="presParOf" srcId="{2B9B8577-EBCF-4BAC-9800-FB7E666FDE44}" destId="{36837640-5118-44A2-842E-39CFA5D1F73B}" srcOrd="0" destOrd="0" presId="urn:microsoft.com/office/officeart/2005/8/layout/hierarchy2"/>
    <dgm:cxn modelId="{66E4E3EE-6CD3-DD46-8E1F-BF8F66AAACE9}" type="presParOf" srcId="{2B9B8577-EBCF-4BAC-9800-FB7E666FDE44}" destId="{5013E624-5973-474A-AC65-A6D56A8B5434}" srcOrd="1" destOrd="0" presId="urn:microsoft.com/office/officeart/2005/8/layout/hierarchy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7D4F71-4D07-4209-A4E4-BE98D647ECCB}" type="doc">
      <dgm:prSet loTypeId="urn:microsoft.com/office/officeart/2005/8/layout/hierarchy2" loCatId="hierarchy" qsTypeId="urn:microsoft.com/office/officeart/2005/8/quickstyle/3d5" qsCatId="3D" csTypeId="urn:microsoft.com/office/officeart/2005/8/colors/accent1_2" csCatId="accent1" phldr="1"/>
      <dgm:spPr/>
      <dgm:t>
        <a:bodyPr/>
        <a:lstStyle/>
        <a:p>
          <a:endParaRPr lang="en-US"/>
        </a:p>
      </dgm:t>
    </dgm:pt>
    <dgm:pt modelId="{06112DFB-4105-4D08-AE53-7CDD153E7E11}">
      <dgm:prSet phldrT="[Text]"/>
      <dgm:spPr/>
      <dgm:t>
        <a:bodyPr/>
        <a:lstStyle/>
        <a:p>
          <a:r>
            <a:rPr lang="en-US" dirty="0" err="1" smtClean="0"/>
            <a:t>Hadoop</a:t>
          </a:r>
          <a:r>
            <a:rPr lang="en-US" dirty="0" smtClean="0"/>
            <a:t> </a:t>
          </a:r>
          <a:r>
            <a:rPr lang="en-US" dirty="0" err="1" smtClean="0"/>
            <a:t>MapReduce</a:t>
          </a:r>
          <a:r>
            <a:rPr lang="en-US" dirty="0" smtClean="0"/>
            <a:t> Jobs</a:t>
          </a:r>
          <a:endParaRPr lang="en-US" dirty="0"/>
        </a:p>
      </dgm:t>
    </dgm:pt>
    <dgm:pt modelId="{D386672E-E3A2-4C44-AD38-D7DBF7609152}" type="parTrans" cxnId="{0A40623B-AA64-44A5-AC05-3D3B5773D51D}">
      <dgm:prSet/>
      <dgm:spPr/>
      <dgm:t>
        <a:bodyPr/>
        <a:lstStyle/>
        <a:p>
          <a:endParaRPr lang="en-US"/>
        </a:p>
      </dgm:t>
    </dgm:pt>
    <dgm:pt modelId="{5730E08C-2BA2-47EE-BBD7-A655965409F5}" type="sibTrans" cxnId="{0A40623B-AA64-44A5-AC05-3D3B5773D51D}">
      <dgm:prSet/>
      <dgm:spPr/>
      <dgm:t>
        <a:bodyPr/>
        <a:lstStyle/>
        <a:p>
          <a:endParaRPr lang="en-US"/>
        </a:p>
      </dgm:t>
    </dgm:pt>
    <dgm:pt modelId="{C8EE6A7F-9A24-4177-877C-BCEA2262FE02}" type="pres">
      <dgm:prSet presAssocID="{FA7D4F71-4D07-4209-A4E4-BE98D647ECCB}" presName="diagram" presStyleCnt="0">
        <dgm:presLayoutVars>
          <dgm:chPref val="1"/>
          <dgm:dir/>
          <dgm:animOne val="branch"/>
          <dgm:animLvl val="lvl"/>
          <dgm:resizeHandles val="exact"/>
        </dgm:presLayoutVars>
      </dgm:prSet>
      <dgm:spPr/>
      <dgm:t>
        <a:bodyPr/>
        <a:lstStyle/>
        <a:p>
          <a:endParaRPr lang="en-US"/>
        </a:p>
      </dgm:t>
    </dgm:pt>
    <dgm:pt modelId="{4098DF9F-C8F2-4857-95E2-4B7394D711CB}" type="pres">
      <dgm:prSet presAssocID="{06112DFB-4105-4D08-AE53-7CDD153E7E11}" presName="root1" presStyleCnt="0"/>
      <dgm:spPr/>
    </dgm:pt>
    <dgm:pt modelId="{5F981A18-C448-435F-AC64-AC62805C3E3D}" type="pres">
      <dgm:prSet presAssocID="{06112DFB-4105-4D08-AE53-7CDD153E7E11}" presName="LevelOneTextNode" presStyleLbl="node0" presStyleIdx="0" presStyleCnt="1">
        <dgm:presLayoutVars>
          <dgm:chPref val="3"/>
        </dgm:presLayoutVars>
      </dgm:prSet>
      <dgm:spPr/>
      <dgm:t>
        <a:bodyPr/>
        <a:lstStyle/>
        <a:p>
          <a:endParaRPr lang="en-US"/>
        </a:p>
      </dgm:t>
    </dgm:pt>
    <dgm:pt modelId="{3853CD8C-2086-4780-A31D-4A1D7F97AEAD}" type="pres">
      <dgm:prSet presAssocID="{06112DFB-4105-4D08-AE53-7CDD153E7E11}" presName="level2hierChild" presStyleCnt="0"/>
      <dgm:spPr/>
    </dgm:pt>
  </dgm:ptLst>
  <dgm:cxnLst>
    <dgm:cxn modelId="{0A40623B-AA64-44A5-AC05-3D3B5773D51D}" srcId="{FA7D4F71-4D07-4209-A4E4-BE98D647ECCB}" destId="{06112DFB-4105-4D08-AE53-7CDD153E7E11}" srcOrd="0" destOrd="0" parTransId="{D386672E-E3A2-4C44-AD38-D7DBF7609152}" sibTransId="{5730E08C-2BA2-47EE-BBD7-A655965409F5}"/>
    <dgm:cxn modelId="{F105690A-FC48-1A4B-896B-8BC5FD7161EF}" type="presOf" srcId="{06112DFB-4105-4D08-AE53-7CDD153E7E11}" destId="{5F981A18-C448-435F-AC64-AC62805C3E3D}" srcOrd="0" destOrd="0" presId="urn:microsoft.com/office/officeart/2005/8/layout/hierarchy2"/>
    <dgm:cxn modelId="{66EA5E2D-496A-A64E-A7F0-D59B3A87DDC3}" type="presOf" srcId="{FA7D4F71-4D07-4209-A4E4-BE98D647ECCB}" destId="{C8EE6A7F-9A24-4177-877C-BCEA2262FE02}" srcOrd="0" destOrd="0" presId="urn:microsoft.com/office/officeart/2005/8/layout/hierarchy2"/>
    <dgm:cxn modelId="{D4AF1FA3-349F-CE4C-9C22-929983700C64}" type="presParOf" srcId="{C8EE6A7F-9A24-4177-877C-BCEA2262FE02}" destId="{4098DF9F-C8F2-4857-95E2-4B7394D711CB}" srcOrd="0" destOrd="0" presId="urn:microsoft.com/office/officeart/2005/8/layout/hierarchy2"/>
    <dgm:cxn modelId="{FB6DEE19-D784-D447-9F3C-830DB72A9310}" type="presParOf" srcId="{4098DF9F-C8F2-4857-95E2-4B7394D711CB}" destId="{5F981A18-C448-435F-AC64-AC62805C3E3D}" srcOrd="0" destOrd="0" presId="urn:microsoft.com/office/officeart/2005/8/layout/hierarchy2"/>
    <dgm:cxn modelId="{4DF850E8-953A-0E49-A2C1-0AF8A578C1C2}" type="presParOf" srcId="{4098DF9F-C8F2-4857-95E2-4B7394D711CB}" destId="{3853CD8C-2086-4780-A31D-4A1D7F97AEAD}" srcOrd="1" destOrd="0" presId="urn:microsoft.com/office/officeart/2005/8/layout/hierarchy2"/>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AC86A8-0E1B-42F1-B8EB-1A66E842561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1157C435-BB1F-4168-B364-41C71A4D9540}">
      <dgm:prSet phldrT="[Text]"/>
      <dgm:spPr/>
      <dgm:t>
        <a:bodyPr/>
        <a:lstStyle/>
        <a:p>
          <a:r>
            <a:rPr lang="en-US" dirty="0" smtClean="0"/>
            <a:t>input</a:t>
          </a:r>
          <a:endParaRPr lang="en-US" dirty="0"/>
        </a:p>
      </dgm:t>
    </dgm:pt>
    <dgm:pt modelId="{5BA22B67-CDB9-4AB8-8935-96F44C046C70}" type="parTrans" cxnId="{3B1AA5E1-F4F6-4DCE-AD71-BF31F34B5A45}">
      <dgm:prSet/>
      <dgm:spPr/>
      <dgm:t>
        <a:bodyPr/>
        <a:lstStyle/>
        <a:p>
          <a:endParaRPr lang="en-US"/>
        </a:p>
      </dgm:t>
    </dgm:pt>
    <dgm:pt modelId="{060063C4-7A5F-41EE-9A74-4810F520AD07}" type="sibTrans" cxnId="{3B1AA5E1-F4F6-4DCE-AD71-BF31F34B5A45}">
      <dgm:prSet/>
      <dgm:spPr/>
      <dgm:t>
        <a:bodyPr/>
        <a:lstStyle/>
        <a:p>
          <a:endParaRPr lang="en-US"/>
        </a:p>
      </dgm:t>
    </dgm:pt>
    <dgm:pt modelId="{0B5B7DF7-F395-41C3-BAF9-ADD9D2C5AA8A}">
      <dgm:prSet phldrT="[Text]"/>
      <dgm:spPr/>
      <dgm:t>
        <a:bodyPr/>
        <a:lstStyle/>
        <a:p>
          <a:r>
            <a:rPr lang="en-US" dirty="0" smtClean="0"/>
            <a:t>a</a:t>
          </a:r>
          <a:endParaRPr lang="en-US" dirty="0"/>
        </a:p>
      </dgm:t>
    </dgm:pt>
    <dgm:pt modelId="{62FF48EF-2833-4F93-84EC-209867E507C0}" type="parTrans" cxnId="{D1642528-31B4-4A35-BB8D-478B30D3409A}">
      <dgm:prSet/>
      <dgm:spPr/>
      <dgm:t>
        <a:bodyPr/>
        <a:lstStyle/>
        <a:p>
          <a:endParaRPr lang="en-US"/>
        </a:p>
      </dgm:t>
    </dgm:pt>
    <dgm:pt modelId="{C087ECFC-8BB8-459A-82CE-B683152B1780}" type="sibTrans" cxnId="{D1642528-31B4-4A35-BB8D-478B30D3409A}">
      <dgm:prSet/>
      <dgm:spPr/>
      <dgm:t>
        <a:bodyPr/>
        <a:lstStyle/>
        <a:p>
          <a:endParaRPr lang="en-US"/>
        </a:p>
      </dgm:t>
    </dgm:pt>
    <dgm:pt modelId="{9F0D8AF3-DFAA-4147-A169-E765D5639F5F}">
      <dgm:prSet phldrT="[Text]"/>
      <dgm:spPr/>
      <dgm:t>
        <a:bodyPr/>
        <a:lstStyle/>
        <a:p>
          <a:r>
            <a:rPr lang="en-US" dirty="0" smtClean="0"/>
            <a:t>b</a:t>
          </a:r>
          <a:endParaRPr lang="en-US" dirty="0"/>
        </a:p>
      </dgm:t>
    </dgm:pt>
    <dgm:pt modelId="{D290418D-883D-4492-A182-78B631932EC1}" type="parTrans" cxnId="{55D6A5A2-D342-41C8-B4D5-AD55F2AF6CD5}">
      <dgm:prSet/>
      <dgm:spPr/>
      <dgm:t>
        <a:bodyPr/>
        <a:lstStyle/>
        <a:p>
          <a:endParaRPr lang="en-US"/>
        </a:p>
      </dgm:t>
    </dgm:pt>
    <dgm:pt modelId="{4014DED0-A49D-42ED-A9BE-C26EB120CB66}" type="sibTrans" cxnId="{55D6A5A2-D342-41C8-B4D5-AD55F2AF6CD5}">
      <dgm:prSet/>
      <dgm:spPr/>
      <dgm:t>
        <a:bodyPr/>
        <a:lstStyle/>
        <a:p>
          <a:endParaRPr lang="en-US"/>
        </a:p>
      </dgm:t>
    </dgm:pt>
    <dgm:pt modelId="{037079F6-2781-42DD-AC73-0B078799A854}">
      <dgm:prSet phldrT="[Text]"/>
      <dgm:spPr/>
      <dgm:t>
        <a:bodyPr/>
        <a:lstStyle/>
        <a:p>
          <a:r>
            <a:rPr lang="en-US" dirty="0" smtClean="0"/>
            <a:t>output</a:t>
          </a:r>
          <a:endParaRPr lang="en-US" dirty="0"/>
        </a:p>
      </dgm:t>
    </dgm:pt>
    <dgm:pt modelId="{80907EBC-5604-4B1F-9CCE-3F56AE48C186}" type="parTrans" cxnId="{061DCA8C-6D56-414A-B72B-DEFA1776EB26}">
      <dgm:prSet/>
      <dgm:spPr/>
      <dgm:t>
        <a:bodyPr/>
        <a:lstStyle/>
        <a:p>
          <a:endParaRPr lang="en-US"/>
        </a:p>
      </dgm:t>
    </dgm:pt>
    <dgm:pt modelId="{E46B36F7-6B3D-45CE-BC1D-C5CA415D0BE7}" type="sibTrans" cxnId="{061DCA8C-6D56-414A-B72B-DEFA1776EB26}">
      <dgm:prSet/>
      <dgm:spPr/>
      <dgm:t>
        <a:bodyPr/>
        <a:lstStyle/>
        <a:p>
          <a:endParaRPr lang="en-US"/>
        </a:p>
      </dgm:t>
    </dgm:pt>
    <dgm:pt modelId="{4FBE08EE-6923-4C01-8680-DCF6EFBECB01}">
      <dgm:prSet phldrT="[Text]"/>
      <dgm:spPr/>
      <dgm:t>
        <a:bodyPr/>
        <a:lstStyle/>
        <a:p>
          <a:r>
            <a:rPr lang="en-US" dirty="0" err="1" smtClean="0"/>
            <a:t>a.out</a:t>
          </a:r>
          <a:endParaRPr lang="en-US" dirty="0"/>
        </a:p>
      </dgm:t>
    </dgm:pt>
    <dgm:pt modelId="{61BEEBB0-34C4-4A94-8DD0-389C5DAE3895}" type="parTrans" cxnId="{09C49B91-2118-40C7-9B18-52BC28377A8D}">
      <dgm:prSet/>
      <dgm:spPr/>
      <dgm:t>
        <a:bodyPr/>
        <a:lstStyle/>
        <a:p>
          <a:endParaRPr lang="en-US"/>
        </a:p>
      </dgm:t>
    </dgm:pt>
    <dgm:pt modelId="{30844C2B-309A-4C86-B88F-E38B6AAD5751}" type="sibTrans" cxnId="{09C49B91-2118-40C7-9B18-52BC28377A8D}">
      <dgm:prSet/>
      <dgm:spPr/>
      <dgm:t>
        <a:bodyPr/>
        <a:lstStyle/>
        <a:p>
          <a:endParaRPr lang="en-US"/>
        </a:p>
      </dgm:t>
    </dgm:pt>
    <dgm:pt modelId="{AC4E9452-9726-4D2E-9DCB-D8F85A8B399C}">
      <dgm:prSet phldrT="[Text]"/>
      <dgm:spPr/>
      <dgm:t>
        <a:bodyPr/>
        <a:lstStyle/>
        <a:p>
          <a:r>
            <a:rPr lang="en-US" dirty="0" err="1" smtClean="0"/>
            <a:t>b.out</a:t>
          </a:r>
          <a:endParaRPr lang="en-US" dirty="0"/>
        </a:p>
      </dgm:t>
    </dgm:pt>
    <dgm:pt modelId="{FDF4EE29-EAA4-4E58-BC2B-D5A9753E67EA}" type="parTrans" cxnId="{B332379E-6275-4A15-A51A-1F259861931B}">
      <dgm:prSet/>
      <dgm:spPr/>
      <dgm:t>
        <a:bodyPr/>
        <a:lstStyle/>
        <a:p>
          <a:endParaRPr lang="en-US"/>
        </a:p>
      </dgm:t>
    </dgm:pt>
    <dgm:pt modelId="{786A06F2-23D1-43A2-972F-C3D0B814E6DA}" type="sibTrans" cxnId="{B332379E-6275-4A15-A51A-1F259861931B}">
      <dgm:prSet/>
      <dgm:spPr/>
      <dgm:t>
        <a:bodyPr/>
        <a:lstStyle/>
        <a:p>
          <a:endParaRPr lang="en-US"/>
        </a:p>
      </dgm:t>
    </dgm:pt>
    <dgm:pt modelId="{4E53EC77-8BD4-4FD9-82B7-907798BA4FAD}" type="pres">
      <dgm:prSet presAssocID="{C8AC86A8-0E1B-42F1-B8EB-1A66E8425619}" presName="diagram" presStyleCnt="0">
        <dgm:presLayoutVars>
          <dgm:chPref val="1"/>
          <dgm:dir/>
          <dgm:animOne val="branch"/>
          <dgm:animLvl val="lvl"/>
          <dgm:resizeHandles/>
        </dgm:presLayoutVars>
      </dgm:prSet>
      <dgm:spPr/>
      <dgm:t>
        <a:bodyPr/>
        <a:lstStyle/>
        <a:p>
          <a:endParaRPr lang="en-US"/>
        </a:p>
      </dgm:t>
    </dgm:pt>
    <dgm:pt modelId="{6C67C1DB-30D2-4D03-A800-1E1CA32B5195}" type="pres">
      <dgm:prSet presAssocID="{1157C435-BB1F-4168-B364-41C71A4D9540}" presName="root" presStyleCnt="0"/>
      <dgm:spPr/>
    </dgm:pt>
    <dgm:pt modelId="{DC053EDE-CBFE-44BF-96A3-68116C5E05E7}" type="pres">
      <dgm:prSet presAssocID="{1157C435-BB1F-4168-B364-41C71A4D9540}" presName="rootComposite" presStyleCnt="0"/>
      <dgm:spPr/>
    </dgm:pt>
    <dgm:pt modelId="{D96DA4D4-8CDF-41FA-AC92-AECA39D0348D}" type="pres">
      <dgm:prSet presAssocID="{1157C435-BB1F-4168-B364-41C71A4D9540}" presName="rootText" presStyleLbl="node1" presStyleIdx="0" presStyleCnt="2" custLinFactX="-49020" custLinFactNeighborX="-100000"/>
      <dgm:spPr/>
      <dgm:t>
        <a:bodyPr/>
        <a:lstStyle/>
        <a:p>
          <a:endParaRPr lang="en-US"/>
        </a:p>
      </dgm:t>
    </dgm:pt>
    <dgm:pt modelId="{E571ECD1-12AF-4A2A-9E07-5F36647D77C0}" type="pres">
      <dgm:prSet presAssocID="{1157C435-BB1F-4168-B364-41C71A4D9540}" presName="rootConnector" presStyleLbl="node1" presStyleIdx="0" presStyleCnt="2"/>
      <dgm:spPr/>
      <dgm:t>
        <a:bodyPr/>
        <a:lstStyle/>
        <a:p>
          <a:endParaRPr lang="en-US"/>
        </a:p>
      </dgm:t>
    </dgm:pt>
    <dgm:pt modelId="{2169C33D-97D8-4812-B626-F92180440BB1}" type="pres">
      <dgm:prSet presAssocID="{1157C435-BB1F-4168-B364-41C71A4D9540}" presName="childShape" presStyleCnt="0"/>
      <dgm:spPr/>
    </dgm:pt>
    <dgm:pt modelId="{4135E731-4533-44BA-94E2-B70CE15BD3BF}" type="pres">
      <dgm:prSet presAssocID="{62FF48EF-2833-4F93-84EC-209867E507C0}" presName="Name13" presStyleLbl="parChTrans1D2" presStyleIdx="0" presStyleCnt="4"/>
      <dgm:spPr/>
      <dgm:t>
        <a:bodyPr/>
        <a:lstStyle/>
        <a:p>
          <a:endParaRPr lang="en-US"/>
        </a:p>
      </dgm:t>
    </dgm:pt>
    <dgm:pt modelId="{B5F0E4B0-7849-4FF4-A45C-C905C373902D}" type="pres">
      <dgm:prSet presAssocID="{0B5B7DF7-F395-41C3-BAF9-ADD9D2C5AA8A}" presName="childText" presStyleLbl="bgAcc1" presStyleIdx="0" presStyleCnt="4" custLinFactX="-86228" custLinFactNeighborX="-100000">
        <dgm:presLayoutVars>
          <dgm:bulletEnabled val="1"/>
        </dgm:presLayoutVars>
      </dgm:prSet>
      <dgm:spPr/>
      <dgm:t>
        <a:bodyPr/>
        <a:lstStyle/>
        <a:p>
          <a:endParaRPr lang="en-US"/>
        </a:p>
      </dgm:t>
    </dgm:pt>
    <dgm:pt modelId="{A8C777AC-E289-4FF4-A6F4-A0D4B0DC334C}" type="pres">
      <dgm:prSet presAssocID="{D290418D-883D-4492-A182-78B631932EC1}" presName="Name13" presStyleLbl="parChTrans1D2" presStyleIdx="1" presStyleCnt="4"/>
      <dgm:spPr/>
      <dgm:t>
        <a:bodyPr/>
        <a:lstStyle/>
        <a:p>
          <a:endParaRPr lang="en-US"/>
        </a:p>
      </dgm:t>
    </dgm:pt>
    <dgm:pt modelId="{C3D77C9D-D5EE-4DA7-B1D7-FD267ED20522}" type="pres">
      <dgm:prSet presAssocID="{9F0D8AF3-DFAA-4147-A169-E765D5639F5F}" presName="childText" presStyleLbl="bgAcc1" presStyleIdx="1" presStyleCnt="4" custLinFactX="-86228" custLinFactNeighborX="-100000">
        <dgm:presLayoutVars>
          <dgm:bulletEnabled val="1"/>
        </dgm:presLayoutVars>
      </dgm:prSet>
      <dgm:spPr/>
      <dgm:t>
        <a:bodyPr/>
        <a:lstStyle/>
        <a:p>
          <a:endParaRPr lang="en-US"/>
        </a:p>
      </dgm:t>
    </dgm:pt>
    <dgm:pt modelId="{90BAEBDD-9AB4-4AE2-B2C8-6A837D279E72}" type="pres">
      <dgm:prSet presAssocID="{037079F6-2781-42DD-AC73-0B078799A854}" presName="root" presStyleCnt="0"/>
      <dgm:spPr/>
    </dgm:pt>
    <dgm:pt modelId="{7D13B35B-41A3-4654-97A2-AFA38851E50B}" type="pres">
      <dgm:prSet presAssocID="{037079F6-2781-42DD-AC73-0B078799A854}" presName="rootComposite" presStyleCnt="0"/>
      <dgm:spPr/>
    </dgm:pt>
    <dgm:pt modelId="{E4230FBD-841A-4A29-B39C-F6864B23EEEE}" type="pres">
      <dgm:prSet presAssocID="{037079F6-2781-42DD-AC73-0B078799A854}" presName="rootText" presStyleLbl="node1" presStyleIdx="1" presStyleCnt="2" custLinFactNeighborX="19260"/>
      <dgm:spPr/>
      <dgm:t>
        <a:bodyPr/>
        <a:lstStyle/>
        <a:p>
          <a:endParaRPr lang="en-US"/>
        </a:p>
      </dgm:t>
    </dgm:pt>
    <dgm:pt modelId="{BB353473-C122-4F5B-AD91-59708C6CF93B}" type="pres">
      <dgm:prSet presAssocID="{037079F6-2781-42DD-AC73-0B078799A854}" presName="rootConnector" presStyleLbl="node1" presStyleIdx="1" presStyleCnt="2"/>
      <dgm:spPr/>
      <dgm:t>
        <a:bodyPr/>
        <a:lstStyle/>
        <a:p>
          <a:endParaRPr lang="en-US"/>
        </a:p>
      </dgm:t>
    </dgm:pt>
    <dgm:pt modelId="{C55EC909-02D0-49D3-8B87-C40B1DF24929}" type="pres">
      <dgm:prSet presAssocID="{037079F6-2781-42DD-AC73-0B078799A854}" presName="childShape" presStyleCnt="0"/>
      <dgm:spPr/>
    </dgm:pt>
    <dgm:pt modelId="{0D31B239-0477-4A0C-981D-7F9141F91EC4}" type="pres">
      <dgm:prSet presAssocID="{61BEEBB0-34C4-4A94-8DD0-389C5DAE3895}" presName="Name13" presStyleLbl="parChTrans1D2" presStyleIdx="2" presStyleCnt="4"/>
      <dgm:spPr/>
      <dgm:t>
        <a:bodyPr/>
        <a:lstStyle/>
        <a:p>
          <a:endParaRPr lang="en-US"/>
        </a:p>
      </dgm:t>
    </dgm:pt>
    <dgm:pt modelId="{5AA57BBA-2FA6-4DB5-B1AD-FD0AA6455D28}" type="pres">
      <dgm:prSet presAssocID="{4FBE08EE-6923-4C01-8680-DCF6EFBECB01}" presName="childText" presStyleLbl="bgAcc1" presStyleIdx="2" presStyleCnt="4" custLinFactNeighborX="24084">
        <dgm:presLayoutVars>
          <dgm:bulletEnabled val="1"/>
        </dgm:presLayoutVars>
      </dgm:prSet>
      <dgm:spPr/>
      <dgm:t>
        <a:bodyPr/>
        <a:lstStyle/>
        <a:p>
          <a:endParaRPr lang="en-US"/>
        </a:p>
      </dgm:t>
    </dgm:pt>
    <dgm:pt modelId="{5A40C56F-C835-4F3C-BACA-DD4460EE1C77}" type="pres">
      <dgm:prSet presAssocID="{FDF4EE29-EAA4-4E58-BC2B-D5A9753E67EA}" presName="Name13" presStyleLbl="parChTrans1D2" presStyleIdx="3" presStyleCnt="4"/>
      <dgm:spPr/>
      <dgm:t>
        <a:bodyPr/>
        <a:lstStyle/>
        <a:p>
          <a:endParaRPr lang="en-US"/>
        </a:p>
      </dgm:t>
    </dgm:pt>
    <dgm:pt modelId="{7EE37BE0-136C-43FC-8129-26A3A1425F78}" type="pres">
      <dgm:prSet presAssocID="{AC4E9452-9726-4D2E-9DCB-D8F85A8B399C}" presName="childText" presStyleLbl="bgAcc1" presStyleIdx="3" presStyleCnt="4" custLinFactNeighborX="24084">
        <dgm:presLayoutVars>
          <dgm:bulletEnabled val="1"/>
        </dgm:presLayoutVars>
      </dgm:prSet>
      <dgm:spPr/>
      <dgm:t>
        <a:bodyPr/>
        <a:lstStyle/>
        <a:p>
          <a:endParaRPr lang="en-US"/>
        </a:p>
      </dgm:t>
    </dgm:pt>
  </dgm:ptLst>
  <dgm:cxnLst>
    <dgm:cxn modelId="{47B7A854-C685-4095-BF60-28001383694E}" type="presOf" srcId="{AC4E9452-9726-4D2E-9DCB-D8F85A8B399C}" destId="{7EE37BE0-136C-43FC-8129-26A3A1425F78}" srcOrd="0" destOrd="0" presId="urn:microsoft.com/office/officeart/2005/8/layout/hierarchy3"/>
    <dgm:cxn modelId="{B332379E-6275-4A15-A51A-1F259861931B}" srcId="{037079F6-2781-42DD-AC73-0B078799A854}" destId="{AC4E9452-9726-4D2E-9DCB-D8F85A8B399C}" srcOrd="1" destOrd="0" parTransId="{FDF4EE29-EAA4-4E58-BC2B-D5A9753E67EA}" sibTransId="{786A06F2-23D1-43A2-972F-C3D0B814E6DA}"/>
    <dgm:cxn modelId="{D4547D00-B620-4F09-90BB-781D60175C35}" type="presOf" srcId="{9F0D8AF3-DFAA-4147-A169-E765D5639F5F}" destId="{C3D77C9D-D5EE-4DA7-B1D7-FD267ED20522}" srcOrd="0" destOrd="0" presId="urn:microsoft.com/office/officeart/2005/8/layout/hierarchy3"/>
    <dgm:cxn modelId="{5556FB28-0663-4FF8-8FFF-7C9D3BE08CE2}" type="presOf" srcId="{037079F6-2781-42DD-AC73-0B078799A854}" destId="{E4230FBD-841A-4A29-B39C-F6864B23EEEE}" srcOrd="0" destOrd="0" presId="urn:microsoft.com/office/officeart/2005/8/layout/hierarchy3"/>
    <dgm:cxn modelId="{3B1AA5E1-F4F6-4DCE-AD71-BF31F34B5A45}" srcId="{C8AC86A8-0E1B-42F1-B8EB-1A66E8425619}" destId="{1157C435-BB1F-4168-B364-41C71A4D9540}" srcOrd="0" destOrd="0" parTransId="{5BA22B67-CDB9-4AB8-8935-96F44C046C70}" sibTransId="{060063C4-7A5F-41EE-9A74-4810F520AD07}"/>
    <dgm:cxn modelId="{2734C17F-A677-4002-83FC-4928F86296CE}" type="presOf" srcId="{C8AC86A8-0E1B-42F1-B8EB-1A66E8425619}" destId="{4E53EC77-8BD4-4FD9-82B7-907798BA4FAD}" srcOrd="0" destOrd="0" presId="urn:microsoft.com/office/officeart/2005/8/layout/hierarchy3"/>
    <dgm:cxn modelId="{55D6A5A2-D342-41C8-B4D5-AD55F2AF6CD5}" srcId="{1157C435-BB1F-4168-B364-41C71A4D9540}" destId="{9F0D8AF3-DFAA-4147-A169-E765D5639F5F}" srcOrd="1" destOrd="0" parTransId="{D290418D-883D-4492-A182-78B631932EC1}" sibTransId="{4014DED0-A49D-42ED-A9BE-C26EB120CB66}"/>
    <dgm:cxn modelId="{50E8F2D6-536E-49DF-86FF-2D1BB61D3336}" type="presOf" srcId="{62FF48EF-2833-4F93-84EC-209867E507C0}" destId="{4135E731-4533-44BA-94E2-B70CE15BD3BF}" srcOrd="0" destOrd="0" presId="urn:microsoft.com/office/officeart/2005/8/layout/hierarchy3"/>
    <dgm:cxn modelId="{98C5D65F-4011-4477-BD7F-B4C5071E2827}" type="presOf" srcId="{61BEEBB0-34C4-4A94-8DD0-389C5DAE3895}" destId="{0D31B239-0477-4A0C-981D-7F9141F91EC4}" srcOrd="0" destOrd="0" presId="urn:microsoft.com/office/officeart/2005/8/layout/hierarchy3"/>
    <dgm:cxn modelId="{9F0BE2B6-313E-44B1-A07A-87E8934CF408}" type="presOf" srcId="{037079F6-2781-42DD-AC73-0B078799A854}" destId="{BB353473-C122-4F5B-AD91-59708C6CF93B}" srcOrd="1" destOrd="0" presId="urn:microsoft.com/office/officeart/2005/8/layout/hierarchy3"/>
    <dgm:cxn modelId="{D1642528-31B4-4A35-BB8D-478B30D3409A}" srcId="{1157C435-BB1F-4168-B364-41C71A4D9540}" destId="{0B5B7DF7-F395-41C3-BAF9-ADD9D2C5AA8A}" srcOrd="0" destOrd="0" parTransId="{62FF48EF-2833-4F93-84EC-209867E507C0}" sibTransId="{C087ECFC-8BB8-459A-82CE-B683152B1780}"/>
    <dgm:cxn modelId="{07F7C39A-8E5D-4551-8652-306ABFF1CFD5}" type="presOf" srcId="{4FBE08EE-6923-4C01-8680-DCF6EFBECB01}" destId="{5AA57BBA-2FA6-4DB5-B1AD-FD0AA6455D28}" srcOrd="0" destOrd="0" presId="urn:microsoft.com/office/officeart/2005/8/layout/hierarchy3"/>
    <dgm:cxn modelId="{0DA0840A-F7D1-4CE3-BD36-7C7A2676FC62}" type="presOf" srcId="{0B5B7DF7-F395-41C3-BAF9-ADD9D2C5AA8A}" destId="{B5F0E4B0-7849-4FF4-A45C-C905C373902D}" srcOrd="0" destOrd="0" presId="urn:microsoft.com/office/officeart/2005/8/layout/hierarchy3"/>
    <dgm:cxn modelId="{061DCA8C-6D56-414A-B72B-DEFA1776EB26}" srcId="{C8AC86A8-0E1B-42F1-B8EB-1A66E8425619}" destId="{037079F6-2781-42DD-AC73-0B078799A854}" srcOrd="1" destOrd="0" parTransId="{80907EBC-5604-4B1F-9CCE-3F56AE48C186}" sibTransId="{E46B36F7-6B3D-45CE-BC1D-C5CA415D0BE7}"/>
    <dgm:cxn modelId="{D24ED4CA-4746-49E0-8DBD-127972204F72}" type="presOf" srcId="{1157C435-BB1F-4168-B364-41C71A4D9540}" destId="{E571ECD1-12AF-4A2A-9E07-5F36647D77C0}" srcOrd="1" destOrd="0" presId="urn:microsoft.com/office/officeart/2005/8/layout/hierarchy3"/>
    <dgm:cxn modelId="{8FF24409-13A7-4787-91A1-9A39D1F2F1DF}" type="presOf" srcId="{1157C435-BB1F-4168-B364-41C71A4D9540}" destId="{D96DA4D4-8CDF-41FA-AC92-AECA39D0348D}" srcOrd="0" destOrd="0" presId="urn:microsoft.com/office/officeart/2005/8/layout/hierarchy3"/>
    <dgm:cxn modelId="{09C49B91-2118-40C7-9B18-52BC28377A8D}" srcId="{037079F6-2781-42DD-AC73-0B078799A854}" destId="{4FBE08EE-6923-4C01-8680-DCF6EFBECB01}" srcOrd="0" destOrd="0" parTransId="{61BEEBB0-34C4-4A94-8DD0-389C5DAE3895}" sibTransId="{30844C2B-309A-4C86-B88F-E38B6AAD5751}"/>
    <dgm:cxn modelId="{6BCA6859-1B38-41AF-8AB0-054260885E25}" type="presOf" srcId="{D290418D-883D-4492-A182-78B631932EC1}" destId="{A8C777AC-E289-4FF4-A6F4-A0D4B0DC334C}" srcOrd="0" destOrd="0" presId="urn:microsoft.com/office/officeart/2005/8/layout/hierarchy3"/>
    <dgm:cxn modelId="{C4CBA7BE-2AA1-4373-AB14-AF2C3409D4F0}" type="presOf" srcId="{FDF4EE29-EAA4-4E58-BC2B-D5A9753E67EA}" destId="{5A40C56F-C835-4F3C-BACA-DD4460EE1C77}" srcOrd="0" destOrd="0" presId="urn:microsoft.com/office/officeart/2005/8/layout/hierarchy3"/>
    <dgm:cxn modelId="{0D68AC11-2411-4037-8E59-BA759383970F}" type="presParOf" srcId="{4E53EC77-8BD4-4FD9-82B7-907798BA4FAD}" destId="{6C67C1DB-30D2-4D03-A800-1E1CA32B5195}" srcOrd="0" destOrd="0" presId="urn:microsoft.com/office/officeart/2005/8/layout/hierarchy3"/>
    <dgm:cxn modelId="{487D3446-4D64-42F8-B634-51CA2E5E2E26}" type="presParOf" srcId="{6C67C1DB-30D2-4D03-A800-1E1CA32B5195}" destId="{DC053EDE-CBFE-44BF-96A3-68116C5E05E7}" srcOrd="0" destOrd="0" presId="urn:microsoft.com/office/officeart/2005/8/layout/hierarchy3"/>
    <dgm:cxn modelId="{9698DD53-391F-42A7-9EF9-FD476CAFA93E}" type="presParOf" srcId="{DC053EDE-CBFE-44BF-96A3-68116C5E05E7}" destId="{D96DA4D4-8CDF-41FA-AC92-AECA39D0348D}" srcOrd="0" destOrd="0" presId="urn:microsoft.com/office/officeart/2005/8/layout/hierarchy3"/>
    <dgm:cxn modelId="{397E9053-1602-4CE7-A8B7-1EF033A31B98}" type="presParOf" srcId="{DC053EDE-CBFE-44BF-96A3-68116C5E05E7}" destId="{E571ECD1-12AF-4A2A-9E07-5F36647D77C0}" srcOrd="1" destOrd="0" presId="urn:microsoft.com/office/officeart/2005/8/layout/hierarchy3"/>
    <dgm:cxn modelId="{389BBDF6-8E67-4DD3-98FD-CCECBAE6191C}" type="presParOf" srcId="{6C67C1DB-30D2-4D03-A800-1E1CA32B5195}" destId="{2169C33D-97D8-4812-B626-F92180440BB1}" srcOrd="1" destOrd="0" presId="urn:microsoft.com/office/officeart/2005/8/layout/hierarchy3"/>
    <dgm:cxn modelId="{2787D0DA-7497-4A01-9FB3-940A3C19111F}" type="presParOf" srcId="{2169C33D-97D8-4812-B626-F92180440BB1}" destId="{4135E731-4533-44BA-94E2-B70CE15BD3BF}" srcOrd="0" destOrd="0" presId="urn:microsoft.com/office/officeart/2005/8/layout/hierarchy3"/>
    <dgm:cxn modelId="{24E923C6-4F5D-43EF-9D78-BFBABD70EF14}" type="presParOf" srcId="{2169C33D-97D8-4812-B626-F92180440BB1}" destId="{B5F0E4B0-7849-4FF4-A45C-C905C373902D}" srcOrd="1" destOrd="0" presId="urn:microsoft.com/office/officeart/2005/8/layout/hierarchy3"/>
    <dgm:cxn modelId="{1B762D00-777D-450D-8978-3832B3A45FCE}" type="presParOf" srcId="{2169C33D-97D8-4812-B626-F92180440BB1}" destId="{A8C777AC-E289-4FF4-A6F4-A0D4B0DC334C}" srcOrd="2" destOrd="0" presId="urn:microsoft.com/office/officeart/2005/8/layout/hierarchy3"/>
    <dgm:cxn modelId="{F7964F51-19A0-4711-85D9-78F28BC6D30C}" type="presParOf" srcId="{2169C33D-97D8-4812-B626-F92180440BB1}" destId="{C3D77C9D-D5EE-4DA7-B1D7-FD267ED20522}" srcOrd="3" destOrd="0" presId="urn:microsoft.com/office/officeart/2005/8/layout/hierarchy3"/>
    <dgm:cxn modelId="{19D1C38E-586C-402E-8C13-5119B096BD84}" type="presParOf" srcId="{4E53EC77-8BD4-4FD9-82B7-907798BA4FAD}" destId="{90BAEBDD-9AB4-4AE2-B2C8-6A837D279E72}" srcOrd="1" destOrd="0" presId="urn:microsoft.com/office/officeart/2005/8/layout/hierarchy3"/>
    <dgm:cxn modelId="{B343FD8A-1C93-482D-8807-ACB11C67A56A}" type="presParOf" srcId="{90BAEBDD-9AB4-4AE2-B2C8-6A837D279E72}" destId="{7D13B35B-41A3-4654-97A2-AFA38851E50B}" srcOrd="0" destOrd="0" presId="urn:microsoft.com/office/officeart/2005/8/layout/hierarchy3"/>
    <dgm:cxn modelId="{7EBB1077-B4CF-40BC-99A6-75E771716F02}" type="presParOf" srcId="{7D13B35B-41A3-4654-97A2-AFA38851E50B}" destId="{E4230FBD-841A-4A29-B39C-F6864B23EEEE}" srcOrd="0" destOrd="0" presId="urn:microsoft.com/office/officeart/2005/8/layout/hierarchy3"/>
    <dgm:cxn modelId="{DE4929AB-5000-40D0-B0C2-6F51FE0A8CED}" type="presParOf" srcId="{7D13B35B-41A3-4654-97A2-AFA38851E50B}" destId="{BB353473-C122-4F5B-AD91-59708C6CF93B}" srcOrd="1" destOrd="0" presId="urn:microsoft.com/office/officeart/2005/8/layout/hierarchy3"/>
    <dgm:cxn modelId="{7E38EFF2-D980-4E17-B3FE-717562F4A1E6}" type="presParOf" srcId="{90BAEBDD-9AB4-4AE2-B2C8-6A837D279E72}" destId="{C55EC909-02D0-49D3-8B87-C40B1DF24929}" srcOrd="1" destOrd="0" presId="urn:microsoft.com/office/officeart/2005/8/layout/hierarchy3"/>
    <dgm:cxn modelId="{63FE5121-E4C3-4B3B-B8D8-771A578183EA}" type="presParOf" srcId="{C55EC909-02D0-49D3-8B87-C40B1DF24929}" destId="{0D31B239-0477-4A0C-981D-7F9141F91EC4}" srcOrd="0" destOrd="0" presId="urn:microsoft.com/office/officeart/2005/8/layout/hierarchy3"/>
    <dgm:cxn modelId="{DDC320F5-E053-4DBE-910E-EAECC30A6CF9}" type="presParOf" srcId="{C55EC909-02D0-49D3-8B87-C40B1DF24929}" destId="{5AA57BBA-2FA6-4DB5-B1AD-FD0AA6455D28}" srcOrd="1" destOrd="0" presId="urn:microsoft.com/office/officeart/2005/8/layout/hierarchy3"/>
    <dgm:cxn modelId="{ACFD4DEB-32C1-45DA-9DFE-C1D87BDBF129}" type="presParOf" srcId="{C55EC909-02D0-49D3-8B87-C40B1DF24929}" destId="{5A40C56F-C835-4F3C-BACA-DD4460EE1C77}" srcOrd="2" destOrd="0" presId="urn:microsoft.com/office/officeart/2005/8/layout/hierarchy3"/>
    <dgm:cxn modelId="{8172E3D1-6D8A-4964-A273-BB38B38946E6}" type="presParOf" srcId="{C55EC909-02D0-49D3-8B87-C40B1DF24929}" destId="{7EE37BE0-136C-43FC-8129-26A3A1425F78}" srcOrd="3"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8C631A-340B-4F46-9657-5BFA5F8F8B4B}">
      <dsp:nvSpPr>
        <dsp:cNvPr id="0" name=""/>
        <dsp:cNvSpPr/>
      </dsp:nvSpPr>
      <dsp:spPr>
        <a:xfrm>
          <a:off x="1515" y="1645542"/>
          <a:ext cx="1545828" cy="772914"/>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err="1" smtClean="0"/>
            <a:t>NameNode</a:t>
          </a:r>
          <a:endParaRPr lang="en-US" sz="2200" kern="1200" dirty="0"/>
        </a:p>
      </dsp:txBody>
      <dsp:txXfrm>
        <a:off x="1515" y="1645542"/>
        <a:ext cx="1545828" cy="772914"/>
      </dsp:txXfrm>
    </dsp:sp>
    <dsp:sp modelId="{913D6892-2797-48C6-BF3B-0E55927113E7}">
      <dsp:nvSpPr>
        <dsp:cNvPr id="0" name=""/>
        <dsp:cNvSpPr/>
      </dsp:nvSpPr>
      <dsp:spPr>
        <a:xfrm rot="18289469">
          <a:off x="1315124" y="1570457"/>
          <a:ext cx="1082769" cy="34233"/>
        </a:xfrm>
        <a:custGeom>
          <a:avLst/>
          <a:gdLst/>
          <a:ahLst/>
          <a:cxnLst/>
          <a:rect l="0" t="0" r="0" b="0"/>
          <a:pathLst>
            <a:path>
              <a:moveTo>
                <a:pt x="0" y="17116"/>
              </a:moveTo>
              <a:lnTo>
                <a:pt x="1082769" y="17116"/>
              </a:lnTo>
            </a:path>
          </a:pathLst>
        </a:custGeom>
        <a:noFill/>
        <a:ln w="25400" cap="flat" cmpd="sng" algn="ctr">
          <a:solidFill>
            <a:scrgbClr r="0" g="0" b="0"/>
          </a:solidFill>
          <a:prstDash val="solid"/>
          <a:tailEnd type="triangle"/>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289469">
        <a:off x="1829439" y="1560505"/>
        <a:ext cx="54138" cy="54138"/>
      </dsp:txXfrm>
    </dsp:sp>
    <dsp:sp modelId="{16F3B8C7-4E8A-42E6-8790-219EB2040308}">
      <dsp:nvSpPr>
        <dsp:cNvPr id="0" name=""/>
        <dsp:cNvSpPr/>
      </dsp:nvSpPr>
      <dsp:spPr>
        <a:xfrm>
          <a:off x="2165674" y="756691"/>
          <a:ext cx="1545828" cy="772914"/>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err="1" smtClean="0"/>
            <a:t>DataNode</a:t>
          </a:r>
          <a:endParaRPr lang="en-US" sz="2200" kern="1200" dirty="0"/>
        </a:p>
      </dsp:txBody>
      <dsp:txXfrm>
        <a:off x="2165674" y="756691"/>
        <a:ext cx="1545828" cy="772914"/>
      </dsp:txXfrm>
    </dsp:sp>
    <dsp:sp modelId="{E4921174-9599-4F95-A299-94077A657D3F}">
      <dsp:nvSpPr>
        <dsp:cNvPr id="0" name=""/>
        <dsp:cNvSpPr/>
      </dsp:nvSpPr>
      <dsp:spPr>
        <a:xfrm>
          <a:off x="1547343" y="2014883"/>
          <a:ext cx="618331" cy="34233"/>
        </a:xfrm>
        <a:custGeom>
          <a:avLst/>
          <a:gdLst/>
          <a:ahLst/>
          <a:cxnLst/>
          <a:rect l="0" t="0" r="0" b="0"/>
          <a:pathLst>
            <a:path>
              <a:moveTo>
                <a:pt x="0" y="17116"/>
              </a:moveTo>
              <a:lnTo>
                <a:pt x="618331" y="17116"/>
              </a:lnTo>
            </a:path>
          </a:pathLst>
        </a:custGeom>
        <a:noFill/>
        <a:ln w="25400" cap="flat" cmpd="sng" algn="ctr">
          <a:solidFill>
            <a:scrgbClr r="0" g="0" b="0"/>
          </a:solidFill>
          <a:prstDash val="solid"/>
          <a:tailEnd type="triangle"/>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841050" y="2016541"/>
        <a:ext cx="30916" cy="30916"/>
      </dsp:txXfrm>
    </dsp:sp>
    <dsp:sp modelId="{ED89814E-B745-4BC0-97C2-2ED71B9018A7}">
      <dsp:nvSpPr>
        <dsp:cNvPr id="0" name=""/>
        <dsp:cNvSpPr/>
      </dsp:nvSpPr>
      <dsp:spPr>
        <a:xfrm>
          <a:off x="2165674" y="1645542"/>
          <a:ext cx="1545828" cy="772914"/>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err="1" smtClean="0"/>
            <a:t>DataNode</a:t>
          </a:r>
          <a:endParaRPr lang="en-US" sz="2200" kern="1200" dirty="0"/>
        </a:p>
      </dsp:txBody>
      <dsp:txXfrm>
        <a:off x="2165674" y="1645542"/>
        <a:ext cx="1545828" cy="772914"/>
      </dsp:txXfrm>
    </dsp:sp>
    <dsp:sp modelId="{6D5A204D-1DDC-4A65-819B-198466CC26E9}">
      <dsp:nvSpPr>
        <dsp:cNvPr id="0" name=""/>
        <dsp:cNvSpPr/>
      </dsp:nvSpPr>
      <dsp:spPr>
        <a:xfrm rot="3310531">
          <a:off x="1315124" y="2459308"/>
          <a:ext cx="1082769" cy="34233"/>
        </a:xfrm>
        <a:custGeom>
          <a:avLst/>
          <a:gdLst/>
          <a:ahLst/>
          <a:cxnLst/>
          <a:rect l="0" t="0" r="0" b="0"/>
          <a:pathLst>
            <a:path>
              <a:moveTo>
                <a:pt x="0" y="17116"/>
              </a:moveTo>
              <a:lnTo>
                <a:pt x="1082769" y="17116"/>
              </a:lnTo>
            </a:path>
          </a:pathLst>
        </a:custGeom>
        <a:noFill/>
        <a:ln w="25400" cap="flat" cmpd="sng" algn="ctr">
          <a:solidFill>
            <a:scrgbClr r="0" g="0" b="0"/>
          </a:solidFill>
          <a:prstDash val="solid"/>
          <a:tailEnd type="triangle"/>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3310531">
        <a:off x="1829439" y="2449356"/>
        <a:ext cx="54138" cy="54138"/>
      </dsp:txXfrm>
    </dsp:sp>
    <dsp:sp modelId="{36837640-5118-44A2-842E-39CFA5D1F73B}">
      <dsp:nvSpPr>
        <dsp:cNvPr id="0" name=""/>
        <dsp:cNvSpPr/>
      </dsp:nvSpPr>
      <dsp:spPr>
        <a:xfrm>
          <a:off x="2165674" y="2534394"/>
          <a:ext cx="1545828" cy="772914"/>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err="1" smtClean="0"/>
            <a:t>DataNode</a:t>
          </a:r>
          <a:endParaRPr lang="en-US" sz="2200" kern="1200" dirty="0"/>
        </a:p>
      </dsp:txBody>
      <dsp:txXfrm>
        <a:off x="2165674" y="2534394"/>
        <a:ext cx="1545828" cy="77291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8C631A-340B-4F46-9657-5BFA5F8F8B4B}">
      <dsp:nvSpPr>
        <dsp:cNvPr id="0" name=""/>
        <dsp:cNvSpPr/>
      </dsp:nvSpPr>
      <dsp:spPr>
        <a:xfrm>
          <a:off x="2165674" y="1645542"/>
          <a:ext cx="1545828" cy="772914"/>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err="1" smtClean="0"/>
            <a:t>JobTracker</a:t>
          </a:r>
          <a:endParaRPr lang="en-US" sz="2100" kern="1200" dirty="0"/>
        </a:p>
      </dsp:txBody>
      <dsp:txXfrm>
        <a:off x="2165674" y="1645542"/>
        <a:ext cx="1545828" cy="772914"/>
      </dsp:txXfrm>
    </dsp:sp>
    <dsp:sp modelId="{913D6892-2797-48C6-BF3B-0E55927113E7}">
      <dsp:nvSpPr>
        <dsp:cNvPr id="0" name=""/>
        <dsp:cNvSpPr/>
      </dsp:nvSpPr>
      <dsp:spPr>
        <a:xfrm rot="14110531">
          <a:off x="1315124" y="1570457"/>
          <a:ext cx="1082769" cy="34233"/>
        </a:xfrm>
        <a:custGeom>
          <a:avLst/>
          <a:gdLst/>
          <a:ahLst/>
          <a:cxnLst/>
          <a:rect l="0" t="0" r="0" b="0"/>
          <a:pathLst>
            <a:path>
              <a:moveTo>
                <a:pt x="0" y="17116"/>
              </a:moveTo>
              <a:lnTo>
                <a:pt x="1082769" y="17116"/>
              </a:lnTo>
            </a:path>
          </a:pathLst>
        </a:custGeom>
        <a:noFill/>
        <a:ln w="25400" cap="flat" cmpd="sng" algn="ctr">
          <a:solidFill>
            <a:scrgbClr r="0" g="0" b="0"/>
          </a:solidFill>
          <a:prstDash val="solid"/>
          <a:tailEnd type="triangle"/>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4110531">
        <a:off x="1829439" y="1560505"/>
        <a:ext cx="54138" cy="54138"/>
      </dsp:txXfrm>
    </dsp:sp>
    <dsp:sp modelId="{16F3B8C7-4E8A-42E6-8790-219EB2040308}">
      <dsp:nvSpPr>
        <dsp:cNvPr id="0" name=""/>
        <dsp:cNvSpPr/>
      </dsp:nvSpPr>
      <dsp:spPr>
        <a:xfrm>
          <a:off x="1515" y="756691"/>
          <a:ext cx="1545828" cy="772914"/>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err="1" smtClean="0"/>
            <a:t>TaskTracker</a:t>
          </a:r>
          <a:endParaRPr lang="en-US" sz="2100" kern="1200" dirty="0"/>
        </a:p>
      </dsp:txBody>
      <dsp:txXfrm>
        <a:off x="1515" y="756691"/>
        <a:ext cx="1545828" cy="772914"/>
      </dsp:txXfrm>
    </dsp:sp>
    <dsp:sp modelId="{E4921174-9599-4F95-A299-94077A657D3F}">
      <dsp:nvSpPr>
        <dsp:cNvPr id="0" name=""/>
        <dsp:cNvSpPr/>
      </dsp:nvSpPr>
      <dsp:spPr>
        <a:xfrm rot="10800000">
          <a:off x="1547343" y="2014883"/>
          <a:ext cx="618331" cy="34233"/>
        </a:xfrm>
        <a:custGeom>
          <a:avLst/>
          <a:gdLst/>
          <a:ahLst/>
          <a:cxnLst/>
          <a:rect l="0" t="0" r="0" b="0"/>
          <a:pathLst>
            <a:path>
              <a:moveTo>
                <a:pt x="0" y="17116"/>
              </a:moveTo>
              <a:lnTo>
                <a:pt x="618331" y="17116"/>
              </a:lnTo>
            </a:path>
          </a:pathLst>
        </a:custGeom>
        <a:noFill/>
        <a:ln w="25400" cap="flat" cmpd="sng" algn="ctr">
          <a:solidFill>
            <a:scrgbClr r="0" g="0" b="0"/>
          </a:solidFill>
          <a:prstDash val="solid"/>
          <a:tailEnd type="triangle"/>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841050" y="2016541"/>
        <a:ext cx="30916" cy="30916"/>
      </dsp:txXfrm>
    </dsp:sp>
    <dsp:sp modelId="{ED89814E-B745-4BC0-97C2-2ED71B9018A7}">
      <dsp:nvSpPr>
        <dsp:cNvPr id="0" name=""/>
        <dsp:cNvSpPr/>
      </dsp:nvSpPr>
      <dsp:spPr>
        <a:xfrm>
          <a:off x="1515" y="1645542"/>
          <a:ext cx="1545828" cy="772914"/>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err="1" smtClean="0"/>
            <a:t>TaskTracker</a:t>
          </a:r>
          <a:endParaRPr lang="en-US" sz="2100" kern="1200" dirty="0"/>
        </a:p>
      </dsp:txBody>
      <dsp:txXfrm>
        <a:off x="1515" y="1645542"/>
        <a:ext cx="1545828" cy="772914"/>
      </dsp:txXfrm>
    </dsp:sp>
    <dsp:sp modelId="{6D5A204D-1DDC-4A65-819B-198466CC26E9}">
      <dsp:nvSpPr>
        <dsp:cNvPr id="0" name=""/>
        <dsp:cNvSpPr/>
      </dsp:nvSpPr>
      <dsp:spPr>
        <a:xfrm rot="7489469">
          <a:off x="1315124" y="2459308"/>
          <a:ext cx="1082769" cy="34233"/>
        </a:xfrm>
        <a:custGeom>
          <a:avLst/>
          <a:gdLst/>
          <a:ahLst/>
          <a:cxnLst/>
          <a:rect l="0" t="0" r="0" b="0"/>
          <a:pathLst>
            <a:path>
              <a:moveTo>
                <a:pt x="0" y="17116"/>
              </a:moveTo>
              <a:lnTo>
                <a:pt x="1082769" y="17116"/>
              </a:lnTo>
            </a:path>
          </a:pathLst>
        </a:custGeom>
        <a:noFill/>
        <a:ln w="25400" cap="flat" cmpd="sng" algn="ctr">
          <a:solidFill>
            <a:scrgbClr r="0" g="0" b="0"/>
          </a:solidFill>
          <a:prstDash val="solid"/>
          <a:tailEnd type="triangle"/>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7489469">
        <a:off x="1829439" y="2449356"/>
        <a:ext cx="54138" cy="54138"/>
      </dsp:txXfrm>
    </dsp:sp>
    <dsp:sp modelId="{36837640-5118-44A2-842E-39CFA5D1F73B}">
      <dsp:nvSpPr>
        <dsp:cNvPr id="0" name=""/>
        <dsp:cNvSpPr/>
      </dsp:nvSpPr>
      <dsp:spPr>
        <a:xfrm>
          <a:off x="1515" y="2534394"/>
          <a:ext cx="1545828" cy="772914"/>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err="1" smtClean="0"/>
            <a:t>TaskTracker</a:t>
          </a:r>
          <a:endParaRPr lang="en-US" sz="2100" kern="1200" dirty="0"/>
        </a:p>
      </dsp:txBody>
      <dsp:txXfrm>
        <a:off x="1515" y="2534394"/>
        <a:ext cx="1545828" cy="77291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981A18-C448-435F-AC64-AC62805C3E3D}">
      <dsp:nvSpPr>
        <dsp:cNvPr id="0" name=""/>
        <dsp:cNvSpPr/>
      </dsp:nvSpPr>
      <dsp:spPr>
        <a:xfrm>
          <a:off x="126999" y="0"/>
          <a:ext cx="1510146" cy="755073"/>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err="1" smtClean="0"/>
            <a:t>Hadoop</a:t>
          </a:r>
          <a:r>
            <a:rPr lang="en-US" sz="1700" kern="1200" dirty="0" smtClean="0"/>
            <a:t> </a:t>
          </a:r>
          <a:r>
            <a:rPr lang="en-US" sz="1700" kern="1200" dirty="0" err="1" smtClean="0"/>
            <a:t>MapReduce</a:t>
          </a:r>
          <a:r>
            <a:rPr lang="en-US" sz="1700" kern="1200" dirty="0" smtClean="0"/>
            <a:t> Jobs</a:t>
          </a:r>
          <a:endParaRPr lang="en-US" sz="1700" kern="1200" dirty="0"/>
        </a:p>
      </dsp:txBody>
      <dsp:txXfrm>
        <a:off x="126999" y="0"/>
        <a:ext cx="1510146" cy="75507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6DA4D4-8CDF-41FA-AC92-AECA39D0348D}">
      <dsp:nvSpPr>
        <dsp:cNvPr id="0" name=""/>
        <dsp:cNvSpPr/>
      </dsp:nvSpPr>
      <dsp:spPr>
        <a:xfrm>
          <a:off x="509096" y="987"/>
          <a:ext cx="820875" cy="410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input</a:t>
          </a:r>
          <a:endParaRPr lang="en-US" sz="2000" kern="1200" dirty="0"/>
        </a:p>
      </dsp:txBody>
      <dsp:txXfrm>
        <a:off x="509096" y="987"/>
        <a:ext cx="820875" cy="410437"/>
      </dsp:txXfrm>
    </dsp:sp>
    <dsp:sp modelId="{4135E731-4533-44BA-94E2-B70CE15BD3BF}">
      <dsp:nvSpPr>
        <dsp:cNvPr id="0" name=""/>
        <dsp:cNvSpPr/>
      </dsp:nvSpPr>
      <dsp:spPr>
        <a:xfrm>
          <a:off x="545463" y="411424"/>
          <a:ext cx="91440" cy="307828"/>
        </a:xfrm>
        <a:custGeom>
          <a:avLst/>
          <a:gdLst/>
          <a:ahLst/>
          <a:cxnLst/>
          <a:rect l="0" t="0" r="0" b="0"/>
          <a:pathLst>
            <a:path>
              <a:moveTo>
                <a:pt x="45720" y="0"/>
              </a:moveTo>
              <a:lnTo>
                <a:pt x="45720" y="307828"/>
              </a:lnTo>
              <a:lnTo>
                <a:pt x="128116" y="3078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F0E4B0-7849-4FF4-A45C-C905C373902D}">
      <dsp:nvSpPr>
        <dsp:cNvPr id="0" name=""/>
        <dsp:cNvSpPr/>
      </dsp:nvSpPr>
      <dsp:spPr>
        <a:xfrm>
          <a:off x="673579" y="514034"/>
          <a:ext cx="656700" cy="4104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a</a:t>
          </a:r>
          <a:endParaRPr lang="en-US" sz="1900" kern="1200" dirty="0"/>
        </a:p>
      </dsp:txBody>
      <dsp:txXfrm>
        <a:off x="673579" y="514034"/>
        <a:ext cx="656700" cy="410437"/>
      </dsp:txXfrm>
    </dsp:sp>
    <dsp:sp modelId="{A8C777AC-E289-4FF4-A6F4-A0D4B0DC334C}">
      <dsp:nvSpPr>
        <dsp:cNvPr id="0" name=""/>
        <dsp:cNvSpPr/>
      </dsp:nvSpPr>
      <dsp:spPr>
        <a:xfrm>
          <a:off x="545463" y="411424"/>
          <a:ext cx="91440" cy="820875"/>
        </a:xfrm>
        <a:custGeom>
          <a:avLst/>
          <a:gdLst/>
          <a:ahLst/>
          <a:cxnLst/>
          <a:rect l="0" t="0" r="0" b="0"/>
          <a:pathLst>
            <a:path>
              <a:moveTo>
                <a:pt x="45720" y="0"/>
              </a:moveTo>
              <a:lnTo>
                <a:pt x="45720" y="820875"/>
              </a:lnTo>
              <a:lnTo>
                <a:pt x="128116" y="8208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D77C9D-D5EE-4DA7-B1D7-FD267ED20522}">
      <dsp:nvSpPr>
        <dsp:cNvPr id="0" name=""/>
        <dsp:cNvSpPr/>
      </dsp:nvSpPr>
      <dsp:spPr>
        <a:xfrm>
          <a:off x="673579" y="1027081"/>
          <a:ext cx="656700" cy="4104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b</a:t>
          </a:r>
          <a:endParaRPr lang="en-US" sz="1900" kern="1200" dirty="0"/>
        </a:p>
      </dsp:txBody>
      <dsp:txXfrm>
        <a:off x="673579" y="1027081"/>
        <a:ext cx="656700" cy="410437"/>
      </dsp:txXfrm>
    </dsp:sp>
    <dsp:sp modelId="{E4230FBD-841A-4A29-B39C-F6864B23EEEE}">
      <dsp:nvSpPr>
        <dsp:cNvPr id="0" name=""/>
        <dsp:cNvSpPr/>
      </dsp:nvSpPr>
      <dsp:spPr>
        <a:xfrm>
          <a:off x="2916558" y="987"/>
          <a:ext cx="820875" cy="410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output</a:t>
          </a:r>
          <a:endParaRPr lang="en-US" sz="2000" kern="1200" dirty="0"/>
        </a:p>
      </dsp:txBody>
      <dsp:txXfrm>
        <a:off x="2916558" y="987"/>
        <a:ext cx="820875" cy="410437"/>
      </dsp:txXfrm>
    </dsp:sp>
    <dsp:sp modelId="{0D31B239-0477-4A0C-981D-7F9141F91EC4}">
      <dsp:nvSpPr>
        <dsp:cNvPr id="0" name=""/>
        <dsp:cNvSpPr/>
      </dsp:nvSpPr>
      <dsp:spPr>
        <a:xfrm>
          <a:off x="2952926" y="411424"/>
          <a:ext cx="91440" cy="307828"/>
        </a:xfrm>
        <a:custGeom>
          <a:avLst/>
          <a:gdLst/>
          <a:ahLst/>
          <a:cxnLst/>
          <a:rect l="0" t="0" r="0" b="0"/>
          <a:pathLst>
            <a:path>
              <a:moveTo>
                <a:pt x="45720" y="0"/>
              </a:moveTo>
              <a:lnTo>
                <a:pt x="45720" y="307828"/>
              </a:lnTo>
              <a:lnTo>
                <a:pt x="127866" y="3078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A57BBA-2FA6-4DB5-B1AD-FD0AA6455D28}">
      <dsp:nvSpPr>
        <dsp:cNvPr id="0" name=""/>
        <dsp:cNvSpPr/>
      </dsp:nvSpPr>
      <dsp:spPr>
        <a:xfrm>
          <a:off x="3080793" y="514034"/>
          <a:ext cx="656700" cy="4104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err="1" smtClean="0"/>
            <a:t>a.out</a:t>
          </a:r>
          <a:endParaRPr lang="en-US" sz="1900" kern="1200" dirty="0"/>
        </a:p>
      </dsp:txBody>
      <dsp:txXfrm>
        <a:off x="3080793" y="514034"/>
        <a:ext cx="656700" cy="410437"/>
      </dsp:txXfrm>
    </dsp:sp>
    <dsp:sp modelId="{5A40C56F-C835-4F3C-BACA-DD4460EE1C77}">
      <dsp:nvSpPr>
        <dsp:cNvPr id="0" name=""/>
        <dsp:cNvSpPr/>
      </dsp:nvSpPr>
      <dsp:spPr>
        <a:xfrm>
          <a:off x="2952926" y="411424"/>
          <a:ext cx="91440" cy="820875"/>
        </a:xfrm>
        <a:custGeom>
          <a:avLst/>
          <a:gdLst/>
          <a:ahLst/>
          <a:cxnLst/>
          <a:rect l="0" t="0" r="0" b="0"/>
          <a:pathLst>
            <a:path>
              <a:moveTo>
                <a:pt x="45720" y="0"/>
              </a:moveTo>
              <a:lnTo>
                <a:pt x="45720" y="820875"/>
              </a:lnTo>
              <a:lnTo>
                <a:pt x="127866" y="8208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E37BE0-136C-43FC-8129-26A3A1425F78}">
      <dsp:nvSpPr>
        <dsp:cNvPr id="0" name=""/>
        <dsp:cNvSpPr/>
      </dsp:nvSpPr>
      <dsp:spPr>
        <a:xfrm>
          <a:off x="3080793" y="1027081"/>
          <a:ext cx="656700" cy="4104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err="1" smtClean="0"/>
            <a:t>b.out</a:t>
          </a:r>
          <a:endParaRPr lang="en-US" sz="1900" kern="1200" dirty="0"/>
        </a:p>
      </dsp:txBody>
      <dsp:txXfrm>
        <a:off x="3080793" y="1027081"/>
        <a:ext cx="656700" cy="4104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a:defRPr sz="1200"/>
            </a:lvl1pPr>
          </a:lstStyle>
          <a:p>
            <a:fld id="{2151C11E-1A00-48AF-8C08-97C362C67874}" type="datetimeFigureOut">
              <a:rPr lang="en-US" smtClean="0"/>
              <a:pPr/>
              <a:t>8/23/2012</a:t>
            </a:fld>
            <a:endParaRPr lang="en-US"/>
          </a:p>
        </p:txBody>
      </p:sp>
      <p:sp>
        <p:nvSpPr>
          <p:cNvPr id="4" name="Footer Placeholder 3"/>
          <p:cNvSpPr>
            <a:spLocks noGrp="1"/>
          </p:cNvSpPr>
          <p:nvPr>
            <p:ph type="ftr" sz="quarter" idx="2"/>
          </p:nvPr>
        </p:nvSpPr>
        <p:spPr>
          <a:xfrm>
            <a:off x="0" y="8805863"/>
            <a:ext cx="303847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05863"/>
            <a:ext cx="3038475" cy="463550"/>
          </a:xfrm>
          <a:prstGeom prst="rect">
            <a:avLst/>
          </a:prstGeom>
        </p:spPr>
        <p:txBody>
          <a:bodyPr vert="horz" lIns="91440" tIns="45720" rIns="91440" bIns="45720" rtlCol="0" anchor="b"/>
          <a:lstStyle>
            <a:lvl1pPr algn="r">
              <a:defRPr sz="1200"/>
            </a:lvl1pPr>
          </a:lstStyle>
          <a:p>
            <a:fld id="{2AFFDF9B-F3F5-4382-A25B-4EAA3B410B8E}" type="slidenum">
              <a:rPr lang="en-US" smtClean="0"/>
              <a:pPr/>
              <a:t>‹#›</a:t>
            </a:fld>
            <a:endParaRPr lang="en-US"/>
          </a:p>
        </p:txBody>
      </p:sp>
    </p:spTree>
    <p:extLst>
      <p:ext uri="{BB962C8B-B14F-4D97-AF65-F5344CB8AC3E}">
        <p14:creationId xmlns:p14="http://schemas.microsoft.com/office/powerpoint/2010/main" xmlns="" val="601627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550"/>
          </a:xfrm>
          <a:prstGeom prst="rect">
            <a:avLst/>
          </a:prstGeom>
        </p:spPr>
        <p:txBody>
          <a:bodyPr vert="horz" lIns="93018" tIns="46510" rIns="93018" bIns="4651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970938" y="0"/>
            <a:ext cx="3037840" cy="463550"/>
          </a:xfrm>
          <a:prstGeom prst="rect">
            <a:avLst/>
          </a:prstGeom>
        </p:spPr>
        <p:txBody>
          <a:bodyPr vert="horz" lIns="93018" tIns="46510" rIns="93018" bIns="46510" rtlCol="0"/>
          <a:lstStyle>
            <a:lvl1pPr algn="r">
              <a:defRPr sz="1200">
                <a:latin typeface="Arial" pitchFamily="34" charset="0"/>
              </a:defRPr>
            </a:lvl1pPr>
          </a:lstStyle>
          <a:p>
            <a:fld id="{8C7BB64C-82E2-466C-9C50-B2DA6307AB11}" type="datetimeFigureOut">
              <a:rPr lang="en-US" smtClean="0"/>
              <a:pPr/>
              <a:t>8/23/2012</a:t>
            </a:fld>
            <a:endParaRPr lang="en-US" dirty="0"/>
          </a:p>
        </p:txBody>
      </p:sp>
      <p:sp>
        <p:nvSpPr>
          <p:cNvPr id="4" name="Slide Image Placeholder 3"/>
          <p:cNvSpPr>
            <a:spLocks noGrp="1" noRot="1" noChangeAspect="1"/>
          </p:cNvSpPr>
          <p:nvPr>
            <p:ph type="sldImg" idx="2"/>
          </p:nvPr>
        </p:nvSpPr>
        <p:spPr>
          <a:xfrm>
            <a:off x="1187450" y="696913"/>
            <a:ext cx="4635500" cy="3476625"/>
          </a:xfrm>
          <a:prstGeom prst="rect">
            <a:avLst/>
          </a:prstGeom>
          <a:noFill/>
          <a:ln w="12700">
            <a:solidFill>
              <a:prstClr val="black"/>
            </a:solidFill>
          </a:ln>
        </p:spPr>
        <p:txBody>
          <a:bodyPr vert="horz" lIns="93018" tIns="46510" rIns="93018" bIns="46510" rtlCol="0" anchor="ctr"/>
          <a:lstStyle/>
          <a:p>
            <a:endParaRPr lang="en-US" dirty="0"/>
          </a:p>
        </p:txBody>
      </p:sp>
      <p:sp>
        <p:nvSpPr>
          <p:cNvPr id="5" name="Notes Placeholder 4"/>
          <p:cNvSpPr>
            <a:spLocks noGrp="1"/>
          </p:cNvSpPr>
          <p:nvPr>
            <p:ph type="body" sz="quarter" idx="3"/>
          </p:nvPr>
        </p:nvSpPr>
        <p:spPr>
          <a:xfrm>
            <a:off x="701040" y="4403725"/>
            <a:ext cx="5608320" cy="4171950"/>
          </a:xfrm>
          <a:prstGeom prst="rect">
            <a:avLst/>
          </a:prstGeom>
        </p:spPr>
        <p:txBody>
          <a:bodyPr vert="horz" lIns="93018" tIns="46510" rIns="93018" bIns="4651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05842"/>
            <a:ext cx="3037840" cy="463550"/>
          </a:xfrm>
          <a:prstGeom prst="rect">
            <a:avLst/>
          </a:prstGeom>
        </p:spPr>
        <p:txBody>
          <a:bodyPr vert="horz" lIns="93018" tIns="46510" rIns="93018" bIns="46510"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970938" y="8805842"/>
            <a:ext cx="3037840" cy="463550"/>
          </a:xfrm>
          <a:prstGeom prst="rect">
            <a:avLst/>
          </a:prstGeom>
        </p:spPr>
        <p:txBody>
          <a:bodyPr vert="horz" lIns="93018" tIns="46510" rIns="93018" bIns="46510" rtlCol="0" anchor="b"/>
          <a:lstStyle>
            <a:lvl1pPr algn="r">
              <a:defRPr sz="1200">
                <a:latin typeface="Arial" pitchFamily="34" charset="0"/>
              </a:defRPr>
            </a:lvl1pPr>
          </a:lstStyle>
          <a:p>
            <a:fld id="{A778FBA5-F957-4CE9-A734-9CFA9C4F5603}" type="slidenum">
              <a:rPr lang="en-US" smtClean="0"/>
              <a:pPr/>
              <a:t>‹#›</a:t>
            </a:fld>
            <a:endParaRPr lang="en-US" dirty="0"/>
          </a:p>
        </p:txBody>
      </p:sp>
    </p:spTree>
    <p:extLst>
      <p:ext uri="{BB962C8B-B14F-4D97-AF65-F5344CB8AC3E}">
        <p14:creationId xmlns:p14="http://schemas.microsoft.com/office/powerpoint/2010/main" xmlns="" val="3924378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Title slide</a:t>
            </a:r>
          </a:p>
          <a:p>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LLGrid</a:t>
            </a:r>
            <a:r>
              <a:rPr lang="en-US" dirty="0" smtClean="0"/>
              <a:t> </a:t>
            </a:r>
            <a:r>
              <a:rPr lang="en-US" dirty="0" err="1" smtClean="0"/>
              <a:t>MapReduce</a:t>
            </a:r>
            <a:r>
              <a:rPr lang="en-US" dirty="0" smtClean="0"/>
              <a:t> API</a:t>
            </a:r>
            <a:r>
              <a:rPr lang="en-US" baseline="0" dirty="0" smtClean="0"/>
              <a:t> (Application Programming Interface) is described in the slide.</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Outline</a:t>
            </a:r>
            <a:r>
              <a:rPr lang="en-US" baseline="0" dirty="0" smtClean="0"/>
              <a:t> agenda for D4M</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make use of the high-level language</a:t>
            </a:r>
            <a:r>
              <a:rPr lang="en-US" baseline="0" dirty="0" smtClean="0"/>
              <a:t> D4M to enable to construction of graph representations of large-scale data</a:t>
            </a:r>
            <a:endParaRPr lang="en-US" dirty="0"/>
          </a:p>
        </p:txBody>
      </p:sp>
      <p:sp>
        <p:nvSpPr>
          <p:cNvPr id="4" name="Slide Number Placeholder 3"/>
          <p:cNvSpPr>
            <a:spLocks noGrp="1"/>
          </p:cNvSpPr>
          <p:nvPr>
            <p:ph type="sldNum" sz="quarter" idx="10"/>
          </p:nvPr>
        </p:nvSpPr>
        <p:spPr/>
        <p:txBody>
          <a:bodyPr/>
          <a:lstStyle/>
          <a:p>
            <a:fld id="{1783C958-1F1B-2347-8B37-D6BC4B56CB47}"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B83797C-95B6-4738-88C9-9EC3E24CED73}" type="slidenum">
              <a:rPr lang="en-US"/>
              <a:pPr/>
              <a:t>13</a:t>
            </a:fld>
            <a:endParaRPr lang="en-US"/>
          </a:p>
        </p:txBody>
      </p:sp>
      <p:sp>
        <p:nvSpPr>
          <p:cNvPr id="240642" name="Rectangle 2"/>
          <p:cNvSpPr>
            <a:spLocks noGrp="1" noRot="1" noChangeAspect="1" noChangeArrowheads="1"/>
          </p:cNvSpPr>
          <p:nvPr>
            <p:ph type="sldImg"/>
          </p:nvPr>
        </p:nvSpPr>
        <p:spPr bwMode="auto">
          <a:xfrm>
            <a:off x="1196975" y="701675"/>
            <a:ext cx="4618038" cy="3463925"/>
          </a:xfrm>
          <a:prstGeom prst="rect">
            <a:avLst/>
          </a:prstGeom>
          <a:solidFill>
            <a:srgbClr val="FFFFFF"/>
          </a:solidFill>
          <a:ln>
            <a:solidFill>
              <a:srgbClr val="000000"/>
            </a:solidFill>
            <a:miter lim="800000"/>
            <a:headEnd/>
            <a:tailEnd/>
          </a:ln>
        </p:spPr>
      </p:sp>
      <p:sp>
        <p:nvSpPr>
          <p:cNvPr id="240643" name="Rectangle 3"/>
          <p:cNvSpPr>
            <a:spLocks noGrp="1" noChangeArrowheads="1"/>
          </p:cNvSpPr>
          <p:nvPr>
            <p:ph type="body" idx="1"/>
          </p:nvPr>
        </p:nvSpPr>
        <p:spPr bwMode="auto">
          <a:xfrm>
            <a:off x="932474" y="4404363"/>
            <a:ext cx="5142244" cy="4171631"/>
          </a:xfrm>
          <a:prstGeom prst="rect">
            <a:avLst/>
          </a:prstGeom>
          <a:solidFill>
            <a:srgbClr val="FFFFFF"/>
          </a:solidFill>
          <a:ln>
            <a:solidFill>
              <a:srgbClr val="000000"/>
            </a:solidFill>
            <a:miter lim="800000"/>
            <a:headEnd/>
            <a:tailEnd/>
          </a:ln>
        </p:spPr>
        <p:txBody>
          <a:bodyPr lIns="93021" tIns="46510" rIns="93021" bIns="46510"/>
          <a:lstStyle/>
          <a:p>
            <a:r>
              <a:rPr lang="en-US" dirty="0"/>
              <a:t>Graphs can be represented as a sparse matrices.</a:t>
            </a:r>
          </a:p>
          <a:p>
            <a:r>
              <a:rPr lang="en-US" dirty="0"/>
              <a:t>Most algorithms reduce to products on semi-rings.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C26C407-EED8-46DA-92FA-9C6074C45610}" type="slidenum">
              <a:rPr lang="en-US"/>
              <a:pPr/>
              <a:t>14</a:t>
            </a:fld>
            <a:endParaRPr lang="en-US"/>
          </a:p>
        </p:txBody>
      </p:sp>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p:txBody>
          <a:bodyPr/>
          <a:lstStyle/>
          <a:p>
            <a:r>
              <a:rPr lang="en-US" sz="1200" kern="1200" dirty="0" smtClean="0">
                <a:solidFill>
                  <a:schemeClr val="tx1"/>
                </a:solidFill>
                <a:latin typeface="Arial" pitchFamily="34" charset="0"/>
                <a:ea typeface="+mn-ea"/>
                <a:cs typeface="+mn-cs"/>
              </a:rPr>
              <a:t>Associative arrays can represent complex relationships in either a sparse matrix or a graph form.  Associative arrays are thus a natural data structure for environments such as </a:t>
            </a:r>
            <a:r>
              <a:rPr lang="en-US" sz="1200" kern="1200" dirty="0" err="1" smtClean="0">
                <a:solidFill>
                  <a:schemeClr val="tx1"/>
                </a:solidFill>
                <a:latin typeface="Arial" pitchFamily="34" charset="0"/>
                <a:ea typeface="+mn-ea"/>
                <a:cs typeface="+mn-cs"/>
              </a:rPr>
              <a:t>Matlab</a:t>
            </a:r>
            <a:r>
              <a:rPr lang="en-US" sz="1200" kern="1200" dirty="0" smtClean="0">
                <a:solidFill>
                  <a:schemeClr val="tx1"/>
                </a:solidFill>
                <a:latin typeface="Arial" pitchFamily="34" charset="0"/>
                <a:ea typeface="+mn-ea"/>
                <a:cs typeface="+mn-cs"/>
              </a:rPr>
              <a:t> to perform both matrix and graph algorithms. </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0AE6B15-0D56-445F-9E44-BA41300EFA06}" type="slidenum">
              <a:rPr lang="en-US"/>
              <a:pPr/>
              <a:t>15</a:t>
            </a:fld>
            <a:endParaRPr lang="en-US"/>
          </a:p>
        </p:txBody>
      </p:sp>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p:txBody>
          <a:bodyPr/>
          <a:lstStyle/>
          <a:p>
            <a:r>
              <a:rPr lang="en-US" sz="1200" kern="1200" dirty="0" smtClean="0">
                <a:solidFill>
                  <a:schemeClr val="tx1"/>
                </a:solidFill>
                <a:latin typeface="Arial" pitchFamily="34" charset="0"/>
                <a:ea typeface="+mn-ea"/>
                <a:cs typeface="+mn-cs"/>
              </a:rPr>
              <a:t>The slides shows what operations can be done with Associative arrays.</a:t>
            </a:r>
            <a:r>
              <a:rPr lang="en-US" sz="1200" kern="1200" baseline="0" dirty="0" smtClean="0">
                <a:solidFill>
                  <a:schemeClr val="tx1"/>
                </a:solidFill>
                <a:latin typeface="Arial" pitchFamily="34" charset="0"/>
                <a:ea typeface="+mn-ea"/>
                <a:cs typeface="+mn-cs"/>
              </a:rPr>
              <a:t>  </a:t>
            </a:r>
            <a:r>
              <a:rPr lang="en-US" sz="1200" kern="1200" dirty="0" smtClean="0">
                <a:solidFill>
                  <a:schemeClr val="tx1"/>
                </a:solidFill>
                <a:latin typeface="Arial" pitchFamily="34" charset="0"/>
                <a:ea typeface="+mn-ea"/>
                <a:cs typeface="+mn-cs"/>
              </a:rPr>
              <a:t>Constructing complex </a:t>
            </a:r>
            <a:r>
              <a:rPr lang="en-US" sz="1200" kern="1200" dirty="0" err="1" smtClean="0">
                <a:solidFill>
                  <a:schemeClr val="tx1"/>
                </a:solidFill>
                <a:latin typeface="Arial" pitchFamily="34" charset="0"/>
                <a:ea typeface="+mn-ea"/>
                <a:cs typeface="+mn-cs"/>
              </a:rPr>
              <a:t>composable</a:t>
            </a:r>
            <a:r>
              <a:rPr lang="en-US" sz="1200" kern="1200" dirty="0" smtClean="0">
                <a:solidFill>
                  <a:schemeClr val="tx1"/>
                </a:solidFill>
                <a:latin typeface="Arial" pitchFamily="34" charset="0"/>
                <a:ea typeface="+mn-ea"/>
                <a:cs typeface="+mn-cs"/>
              </a:rPr>
              <a:t> query operations can be expressed using simple array indexing of the associative array keys and values, which themselves return associative arrays. </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Outline for demonstration</a:t>
            </a:r>
            <a:r>
              <a:rPr lang="en-US" baseline="0" dirty="0" smtClean="0"/>
              <a:t> on data ingestion and database query using </a:t>
            </a:r>
            <a:r>
              <a:rPr lang="en-US" baseline="0" dirty="0" err="1" smtClean="0"/>
              <a:t>LLGrid</a:t>
            </a:r>
            <a:r>
              <a:rPr lang="en-US" baseline="0" dirty="0" smtClean="0"/>
              <a:t> </a:t>
            </a:r>
            <a:r>
              <a:rPr lang="en-US" baseline="0" dirty="0" err="1" smtClean="0"/>
              <a:t>MapReduce</a:t>
            </a:r>
            <a:r>
              <a:rPr lang="en-US" baseline="0" dirty="0" smtClean="0"/>
              <a:t> and parallel MATLAB D4M implementation.</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pitchFamily="34" charset="0"/>
                <a:ea typeface="+mn-ea"/>
                <a:cs typeface="+mn-cs"/>
              </a:rPr>
              <a:t>As a demonstration for </a:t>
            </a:r>
            <a:r>
              <a:rPr lang="en-US" sz="1200" kern="1200" dirty="0" err="1" smtClean="0">
                <a:solidFill>
                  <a:schemeClr val="tx1"/>
                </a:solidFill>
                <a:latin typeface="Arial" pitchFamily="34" charset="0"/>
                <a:ea typeface="+mn-ea"/>
                <a:cs typeface="+mn-cs"/>
              </a:rPr>
              <a:t>LLGrid</a:t>
            </a:r>
            <a:r>
              <a:rPr lang="en-US" sz="1200" kern="1200" dirty="0" smtClean="0">
                <a:solidFill>
                  <a:schemeClr val="tx1"/>
                </a:solidFill>
                <a:latin typeface="Arial" pitchFamily="34" charset="0"/>
                <a:ea typeface="+mn-ea"/>
                <a:cs typeface="+mn-cs"/>
              </a:rPr>
              <a:t> </a:t>
            </a:r>
            <a:r>
              <a:rPr lang="en-US" sz="1200" kern="1200" dirty="0" err="1" smtClean="0">
                <a:solidFill>
                  <a:schemeClr val="tx1"/>
                </a:solidFill>
                <a:latin typeface="Arial" pitchFamily="34" charset="0"/>
                <a:ea typeface="+mn-ea"/>
                <a:cs typeface="+mn-cs"/>
              </a:rPr>
              <a:t>MapReduce</a:t>
            </a:r>
            <a:r>
              <a:rPr lang="en-US" sz="1200" kern="1200" dirty="0" smtClean="0">
                <a:solidFill>
                  <a:schemeClr val="tx1"/>
                </a:solidFill>
                <a:latin typeface="Arial" pitchFamily="34" charset="0"/>
                <a:ea typeface="+mn-ea"/>
                <a:cs typeface="+mn-cs"/>
              </a:rPr>
              <a:t>, a Python script was launched by </a:t>
            </a:r>
            <a:r>
              <a:rPr lang="en-US" sz="1200" kern="1200" dirty="0" err="1" smtClean="0">
                <a:solidFill>
                  <a:schemeClr val="tx1"/>
                </a:solidFill>
                <a:latin typeface="Arial" pitchFamily="34" charset="0"/>
                <a:ea typeface="+mn-ea"/>
                <a:cs typeface="+mn-cs"/>
              </a:rPr>
              <a:t>LLGrid</a:t>
            </a:r>
            <a:r>
              <a:rPr lang="en-US" sz="1200" kern="1200" dirty="0" smtClean="0">
                <a:solidFill>
                  <a:schemeClr val="tx1"/>
                </a:solidFill>
                <a:latin typeface="Arial" pitchFamily="34" charset="0"/>
                <a:ea typeface="+mn-ea"/>
                <a:cs typeface="+mn-cs"/>
              </a:rPr>
              <a:t> </a:t>
            </a:r>
            <a:r>
              <a:rPr lang="en-US" sz="1200" kern="1200" dirty="0" err="1" smtClean="0">
                <a:solidFill>
                  <a:schemeClr val="tx1"/>
                </a:solidFill>
                <a:latin typeface="Arial" pitchFamily="34" charset="0"/>
                <a:ea typeface="+mn-ea"/>
                <a:cs typeface="+mn-cs"/>
              </a:rPr>
              <a:t>MapReduce</a:t>
            </a:r>
            <a:r>
              <a:rPr lang="en-US" sz="1200" kern="1200" dirty="0" smtClean="0">
                <a:solidFill>
                  <a:schemeClr val="tx1"/>
                </a:solidFill>
                <a:latin typeface="Arial" pitchFamily="34" charset="0"/>
                <a:ea typeface="+mn-ea"/>
                <a:cs typeface="+mn-cs"/>
              </a:rPr>
              <a:t> to parse a set of web proxy log files, stored in the tabular CSV formation and to ingest the results into the </a:t>
            </a:r>
            <a:r>
              <a:rPr lang="en-US" sz="1200" kern="1200" dirty="0" err="1" smtClean="0">
                <a:solidFill>
                  <a:schemeClr val="tx1"/>
                </a:solidFill>
                <a:latin typeface="Arial" pitchFamily="34" charset="0"/>
                <a:ea typeface="+mn-ea"/>
                <a:cs typeface="+mn-cs"/>
              </a:rPr>
              <a:t>Accumulo</a:t>
            </a:r>
            <a:r>
              <a:rPr lang="en-US" sz="1200" kern="1200" dirty="0" smtClean="0">
                <a:solidFill>
                  <a:schemeClr val="tx1"/>
                </a:solidFill>
                <a:latin typeface="Arial" pitchFamily="34" charset="0"/>
                <a:ea typeface="+mn-ea"/>
                <a:cs typeface="+mn-cs"/>
              </a:rPr>
              <a:t> database.</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set of web proxy log files were used for the ingestion scalability study on a </a:t>
            </a:r>
            <a:r>
              <a:rPr lang="en-US" dirty="0" err="1" smtClean="0"/>
              <a:t>Accumulo</a:t>
            </a:r>
            <a:r>
              <a:rPr lang="en-US" dirty="0" smtClean="0"/>
              <a:t> cluster (each node has dual 12-core processors with 64 GB RAM).  In this case, two different sets of data were used. The size of the smaller set was 5GBytes, which holds 200 files, with sizes are ranging from 8 to 100 Mbytes. This set was used for the ingestion experiment with up to 64 processes.  With 128 and 256 processes, we used another set of web proxy log files made up of 1000 files. The database used for the study was </a:t>
            </a:r>
            <a:r>
              <a:rPr lang="en-US" dirty="0" err="1" smtClean="0"/>
              <a:t>Accumulo</a:t>
            </a:r>
            <a:r>
              <a:rPr lang="en-US" dirty="0" smtClean="0"/>
              <a:t> (version 1.3.5) with 8 nodes (7 tablet servers).  With 256 ingestion processes, we achieved about 4 million ingestions per sec with 256 processes.</a:t>
            </a:r>
          </a:p>
          <a:p>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A7E8A26-0A89-4AF1-B887-731F64861E2C}" type="slidenum">
              <a:rPr lang="en-US"/>
              <a:pPr/>
              <a:t>19</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r>
              <a:rPr lang="en-US" dirty="0" smtClean="0"/>
              <a:t>Graph500 benchmark was used to demonstrate data ingestion and database query</a:t>
            </a:r>
            <a:r>
              <a:rPr lang="en-US" baseline="0" dirty="0" smtClean="0"/>
              <a:t> with a parallel </a:t>
            </a:r>
            <a:r>
              <a:rPr lang="en-US" baseline="0" dirty="0" err="1" smtClean="0"/>
              <a:t>Matlab</a:t>
            </a:r>
            <a:r>
              <a:rPr lang="en-US" baseline="0" dirty="0" smtClean="0"/>
              <a:t> D4M implementation of Graph500 benchmark.</a:t>
            </a:r>
          </a:p>
          <a:p>
            <a:r>
              <a:rPr lang="en-US" baseline="0" dirty="0" smtClean="0"/>
              <a:t>We used a very large power low graph, that m</a:t>
            </a:r>
            <a:r>
              <a:rPr lang="en-US" dirty="0" smtClean="0"/>
              <a:t>any nodes have few edges; a few nodes have many edges as shown in the vertex in degree distribution graph.</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Outline</a:t>
            </a:r>
            <a:r>
              <a:rPr lang="en-US" baseline="0" dirty="0" smtClean="0"/>
              <a:t> agenda for the talk</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Scalability study for </a:t>
            </a:r>
            <a:r>
              <a:rPr lang="en-US" dirty="0" err="1" smtClean="0"/>
              <a:t>Accumulo</a:t>
            </a:r>
            <a:r>
              <a:rPr lang="en-US" dirty="0" smtClean="0"/>
              <a:t> database ingestion performance was performed</a:t>
            </a:r>
            <a:r>
              <a:rPr lang="en-US" baseline="0" dirty="0" smtClean="0"/>
              <a:t> </a:t>
            </a:r>
            <a:r>
              <a:rPr lang="en-US" dirty="0" smtClean="0"/>
              <a:t>on a </a:t>
            </a:r>
            <a:r>
              <a:rPr lang="en-US" dirty="0" err="1" smtClean="0"/>
              <a:t>Accumulo</a:t>
            </a:r>
            <a:r>
              <a:rPr lang="en-US" dirty="0" smtClean="0"/>
              <a:t> cluster of dual single-core processors machines.</a:t>
            </a:r>
            <a:r>
              <a:rPr lang="en-US" baseline="0" dirty="0" smtClean="0"/>
              <a:t> </a:t>
            </a:r>
            <a:r>
              <a:rPr lang="en-US" dirty="0" smtClean="0"/>
              <a:t>For a single tablet server case, as increasing the number of clients, the ingestion rate increases linearly initially, up to 4 clients and then, flattened out beyond 8 clients.  When using 8 MATLAB clients, the ingestion rate peaked at about 105K entries/second and then decreased with 16 clients.  However, if 6 tablet servers (one tablet server per each </a:t>
            </a:r>
            <a:r>
              <a:rPr lang="en-US" dirty="0" err="1" smtClean="0"/>
              <a:t>Hadoop</a:t>
            </a:r>
            <a:r>
              <a:rPr lang="en-US" dirty="0" smtClean="0"/>
              <a:t> HDFS data node) are running, the ingestion rate continues to scale well up to 32 clients. </a:t>
            </a:r>
          </a:p>
        </p:txBody>
      </p:sp>
      <p:sp>
        <p:nvSpPr>
          <p:cNvPr id="4" name="Slide Number Placeholder 3"/>
          <p:cNvSpPr>
            <a:spLocks noGrp="1"/>
          </p:cNvSpPr>
          <p:nvPr>
            <p:ph type="sldNum" sz="quarter" idx="10"/>
          </p:nvPr>
        </p:nvSpPr>
        <p:spPr/>
        <p:txBody>
          <a:bodyPr/>
          <a:lstStyle/>
          <a:p>
            <a:fld id="{A778FBA5-F957-4CE9-A734-9CFA9C4F5603}"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the ingestion performance history with a single and six tablet servers in the </a:t>
            </a:r>
            <a:r>
              <a:rPr lang="en-US" dirty="0" err="1" smtClean="0"/>
              <a:t>Accumulo</a:t>
            </a:r>
            <a:r>
              <a:rPr lang="en-US" dirty="0" smtClean="0"/>
              <a:t> cluster, respectively. </a:t>
            </a:r>
            <a:r>
              <a:rPr lang="en-US" sz="1200" kern="1200" dirty="0" smtClean="0">
                <a:solidFill>
                  <a:schemeClr val="tx1"/>
                </a:solidFill>
                <a:latin typeface="Arial" pitchFamily="34" charset="0"/>
                <a:ea typeface="+mn-ea"/>
                <a:cs typeface="+mn-cs"/>
              </a:rPr>
              <a:t>In both cases, 16 MATLAB clients were ingesting data into the </a:t>
            </a:r>
            <a:r>
              <a:rPr lang="en-US" sz="1200" kern="1200" dirty="0" err="1" smtClean="0">
                <a:solidFill>
                  <a:schemeClr val="tx1"/>
                </a:solidFill>
                <a:latin typeface="Arial" pitchFamily="34" charset="0"/>
                <a:ea typeface="+mn-ea"/>
                <a:cs typeface="+mn-cs"/>
              </a:rPr>
              <a:t>Accumulo</a:t>
            </a:r>
            <a:r>
              <a:rPr lang="en-US" sz="1200" kern="1200" dirty="0" smtClean="0">
                <a:solidFill>
                  <a:schemeClr val="tx1"/>
                </a:solidFill>
                <a:latin typeface="Arial" pitchFamily="34" charset="0"/>
                <a:ea typeface="+mn-ea"/>
                <a:cs typeface="+mn-cs"/>
              </a:rPr>
              <a:t> database. Maximum ingestion rate was around 100K entries/second with a single tablet server.</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Effect</a:t>
            </a:r>
            <a:r>
              <a:rPr lang="en-US" baseline="0" dirty="0" smtClean="0"/>
              <a:t> of pre-splitting </a:t>
            </a:r>
            <a:r>
              <a:rPr lang="en-US" dirty="0" err="1" smtClean="0"/>
              <a:t>Accumulo</a:t>
            </a:r>
            <a:r>
              <a:rPr lang="en-US" dirty="0" smtClean="0"/>
              <a:t> database on ingestion performance was studied on a </a:t>
            </a:r>
            <a:r>
              <a:rPr lang="en-US" dirty="0" err="1" smtClean="0"/>
              <a:t>Accumulo</a:t>
            </a:r>
            <a:r>
              <a:rPr lang="en-US" dirty="0" smtClean="0"/>
              <a:t> database running 8 tablet servers.</a:t>
            </a:r>
          </a:p>
        </p:txBody>
      </p:sp>
      <p:sp>
        <p:nvSpPr>
          <p:cNvPr id="4" name="Slide Number Placeholder 3"/>
          <p:cNvSpPr>
            <a:spLocks noGrp="1"/>
          </p:cNvSpPr>
          <p:nvPr>
            <p:ph type="sldNum" sz="quarter" idx="10"/>
          </p:nvPr>
        </p:nvSpPr>
        <p:spPr/>
        <p:txBody>
          <a:bodyPr/>
          <a:lstStyle/>
          <a:p>
            <a:fld id="{A778FBA5-F957-4CE9-A734-9CFA9C4F5603}"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Effect</a:t>
            </a:r>
            <a:r>
              <a:rPr lang="en-US" baseline="0" dirty="0" smtClean="0"/>
              <a:t> of ingestion block size on </a:t>
            </a:r>
            <a:r>
              <a:rPr lang="en-US" baseline="0" dirty="0" err="1" smtClean="0"/>
              <a:t>ingesiton</a:t>
            </a:r>
            <a:r>
              <a:rPr lang="en-US" baseline="0" dirty="0" smtClean="0"/>
              <a:t> rate to </a:t>
            </a:r>
            <a:r>
              <a:rPr lang="en-US" dirty="0" err="1" smtClean="0"/>
              <a:t>Accumulo</a:t>
            </a:r>
            <a:r>
              <a:rPr lang="en-US" dirty="0" smtClean="0"/>
              <a:t> database was studied on a </a:t>
            </a:r>
            <a:r>
              <a:rPr lang="en-US" dirty="0" err="1" smtClean="0"/>
              <a:t>Accumulo</a:t>
            </a:r>
            <a:r>
              <a:rPr lang="en-US" dirty="0" smtClean="0"/>
              <a:t> database running 8 tablet servers.</a:t>
            </a:r>
          </a:p>
        </p:txBody>
      </p:sp>
      <p:sp>
        <p:nvSpPr>
          <p:cNvPr id="4" name="Slide Number Placeholder 3"/>
          <p:cNvSpPr>
            <a:spLocks noGrp="1"/>
          </p:cNvSpPr>
          <p:nvPr>
            <p:ph type="sldNum" sz="quarter" idx="10"/>
          </p:nvPr>
        </p:nvSpPr>
        <p:spPr/>
        <p:txBody>
          <a:bodyPr/>
          <a:lstStyle/>
          <a:p>
            <a:fld id="{A778FBA5-F957-4CE9-A734-9CFA9C4F5603}"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slide, we selected an arbitrary vertex in the graph,</a:t>
            </a:r>
            <a:r>
              <a:rPr lang="en-US" baseline="0" dirty="0" smtClean="0"/>
              <a:t> which was stored in the </a:t>
            </a:r>
            <a:r>
              <a:rPr lang="en-US" baseline="0" dirty="0" err="1" smtClean="0"/>
              <a:t>Accumulo</a:t>
            </a:r>
            <a:r>
              <a:rPr lang="en-US" baseline="0" dirty="0" smtClean="0"/>
              <a:t> database from the ingestion experiment, </a:t>
            </a:r>
            <a:r>
              <a:rPr lang="en-US" dirty="0" smtClean="0"/>
              <a:t>and queried any column entries associated with the</a:t>
            </a:r>
            <a:r>
              <a:rPr lang="en-US" baseline="0" dirty="0" smtClean="0"/>
              <a:t> vertex. The average time was measured for the column query for a given number of </a:t>
            </a:r>
            <a:r>
              <a:rPr lang="en-US" baseline="0" dirty="0" err="1" smtClean="0"/>
              <a:t>pMATLAB</a:t>
            </a:r>
            <a:r>
              <a:rPr lang="en-US" baseline="0" dirty="0" smtClean="0"/>
              <a:t> clients.</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this slide, we selected an arbitrary vertex in the graph,</a:t>
            </a:r>
            <a:r>
              <a:rPr lang="en-US" baseline="0" dirty="0" smtClean="0"/>
              <a:t> which was stored in the </a:t>
            </a:r>
            <a:r>
              <a:rPr lang="en-US" baseline="0" dirty="0" err="1" smtClean="0"/>
              <a:t>Accumulo</a:t>
            </a:r>
            <a:r>
              <a:rPr lang="en-US" baseline="0" dirty="0" smtClean="0"/>
              <a:t> database from the ingestion experiment, </a:t>
            </a:r>
            <a:r>
              <a:rPr lang="en-US" dirty="0" smtClean="0"/>
              <a:t>and queried any row entries associated with the</a:t>
            </a:r>
            <a:r>
              <a:rPr lang="en-US" baseline="0" dirty="0" smtClean="0"/>
              <a:t> vertex. The average time was measured for the row query for a given number of </a:t>
            </a:r>
            <a:r>
              <a:rPr lang="en-US" baseline="0" dirty="0" err="1" smtClean="0"/>
              <a:t>pMATLAB</a:t>
            </a:r>
            <a:r>
              <a:rPr lang="en-US" baseline="0" dirty="0" smtClean="0"/>
              <a:t> clients.</a:t>
            </a:r>
            <a:endParaRPr lang="en-US" dirty="0" smtClean="0"/>
          </a:p>
          <a:p>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slide shows the time history of the scan rate at the beginning and at the end of the query operations, which were requested by 16 concurrent MATLAB clients while only a single tablet server was running in the </a:t>
            </a:r>
            <a:r>
              <a:rPr lang="en-US" dirty="0" err="1" smtClean="0"/>
              <a:t>Accumulo</a:t>
            </a:r>
            <a:r>
              <a:rPr lang="en-US" dirty="0" smtClean="0"/>
              <a:t> cluster. </a:t>
            </a:r>
            <a:r>
              <a:rPr lang="en-US" sz="1200" kern="1200" dirty="0" smtClean="0">
                <a:solidFill>
                  <a:schemeClr val="tx1"/>
                </a:solidFill>
                <a:latin typeface="Arial" pitchFamily="34" charset="0"/>
                <a:ea typeface="+mn-ea"/>
                <a:cs typeface="+mn-cs"/>
              </a:rPr>
              <a:t>As shown in the slide, over the period of the query time, the scan rate fluctuated significantly. </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similar scan rate history graphs when 6 tablet servers (one per each data node) were running. These scan rate history graphs show that they are highly fluctuating with time. However, when comparing the peak scan rate, the scan rate with 6 tablet servers is about twice faster as compared to the scan rate with a single tablet server.</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Summary of the presentation</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Currently</a:t>
            </a:r>
            <a:r>
              <a:rPr lang="en-US" baseline="0" dirty="0" smtClean="0"/>
              <a:t> there are four ecosystems that dominates large scale computing applications.  They have their own pros and cons.</a:t>
            </a:r>
            <a:endParaRPr lang="en-US" dirty="0" smtClean="0"/>
          </a:p>
          <a:p>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LLGrid</a:t>
            </a:r>
            <a:r>
              <a:rPr lang="en-US" dirty="0" smtClean="0"/>
              <a:t> provides Enterprise level interactive, on-demand and elastic computing environment in a supercomputing environment.  So </a:t>
            </a:r>
            <a:r>
              <a:rPr lang="en-US" dirty="0" err="1" smtClean="0"/>
              <a:t>LLGrid</a:t>
            </a:r>
            <a:r>
              <a:rPr lang="en-US" dirty="0" smtClean="0"/>
              <a:t> environment </a:t>
            </a:r>
            <a:r>
              <a:rPr lang="en-US" baseline="0" dirty="0" smtClean="0"/>
              <a:t>provides both </a:t>
            </a:r>
            <a:r>
              <a:rPr lang="en-US" baseline="0" dirty="0" err="1" smtClean="0"/>
              <a:t>Enterpris</a:t>
            </a:r>
            <a:r>
              <a:rPr lang="en-US" baseline="0" dirty="0" smtClean="0"/>
              <a:t> and Supercomputing features within the environment. </a:t>
            </a:r>
            <a:r>
              <a:rPr lang="en-US" dirty="0" err="1" smtClean="0"/>
              <a:t>Accumulo</a:t>
            </a:r>
            <a:r>
              <a:rPr lang="en-US" dirty="0" smtClean="0"/>
              <a:t> and </a:t>
            </a:r>
            <a:r>
              <a:rPr lang="en-US" dirty="0" err="1" smtClean="0"/>
              <a:t>Hbase</a:t>
            </a:r>
            <a:r>
              <a:rPr lang="en-US" dirty="0" smtClean="0"/>
              <a:t> databases are </a:t>
            </a:r>
            <a:r>
              <a:rPr lang="en-US" baseline="0" dirty="0" smtClean="0"/>
              <a:t>enhancing </a:t>
            </a:r>
            <a:r>
              <a:rPr lang="en-US" baseline="0" dirty="0" err="1" smtClean="0"/>
              <a:t>Hadoop</a:t>
            </a:r>
            <a:r>
              <a:rPr lang="en-US" baseline="0" dirty="0" smtClean="0"/>
              <a:t> HDFS technology by providing high performance indexing, search, and authorizations within a </a:t>
            </a:r>
            <a:r>
              <a:rPr lang="en-US" baseline="0" dirty="0" err="1" smtClean="0"/>
              <a:t>Hadoop</a:t>
            </a:r>
            <a:r>
              <a:rPr lang="en-US" baseline="0" dirty="0" smtClean="0"/>
              <a:t> environment.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LLGrid_MapReduce</a:t>
            </a:r>
            <a:r>
              <a:rPr lang="en-US" dirty="0" smtClean="0"/>
              <a:t> and D4M is designed to provide an easy-to-use</a:t>
            </a:r>
            <a:r>
              <a:rPr lang="en-US" baseline="0" dirty="0" smtClean="0"/>
              <a:t> interface to map/reduce supercomputing and an interactive parallel scientific computing environment to databases.</a:t>
            </a:r>
          </a:p>
          <a:p>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Exploiting big</a:t>
            </a:r>
            <a:r>
              <a:rPr lang="en-US" baseline="0" dirty="0" smtClean="0"/>
              <a:t> data requires new software across the entire stack.</a:t>
            </a:r>
            <a:endParaRPr lang="en-US" dirty="0"/>
          </a:p>
        </p:txBody>
      </p:sp>
      <p:sp>
        <p:nvSpPr>
          <p:cNvPr id="4" name="Slide Number Placeholder 3"/>
          <p:cNvSpPr>
            <a:spLocks noGrp="1"/>
          </p:cNvSpPr>
          <p:nvPr>
            <p:ph type="sldNum" sz="quarter" idx="10"/>
          </p:nvPr>
        </p:nvSpPr>
        <p:spPr/>
        <p:txBody>
          <a:bodyPr/>
          <a:lstStyle/>
          <a:p>
            <a:fld id="{23C12F5A-17D0-4294-9BC5-AB66574BA75E}" type="slidenum">
              <a:rPr lang="en-US" smtClean="0"/>
              <a:pPr/>
              <a:t>6</a:t>
            </a:fld>
            <a:endParaRPr lang="en-US"/>
          </a:p>
        </p:txBody>
      </p:sp>
    </p:spTree>
    <p:extLst>
      <p:ext uri="{BB962C8B-B14F-4D97-AF65-F5344CB8AC3E}">
        <p14:creationId xmlns:p14="http://schemas.microsoft.com/office/powerpoint/2010/main" xmlns="" val="2238773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Outline</a:t>
            </a:r>
            <a:r>
              <a:rPr lang="en-US" baseline="0" dirty="0" smtClean="0"/>
              <a:t> agenda for introducing </a:t>
            </a:r>
            <a:r>
              <a:rPr lang="en-US" baseline="0" dirty="0" err="1" smtClean="0"/>
              <a:t>LLGrid</a:t>
            </a:r>
            <a:r>
              <a:rPr lang="en-US" baseline="0" dirty="0" smtClean="0"/>
              <a:t> </a:t>
            </a:r>
            <a:r>
              <a:rPr lang="en-US" baseline="0" dirty="0" err="1" smtClean="0"/>
              <a:t>MapReduce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Hadoop</a:t>
            </a:r>
            <a:r>
              <a:rPr lang="en-US" dirty="0" smtClean="0"/>
              <a:t> architecture is</a:t>
            </a:r>
            <a:r>
              <a:rPr lang="en-US" baseline="0" dirty="0" smtClean="0"/>
              <a:t> explained :  Key components in </a:t>
            </a:r>
            <a:r>
              <a:rPr lang="en-US" baseline="0" dirty="0" err="1" smtClean="0"/>
              <a:t>Hadoop</a:t>
            </a:r>
            <a:r>
              <a:rPr lang="en-US" baseline="0" dirty="0" smtClean="0"/>
              <a:t> Distributed File System and </a:t>
            </a:r>
            <a:r>
              <a:rPr lang="en-US" baseline="0" dirty="0" err="1" smtClean="0"/>
              <a:t>Hadoop</a:t>
            </a:r>
            <a:r>
              <a:rPr lang="en-US" baseline="0" dirty="0" smtClean="0"/>
              <a:t> </a:t>
            </a:r>
            <a:r>
              <a:rPr lang="en-US" baseline="0" dirty="0" err="1" smtClean="0"/>
              <a:t>MapReduce</a:t>
            </a:r>
            <a:r>
              <a:rPr lang="en-US" baseline="0" dirty="0" smtClean="0"/>
              <a:t> Framework.</a:t>
            </a:r>
            <a:endParaRPr lang="en-US" dirty="0"/>
          </a:p>
        </p:txBody>
      </p:sp>
      <p:sp>
        <p:nvSpPr>
          <p:cNvPr id="4" name="Slide Number Placeholder 3"/>
          <p:cNvSpPr>
            <a:spLocks noGrp="1"/>
          </p:cNvSpPr>
          <p:nvPr>
            <p:ph type="sldNum" sz="quarter" idx="10"/>
          </p:nvPr>
        </p:nvSpPr>
        <p:spPr/>
        <p:txBody>
          <a:bodyPr/>
          <a:lstStyle/>
          <a:p>
            <a:fld id="{A778FBA5-F957-4CE9-A734-9CFA9C4F5603}"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a:t>
            </a:r>
            <a:r>
              <a:rPr lang="en-US" baseline="0" dirty="0" smtClean="0"/>
              <a:t> </a:t>
            </a:r>
            <a:r>
              <a:rPr lang="en-US" dirty="0" err="1" smtClean="0"/>
              <a:t>LLGrid_MapReduce</a:t>
            </a:r>
            <a:r>
              <a:rPr lang="en-US" baseline="0" dirty="0" smtClean="0"/>
              <a:t> architecture diagram. </a:t>
            </a:r>
            <a:r>
              <a:rPr lang="en-US" baseline="0" dirty="0" err="1" smtClean="0"/>
              <a:t>LLGrid</a:t>
            </a:r>
            <a:r>
              <a:rPr lang="en-US" baseline="0" dirty="0" smtClean="0"/>
              <a:t> </a:t>
            </a:r>
            <a:r>
              <a:rPr lang="en-US" baseline="0" dirty="0" err="1" smtClean="0"/>
              <a:t>MapReduce</a:t>
            </a:r>
            <a:r>
              <a:rPr lang="en-US" baseline="0" dirty="0" smtClean="0"/>
              <a:t> </a:t>
            </a:r>
            <a:r>
              <a:rPr lang="en-US" dirty="0" smtClean="0"/>
              <a:t>will scan the input directory and check</a:t>
            </a:r>
            <a:r>
              <a:rPr lang="en-US" baseline="0" dirty="0" smtClean="0"/>
              <a:t> how many input files are there.  Then, it will generate a unique run script for each input file and submit them as an array job to the scheduler.  It will also save its job ID number in a file, </a:t>
            </a:r>
            <a:r>
              <a:rPr lang="en-US" baseline="0" dirty="0" err="1" smtClean="0"/>
              <a:t>MapJobID</a:t>
            </a:r>
            <a:r>
              <a:rPr lang="en-US" baseline="0" dirty="0" smtClean="0"/>
              <a:t>, at the current working directory.  When the Map tasks are completed, if needed, one can set up a Reduce task to process the results from the Map tasks.</a:t>
            </a:r>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7"/>
          <p:cNvSpPr>
            <a:spLocks noGrp="1" noChangeArrowheads="1"/>
          </p:cNvSpPr>
          <p:nvPr>
            <p:ph type="subTitle" idx="1"/>
          </p:nvPr>
        </p:nvSpPr>
        <p:spPr>
          <a:xfrm>
            <a:off x="831273" y="3011559"/>
            <a:ext cx="7481454" cy="1792224"/>
          </a:xfrm>
          <a:prstGeom prst="rect">
            <a:avLst/>
          </a:prstGeom>
        </p:spPr>
        <p:txBody>
          <a:bodyPr lIns="91440" tIns="45720" rIns="91440" bIns="45720" anchor="ctr"/>
          <a:lstStyle>
            <a:lvl1pPr marL="0" indent="0" algn="ctr">
              <a:lnSpc>
                <a:spcPct val="100000"/>
              </a:lnSpc>
              <a:spcBef>
                <a:spcPts val="0"/>
              </a:spcBef>
              <a:spcAft>
                <a:spcPts val="2400"/>
              </a:spcAft>
              <a:buFont typeface="Arial" charset="0"/>
              <a:buNone/>
              <a:defRPr sz="2200">
                <a:solidFill>
                  <a:sysClr val="windowText" lastClr="000000"/>
                </a:solidFill>
              </a:defRPr>
            </a:lvl1pPr>
          </a:lstStyle>
          <a:p>
            <a:r>
              <a:rPr lang="en-US" smtClean="0"/>
              <a:t>Click to edit Master subtitle style</a:t>
            </a:r>
            <a:endParaRPr lang="en-US" dirty="0"/>
          </a:p>
        </p:txBody>
      </p:sp>
      <p:sp>
        <p:nvSpPr>
          <p:cNvPr id="6" name="Title Placeholder 1"/>
          <p:cNvSpPr>
            <a:spLocks noGrp="1"/>
          </p:cNvSpPr>
          <p:nvPr>
            <p:ph type="ctrTitle"/>
          </p:nvPr>
        </p:nvSpPr>
        <p:spPr>
          <a:xfrm>
            <a:off x="831273" y="1385453"/>
            <a:ext cx="7481454" cy="1294671"/>
          </a:xfrm>
        </p:spPr>
        <p:txBody>
          <a:bodyPr anchor="b" anchorCtr="0"/>
          <a:lstStyle>
            <a:lvl1pPr algn="ctr">
              <a:lnSpc>
                <a:spcPct val="100000"/>
              </a:lnSpc>
              <a:spcBef>
                <a:spcPts val="0"/>
              </a:spcBef>
              <a:spcAft>
                <a:spcPts val="600"/>
              </a:spcAft>
              <a:defRPr sz="3600" smtClean="0"/>
            </a:lvl1pPr>
          </a:lstStyle>
          <a:p>
            <a:r>
              <a:rPr lang="en-US" smtClean="0"/>
              <a:t>Click to edit Master title style</a:t>
            </a:r>
            <a:endParaRPr dirty="0" smtClean="0"/>
          </a:p>
        </p:txBody>
      </p:sp>
      <p:cxnSp>
        <p:nvCxnSpPr>
          <p:cNvPr id="12" name="Straight Connector 12"/>
          <p:cNvCxnSpPr>
            <a:cxnSpLocks noChangeShapeType="1"/>
          </p:cNvCxnSpPr>
          <p:nvPr userDrawn="1"/>
        </p:nvCxnSpPr>
        <p:spPr bwMode="auto">
          <a:xfrm>
            <a:off x="0" y="950913"/>
            <a:ext cx="9144000" cy="0"/>
          </a:xfrm>
          <a:prstGeom prst="line">
            <a:avLst/>
          </a:prstGeom>
          <a:noFill/>
          <a:ln w="22225" algn="ctr">
            <a:solidFill>
              <a:schemeClr val="accent4"/>
            </a:solidFill>
            <a:round/>
            <a:headEnd type="none" w="sm" len="sm"/>
            <a:tailEnd type="none" w="sm" len="sm"/>
          </a:ln>
        </p:spPr>
      </p:cxnSp>
      <p:cxnSp>
        <p:nvCxnSpPr>
          <p:cNvPr id="13" name="Straight Connector 12"/>
          <p:cNvCxnSpPr>
            <a:cxnSpLocks noChangeShapeType="1"/>
          </p:cNvCxnSpPr>
          <p:nvPr userDrawn="1"/>
        </p:nvCxnSpPr>
        <p:spPr bwMode="auto">
          <a:xfrm>
            <a:off x="0" y="6354186"/>
            <a:ext cx="9144000" cy="0"/>
          </a:xfrm>
          <a:prstGeom prst="line">
            <a:avLst/>
          </a:prstGeom>
          <a:noFill/>
          <a:ln w="22225" algn="ctr">
            <a:solidFill>
              <a:schemeClr val="accent4"/>
            </a:solidFill>
            <a:round/>
            <a:headEnd type="none" w="sm" len="sm"/>
            <a:tailEnd type="none" w="sm" len="sm"/>
          </a:ln>
        </p:spPr>
      </p:cxnSp>
      <p:pic>
        <p:nvPicPr>
          <p:cNvPr id="8" name="Picture 7" descr="LL_Logo_blue.png"/>
          <p:cNvPicPr>
            <a:picLocks noChangeAspect="1"/>
          </p:cNvPicPr>
          <p:nvPr userDrawn="1"/>
        </p:nvPicPr>
        <p:blipFill>
          <a:blip r:embed="rId2" cstate="print"/>
          <a:stretch>
            <a:fillRect/>
          </a:stretch>
        </p:blipFill>
        <p:spPr>
          <a:xfrm>
            <a:off x="2858465" y="5111496"/>
            <a:ext cx="3427070" cy="34524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hart Placeholder 3"/>
          <p:cNvSpPr>
            <a:spLocks noGrp="1"/>
          </p:cNvSpPr>
          <p:nvPr>
            <p:ph type="chart" sz="quarter" idx="10"/>
          </p:nvPr>
        </p:nvSpPr>
        <p:spPr>
          <a:xfrm>
            <a:off x="1339993" y="1700213"/>
            <a:ext cx="6454775" cy="3943350"/>
          </a:xfrm>
          <a:prstGeom prst="rect">
            <a:avLst/>
          </a:prstGeom>
          <a:ln w="12700">
            <a:solidFill>
              <a:schemeClr val="tx1"/>
            </a:solidFill>
          </a:ln>
        </p:spPr>
        <p:txBody>
          <a:bodyPr/>
          <a:lstStyle>
            <a:lvl1pPr marL="0" indent="0">
              <a:buFontTx/>
              <a:buNone/>
              <a:defRPr/>
            </a:lvl1pPr>
          </a:lstStyle>
          <a:p>
            <a:r>
              <a:rPr lang="en-US" smtClean="0"/>
              <a:t>Click icon to add chart</a:t>
            </a:r>
            <a:endParaRPr lang="en-US"/>
          </a:p>
        </p:txBody>
      </p:sp>
      <p:sp>
        <p:nvSpPr>
          <p:cNvPr id="5" name="Text Placeholder 3"/>
          <p:cNvSpPr>
            <a:spLocks noGrp="1"/>
          </p:cNvSpPr>
          <p:nvPr>
            <p:ph type="body" sz="half" idx="2"/>
          </p:nvPr>
        </p:nvSpPr>
        <p:spPr>
          <a:xfrm>
            <a:off x="1344168" y="5706497"/>
            <a:ext cx="6455664" cy="274320"/>
          </a:xfrm>
          <a:prstGeom prst="rect">
            <a:avLst/>
          </a:prstGeom>
        </p:spPr>
        <p:txBody>
          <a:bodyPr/>
          <a:lstStyle>
            <a:lvl1pPr marL="0" indent="0" algn="ctr">
              <a:lnSpc>
                <a:spcPts val="1400"/>
              </a:lnSpc>
              <a:buNone/>
              <a:defRPr sz="12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 Placeholder 3"/>
          <p:cNvSpPr>
            <a:spLocks noGrp="1"/>
          </p:cNvSpPr>
          <p:nvPr>
            <p:ph type="body" sz="half" idx="11"/>
          </p:nvPr>
        </p:nvSpPr>
        <p:spPr>
          <a:xfrm>
            <a:off x="1344168" y="1249252"/>
            <a:ext cx="6455664" cy="377390"/>
          </a:xfrm>
          <a:prstGeom prst="rect">
            <a:avLst/>
          </a:prstGeom>
        </p:spPr>
        <p:txBody>
          <a:bodyPr anchor="b"/>
          <a:lstStyle>
            <a:lvl1pPr marL="0" indent="0" algn="ctr">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74935" y="1293094"/>
            <a:ext cx="8188774" cy="4830616"/>
          </a:xfrm>
          <a:prstGeom prst="rect">
            <a:avLst/>
          </a:prstGeom>
        </p:spPr>
        <p:txBody>
          <a:bodyPr/>
          <a:lstStyle>
            <a:lvl1pPr>
              <a:lnSpc>
                <a:spcPts val="2200"/>
              </a:lnSpc>
              <a:spcBef>
                <a:spcPts val="1200"/>
              </a:spcBef>
              <a:spcAft>
                <a:spcPts val="0"/>
              </a:spcAft>
              <a:defRPr/>
            </a:lvl1pPr>
            <a:lvl2pPr marL="539750" indent="-255588">
              <a:lnSpc>
                <a:spcPts val="2000"/>
              </a:lnSpc>
              <a:spcBef>
                <a:spcPts val="600"/>
              </a:spcBef>
              <a:spcAft>
                <a:spcPts val="0"/>
              </a:spcAft>
              <a:defRPr sz="1800"/>
            </a:lvl2pPr>
            <a:lvl3pPr marL="757238" indent="-184150">
              <a:lnSpc>
                <a:spcPts val="1800"/>
              </a:lnSpc>
              <a:spcBef>
                <a:spcPts val="600"/>
              </a:spcBef>
              <a:spcAft>
                <a:spcPts val="0"/>
              </a:spcAft>
              <a:buSzPct val="90000"/>
              <a:buFont typeface="Arial" pitchFamily="34" charset="0"/>
              <a:buChar char="•"/>
              <a:defRPr/>
            </a:lvl3pPr>
            <a:lvl4pPr marL="1033272" indent="0">
              <a:lnSpc>
                <a:spcPts val="1600"/>
              </a:lnSpc>
              <a:spcBef>
                <a:spcPts val="600"/>
              </a:spcBef>
              <a:spcAft>
                <a:spcPts val="0"/>
              </a:spcAft>
              <a:buFontTx/>
              <a:buNone/>
              <a:defRPr/>
            </a:lvl4pPr>
            <a:lvl5pPr marL="1261872" indent="0">
              <a:lnSpc>
                <a:spcPts val="1400"/>
              </a:lnSpc>
              <a:spcBef>
                <a:spcPts val="600"/>
              </a:spcBef>
              <a:spcAft>
                <a:spcPts val="0"/>
              </a:spcAft>
              <a:buSzPct val="85000"/>
              <a:buFontTx/>
              <a:buNone/>
              <a:defRPr sz="1200"/>
            </a:lvl5pPr>
            <a:lvl6pPr>
              <a:buFont typeface="Arial" pitchFamily="34" charset="0"/>
              <a:buChar cha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74935" y="1293094"/>
            <a:ext cx="3989065" cy="4830616"/>
          </a:xfrm>
          <a:prstGeom prst="rect">
            <a:avLst/>
          </a:prstGeom>
        </p:spPr>
        <p:txBody>
          <a:bodyPr/>
          <a:lstStyle>
            <a:lvl1pPr>
              <a:lnSpc>
                <a:spcPts val="2200"/>
              </a:lnSpc>
              <a:spcBef>
                <a:spcPts val="1200"/>
              </a:spcBef>
              <a:spcAft>
                <a:spcPts val="0"/>
              </a:spcAft>
              <a:defRPr/>
            </a:lvl1pPr>
            <a:lvl2pPr marL="539750" indent="-255588">
              <a:lnSpc>
                <a:spcPts val="2000"/>
              </a:lnSpc>
              <a:spcBef>
                <a:spcPts val="600"/>
              </a:spcBef>
              <a:spcAft>
                <a:spcPts val="0"/>
              </a:spcAft>
              <a:defRPr sz="1800"/>
            </a:lvl2pPr>
            <a:lvl3pPr marL="757238" indent="-184150">
              <a:lnSpc>
                <a:spcPts val="1800"/>
              </a:lnSpc>
              <a:spcBef>
                <a:spcPts val="600"/>
              </a:spcBef>
              <a:spcAft>
                <a:spcPts val="0"/>
              </a:spcAft>
              <a:buSzPct val="90000"/>
              <a:buFont typeface="Arial" pitchFamily="34" charset="0"/>
              <a:buChar char="•"/>
              <a:defRPr/>
            </a:lvl3pPr>
            <a:lvl4pPr marL="1033272" indent="0">
              <a:lnSpc>
                <a:spcPts val="1600"/>
              </a:lnSpc>
              <a:spcBef>
                <a:spcPts val="600"/>
              </a:spcBef>
              <a:spcAft>
                <a:spcPts val="0"/>
              </a:spcAft>
              <a:buFontTx/>
              <a:buNone/>
              <a:defRPr/>
            </a:lvl4pPr>
            <a:lvl5pPr marL="1261872" indent="0">
              <a:lnSpc>
                <a:spcPts val="1400"/>
              </a:lnSpc>
              <a:spcBef>
                <a:spcPts val="600"/>
              </a:spcBef>
              <a:spcAft>
                <a:spcPts val="0"/>
              </a:spcAft>
              <a:buSzPct val="85000"/>
              <a:buFontTx/>
              <a:buNone/>
              <a:defRPr sz="1200"/>
            </a:lvl5pPr>
            <a:lvl6pPr>
              <a:buFont typeface="Arial" pitchFamily="34" charset="0"/>
              <a:buChar cha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dirty="0"/>
          </a:p>
        </p:txBody>
      </p:sp>
      <p:sp>
        <p:nvSpPr>
          <p:cNvPr id="6" name="Content Placeholder 7"/>
          <p:cNvSpPr>
            <a:spLocks noGrp="1"/>
          </p:cNvSpPr>
          <p:nvPr>
            <p:ph sz="quarter" idx="11"/>
          </p:nvPr>
        </p:nvSpPr>
        <p:spPr>
          <a:xfrm>
            <a:off x="4665335" y="1293094"/>
            <a:ext cx="3989065" cy="4830616"/>
          </a:xfrm>
          <a:prstGeom prst="rect">
            <a:avLst/>
          </a:prstGeom>
        </p:spPr>
        <p:txBody>
          <a:bodyPr/>
          <a:lstStyle>
            <a:lvl1pPr>
              <a:lnSpc>
                <a:spcPts val="2200"/>
              </a:lnSpc>
              <a:spcBef>
                <a:spcPts val="1200"/>
              </a:spcBef>
              <a:spcAft>
                <a:spcPts val="0"/>
              </a:spcAft>
              <a:defRPr/>
            </a:lvl1pPr>
            <a:lvl2pPr marL="539750" indent="-255588">
              <a:lnSpc>
                <a:spcPts val="2000"/>
              </a:lnSpc>
              <a:spcBef>
                <a:spcPts val="600"/>
              </a:spcBef>
              <a:spcAft>
                <a:spcPts val="0"/>
              </a:spcAft>
              <a:defRPr sz="1800"/>
            </a:lvl2pPr>
            <a:lvl3pPr marL="757238" indent="-184150">
              <a:lnSpc>
                <a:spcPts val="1800"/>
              </a:lnSpc>
              <a:spcBef>
                <a:spcPts val="600"/>
              </a:spcBef>
              <a:spcAft>
                <a:spcPts val="0"/>
              </a:spcAft>
              <a:buSzPct val="90000"/>
              <a:buFont typeface="Arial" pitchFamily="34" charset="0"/>
              <a:buChar char="•"/>
              <a:defRPr/>
            </a:lvl3pPr>
            <a:lvl4pPr marL="1033272" indent="1588">
              <a:lnSpc>
                <a:spcPts val="1600"/>
              </a:lnSpc>
              <a:spcBef>
                <a:spcPts val="600"/>
              </a:spcBef>
              <a:spcAft>
                <a:spcPts val="0"/>
              </a:spcAft>
              <a:buFontTx/>
              <a:buNone/>
              <a:defRPr/>
            </a:lvl4pPr>
            <a:lvl5pPr marL="1261872" indent="0">
              <a:lnSpc>
                <a:spcPts val="1400"/>
              </a:lnSpc>
              <a:spcBef>
                <a:spcPts val="600"/>
              </a:spcBef>
              <a:spcAft>
                <a:spcPts val="0"/>
              </a:spcAft>
              <a:buSzPct val="85000"/>
              <a:buFontTx/>
              <a:buNone/>
              <a:defRPr sz="1200"/>
            </a:lvl5pPr>
            <a:lvl6pPr>
              <a:buFont typeface="Arial" pitchFamily="34" charset="0"/>
              <a:buChar cha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Sub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74935" y="1293094"/>
            <a:ext cx="8188774" cy="4830616"/>
          </a:xfrm>
          <a:prstGeom prst="rect">
            <a:avLst/>
          </a:prstGeom>
        </p:spPr>
        <p:txBody>
          <a:bodyPr/>
          <a:lstStyle>
            <a:lvl1pPr>
              <a:lnSpc>
                <a:spcPts val="2200"/>
              </a:lnSpc>
              <a:spcBef>
                <a:spcPts val="1200"/>
              </a:spcBef>
              <a:spcAft>
                <a:spcPts val="0"/>
              </a:spcAft>
              <a:defRPr/>
            </a:lvl1pPr>
            <a:lvl2pPr marL="539750" indent="-255588">
              <a:lnSpc>
                <a:spcPts val="2000"/>
              </a:lnSpc>
              <a:spcBef>
                <a:spcPts val="600"/>
              </a:spcBef>
              <a:spcAft>
                <a:spcPts val="0"/>
              </a:spcAft>
              <a:defRPr sz="1800"/>
            </a:lvl2pPr>
            <a:lvl3pPr marL="757238" indent="-184150">
              <a:lnSpc>
                <a:spcPts val="1800"/>
              </a:lnSpc>
              <a:spcBef>
                <a:spcPts val="600"/>
              </a:spcBef>
              <a:spcAft>
                <a:spcPts val="0"/>
              </a:spcAft>
              <a:buSzPct val="90000"/>
              <a:buFont typeface="Arial" pitchFamily="34" charset="0"/>
              <a:buChar char="•"/>
              <a:defRPr/>
            </a:lvl3pPr>
            <a:lvl4pPr marL="1033272" indent="0">
              <a:lnSpc>
                <a:spcPts val="1600"/>
              </a:lnSpc>
              <a:spcBef>
                <a:spcPts val="600"/>
              </a:spcBef>
              <a:spcAft>
                <a:spcPts val="0"/>
              </a:spcAft>
              <a:buFontTx/>
              <a:buNone/>
              <a:defRPr/>
            </a:lvl4pPr>
            <a:lvl5pPr marL="1261872" indent="0">
              <a:lnSpc>
                <a:spcPts val="1400"/>
              </a:lnSpc>
              <a:spcBef>
                <a:spcPts val="600"/>
              </a:spcBef>
              <a:spcAft>
                <a:spcPts val="0"/>
              </a:spcAft>
              <a:buSzPct val="85000"/>
              <a:buFontTx/>
              <a:buNone/>
              <a:defRPr sz="1200"/>
            </a:lvl5pPr>
            <a:lvl6pPr>
              <a:buFont typeface="Arial" pitchFamily="34" charset="0"/>
              <a:buChar cha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a:xfrm>
            <a:off x="940527" y="145147"/>
            <a:ext cx="7262946" cy="464455"/>
          </a:xfrm>
        </p:spPr>
        <p:txBody>
          <a:bodyPr/>
          <a:lstStyle/>
          <a:p>
            <a:r>
              <a:rPr lang="en-US" smtClean="0"/>
              <a:t>Click to edit Master title style</a:t>
            </a:r>
            <a:endParaRPr lang="en-US" dirty="0"/>
          </a:p>
        </p:txBody>
      </p:sp>
      <p:sp>
        <p:nvSpPr>
          <p:cNvPr id="9" name="Text Placeholder 8"/>
          <p:cNvSpPr>
            <a:spLocks noGrp="1"/>
          </p:cNvSpPr>
          <p:nvPr>
            <p:ph type="body" sz="quarter" idx="11" hasCustomPrompt="1"/>
          </p:nvPr>
        </p:nvSpPr>
        <p:spPr>
          <a:xfrm>
            <a:off x="940527" y="593818"/>
            <a:ext cx="7262879" cy="296863"/>
          </a:xfrm>
          <a:prstGeom prst="rect">
            <a:avLst/>
          </a:prstGeom>
        </p:spPr>
        <p:txBody>
          <a:bodyPr/>
          <a:lstStyle>
            <a:lvl1pPr marL="0" indent="0" algn="ctr">
              <a:lnSpc>
                <a:spcPts val="2400"/>
              </a:lnSpc>
              <a:buNone/>
              <a:defRPr sz="2400"/>
            </a:lvl1pPr>
          </a:lstStyle>
          <a:p>
            <a:pPr lvl="0"/>
            <a:r>
              <a:rPr lang="en-US" dirty="0" smtClean="0"/>
              <a:t>Click to add Subtitle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74935" y="1680754"/>
            <a:ext cx="8188774" cy="4442955"/>
          </a:xfrm>
          <a:prstGeom prst="rect">
            <a:avLst/>
          </a:prstGeom>
        </p:spPr>
        <p:txBody>
          <a:bodyPr anchor="t" anchorCtr="1"/>
          <a:lstStyle>
            <a:lvl1pPr>
              <a:lnSpc>
                <a:spcPts val="2200"/>
              </a:lnSpc>
              <a:spcBef>
                <a:spcPts val="1500"/>
              </a:spcBef>
              <a:spcAft>
                <a:spcPts val="0"/>
              </a:spcAft>
              <a:defRPr/>
            </a:lvl1pPr>
            <a:lvl2pPr marL="539750" indent="-255588">
              <a:lnSpc>
                <a:spcPts val="2000"/>
              </a:lnSpc>
              <a:spcBef>
                <a:spcPts val="1500"/>
              </a:spcBef>
              <a:spcAft>
                <a:spcPts val="0"/>
              </a:spcAft>
              <a:defRPr sz="1800"/>
            </a:lvl2pPr>
            <a:lvl3pPr marL="757238" indent="-184150">
              <a:lnSpc>
                <a:spcPts val="1800"/>
              </a:lnSpc>
              <a:spcBef>
                <a:spcPts val="1500"/>
              </a:spcBef>
              <a:spcAft>
                <a:spcPts val="0"/>
              </a:spcAft>
              <a:buSzPct val="90000"/>
              <a:buFont typeface="Arial" pitchFamily="34" charset="0"/>
              <a:buChar char="•"/>
              <a:defRPr/>
            </a:lvl3pPr>
            <a:lvl4pPr marL="1033272" indent="0">
              <a:lnSpc>
                <a:spcPts val="1600"/>
              </a:lnSpc>
              <a:spcBef>
                <a:spcPts val="1500"/>
              </a:spcBef>
              <a:spcAft>
                <a:spcPts val="0"/>
              </a:spcAft>
              <a:buFontTx/>
              <a:buNone/>
              <a:defRPr/>
            </a:lvl4pPr>
            <a:lvl5pPr marL="1261872" indent="0">
              <a:lnSpc>
                <a:spcPts val="1400"/>
              </a:lnSpc>
              <a:spcBef>
                <a:spcPts val="1500"/>
              </a:spcBef>
              <a:spcAft>
                <a:spcPts val="0"/>
              </a:spcAft>
              <a:buSzPct val="85000"/>
              <a:buFontTx/>
              <a:buNone/>
              <a:defRPr sz="1200"/>
            </a:lvl5pPr>
            <a:lvl6pPr>
              <a:buFont typeface="Arial" pitchFamily="34" charset="0"/>
              <a:buChar cha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84899" y="1768103"/>
            <a:ext cx="5970446" cy="3773711"/>
          </a:xfrm>
          <a:prstGeom prst="rect">
            <a:avLst/>
          </a:prstGeom>
          <a:ln w="12700">
            <a:solidFill>
              <a:schemeClr val="tx1"/>
            </a:solidFill>
          </a:ln>
        </p:spPr>
        <p:txBody>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584899" y="5603133"/>
            <a:ext cx="5970446" cy="274320"/>
          </a:xfrm>
          <a:prstGeom prst="rect">
            <a:avLst/>
          </a:prstGeom>
        </p:spPr>
        <p:txBody>
          <a:bodyPr/>
          <a:lstStyle>
            <a:lvl1pPr marL="0" indent="0" algn="ctr">
              <a:lnSpc>
                <a:spcPts val="1400"/>
              </a:lnSpc>
              <a:buNone/>
              <a:defRPr sz="12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lang="en-US" dirty="0"/>
          </a:p>
        </p:txBody>
      </p:sp>
      <p:sp>
        <p:nvSpPr>
          <p:cNvPr id="9" name="Text Placeholder 3"/>
          <p:cNvSpPr>
            <a:spLocks noGrp="1"/>
          </p:cNvSpPr>
          <p:nvPr>
            <p:ph type="body" sz="half" idx="10"/>
          </p:nvPr>
        </p:nvSpPr>
        <p:spPr>
          <a:xfrm>
            <a:off x="1584899" y="1312860"/>
            <a:ext cx="5970446" cy="377390"/>
          </a:xfrm>
          <a:prstGeom prst="rect">
            <a:avLst/>
          </a:prstGeom>
        </p:spPr>
        <p:txBody>
          <a:bodyPr anchor="b"/>
          <a:lstStyle>
            <a:lvl1pPr marL="0" indent="0" algn="ctr">
              <a:lnSpc>
                <a:spcPts val="2000"/>
              </a:lnSpc>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Media Placeholder 3"/>
          <p:cNvSpPr>
            <a:spLocks noGrp="1"/>
          </p:cNvSpPr>
          <p:nvPr>
            <p:ph type="media" sz="quarter" idx="10"/>
          </p:nvPr>
        </p:nvSpPr>
        <p:spPr>
          <a:xfrm>
            <a:off x="1736583" y="1828800"/>
            <a:ext cx="5687568" cy="3343275"/>
          </a:xfrm>
          <a:prstGeom prst="rect">
            <a:avLst/>
          </a:prstGeom>
          <a:ln w="12700">
            <a:solidFill>
              <a:schemeClr val="tx1"/>
            </a:solidFill>
          </a:ln>
        </p:spPr>
        <p:txBody>
          <a:bodyPr/>
          <a:lstStyle>
            <a:lvl1pPr marL="0" indent="0">
              <a:buFontTx/>
              <a:buNone/>
              <a:defRPr/>
            </a:lvl1pPr>
          </a:lstStyle>
          <a:p>
            <a:r>
              <a:rPr lang="en-US" smtClean="0"/>
              <a:t>Click icon to add media</a:t>
            </a:r>
            <a:endParaRPr lang="en-US" dirty="0"/>
          </a:p>
        </p:txBody>
      </p:sp>
      <p:sp>
        <p:nvSpPr>
          <p:cNvPr id="5" name="Text Placeholder 3"/>
          <p:cNvSpPr>
            <a:spLocks noGrp="1"/>
          </p:cNvSpPr>
          <p:nvPr>
            <p:ph type="body" sz="half" idx="2"/>
          </p:nvPr>
        </p:nvSpPr>
        <p:spPr>
          <a:xfrm>
            <a:off x="1737360" y="5229437"/>
            <a:ext cx="5687568" cy="274320"/>
          </a:xfrm>
          <a:prstGeom prst="rect">
            <a:avLst/>
          </a:prstGeom>
        </p:spPr>
        <p:txBody>
          <a:bodyPr/>
          <a:lstStyle>
            <a:lvl1pPr marL="0" indent="0" algn="ctr">
              <a:lnSpc>
                <a:spcPts val="1400"/>
              </a:lnSpc>
              <a:buNone/>
              <a:defRPr sz="12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 Placeholder 3"/>
          <p:cNvSpPr>
            <a:spLocks noGrp="1"/>
          </p:cNvSpPr>
          <p:nvPr>
            <p:ph type="body" sz="half" idx="11"/>
          </p:nvPr>
        </p:nvSpPr>
        <p:spPr>
          <a:xfrm>
            <a:off x="1737360" y="1368517"/>
            <a:ext cx="5687568" cy="377390"/>
          </a:xfrm>
          <a:prstGeom prst="rect">
            <a:avLst/>
          </a:prstGeom>
        </p:spPr>
        <p:txBody>
          <a:bodyPr anchor="b"/>
          <a:lstStyle>
            <a:lvl1pPr marL="0" indent="0" algn="ctr">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0527" y="101601"/>
            <a:ext cx="7262946" cy="816989"/>
          </a:xfrm>
          <a:prstGeom prst="rect">
            <a:avLst/>
          </a:prstGeom>
        </p:spPr>
        <p:txBody>
          <a:bodyPr vert="horz" lIns="91440" tIns="45720" rIns="91440" bIns="45720" rtlCol="0" anchor="ctr">
            <a:noAutofit/>
          </a:bodyPr>
          <a:lstStyle/>
          <a:p>
            <a:r>
              <a:rPr lang="en-US" smtClean="0"/>
              <a:t>Click to edit Master title style</a:t>
            </a:r>
            <a:endParaRPr lang="en-US" dirty="0"/>
          </a:p>
        </p:txBody>
      </p:sp>
      <p:cxnSp>
        <p:nvCxnSpPr>
          <p:cNvPr id="18" name="Straight Connector 12"/>
          <p:cNvCxnSpPr>
            <a:cxnSpLocks noChangeShapeType="1"/>
          </p:cNvCxnSpPr>
          <p:nvPr/>
        </p:nvCxnSpPr>
        <p:spPr bwMode="auto">
          <a:xfrm>
            <a:off x="0" y="950913"/>
            <a:ext cx="9144000" cy="0"/>
          </a:xfrm>
          <a:prstGeom prst="line">
            <a:avLst/>
          </a:prstGeom>
          <a:noFill/>
          <a:ln w="22225" algn="ctr">
            <a:solidFill>
              <a:schemeClr val="accent4"/>
            </a:solidFill>
            <a:round/>
            <a:headEnd type="none" w="sm" len="sm"/>
            <a:tailEnd type="none" w="sm" len="sm"/>
          </a:ln>
        </p:spPr>
      </p:cxnSp>
      <p:cxnSp>
        <p:nvCxnSpPr>
          <p:cNvPr id="13" name="Straight Connector 12"/>
          <p:cNvCxnSpPr>
            <a:cxnSpLocks noChangeShapeType="1"/>
          </p:cNvCxnSpPr>
          <p:nvPr/>
        </p:nvCxnSpPr>
        <p:spPr bwMode="auto">
          <a:xfrm>
            <a:off x="0" y="6354186"/>
            <a:ext cx="9144000" cy="0"/>
          </a:xfrm>
          <a:prstGeom prst="line">
            <a:avLst/>
          </a:prstGeom>
          <a:noFill/>
          <a:ln w="22225" algn="ctr">
            <a:solidFill>
              <a:schemeClr val="accent4"/>
            </a:solidFill>
            <a:round/>
            <a:headEnd type="none" w="sm" len="sm"/>
            <a:tailEnd type="none" w="sm" len="sm"/>
          </a:ln>
        </p:spPr>
      </p:cxnSp>
      <p:sp>
        <p:nvSpPr>
          <p:cNvPr id="10" name="Rectangle 1032"/>
          <p:cNvSpPr>
            <a:spLocks noChangeArrowheads="1"/>
          </p:cNvSpPr>
          <p:nvPr/>
        </p:nvSpPr>
        <p:spPr bwMode="auto">
          <a:xfrm>
            <a:off x="322036" y="6451134"/>
            <a:ext cx="1088136" cy="219456"/>
          </a:xfrm>
          <a:prstGeom prst="rect">
            <a:avLst/>
          </a:prstGeom>
          <a:noFill/>
          <a:ln w="9525">
            <a:noFill/>
            <a:miter lim="800000"/>
            <a:headEnd/>
            <a:tailEnd/>
          </a:ln>
          <a:effectLst/>
        </p:spPr>
        <p:txBody>
          <a:bodyPr wrap="square" lIns="45720" tIns="0" rIns="0" bIns="0"/>
          <a:lstStyle/>
          <a:p>
            <a:pPr>
              <a:defRPr/>
            </a:pPr>
            <a:r>
              <a:rPr lang="en-US" sz="700" dirty="0" smtClean="0">
                <a:solidFill>
                  <a:srgbClr val="000000"/>
                </a:solidFill>
                <a:cs typeface="Arial" pitchFamily="34" charset="0"/>
              </a:rPr>
              <a:t>Presentation Name - </a:t>
            </a:r>
            <a:fld id="{6A829F23-F466-44AA-A5B9-24580D3A690E}" type="slidenum">
              <a:rPr lang="en-US" sz="700" smtClean="0">
                <a:solidFill>
                  <a:srgbClr val="000000"/>
                </a:solidFill>
                <a:cs typeface="Arial" pitchFamily="34" charset="0"/>
              </a:rPr>
              <a:pPr>
                <a:defRPr/>
              </a:pPr>
              <a:t>‹#›</a:t>
            </a:fld>
            <a:endParaRPr lang="en-US" sz="700" dirty="0" smtClean="0">
              <a:solidFill>
                <a:srgbClr val="000000"/>
              </a:solidFill>
              <a:cs typeface="Arial" pitchFamily="34" charset="0"/>
            </a:endParaRPr>
          </a:p>
          <a:p>
            <a:pPr>
              <a:defRPr/>
            </a:pPr>
            <a:r>
              <a:rPr lang="en-US" sz="700" dirty="0" smtClean="0">
                <a:solidFill>
                  <a:srgbClr val="000000"/>
                </a:solidFill>
                <a:cs typeface="Arial" pitchFamily="34" charset="0"/>
              </a:rPr>
              <a:t>Author Initials  MM/DD/YY</a:t>
            </a:r>
          </a:p>
        </p:txBody>
      </p:sp>
      <p:pic>
        <p:nvPicPr>
          <p:cNvPr id="15" name="Content Placeholder 3" descr="LL_Logo_alone_blue.png"/>
          <p:cNvPicPr>
            <a:picLocks noChangeAspect="1"/>
          </p:cNvPicPr>
          <p:nvPr/>
        </p:nvPicPr>
        <p:blipFill>
          <a:blip r:embed="rId12" cstate="print"/>
          <a:stretch>
            <a:fillRect/>
          </a:stretch>
        </p:blipFill>
        <p:spPr>
          <a:xfrm>
            <a:off x="365760" y="246888"/>
            <a:ext cx="548640" cy="531083"/>
          </a:xfrm>
          <a:prstGeom prst="rect">
            <a:avLst/>
          </a:prstGeom>
        </p:spPr>
      </p:pic>
      <p:pic>
        <p:nvPicPr>
          <p:cNvPr id="16" name="Picture 15" descr="LL_Logo_blue_nomark.png"/>
          <p:cNvPicPr>
            <a:picLocks noChangeAspect="1"/>
          </p:cNvPicPr>
          <p:nvPr/>
        </p:nvPicPr>
        <p:blipFill>
          <a:blip r:embed="rId13" cstate="print"/>
          <a:stretch>
            <a:fillRect/>
          </a:stretch>
        </p:blipFill>
        <p:spPr>
          <a:xfrm>
            <a:off x="6775704" y="6473952"/>
            <a:ext cx="2007032" cy="228224"/>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94" r:id="rId3"/>
    <p:sldLayoutId id="2147483689" r:id="rId4"/>
    <p:sldLayoutId id="2147483695" r:id="rId5"/>
    <p:sldLayoutId id="2147483692" r:id="rId6"/>
    <p:sldLayoutId id="2147483693" r:id="rId7"/>
    <p:sldLayoutId id="2147483676" r:id="rId8"/>
    <p:sldLayoutId id="2147483690" r:id="rId9"/>
    <p:sldLayoutId id="2147483691" r:id="rId10"/>
  </p:sldLayoutIdLst>
  <p:txStyles>
    <p:titleStyle>
      <a:lvl1pPr algn="ctr" eaLnBrk="1" hangingPunct="1">
        <a:lnSpc>
          <a:spcPts val="2800"/>
        </a:lnSpc>
        <a:defRPr sz="2800" b="1">
          <a:latin typeface="Arial" pitchFamily="34" charset="0"/>
          <a:cs typeface="Arial" pitchFamily="34" charset="0"/>
        </a:defRPr>
      </a:lvl1pPr>
    </p:titleStyle>
    <p:bodyStyle>
      <a:lvl1pPr marL="233363" indent="-233363" algn="l" eaLnBrk="1" hangingPunct="1">
        <a:lnSpc>
          <a:spcPts val="2000"/>
        </a:lnSpc>
        <a:spcBef>
          <a:spcPts val="300"/>
        </a:spcBef>
        <a:spcAft>
          <a:spcPts val="600"/>
        </a:spcAft>
        <a:buFont typeface="Arial" pitchFamily="34" charset="0"/>
        <a:buChar char="•"/>
        <a:defRPr sz="2000" b="1">
          <a:latin typeface="Arial" pitchFamily="34" charset="0"/>
          <a:cs typeface="Arial" pitchFamily="34" charset="0"/>
        </a:defRPr>
      </a:lvl1pPr>
      <a:lvl2pPr marL="509588" indent="-225425" algn="l" eaLnBrk="1" hangingPunct="1">
        <a:lnSpc>
          <a:spcPts val="2000"/>
        </a:lnSpc>
        <a:spcBef>
          <a:spcPts val="300"/>
        </a:spcBef>
        <a:spcAft>
          <a:spcPts val="600"/>
        </a:spcAft>
        <a:buFont typeface="Arial" pitchFamily="34" charset="0"/>
        <a:buChar char="–"/>
        <a:defRPr sz="2000" b="1">
          <a:latin typeface="Arial" pitchFamily="34" charset="0"/>
          <a:cs typeface="Arial" pitchFamily="34" charset="0"/>
        </a:defRPr>
      </a:lvl2pPr>
      <a:lvl3pPr marL="854075" indent="-223838" algn="l" eaLnBrk="1" hangingPunct="1">
        <a:lnSpc>
          <a:spcPts val="2000"/>
        </a:lnSpc>
        <a:spcBef>
          <a:spcPts val="300"/>
        </a:spcBef>
        <a:spcAft>
          <a:spcPts val="600"/>
        </a:spcAft>
        <a:buFont typeface="Arial" pitchFamily="34" charset="0"/>
        <a:buChar char="•"/>
        <a:defRPr sz="1600" b="1">
          <a:latin typeface="Arial" pitchFamily="34" charset="0"/>
          <a:cs typeface="Arial" pitchFamily="34" charset="0"/>
        </a:defRPr>
      </a:lvl3pPr>
      <a:lvl4pPr marL="1035050" indent="-180975" algn="l" eaLnBrk="1" hangingPunct="1">
        <a:lnSpc>
          <a:spcPts val="2000"/>
        </a:lnSpc>
        <a:spcBef>
          <a:spcPts val="300"/>
        </a:spcBef>
        <a:spcAft>
          <a:spcPts val="600"/>
        </a:spcAft>
        <a:buFont typeface="Courier New" pitchFamily="49" charset="0"/>
        <a:buChar char="o"/>
        <a:defRPr sz="1400" b="1">
          <a:latin typeface="Arial" pitchFamily="34" charset="0"/>
          <a:cs typeface="Arial" pitchFamily="34" charset="0"/>
        </a:defRPr>
      </a:lvl4pPr>
      <a:lvl5pPr marL="796925" indent="0" algn="l" eaLnBrk="1" hangingPunct="1">
        <a:spcBef>
          <a:spcPts val="600"/>
        </a:spcBef>
        <a:defRPr sz="1600" b="1">
          <a:latin typeface="Arial" pitchFamily="34" charset="0"/>
          <a:cs typeface="Arial" pitchFamily="34" charset="0"/>
        </a:defRPr>
      </a:lvl5pPr>
      <a:lvl6pPr marL="1147763" indent="0" algn="l" eaLnBrk="1" hangingPunct="1">
        <a:spcBef>
          <a:spcPts val="600"/>
        </a:spcBef>
        <a:defRPr sz="1400" b="1">
          <a:latin typeface="Arial" pitchFamily="34" charset="0"/>
          <a:cs typeface="Arial" pitchFamily="34" charset="0"/>
        </a:defRPr>
      </a:lvl6pPr>
      <a:lvl7pPr marL="1319213" indent="-179388" algn="l" eaLnBrk="1" hangingPunct="1">
        <a:lnSpc>
          <a:spcPts val="2000"/>
        </a:lnSpc>
        <a:spcBef>
          <a:spcPts val="300"/>
        </a:spcBef>
        <a:spcAft>
          <a:spcPts val="600"/>
        </a:spcAft>
        <a:buFont typeface="Arial" pitchFamily="34" charset="0"/>
        <a:buChar char="•"/>
        <a:defRPr sz="1200" b="1">
          <a:latin typeface="Arial" pitchFamily="34" charset="0"/>
          <a:cs typeface="Arial" pitchFamily="34" charset="0"/>
        </a:defRPr>
      </a:lvl7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8.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1600" dirty="0" smtClean="0"/>
              <a:t>Chansup Byun, William Arcand, David Bestor, Bill Bergeron, Matthew Hubbell, Jeremy Kepner, Andrew McCabe, Peter Michaleas, Julie Mullen, David O’Gwynn, Andrew Prout, Albert Reuther, Antonio Rosa, Charles Yee</a:t>
            </a:r>
          </a:p>
          <a:p>
            <a:r>
              <a:rPr lang="en-US" sz="2000" dirty="0" smtClean="0"/>
              <a:t>2012 IEEE High Performance Extreme Computing Conference</a:t>
            </a:r>
          </a:p>
          <a:p>
            <a:r>
              <a:rPr lang="en-US" sz="2000" dirty="0" smtClean="0"/>
              <a:t>10 - 12 September 2012</a:t>
            </a:r>
            <a:endParaRPr lang="en-US" sz="2000" dirty="0"/>
          </a:p>
        </p:txBody>
      </p:sp>
      <p:sp>
        <p:nvSpPr>
          <p:cNvPr id="3" name="Title 2"/>
          <p:cNvSpPr>
            <a:spLocks noGrp="1"/>
          </p:cNvSpPr>
          <p:nvPr>
            <p:ph type="ctrTitle"/>
          </p:nvPr>
        </p:nvSpPr>
        <p:spPr/>
        <p:txBody>
          <a:bodyPr/>
          <a:lstStyle/>
          <a:p>
            <a:r>
              <a:rPr lang="en-US" dirty="0" smtClean="0"/>
              <a:t>Driving Big Data With Big Compute</a:t>
            </a:r>
            <a:endParaRPr lang="en-US" dirty="0"/>
          </a:p>
        </p:txBody>
      </p:sp>
      <p:sp>
        <p:nvSpPr>
          <p:cNvPr id="4" name="Rectangle 5"/>
          <p:cNvSpPr>
            <a:spLocks noChangeArrowheads="1"/>
          </p:cNvSpPr>
          <p:nvPr/>
        </p:nvSpPr>
        <p:spPr bwMode="auto">
          <a:xfrm>
            <a:off x="300038" y="5932488"/>
            <a:ext cx="8502650" cy="406400"/>
          </a:xfrm>
          <a:prstGeom prst="rect">
            <a:avLst/>
          </a:prstGeom>
          <a:noFill/>
          <a:ln w="9525">
            <a:noFill/>
            <a:miter lim="800000"/>
            <a:headEnd/>
            <a:tailEnd/>
          </a:ln>
        </p:spPr>
        <p:txBody>
          <a:bodyPr lIns="92064" tIns="46033" rIns="92064" bIns="46033" anchor="ctr"/>
          <a:lstStyle/>
          <a:p>
            <a:pPr algn="ctr"/>
            <a:r>
              <a:rPr lang="en-US" sz="1000" b="1" dirty="0">
                <a:solidFill>
                  <a:srgbClr val="4D4D4D"/>
                </a:solidFill>
              </a:rPr>
              <a:t>This work is sponsored by the Department of the Air Force under Air Force contract FA8721-05-C-0002. Opinions, interpretations, conclusions and recommendations are those of the author and are not necessarily endorsed by the United States Government.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prstGeom prst="rect">
            <a:avLst/>
          </a:prstGeom>
        </p:spPr>
        <p:txBody>
          <a:bodyPr/>
          <a:lstStyle/>
          <a:p>
            <a:pPr>
              <a:buNone/>
            </a:pPr>
            <a:r>
              <a:rPr lang="en-US" sz="2400" dirty="0" err="1" smtClean="0">
                <a:latin typeface="Courier New" pitchFamily="49" charset="0"/>
                <a:cs typeface="Courier New" pitchFamily="49" charset="0"/>
              </a:rPr>
              <a:t>LLGrid_MapReduce</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np</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nTasks</a:t>
            </a:r>
            <a:r>
              <a:rPr lang="en-US" sz="2400" dirty="0" smtClean="0">
                <a:latin typeface="Courier New" pitchFamily="49" charset="0"/>
                <a:cs typeface="Courier New" pitchFamily="49" charset="0"/>
              </a:rPr>
              <a:t> \</a:t>
            </a:r>
          </a:p>
          <a:p>
            <a:pPr>
              <a:buNone/>
            </a:pP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mapper</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MyMapper</a:t>
            </a:r>
            <a:r>
              <a:rPr lang="en-US" sz="2400" dirty="0" smtClean="0">
                <a:latin typeface="Courier New" pitchFamily="49" charset="0"/>
                <a:cs typeface="Courier New" pitchFamily="49" charset="0"/>
              </a:rPr>
              <a:t> \</a:t>
            </a:r>
          </a:p>
          <a:p>
            <a:pPr>
              <a:buNone/>
            </a:pPr>
            <a:r>
              <a:rPr lang="en-US" sz="2400" dirty="0" smtClean="0">
                <a:latin typeface="Courier New" pitchFamily="49" charset="0"/>
                <a:cs typeface="Courier New" pitchFamily="49" charset="0"/>
              </a:rPr>
              <a:t>                  –-input </a:t>
            </a:r>
            <a:r>
              <a:rPr lang="en-US" sz="2400" dirty="0" err="1" smtClean="0">
                <a:latin typeface="Courier New" pitchFamily="49" charset="0"/>
                <a:cs typeface="Courier New" pitchFamily="49" charset="0"/>
              </a:rPr>
              <a:t>input_dir</a:t>
            </a:r>
            <a:r>
              <a:rPr lang="en-US" sz="2400" dirty="0" smtClean="0">
                <a:latin typeface="Courier New" pitchFamily="49" charset="0"/>
                <a:cs typeface="Courier New" pitchFamily="49" charset="0"/>
              </a:rPr>
              <a:t> \</a:t>
            </a:r>
          </a:p>
          <a:p>
            <a:pPr>
              <a:buNone/>
            </a:pPr>
            <a:r>
              <a:rPr lang="en-US" sz="2400" dirty="0" smtClean="0">
                <a:latin typeface="Courier New" pitchFamily="49" charset="0"/>
                <a:cs typeface="Courier New" pitchFamily="49" charset="0"/>
              </a:rPr>
              <a:t>                  –-output </a:t>
            </a:r>
            <a:r>
              <a:rPr lang="en-US" sz="2400" dirty="0" err="1" smtClean="0">
                <a:latin typeface="Courier New" pitchFamily="49" charset="0"/>
                <a:cs typeface="Courier New" pitchFamily="49" charset="0"/>
              </a:rPr>
              <a:t>output_dir</a:t>
            </a:r>
            <a:r>
              <a:rPr lang="en-US" sz="2400" dirty="0" smtClean="0">
                <a:latin typeface="Courier New" pitchFamily="49" charset="0"/>
                <a:cs typeface="Courier New" pitchFamily="49" charset="0"/>
              </a:rPr>
              <a:t> \ </a:t>
            </a:r>
          </a:p>
          <a:p>
            <a:pPr>
              <a:buNone/>
            </a:pPr>
            <a:r>
              <a:rPr lang="en-US" sz="2400" dirty="0" smtClean="0">
                <a:latin typeface="Courier New" pitchFamily="49" charset="0"/>
                <a:cs typeface="Courier New" pitchFamily="49" charset="0"/>
              </a:rPr>
              <a:t>                 [--reducer </a:t>
            </a:r>
            <a:r>
              <a:rPr lang="en-US" sz="2400" dirty="0" err="1" smtClean="0">
                <a:latin typeface="Courier New" pitchFamily="49" charset="0"/>
                <a:cs typeface="Courier New" pitchFamily="49" charset="0"/>
              </a:rPr>
              <a:t>MyReducer</a:t>
            </a:r>
            <a:r>
              <a:rPr lang="en-US" sz="2400" dirty="0" smtClean="0">
                <a:latin typeface="Courier New" pitchFamily="49" charset="0"/>
                <a:cs typeface="Courier New" pitchFamily="49" charset="0"/>
              </a:rPr>
              <a:t> \]</a:t>
            </a:r>
          </a:p>
          <a:p>
            <a:pPr>
              <a:buNone/>
            </a:pP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redout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output_filename</a:t>
            </a:r>
            <a:r>
              <a:rPr lang="en-US" sz="2400" dirty="0" smtClean="0">
                <a:latin typeface="Courier New" pitchFamily="49" charset="0"/>
                <a:cs typeface="Courier New" pitchFamily="49" charset="0"/>
              </a:rPr>
              <a:t>]</a:t>
            </a:r>
            <a:endParaRPr lang="en-US" dirty="0" smtClean="0"/>
          </a:p>
          <a:p>
            <a:pPr lvl="1"/>
            <a:r>
              <a:rPr lang="en-US" dirty="0" err="1" smtClean="0"/>
              <a:t>MyMapper</a:t>
            </a:r>
            <a:r>
              <a:rPr lang="en-US" dirty="0" smtClean="0"/>
              <a:t> must have two inputs: input filename and output filename.</a:t>
            </a:r>
          </a:p>
          <a:p>
            <a:pPr lvl="1"/>
            <a:r>
              <a:rPr lang="en-US" dirty="0" err="1" smtClean="0"/>
              <a:t>LLGrid_MapReduce</a:t>
            </a:r>
            <a:r>
              <a:rPr lang="en-US" dirty="0" smtClean="0"/>
              <a:t> creates an array job to process all the input files in the input directory for </a:t>
            </a:r>
            <a:r>
              <a:rPr lang="en-US" dirty="0" err="1" smtClean="0"/>
              <a:t>MyMapper</a:t>
            </a:r>
            <a:r>
              <a:rPr lang="en-US" dirty="0" smtClean="0"/>
              <a:t> </a:t>
            </a:r>
          </a:p>
          <a:p>
            <a:pPr lvl="1"/>
            <a:r>
              <a:rPr lang="en-US" dirty="0" smtClean="0"/>
              <a:t>[Optional] </a:t>
            </a:r>
            <a:r>
              <a:rPr lang="en-US" dirty="0" err="1" smtClean="0"/>
              <a:t>LLGrid_MapReduce</a:t>
            </a:r>
            <a:r>
              <a:rPr lang="en-US" dirty="0" smtClean="0"/>
              <a:t> creates a job for </a:t>
            </a:r>
            <a:r>
              <a:rPr lang="en-US" dirty="0" err="1" smtClean="0"/>
              <a:t>MyReducer</a:t>
            </a:r>
            <a:r>
              <a:rPr lang="en-US" dirty="0" smtClean="0"/>
              <a:t> to process the output from </a:t>
            </a:r>
            <a:r>
              <a:rPr lang="en-US" dirty="0" err="1" smtClean="0"/>
              <a:t>MyMapper</a:t>
            </a:r>
            <a:r>
              <a:rPr lang="en-US" dirty="0" smtClean="0"/>
              <a:t>. </a:t>
            </a:r>
          </a:p>
          <a:p>
            <a:pPr lvl="1"/>
            <a:endParaRPr lang="en-US" dirty="0"/>
          </a:p>
        </p:txBody>
      </p:sp>
      <p:sp>
        <p:nvSpPr>
          <p:cNvPr id="2" name="Title 1"/>
          <p:cNvSpPr>
            <a:spLocks noGrp="1"/>
          </p:cNvSpPr>
          <p:nvPr>
            <p:ph type="title"/>
          </p:nvPr>
        </p:nvSpPr>
        <p:spPr/>
        <p:txBody>
          <a:bodyPr/>
          <a:lstStyle/>
          <a:p>
            <a:r>
              <a:rPr lang="en-US" dirty="0" err="1" smtClean="0"/>
              <a:t>LLGrid_MapReduce</a:t>
            </a:r>
            <a:r>
              <a:rPr lang="en-US" dirty="0" smtClean="0"/>
              <a:t> API</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dirty="0" smtClean="0"/>
              <a:t>Introduction</a:t>
            </a:r>
          </a:p>
          <a:p>
            <a:r>
              <a:rPr lang="en-US" dirty="0" err="1" smtClean="0"/>
              <a:t>LLGrid</a:t>
            </a:r>
            <a:r>
              <a:rPr lang="en-US" dirty="0" smtClean="0"/>
              <a:t> </a:t>
            </a:r>
            <a:r>
              <a:rPr lang="en-US" dirty="0" err="1" smtClean="0"/>
              <a:t>MapReduce</a:t>
            </a:r>
            <a:endParaRPr lang="en-US" dirty="0" smtClean="0"/>
          </a:p>
          <a:p>
            <a:r>
              <a:rPr lang="en-US" dirty="0" smtClean="0"/>
              <a:t>Dynamic Distributed Dimensional Data Model (D4M)</a:t>
            </a:r>
          </a:p>
          <a:p>
            <a:r>
              <a:rPr lang="en-US" dirty="0" smtClean="0"/>
              <a:t>Demonstration</a:t>
            </a:r>
          </a:p>
          <a:p>
            <a:pPr lvl="1"/>
            <a:r>
              <a:rPr lang="en-US" dirty="0" smtClean="0"/>
              <a:t>Data Ingestion Performance</a:t>
            </a:r>
          </a:p>
          <a:p>
            <a:pPr lvl="1"/>
            <a:r>
              <a:rPr lang="en-US" dirty="0" smtClean="0"/>
              <a:t>Database Query Performance</a:t>
            </a:r>
          </a:p>
          <a:p>
            <a:r>
              <a:rPr lang="en-US" dirty="0" smtClean="0"/>
              <a:t>Summary</a:t>
            </a:r>
          </a:p>
          <a:p>
            <a:endParaRPr lang="en-US" dirty="0"/>
          </a:p>
        </p:txBody>
      </p:sp>
      <p:sp>
        <p:nvSpPr>
          <p:cNvPr id="3" name="Title 2"/>
          <p:cNvSpPr>
            <a:spLocks noGrp="1"/>
          </p:cNvSpPr>
          <p:nvPr>
            <p:ph type="title"/>
          </p:nvPr>
        </p:nvSpPr>
        <p:spPr/>
        <p:txBody>
          <a:bodyPr/>
          <a:lstStyle/>
          <a:p>
            <a:r>
              <a:rPr lang="en-US" dirty="0" smtClean="0"/>
              <a:t>Outline</a:t>
            </a:r>
            <a:endParaRPr lang="en-US" dirty="0"/>
          </a:p>
        </p:txBody>
      </p:sp>
      <p:sp>
        <p:nvSpPr>
          <p:cNvPr id="5" name="Right Arrow 4"/>
          <p:cNvSpPr/>
          <p:nvPr/>
        </p:nvSpPr>
        <p:spPr>
          <a:xfrm>
            <a:off x="419100" y="2600325"/>
            <a:ext cx="800100" cy="352425"/>
          </a:xfrm>
          <a:prstGeom prst="rightArrow">
            <a:avLst/>
          </a:prstGeom>
          <a:solidFill>
            <a:srgbClr val="00376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150" y="76200"/>
            <a:ext cx="7260336" cy="813816"/>
          </a:xfrm>
        </p:spPr>
        <p:txBody>
          <a:bodyPr/>
          <a:lstStyle/>
          <a:p>
            <a:r>
              <a:rPr lang="en-US" dirty="0" smtClean="0"/>
              <a:t>High Level Language: D4M</a:t>
            </a:r>
            <a:endParaRPr lang="en-US" dirty="0"/>
          </a:p>
        </p:txBody>
      </p:sp>
      <p:sp>
        <p:nvSpPr>
          <p:cNvPr id="4" name="Rounded Rectangle 3"/>
          <p:cNvSpPr/>
          <p:nvPr/>
        </p:nvSpPr>
        <p:spPr bwMode="auto">
          <a:xfrm>
            <a:off x="4953000" y="1143000"/>
            <a:ext cx="3657600" cy="4267200"/>
          </a:xfrm>
          <a:prstGeom prst="roundRect">
            <a:avLst>
              <a:gd name="adj" fmla="val 3548"/>
            </a:avLst>
          </a:prstGeom>
          <a:solidFill>
            <a:schemeClr val="bg1"/>
          </a:solidFill>
          <a:ln w="12700" cap="flat" cmpd="sng" algn="ctr">
            <a:solidFill>
              <a:schemeClr val="accent4"/>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5" name="Picture 4" descr="CB_matrix2.pn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838200" y="1602432"/>
            <a:ext cx="2735934" cy="2514600"/>
          </a:xfrm>
          <a:prstGeom prst="rect">
            <a:avLst/>
          </a:prstGeom>
        </p:spPr>
      </p:pic>
      <p:sp>
        <p:nvSpPr>
          <p:cNvPr id="6" name="TextBox 5"/>
          <p:cNvSpPr txBox="1"/>
          <p:nvPr/>
        </p:nvSpPr>
        <p:spPr>
          <a:xfrm>
            <a:off x="762000" y="1323201"/>
            <a:ext cx="2667000" cy="338554"/>
          </a:xfrm>
          <a:prstGeom prst="rect">
            <a:avLst/>
          </a:prstGeom>
          <a:noFill/>
        </p:spPr>
        <p:txBody>
          <a:bodyPr wrap="square" rtlCol="0">
            <a:spAutoFit/>
          </a:bodyPr>
          <a:lstStyle/>
          <a:p>
            <a:pPr algn="ctr"/>
            <a:r>
              <a:rPr lang="en-US" sz="1600" b="1" dirty="0" smtClean="0"/>
              <a:t>Distributed Database</a:t>
            </a:r>
            <a:endParaRPr lang="en-US" sz="1600" b="1" dirty="0"/>
          </a:p>
        </p:txBody>
      </p:sp>
      <p:sp>
        <p:nvSpPr>
          <p:cNvPr id="7" name="TextBox 6"/>
          <p:cNvSpPr txBox="1"/>
          <p:nvPr/>
        </p:nvSpPr>
        <p:spPr>
          <a:xfrm>
            <a:off x="3676651" y="2577957"/>
            <a:ext cx="1057274" cy="1446550"/>
          </a:xfrm>
          <a:prstGeom prst="rect">
            <a:avLst/>
          </a:prstGeom>
          <a:solidFill>
            <a:schemeClr val="bg2">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b="1" dirty="0" smtClean="0"/>
              <a:t>Query:</a:t>
            </a:r>
          </a:p>
          <a:p>
            <a:r>
              <a:rPr lang="en-US" sz="1400" i="1" dirty="0" smtClean="0"/>
              <a:t>Alice</a:t>
            </a:r>
          </a:p>
          <a:p>
            <a:r>
              <a:rPr lang="en-US" sz="1400" i="1" dirty="0" smtClean="0"/>
              <a:t>Bob</a:t>
            </a:r>
          </a:p>
          <a:p>
            <a:r>
              <a:rPr lang="en-US" sz="1400" i="1" dirty="0" smtClean="0"/>
              <a:t>Cathy</a:t>
            </a:r>
          </a:p>
          <a:p>
            <a:r>
              <a:rPr lang="en-US" sz="1400" i="1" dirty="0" smtClean="0"/>
              <a:t>David</a:t>
            </a:r>
          </a:p>
          <a:p>
            <a:r>
              <a:rPr lang="en-US" sz="1400" i="1" dirty="0" smtClean="0"/>
              <a:t>Earl</a:t>
            </a:r>
            <a:endParaRPr lang="en-US" sz="1400" i="1" dirty="0"/>
          </a:p>
        </p:txBody>
      </p:sp>
      <p:graphicFrame>
        <p:nvGraphicFramePr>
          <p:cNvPr id="8" name="Group 172"/>
          <p:cNvGraphicFramePr>
            <a:graphicFrameLocks noGrp="1"/>
          </p:cNvGraphicFramePr>
          <p:nvPr/>
        </p:nvGraphicFramePr>
        <p:xfrm>
          <a:off x="5664200" y="2072640"/>
          <a:ext cx="584200" cy="594360"/>
        </p:xfrm>
        <a:graphic>
          <a:graphicData uri="http://schemas.openxmlformats.org/drawingml/2006/table">
            <a:tbl>
              <a:tblPr/>
              <a:tblGrid>
                <a:gridCol w="116840"/>
                <a:gridCol w="116840"/>
                <a:gridCol w="116840"/>
                <a:gridCol w="116840"/>
                <a:gridCol w="116840"/>
              </a:tblGrid>
              <a:tr h="0">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solidFill>
                      <a:srgbClr val="6666FF"/>
                    </a:solidFill>
                  </a:tcPr>
                </a:tc>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solidFill>
                      <a:srgbClr val="6666FF"/>
                    </a:solidFill>
                  </a:tcPr>
                </a:tc>
              </a:tr>
              <a:tr h="0">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solidFill>
                      <a:srgbClr val="6666FF"/>
                    </a:solidFill>
                  </a:tcPr>
                </a:tc>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solidFill>
                      <a:srgbClr val="6666FF"/>
                    </a:solidFill>
                  </a:tcPr>
                </a:tc>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solidFill>
                      <a:srgbClr val="6666FF"/>
                    </a:solidFill>
                  </a:tcPr>
                </a:tc>
              </a:tr>
              <a:tr h="0">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solidFill>
                      <a:srgbClr val="6666FF"/>
                    </a:solidFill>
                  </a:tcPr>
                </a:tc>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solidFill>
                      <a:srgbClr val="6666FF"/>
                    </a:solidFill>
                  </a:tcPr>
                </a:tc>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solidFill>
                      <a:srgbClr val="6666FF"/>
                    </a:solidFill>
                  </a:tcPr>
                </a:tc>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noFill/>
                  </a:tcPr>
                </a:tc>
              </a:tr>
            </a:tbl>
          </a:graphicData>
        </a:graphic>
      </p:graphicFrame>
      <p:sp>
        <p:nvSpPr>
          <p:cNvPr id="9" name="Oval 8"/>
          <p:cNvSpPr/>
          <p:nvPr/>
        </p:nvSpPr>
        <p:spPr bwMode="auto">
          <a:xfrm>
            <a:off x="6985000" y="2133600"/>
            <a:ext cx="76200" cy="76200"/>
          </a:xfrm>
          <a:prstGeom prst="ellipse">
            <a:avLst/>
          </a:prstGeom>
          <a:solidFill>
            <a:srgbClr val="6666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7213600" y="2743200"/>
            <a:ext cx="76200" cy="76200"/>
          </a:xfrm>
          <a:prstGeom prst="ellipse">
            <a:avLst/>
          </a:prstGeom>
          <a:solidFill>
            <a:srgbClr val="6666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 name="Oval 10"/>
          <p:cNvSpPr/>
          <p:nvPr/>
        </p:nvSpPr>
        <p:spPr bwMode="auto">
          <a:xfrm>
            <a:off x="7467600" y="2819400"/>
            <a:ext cx="76200" cy="76200"/>
          </a:xfrm>
          <a:prstGeom prst="ellipse">
            <a:avLst/>
          </a:prstGeom>
          <a:solidFill>
            <a:srgbClr val="6666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 name="Oval 11"/>
          <p:cNvSpPr/>
          <p:nvPr/>
        </p:nvSpPr>
        <p:spPr bwMode="auto">
          <a:xfrm>
            <a:off x="7594600" y="2057400"/>
            <a:ext cx="76200" cy="76200"/>
          </a:xfrm>
          <a:prstGeom prst="ellipse">
            <a:avLst/>
          </a:prstGeom>
          <a:solidFill>
            <a:srgbClr val="6666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3" name="Oval 12"/>
          <p:cNvSpPr/>
          <p:nvPr/>
        </p:nvSpPr>
        <p:spPr bwMode="auto">
          <a:xfrm>
            <a:off x="7594600" y="2438400"/>
            <a:ext cx="76200" cy="76200"/>
          </a:xfrm>
          <a:prstGeom prst="ellipse">
            <a:avLst/>
          </a:prstGeom>
          <a:solidFill>
            <a:srgbClr val="6666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14" name="Curved Connector 13"/>
          <p:cNvCxnSpPr>
            <a:stCxn id="9" idx="7"/>
            <a:endCxn id="12" idx="1"/>
          </p:cNvCxnSpPr>
          <p:nvPr/>
        </p:nvCxnSpPr>
        <p:spPr bwMode="auto">
          <a:xfrm rot="5400000" flipH="1" flipV="1">
            <a:off x="7289800" y="1828800"/>
            <a:ext cx="76200" cy="555718"/>
          </a:xfrm>
          <a:prstGeom prst="curvedConnector3">
            <a:avLst>
              <a:gd name="adj1" fmla="val 414644"/>
            </a:avLst>
          </a:prstGeom>
          <a:solidFill>
            <a:schemeClr val="accent1"/>
          </a:solidFill>
          <a:ln w="25400" cap="flat" cmpd="sng" algn="ctr">
            <a:solidFill>
              <a:schemeClr val="tx1"/>
            </a:solidFill>
            <a:prstDash val="solid"/>
            <a:round/>
            <a:headEnd type="triangle" w="med" len="med"/>
            <a:tailEnd type="triangle"/>
          </a:ln>
          <a:effectLst/>
        </p:spPr>
      </p:cxnSp>
      <p:cxnSp>
        <p:nvCxnSpPr>
          <p:cNvPr id="15" name="Curved Connector 14"/>
          <p:cNvCxnSpPr>
            <a:stCxn id="12" idx="6"/>
            <a:endCxn id="13" idx="6"/>
          </p:cNvCxnSpPr>
          <p:nvPr/>
        </p:nvCxnSpPr>
        <p:spPr bwMode="auto">
          <a:xfrm>
            <a:off x="7670800" y="2095500"/>
            <a:ext cx="1588" cy="381000"/>
          </a:xfrm>
          <a:prstGeom prst="curvedConnector3">
            <a:avLst>
              <a:gd name="adj1" fmla="val 14395466"/>
            </a:avLst>
          </a:prstGeom>
          <a:solidFill>
            <a:schemeClr val="accent1"/>
          </a:solidFill>
          <a:ln w="25400" cap="flat" cmpd="sng" algn="ctr">
            <a:solidFill>
              <a:schemeClr val="tx1"/>
            </a:solidFill>
            <a:prstDash val="solid"/>
            <a:round/>
            <a:headEnd type="none" w="sm" len="sm"/>
            <a:tailEnd type="triangle"/>
          </a:ln>
          <a:effectLst/>
        </p:spPr>
      </p:cxnSp>
      <p:cxnSp>
        <p:nvCxnSpPr>
          <p:cNvPr id="16" name="Curved Connector 15"/>
          <p:cNvCxnSpPr>
            <a:stCxn id="9" idx="4"/>
            <a:endCxn id="10" idx="1"/>
          </p:cNvCxnSpPr>
          <p:nvPr/>
        </p:nvCxnSpPr>
        <p:spPr bwMode="auto">
          <a:xfrm rot="16200000" flipH="1">
            <a:off x="6851650" y="2381249"/>
            <a:ext cx="544559" cy="201659"/>
          </a:xfrm>
          <a:prstGeom prst="curvedConnector3">
            <a:avLst>
              <a:gd name="adj1" fmla="val 98214"/>
            </a:avLst>
          </a:prstGeom>
          <a:solidFill>
            <a:schemeClr val="accent1"/>
          </a:solidFill>
          <a:ln w="25400" cap="flat" cmpd="sng" algn="ctr">
            <a:solidFill>
              <a:schemeClr val="tx1"/>
            </a:solidFill>
            <a:prstDash val="solid"/>
            <a:round/>
            <a:headEnd type="none" w="sm" len="sm"/>
            <a:tailEnd type="triangle"/>
          </a:ln>
          <a:effectLst/>
        </p:spPr>
      </p:cxnSp>
      <p:cxnSp>
        <p:nvCxnSpPr>
          <p:cNvPr id="17" name="Curved Connector 16"/>
          <p:cNvCxnSpPr>
            <a:stCxn id="12" idx="4"/>
            <a:endCxn id="10" idx="7"/>
          </p:cNvCxnSpPr>
          <p:nvPr/>
        </p:nvCxnSpPr>
        <p:spPr bwMode="auto">
          <a:xfrm rot="5400000">
            <a:off x="7145292" y="2266950"/>
            <a:ext cx="620759" cy="354059"/>
          </a:xfrm>
          <a:prstGeom prst="curvedConnector3">
            <a:avLst>
              <a:gd name="adj1" fmla="val 50000"/>
            </a:avLst>
          </a:prstGeom>
          <a:solidFill>
            <a:schemeClr val="accent1"/>
          </a:solidFill>
          <a:ln w="25400" cap="flat" cmpd="sng" algn="ctr">
            <a:solidFill>
              <a:schemeClr val="tx1"/>
            </a:solidFill>
            <a:prstDash val="solid"/>
            <a:round/>
            <a:headEnd type="triangle" w="med" len="med"/>
            <a:tailEnd type="triangle"/>
          </a:ln>
          <a:effectLst/>
        </p:spPr>
      </p:cxnSp>
      <p:cxnSp>
        <p:nvCxnSpPr>
          <p:cNvPr id="18" name="Curved Connector 37"/>
          <p:cNvCxnSpPr>
            <a:stCxn id="11" idx="6"/>
            <a:endCxn id="13" idx="5"/>
          </p:cNvCxnSpPr>
          <p:nvPr/>
        </p:nvCxnSpPr>
        <p:spPr bwMode="auto">
          <a:xfrm flipV="1">
            <a:off x="7543800" y="2503441"/>
            <a:ext cx="115841" cy="354059"/>
          </a:xfrm>
          <a:prstGeom prst="curvedConnector2">
            <a:avLst/>
          </a:prstGeom>
          <a:solidFill>
            <a:schemeClr val="accent1"/>
          </a:solidFill>
          <a:ln w="25400" cap="flat" cmpd="sng" algn="ctr">
            <a:solidFill>
              <a:schemeClr val="tx1"/>
            </a:solidFill>
            <a:prstDash val="solid"/>
            <a:round/>
            <a:headEnd type="none" w="sm" len="sm"/>
            <a:tailEnd type="triangle"/>
          </a:ln>
          <a:effectLst/>
        </p:spPr>
      </p:cxnSp>
      <p:cxnSp>
        <p:nvCxnSpPr>
          <p:cNvPr id="19" name="Curved Connector 41"/>
          <p:cNvCxnSpPr>
            <a:stCxn id="11" idx="1"/>
            <a:endCxn id="9" idx="6"/>
          </p:cNvCxnSpPr>
          <p:nvPr/>
        </p:nvCxnSpPr>
        <p:spPr bwMode="auto">
          <a:xfrm rot="16200000" flipV="1">
            <a:off x="6940551" y="2292350"/>
            <a:ext cx="658859" cy="417559"/>
          </a:xfrm>
          <a:prstGeom prst="curvedConnector2">
            <a:avLst/>
          </a:prstGeom>
          <a:solidFill>
            <a:schemeClr val="accent1"/>
          </a:solidFill>
          <a:ln w="25400" cap="flat" cmpd="sng" algn="ctr">
            <a:solidFill>
              <a:schemeClr val="tx1"/>
            </a:solidFill>
            <a:prstDash val="solid"/>
            <a:round/>
            <a:headEnd type="none" w="sm" len="sm"/>
            <a:tailEnd type="triangle"/>
          </a:ln>
          <a:effectLst/>
        </p:spPr>
      </p:cxnSp>
      <p:sp>
        <p:nvSpPr>
          <p:cNvPr id="20" name="Left-Right Arrow 19"/>
          <p:cNvSpPr/>
          <p:nvPr/>
        </p:nvSpPr>
        <p:spPr bwMode="auto">
          <a:xfrm>
            <a:off x="6451600" y="2209800"/>
            <a:ext cx="381000" cy="228600"/>
          </a:xfrm>
          <a:prstGeom prst="leftRightArrow">
            <a:avLst/>
          </a:prstGeom>
          <a:solidFill>
            <a:srgbClr val="6665FB"/>
          </a:solidFill>
          <a:ln w="12700" cap="flat" cmpd="sng" algn="ctr">
            <a:noFill/>
            <a:prstDash val="solid"/>
            <a:round/>
            <a:headEnd type="none" w="sm" len="sm"/>
            <a:tailEnd type="none" w="sm" len="sm"/>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5527378" y="1086438"/>
            <a:ext cx="2768707" cy="553998"/>
          </a:xfrm>
          <a:prstGeom prst="rect">
            <a:avLst/>
          </a:prstGeom>
          <a:noFill/>
        </p:spPr>
        <p:txBody>
          <a:bodyPr wrap="none" rtlCol="0">
            <a:spAutoFit/>
          </a:bodyPr>
          <a:lstStyle/>
          <a:p>
            <a:pPr algn="ctr"/>
            <a:r>
              <a:rPr lang="en-US" sz="1800" b="1" dirty="0" smtClean="0"/>
              <a:t>Associative Arrays</a:t>
            </a:r>
          </a:p>
          <a:p>
            <a:pPr lvl="0" algn="ctr"/>
            <a:r>
              <a:rPr lang="en-US" sz="1200" b="1" dirty="0" smtClean="0">
                <a:solidFill>
                  <a:srgbClr val="000000"/>
                </a:solidFill>
              </a:rPr>
              <a:t>Numerical Computing Environment</a:t>
            </a:r>
            <a:endParaRPr lang="en-US" sz="1200" b="1" dirty="0">
              <a:solidFill>
                <a:srgbClr val="000000"/>
              </a:solidFill>
            </a:endParaRPr>
          </a:p>
        </p:txBody>
      </p:sp>
      <p:sp>
        <p:nvSpPr>
          <p:cNvPr id="22" name="TextBox 21"/>
          <p:cNvSpPr txBox="1"/>
          <p:nvPr/>
        </p:nvSpPr>
        <p:spPr>
          <a:xfrm>
            <a:off x="3609975" y="962613"/>
            <a:ext cx="1298753" cy="1477328"/>
          </a:xfrm>
          <a:prstGeom prst="rect">
            <a:avLst/>
          </a:prstGeom>
          <a:noFill/>
        </p:spPr>
        <p:txBody>
          <a:bodyPr wrap="none" rtlCol="0">
            <a:spAutoFit/>
          </a:bodyPr>
          <a:lstStyle/>
          <a:p>
            <a:r>
              <a:rPr lang="en-US" sz="2000" b="1" dirty="0" smtClean="0"/>
              <a:t>D4M</a:t>
            </a:r>
          </a:p>
          <a:p>
            <a:r>
              <a:rPr lang="en-US" sz="1400" b="1" dirty="0" smtClean="0"/>
              <a:t>Dynamic </a:t>
            </a:r>
          </a:p>
          <a:p>
            <a:r>
              <a:rPr lang="en-US" sz="1400" b="1" dirty="0" smtClean="0"/>
              <a:t>Distributed </a:t>
            </a:r>
          </a:p>
          <a:p>
            <a:r>
              <a:rPr lang="en-US" sz="1400" b="1" dirty="0" smtClean="0"/>
              <a:t>Dimensional </a:t>
            </a:r>
          </a:p>
          <a:p>
            <a:r>
              <a:rPr lang="en-US" sz="1400" b="1" dirty="0" smtClean="0"/>
              <a:t>Data </a:t>
            </a:r>
          </a:p>
          <a:p>
            <a:r>
              <a:rPr lang="en-US" sz="1400" b="1" dirty="0" smtClean="0"/>
              <a:t>Model</a:t>
            </a:r>
            <a:endParaRPr lang="en-US" sz="1400" b="1" dirty="0"/>
          </a:p>
        </p:txBody>
      </p:sp>
      <p:sp>
        <p:nvSpPr>
          <p:cNvPr id="23" name="Oval 22"/>
          <p:cNvSpPr/>
          <p:nvPr/>
        </p:nvSpPr>
        <p:spPr bwMode="auto">
          <a:xfrm>
            <a:off x="7010400" y="4031673"/>
            <a:ext cx="76024" cy="69273"/>
          </a:xfrm>
          <a:prstGeom prst="ellipse">
            <a:avLst/>
          </a:prstGeom>
          <a:solidFill>
            <a:srgbClr val="6666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4" name="Oval 23"/>
          <p:cNvSpPr/>
          <p:nvPr/>
        </p:nvSpPr>
        <p:spPr bwMode="auto">
          <a:xfrm>
            <a:off x="7238472" y="4585855"/>
            <a:ext cx="76024" cy="69273"/>
          </a:xfrm>
          <a:prstGeom prst="ellipse">
            <a:avLst/>
          </a:prstGeom>
          <a:solidFill>
            <a:schemeClr val="bg1"/>
          </a:solidFill>
          <a:ln w="12700" cap="flat" cmpd="sng" algn="ctr">
            <a:solidFill>
              <a:schemeClr val="accent4"/>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5" name="Oval 24"/>
          <p:cNvSpPr/>
          <p:nvPr/>
        </p:nvSpPr>
        <p:spPr bwMode="auto">
          <a:xfrm>
            <a:off x="7491885" y="4655127"/>
            <a:ext cx="76024" cy="69273"/>
          </a:xfrm>
          <a:prstGeom prst="ellipse">
            <a:avLst/>
          </a:prstGeom>
          <a:solidFill>
            <a:srgbClr val="6666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6" name="Oval 25"/>
          <p:cNvSpPr/>
          <p:nvPr/>
        </p:nvSpPr>
        <p:spPr bwMode="auto">
          <a:xfrm>
            <a:off x="7618592" y="3962400"/>
            <a:ext cx="76024" cy="69273"/>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7" name="Oval 26"/>
          <p:cNvSpPr/>
          <p:nvPr/>
        </p:nvSpPr>
        <p:spPr bwMode="auto">
          <a:xfrm>
            <a:off x="7618592" y="4308764"/>
            <a:ext cx="76024" cy="69273"/>
          </a:xfrm>
          <a:prstGeom prst="ellipse">
            <a:avLst/>
          </a:prstGeom>
          <a:solidFill>
            <a:srgbClr val="6666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28" name="Curved Connector 27"/>
          <p:cNvCxnSpPr>
            <a:stCxn id="23" idx="7"/>
            <a:endCxn id="26" idx="1"/>
          </p:cNvCxnSpPr>
          <p:nvPr/>
        </p:nvCxnSpPr>
        <p:spPr bwMode="auto">
          <a:xfrm rot="5400000" flipH="1" flipV="1">
            <a:off x="7317871" y="3729964"/>
            <a:ext cx="69273" cy="554434"/>
          </a:xfrm>
          <a:prstGeom prst="curvedConnector3">
            <a:avLst>
              <a:gd name="adj1" fmla="val 414644"/>
            </a:avLst>
          </a:prstGeom>
          <a:solidFill>
            <a:schemeClr val="accent1"/>
          </a:solidFill>
          <a:ln w="25400" cap="flat" cmpd="sng" algn="ctr">
            <a:solidFill>
              <a:schemeClr val="accent1">
                <a:lumMod val="50000"/>
              </a:schemeClr>
            </a:solidFill>
            <a:prstDash val="solid"/>
            <a:round/>
            <a:headEnd type="triangle" w="med" len="med"/>
            <a:tailEnd type="triangle"/>
          </a:ln>
          <a:effectLst/>
        </p:spPr>
      </p:cxnSp>
      <p:cxnSp>
        <p:nvCxnSpPr>
          <p:cNvPr id="29" name="Curved Connector 28"/>
          <p:cNvCxnSpPr>
            <a:stCxn id="26" idx="6"/>
            <a:endCxn id="27" idx="6"/>
          </p:cNvCxnSpPr>
          <p:nvPr/>
        </p:nvCxnSpPr>
        <p:spPr bwMode="auto">
          <a:xfrm>
            <a:off x="7694616" y="3997036"/>
            <a:ext cx="1584" cy="346364"/>
          </a:xfrm>
          <a:prstGeom prst="curvedConnector3">
            <a:avLst>
              <a:gd name="adj1" fmla="val 14395466"/>
            </a:avLst>
          </a:prstGeom>
          <a:solidFill>
            <a:schemeClr val="accent1"/>
          </a:solidFill>
          <a:ln w="25400" cap="flat" cmpd="sng" algn="ctr">
            <a:solidFill>
              <a:srgbClr val="FFC000"/>
            </a:solidFill>
            <a:prstDash val="solid"/>
            <a:round/>
            <a:headEnd type="none" w="sm" len="sm"/>
            <a:tailEnd type="triangle"/>
          </a:ln>
          <a:effectLst/>
        </p:spPr>
      </p:cxnSp>
      <p:cxnSp>
        <p:nvCxnSpPr>
          <p:cNvPr id="30" name="Curved Connector 29"/>
          <p:cNvCxnSpPr>
            <a:stCxn id="23" idx="4"/>
            <a:endCxn id="24" idx="1"/>
          </p:cNvCxnSpPr>
          <p:nvPr/>
        </p:nvCxnSpPr>
        <p:spPr bwMode="auto">
          <a:xfrm rot="16200000" flipH="1">
            <a:off x="6901482" y="4247875"/>
            <a:ext cx="495054" cy="201193"/>
          </a:xfrm>
          <a:prstGeom prst="curvedConnector3">
            <a:avLst>
              <a:gd name="adj1" fmla="val 98214"/>
            </a:avLst>
          </a:prstGeom>
          <a:solidFill>
            <a:schemeClr val="accent1"/>
          </a:solidFill>
          <a:ln w="25400" cap="flat" cmpd="sng" algn="ctr">
            <a:solidFill>
              <a:schemeClr val="accent2"/>
            </a:solidFill>
            <a:prstDash val="solid"/>
            <a:round/>
            <a:headEnd type="none" w="sm" len="sm"/>
            <a:tailEnd type="triangle"/>
          </a:ln>
          <a:effectLst/>
        </p:spPr>
      </p:cxnSp>
      <p:cxnSp>
        <p:nvCxnSpPr>
          <p:cNvPr id="31" name="Curved Connector 30"/>
          <p:cNvCxnSpPr>
            <a:stCxn id="26" idx="4"/>
            <a:endCxn id="24" idx="7"/>
          </p:cNvCxnSpPr>
          <p:nvPr/>
        </p:nvCxnSpPr>
        <p:spPr bwMode="auto">
          <a:xfrm rot="5400000">
            <a:off x="7197821" y="4137215"/>
            <a:ext cx="564326" cy="353241"/>
          </a:xfrm>
          <a:prstGeom prst="curvedConnector3">
            <a:avLst>
              <a:gd name="adj1" fmla="val 50000"/>
            </a:avLst>
          </a:prstGeom>
          <a:solidFill>
            <a:schemeClr val="accent1"/>
          </a:solidFill>
          <a:ln w="25400" cap="flat" cmpd="sng" algn="ctr">
            <a:solidFill>
              <a:srgbClr val="FF0000"/>
            </a:solidFill>
            <a:prstDash val="solid"/>
            <a:round/>
            <a:headEnd type="triangle" w="med" len="med"/>
            <a:tailEnd type="triangle"/>
          </a:ln>
          <a:effectLst/>
        </p:spPr>
      </p:cxnSp>
      <p:cxnSp>
        <p:nvCxnSpPr>
          <p:cNvPr id="32" name="Curved Connector 37"/>
          <p:cNvCxnSpPr>
            <a:stCxn id="25" idx="6"/>
            <a:endCxn id="27" idx="5"/>
          </p:cNvCxnSpPr>
          <p:nvPr/>
        </p:nvCxnSpPr>
        <p:spPr bwMode="auto">
          <a:xfrm flipV="1">
            <a:off x="7567909" y="4367892"/>
            <a:ext cx="115573" cy="321872"/>
          </a:xfrm>
          <a:prstGeom prst="curvedConnector2">
            <a:avLst/>
          </a:prstGeom>
          <a:solidFill>
            <a:schemeClr val="accent1"/>
          </a:solidFill>
          <a:ln w="25400" cap="flat" cmpd="sng" algn="ctr">
            <a:solidFill>
              <a:schemeClr val="accent1">
                <a:lumMod val="50000"/>
              </a:schemeClr>
            </a:solidFill>
            <a:prstDash val="solid"/>
            <a:round/>
            <a:headEnd type="none" w="sm" len="sm"/>
            <a:tailEnd type="triangle"/>
          </a:ln>
          <a:effectLst/>
        </p:spPr>
      </p:cxnSp>
      <p:cxnSp>
        <p:nvCxnSpPr>
          <p:cNvPr id="33" name="Curved Connector 41"/>
          <p:cNvCxnSpPr>
            <a:stCxn id="25" idx="1"/>
            <a:endCxn id="23" idx="6"/>
          </p:cNvCxnSpPr>
          <p:nvPr/>
        </p:nvCxnSpPr>
        <p:spPr bwMode="auto">
          <a:xfrm rot="16200000" flipV="1">
            <a:off x="6995241" y="4157493"/>
            <a:ext cx="598963" cy="416594"/>
          </a:xfrm>
          <a:prstGeom prst="curvedConnector2">
            <a:avLst/>
          </a:prstGeom>
          <a:solidFill>
            <a:schemeClr val="accent1"/>
          </a:solidFill>
          <a:ln w="25400" cap="flat" cmpd="sng" algn="ctr">
            <a:solidFill>
              <a:srgbClr val="FFC000"/>
            </a:solidFill>
            <a:prstDash val="solid"/>
            <a:round/>
            <a:headEnd type="none" w="sm" len="sm"/>
            <a:tailEnd type="triangle"/>
          </a:ln>
          <a:effectLst/>
        </p:spPr>
      </p:cxnSp>
      <p:sp>
        <p:nvSpPr>
          <p:cNvPr id="34" name="TextBox 33"/>
          <p:cNvSpPr txBox="1"/>
          <p:nvPr/>
        </p:nvSpPr>
        <p:spPr>
          <a:xfrm>
            <a:off x="6790426" y="2020234"/>
            <a:ext cx="258404" cy="215444"/>
          </a:xfrm>
          <a:prstGeom prst="rect">
            <a:avLst/>
          </a:prstGeom>
          <a:noFill/>
        </p:spPr>
        <p:txBody>
          <a:bodyPr wrap="none" rtlCol="0">
            <a:spAutoFit/>
          </a:bodyPr>
          <a:lstStyle/>
          <a:p>
            <a:r>
              <a:rPr lang="en-US" sz="800" b="1" dirty="0"/>
              <a:t>A</a:t>
            </a:r>
          </a:p>
        </p:txBody>
      </p:sp>
      <p:sp>
        <p:nvSpPr>
          <p:cNvPr id="35" name="TextBox 34"/>
          <p:cNvSpPr txBox="1"/>
          <p:nvPr/>
        </p:nvSpPr>
        <p:spPr>
          <a:xfrm>
            <a:off x="7513996" y="2286000"/>
            <a:ext cx="258404" cy="215444"/>
          </a:xfrm>
          <a:prstGeom prst="rect">
            <a:avLst/>
          </a:prstGeom>
          <a:noFill/>
        </p:spPr>
        <p:txBody>
          <a:bodyPr wrap="none" rtlCol="0">
            <a:spAutoFit/>
          </a:bodyPr>
          <a:lstStyle/>
          <a:p>
            <a:r>
              <a:rPr lang="en-US" sz="800" b="1" dirty="0" smtClean="0"/>
              <a:t>C</a:t>
            </a:r>
            <a:endParaRPr lang="en-US" sz="800" b="1" dirty="0"/>
          </a:p>
        </p:txBody>
      </p:sp>
      <p:sp>
        <p:nvSpPr>
          <p:cNvPr id="36" name="TextBox 35"/>
          <p:cNvSpPr txBox="1"/>
          <p:nvPr/>
        </p:nvSpPr>
        <p:spPr>
          <a:xfrm>
            <a:off x="7391400" y="2895600"/>
            <a:ext cx="258404" cy="215444"/>
          </a:xfrm>
          <a:prstGeom prst="rect">
            <a:avLst/>
          </a:prstGeom>
          <a:noFill/>
        </p:spPr>
        <p:txBody>
          <a:bodyPr wrap="none" rtlCol="0">
            <a:spAutoFit/>
          </a:bodyPr>
          <a:lstStyle/>
          <a:p>
            <a:r>
              <a:rPr lang="en-US" sz="800" b="1" dirty="0" smtClean="0"/>
              <a:t>D</a:t>
            </a:r>
            <a:endParaRPr lang="en-US" sz="800" b="1" dirty="0"/>
          </a:p>
        </p:txBody>
      </p:sp>
      <p:sp>
        <p:nvSpPr>
          <p:cNvPr id="37" name="TextBox 36"/>
          <p:cNvSpPr txBox="1"/>
          <p:nvPr/>
        </p:nvSpPr>
        <p:spPr>
          <a:xfrm>
            <a:off x="7086600" y="2789426"/>
            <a:ext cx="253596" cy="215444"/>
          </a:xfrm>
          <a:prstGeom prst="rect">
            <a:avLst/>
          </a:prstGeom>
          <a:noFill/>
        </p:spPr>
        <p:txBody>
          <a:bodyPr wrap="none" rtlCol="0">
            <a:spAutoFit/>
          </a:bodyPr>
          <a:lstStyle/>
          <a:p>
            <a:r>
              <a:rPr lang="en-US" sz="800" b="1" dirty="0" smtClean="0"/>
              <a:t>E</a:t>
            </a:r>
            <a:endParaRPr lang="en-US" sz="800" b="1" dirty="0"/>
          </a:p>
        </p:txBody>
      </p:sp>
      <p:sp>
        <p:nvSpPr>
          <p:cNvPr id="38" name="TextBox 37"/>
          <p:cNvSpPr txBox="1"/>
          <p:nvPr/>
        </p:nvSpPr>
        <p:spPr>
          <a:xfrm>
            <a:off x="7578304" y="1896374"/>
            <a:ext cx="258404" cy="215444"/>
          </a:xfrm>
          <a:prstGeom prst="rect">
            <a:avLst/>
          </a:prstGeom>
          <a:noFill/>
        </p:spPr>
        <p:txBody>
          <a:bodyPr wrap="none" rtlCol="0">
            <a:spAutoFit/>
          </a:bodyPr>
          <a:lstStyle/>
          <a:p>
            <a:r>
              <a:rPr lang="en-US" sz="800" b="1" dirty="0" smtClean="0"/>
              <a:t>B</a:t>
            </a:r>
            <a:endParaRPr lang="en-US" sz="800" b="1" dirty="0"/>
          </a:p>
        </p:txBody>
      </p:sp>
      <p:sp>
        <p:nvSpPr>
          <p:cNvPr id="39" name="TextBox 38"/>
          <p:cNvSpPr txBox="1"/>
          <p:nvPr/>
        </p:nvSpPr>
        <p:spPr>
          <a:xfrm>
            <a:off x="5257800" y="3124200"/>
            <a:ext cx="3200400" cy="523220"/>
          </a:xfrm>
          <a:prstGeom prst="rect">
            <a:avLst/>
          </a:prstGeom>
          <a:noFill/>
        </p:spPr>
        <p:txBody>
          <a:bodyPr wrap="square" rtlCol="0">
            <a:spAutoFit/>
          </a:bodyPr>
          <a:lstStyle/>
          <a:p>
            <a:r>
              <a:rPr lang="en-US" sz="1400" b="1" dirty="0" smtClean="0"/>
              <a:t>A D4M query returns a sparse matrix or a graph…</a:t>
            </a:r>
            <a:endParaRPr lang="en-US" sz="1400" b="1" dirty="0"/>
          </a:p>
        </p:txBody>
      </p:sp>
      <p:sp>
        <p:nvSpPr>
          <p:cNvPr id="40" name="TextBox 39"/>
          <p:cNvSpPr txBox="1"/>
          <p:nvPr/>
        </p:nvSpPr>
        <p:spPr>
          <a:xfrm>
            <a:off x="5257800" y="4800600"/>
            <a:ext cx="3124200" cy="523220"/>
          </a:xfrm>
          <a:prstGeom prst="rect">
            <a:avLst/>
          </a:prstGeom>
          <a:noFill/>
        </p:spPr>
        <p:txBody>
          <a:bodyPr wrap="square" rtlCol="0">
            <a:spAutoFit/>
          </a:bodyPr>
          <a:lstStyle/>
          <a:p>
            <a:r>
              <a:rPr lang="en-US" sz="1400" b="1" dirty="0" smtClean="0"/>
              <a:t>…for statistical signal processing or graph analysis in MATLAB</a:t>
            </a:r>
            <a:endParaRPr lang="en-US" sz="1400" b="1" dirty="0"/>
          </a:p>
        </p:txBody>
      </p:sp>
      <p:pic>
        <p:nvPicPr>
          <p:cNvPr id="41" name="Picture 2"/>
          <p:cNvPicPr>
            <a:picLocks noChangeAspect="1" noChangeArrowheads="1"/>
          </p:cNvPicPr>
          <p:nvPr/>
        </p:nvPicPr>
        <p:blipFill>
          <a:blip r:embed="rId4" cstate="print"/>
          <a:srcRect/>
          <a:stretch>
            <a:fillRect/>
          </a:stretch>
        </p:blipFill>
        <p:spPr bwMode="auto">
          <a:xfrm>
            <a:off x="5410200" y="3886200"/>
            <a:ext cx="1249800" cy="752475"/>
          </a:xfrm>
          <a:prstGeom prst="rect">
            <a:avLst/>
          </a:prstGeom>
          <a:noFill/>
          <a:ln w="12700">
            <a:solidFill>
              <a:schemeClr val="tx1"/>
            </a:solidFill>
            <a:miter lim="800000"/>
            <a:headEnd/>
            <a:tailEnd/>
          </a:ln>
        </p:spPr>
      </p:pic>
      <p:cxnSp>
        <p:nvCxnSpPr>
          <p:cNvPr id="43" name="Straight Arrow Connector 42"/>
          <p:cNvCxnSpPr/>
          <p:nvPr/>
        </p:nvCxnSpPr>
        <p:spPr bwMode="auto">
          <a:xfrm>
            <a:off x="3276600" y="2420721"/>
            <a:ext cx="2209800" cy="0"/>
          </a:xfrm>
          <a:prstGeom prst="straightConnector1">
            <a:avLst/>
          </a:prstGeom>
          <a:ln w="76200">
            <a:solidFill>
              <a:srgbClr val="6666FF"/>
            </a:solidFill>
            <a:headEnd type="none" w="sm" len="sm"/>
            <a:tailEnd type="arrow"/>
          </a:ln>
        </p:spPr>
        <p:style>
          <a:lnRef idx="2">
            <a:schemeClr val="accent1"/>
          </a:lnRef>
          <a:fillRef idx="0">
            <a:schemeClr val="accent1"/>
          </a:fillRef>
          <a:effectRef idx="1">
            <a:schemeClr val="accent1"/>
          </a:effectRef>
          <a:fontRef idx="minor">
            <a:schemeClr val="tx1"/>
          </a:fontRef>
        </p:style>
      </p:cxnSp>
      <p:pic>
        <p:nvPicPr>
          <p:cNvPr id="44" name="Picture 2"/>
          <p:cNvPicPr>
            <a:picLocks noChangeAspect="1" noChangeArrowheads="1"/>
          </p:cNvPicPr>
          <p:nvPr/>
        </p:nvPicPr>
        <p:blipFill>
          <a:blip r:embed="rId5" cstate="print"/>
          <a:srcRect/>
          <a:stretch>
            <a:fillRect/>
          </a:stretch>
        </p:blipFill>
        <p:spPr bwMode="auto">
          <a:xfrm>
            <a:off x="5029200" y="1219200"/>
            <a:ext cx="428625" cy="361950"/>
          </a:xfrm>
          <a:prstGeom prst="rect">
            <a:avLst/>
          </a:prstGeom>
          <a:noFill/>
          <a:ln w="9525">
            <a:noFill/>
            <a:miter lim="800000"/>
            <a:headEnd/>
            <a:tailEnd/>
          </a:ln>
        </p:spPr>
      </p:pic>
      <p:sp>
        <p:nvSpPr>
          <p:cNvPr id="46" name="TextBox 45"/>
          <p:cNvSpPr txBox="1"/>
          <p:nvPr/>
        </p:nvSpPr>
        <p:spPr>
          <a:xfrm>
            <a:off x="646885" y="5572125"/>
            <a:ext cx="7782739" cy="646331"/>
          </a:xfrm>
          <a:prstGeom prst="rect">
            <a:avLst/>
          </a:prstGeom>
          <a:solidFill>
            <a:srgbClr val="D2DCF2"/>
          </a:solidFill>
          <a:ln w="12700">
            <a:solidFill>
              <a:schemeClr val="tx1"/>
            </a:solidFill>
          </a:ln>
          <a:effectLst>
            <a:outerShdw blurRad="50800" dist="38100" dir="2700000" algn="tl" rotWithShape="0">
              <a:prstClr val="black">
                <a:alpha val="40000"/>
              </a:prstClr>
            </a:outerShdw>
          </a:effectLst>
        </p:spPr>
        <p:txBody>
          <a:bodyPr wrap="square" rtlCol="0">
            <a:spAutoFit/>
          </a:bodyPr>
          <a:lstStyle/>
          <a:p>
            <a:pPr marL="342900" indent="-342900" algn="ctr"/>
            <a:r>
              <a:rPr lang="en-US" b="1" dirty="0" smtClean="0"/>
              <a:t>D4M binds associative arrays to databases, enabling rapid prototyping of data-intensive cloud analytics and visualization</a:t>
            </a:r>
          </a:p>
        </p:txBody>
      </p:sp>
    </p:spTree>
    <p:extLst>
      <p:ext uri="{BB962C8B-B14F-4D97-AF65-F5344CB8AC3E}">
        <p14:creationId xmlns:p14="http://schemas.microsoft.com/office/powerpoint/2010/main" xmlns="" val="1212079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sz="quarter" idx="10"/>
          </p:nvPr>
        </p:nvSpPr>
        <p:spPr>
          <a:prstGeom prst="rect">
            <a:avLst/>
          </a:prstGeom>
        </p:spPr>
        <p:txBody>
          <a:bodyPr/>
          <a:lstStyle/>
          <a:p>
            <a:pPr>
              <a:lnSpc>
                <a:spcPct val="120000"/>
              </a:lnSpc>
            </a:pPr>
            <a:r>
              <a:rPr lang="en-US" sz="1800" dirty="0"/>
              <a:t>Graphs can be represented as a sparse matrices</a:t>
            </a:r>
          </a:p>
          <a:p>
            <a:pPr marL="742950" lvl="1" indent="-285750">
              <a:lnSpc>
                <a:spcPct val="120000"/>
              </a:lnSpc>
            </a:pPr>
            <a:r>
              <a:rPr lang="en-US" sz="1600" dirty="0"/>
              <a:t>Multiply by adjacency matrix </a:t>
            </a:r>
            <a:r>
              <a:rPr lang="en-US" sz="1600" dirty="0">
                <a:sym typeface="Wingdings" charset="2"/>
              </a:rPr>
              <a:t> </a:t>
            </a:r>
            <a:r>
              <a:rPr lang="en-US" sz="1600" dirty="0"/>
              <a:t>step to neighbor vertices</a:t>
            </a:r>
          </a:p>
          <a:p>
            <a:pPr marL="742950" lvl="1" indent="-285750">
              <a:lnSpc>
                <a:spcPct val="120000"/>
              </a:lnSpc>
            </a:pPr>
            <a:r>
              <a:rPr lang="en-US" sz="1600" dirty="0"/>
              <a:t>Work-efficient implementation from sparse data </a:t>
            </a:r>
            <a:r>
              <a:rPr lang="en-US" sz="1600" dirty="0" smtClean="0"/>
              <a:t>structures</a:t>
            </a:r>
            <a:endParaRPr lang="en-US" sz="1600" dirty="0"/>
          </a:p>
        </p:txBody>
      </p:sp>
      <p:sp>
        <p:nvSpPr>
          <p:cNvPr id="239736" name="Rectangle 120"/>
          <p:cNvSpPr>
            <a:spLocks noGrp="1" noChangeArrowheads="1"/>
          </p:cNvSpPr>
          <p:nvPr>
            <p:ph type="title"/>
          </p:nvPr>
        </p:nvSpPr>
        <p:spPr/>
        <p:txBody>
          <a:bodyPr/>
          <a:lstStyle/>
          <a:p>
            <a:r>
              <a:rPr lang="en-US"/>
              <a:t>Triple Store Representation:</a:t>
            </a:r>
            <a:br>
              <a:rPr lang="en-US"/>
            </a:br>
            <a:r>
              <a:rPr lang="en-US"/>
              <a:t>Graphs as Matrices</a:t>
            </a:r>
          </a:p>
        </p:txBody>
      </p:sp>
      <p:grpSp>
        <p:nvGrpSpPr>
          <p:cNvPr id="3" name="Group 22"/>
          <p:cNvGrpSpPr>
            <a:grpSpLocks/>
          </p:cNvGrpSpPr>
          <p:nvPr/>
        </p:nvGrpSpPr>
        <p:grpSpPr bwMode="auto">
          <a:xfrm>
            <a:off x="704850" y="3100387"/>
            <a:ext cx="3130550" cy="2324100"/>
            <a:chOff x="3552" y="672"/>
            <a:chExt cx="1972" cy="1464"/>
          </a:xfrm>
        </p:grpSpPr>
        <p:grpSp>
          <p:nvGrpSpPr>
            <p:cNvPr id="4" name="Group 23"/>
            <p:cNvGrpSpPr>
              <a:grpSpLocks/>
            </p:cNvGrpSpPr>
            <p:nvPr/>
          </p:nvGrpSpPr>
          <p:grpSpPr bwMode="auto">
            <a:xfrm>
              <a:off x="3609" y="879"/>
              <a:ext cx="152" cy="513"/>
              <a:chOff x="2776" y="1167"/>
              <a:chExt cx="152" cy="513"/>
            </a:xfrm>
          </p:grpSpPr>
          <p:sp>
            <p:nvSpPr>
              <p:cNvPr id="239640" name="Line 24"/>
              <p:cNvSpPr>
                <a:spLocks noChangeAspect="1" noChangeShapeType="1"/>
              </p:cNvSpPr>
              <p:nvPr/>
            </p:nvSpPr>
            <p:spPr bwMode="auto">
              <a:xfrm rot="1855532" flipH="1" flipV="1">
                <a:off x="2828" y="1264"/>
                <a:ext cx="1" cy="88"/>
              </a:xfrm>
              <a:prstGeom prst="line">
                <a:avLst/>
              </a:prstGeom>
              <a:noFill/>
              <a:ln w="22225">
                <a:solidFill>
                  <a:schemeClr val="tx1"/>
                </a:solidFill>
                <a:round/>
                <a:headEnd/>
                <a:tailEnd type="arrow" w="med" len="med"/>
              </a:ln>
              <a:effectLst/>
            </p:spPr>
            <p:txBody>
              <a:bodyPr/>
              <a:lstStyle/>
              <a:p>
                <a:endParaRPr lang="en-US"/>
              </a:p>
            </p:txBody>
          </p:sp>
          <p:sp>
            <p:nvSpPr>
              <p:cNvPr id="239641" name="Freeform 25"/>
              <p:cNvSpPr>
                <a:spLocks/>
              </p:cNvSpPr>
              <p:nvPr/>
            </p:nvSpPr>
            <p:spPr bwMode="auto">
              <a:xfrm>
                <a:off x="2776" y="1167"/>
                <a:ext cx="152" cy="513"/>
              </a:xfrm>
              <a:custGeom>
                <a:avLst/>
                <a:gdLst/>
                <a:ahLst/>
                <a:cxnLst>
                  <a:cxn ang="0">
                    <a:pos x="152" y="513"/>
                  </a:cxn>
                  <a:cxn ang="0">
                    <a:pos x="38" y="371"/>
                  </a:cxn>
                  <a:cxn ang="0">
                    <a:pos x="19" y="212"/>
                  </a:cxn>
                  <a:cxn ang="0">
                    <a:pos x="152" y="0"/>
                  </a:cxn>
                </a:cxnLst>
                <a:rect l="0" t="0" r="r" b="b"/>
                <a:pathLst>
                  <a:path w="152" h="513">
                    <a:moveTo>
                      <a:pt x="152" y="513"/>
                    </a:moveTo>
                    <a:cubicBezTo>
                      <a:pt x="106" y="467"/>
                      <a:pt x="60" y="421"/>
                      <a:pt x="38" y="371"/>
                    </a:cubicBezTo>
                    <a:cubicBezTo>
                      <a:pt x="16" y="321"/>
                      <a:pt x="0" y="274"/>
                      <a:pt x="19" y="212"/>
                    </a:cubicBezTo>
                    <a:cubicBezTo>
                      <a:pt x="38" y="150"/>
                      <a:pt x="95" y="75"/>
                      <a:pt x="152" y="0"/>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grpSp>
          <p:nvGrpSpPr>
            <p:cNvPr id="5" name="Group 26"/>
            <p:cNvGrpSpPr>
              <a:grpSpLocks/>
            </p:cNvGrpSpPr>
            <p:nvPr/>
          </p:nvGrpSpPr>
          <p:grpSpPr bwMode="auto">
            <a:xfrm flipH="1" flipV="1">
              <a:off x="3785" y="879"/>
              <a:ext cx="152" cy="513"/>
              <a:chOff x="2776" y="1167"/>
              <a:chExt cx="152" cy="513"/>
            </a:xfrm>
          </p:grpSpPr>
          <p:sp>
            <p:nvSpPr>
              <p:cNvPr id="239643" name="Line 27"/>
              <p:cNvSpPr>
                <a:spLocks noChangeAspect="1" noChangeShapeType="1"/>
              </p:cNvSpPr>
              <p:nvPr/>
            </p:nvSpPr>
            <p:spPr bwMode="auto">
              <a:xfrm rot="1855532" flipH="1" flipV="1">
                <a:off x="2828" y="1264"/>
                <a:ext cx="1" cy="88"/>
              </a:xfrm>
              <a:prstGeom prst="line">
                <a:avLst/>
              </a:prstGeom>
              <a:noFill/>
              <a:ln w="22225">
                <a:solidFill>
                  <a:schemeClr val="tx1"/>
                </a:solidFill>
                <a:round/>
                <a:headEnd/>
                <a:tailEnd type="arrow" w="med" len="med"/>
              </a:ln>
              <a:effectLst/>
            </p:spPr>
            <p:txBody>
              <a:bodyPr/>
              <a:lstStyle/>
              <a:p>
                <a:endParaRPr lang="en-US"/>
              </a:p>
            </p:txBody>
          </p:sp>
          <p:sp>
            <p:nvSpPr>
              <p:cNvPr id="239644" name="Freeform 28"/>
              <p:cNvSpPr>
                <a:spLocks/>
              </p:cNvSpPr>
              <p:nvPr/>
            </p:nvSpPr>
            <p:spPr bwMode="auto">
              <a:xfrm>
                <a:off x="2776" y="1167"/>
                <a:ext cx="152" cy="513"/>
              </a:xfrm>
              <a:custGeom>
                <a:avLst/>
                <a:gdLst/>
                <a:ahLst/>
                <a:cxnLst>
                  <a:cxn ang="0">
                    <a:pos x="152" y="513"/>
                  </a:cxn>
                  <a:cxn ang="0">
                    <a:pos x="38" y="371"/>
                  </a:cxn>
                  <a:cxn ang="0">
                    <a:pos x="19" y="212"/>
                  </a:cxn>
                  <a:cxn ang="0">
                    <a:pos x="152" y="0"/>
                  </a:cxn>
                </a:cxnLst>
                <a:rect l="0" t="0" r="r" b="b"/>
                <a:pathLst>
                  <a:path w="152" h="513">
                    <a:moveTo>
                      <a:pt x="152" y="513"/>
                    </a:moveTo>
                    <a:cubicBezTo>
                      <a:pt x="106" y="467"/>
                      <a:pt x="60" y="421"/>
                      <a:pt x="38" y="371"/>
                    </a:cubicBezTo>
                    <a:cubicBezTo>
                      <a:pt x="16" y="321"/>
                      <a:pt x="0" y="274"/>
                      <a:pt x="19" y="212"/>
                    </a:cubicBezTo>
                    <a:cubicBezTo>
                      <a:pt x="38" y="150"/>
                      <a:pt x="95" y="75"/>
                      <a:pt x="152" y="0"/>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grpSp>
          <p:nvGrpSpPr>
            <p:cNvPr id="6" name="Group 29"/>
            <p:cNvGrpSpPr>
              <a:grpSpLocks/>
            </p:cNvGrpSpPr>
            <p:nvPr/>
          </p:nvGrpSpPr>
          <p:grpSpPr bwMode="auto">
            <a:xfrm>
              <a:off x="3761" y="740"/>
              <a:ext cx="777" cy="133"/>
              <a:chOff x="2928" y="1028"/>
              <a:chExt cx="777" cy="133"/>
            </a:xfrm>
          </p:grpSpPr>
          <p:sp>
            <p:nvSpPr>
              <p:cNvPr id="239646" name="Line 30"/>
              <p:cNvSpPr>
                <a:spLocks noChangeAspect="1" noChangeShapeType="1"/>
              </p:cNvSpPr>
              <p:nvPr/>
            </p:nvSpPr>
            <p:spPr bwMode="auto">
              <a:xfrm rot="17163330" flipH="1">
                <a:off x="3451" y="1013"/>
                <a:ext cx="1" cy="88"/>
              </a:xfrm>
              <a:prstGeom prst="line">
                <a:avLst/>
              </a:prstGeom>
              <a:noFill/>
              <a:ln w="22225">
                <a:solidFill>
                  <a:schemeClr val="tx1"/>
                </a:solidFill>
                <a:round/>
                <a:headEnd/>
                <a:tailEnd type="arrow" w="med" len="med"/>
              </a:ln>
              <a:effectLst/>
            </p:spPr>
            <p:txBody>
              <a:bodyPr/>
              <a:lstStyle/>
              <a:p>
                <a:endParaRPr lang="en-US"/>
              </a:p>
            </p:txBody>
          </p:sp>
          <p:sp>
            <p:nvSpPr>
              <p:cNvPr id="239647" name="Freeform 31"/>
              <p:cNvSpPr>
                <a:spLocks/>
              </p:cNvSpPr>
              <p:nvPr/>
            </p:nvSpPr>
            <p:spPr bwMode="auto">
              <a:xfrm>
                <a:off x="2928" y="1028"/>
                <a:ext cx="777" cy="133"/>
              </a:xfrm>
              <a:custGeom>
                <a:avLst/>
                <a:gdLst/>
                <a:ahLst/>
                <a:cxnLst>
                  <a:cxn ang="0">
                    <a:pos x="0" y="124"/>
                  </a:cxn>
                  <a:cxn ang="0">
                    <a:pos x="375" y="1"/>
                  </a:cxn>
                  <a:cxn ang="0">
                    <a:pos x="777" y="133"/>
                  </a:cxn>
                </a:cxnLst>
                <a:rect l="0" t="0" r="r" b="b"/>
                <a:pathLst>
                  <a:path w="777" h="133">
                    <a:moveTo>
                      <a:pt x="0" y="124"/>
                    </a:moveTo>
                    <a:cubicBezTo>
                      <a:pt x="123" y="62"/>
                      <a:pt x="246" y="0"/>
                      <a:pt x="375" y="1"/>
                    </a:cubicBezTo>
                    <a:cubicBezTo>
                      <a:pt x="504" y="2"/>
                      <a:pt x="640" y="67"/>
                      <a:pt x="777" y="13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sp>
          <p:nvSpPr>
            <p:cNvPr id="239648" name="Oval 32"/>
            <p:cNvSpPr>
              <a:spLocks noChangeAspect="1" noChangeArrowheads="1"/>
            </p:cNvSpPr>
            <p:nvPr/>
          </p:nvSpPr>
          <p:spPr bwMode="auto">
            <a:xfrm>
              <a:off x="3713" y="816"/>
              <a:ext cx="120" cy="120"/>
            </a:xfrm>
            <a:prstGeom prst="ellipse">
              <a:avLst/>
            </a:prstGeom>
            <a:solidFill>
              <a:srgbClr val="0000FF"/>
            </a:solidFill>
            <a:ln w="12700">
              <a:solidFill>
                <a:srgbClr val="0000FF"/>
              </a:solidFill>
              <a:round/>
              <a:headEnd/>
              <a:tailEnd/>
            </a:ln>
            <a:effectLst/>
          </p:spPr>
          <p:txBody>
            <a:bodyPr wrap="none" anchor="ctr"/>
            <a:lstStyle/>
            <a:p>
              <a:pPr eaLnBrk="1" hangingPunct="1">
                <a:spcBef>
                  <a:spcPct val="45000"/>
                </a:spcBef>
              </a:pPr>
              <a:endParaRPr lang="en-US" sz="2800">
                <a:latin typeface="Verdana" charset="0"/>
              </a:endParaRPr>
            </a:p>
          </p:txBody>
        </p:sp>
        <p:grpSp>
          <p:nvGrpSpPr>
            <p:cNvPr id="7" name="Group 33"/>
            <p:cNvGrpSpPr>
              <a:grpSpLocks/>
            </p:cNvGrpSpPr>
            <p:nvPr/>
          </p:nvGrpSpPr>
          <p:grpSpPr bwMode="auto">
            <a:xfrm>
              <a:off x="3767" y="1403"/>
              <a:ext cx="777" cy="523"/>
              <a:chOff x="2934" y="1691"/>
              <a:chExt cx="777" cy="523"/>
            </a:xfrm>
          </p:grpSpPr>
          <p:sp>
            <p:nvSpPr>
              <p:cNvPr id="239650" name="Line 34"/>
              <p:cNvSpPr>
                <a:spLocks noChangeAspect="1" noChangeShapeType="1"/>
              </p:cNvSpPr>
              <p:nvPr/>
            </p:nvSpPr>
            <p:spPr bwMode="auto">
              <a:xfrm rot="3635357">
                <a:off x="3104" y="1995"/>
                <a:ext cx="1" cy="88"/>
              </a:xfrm>
              <a:prstGeom prst="line">
                <a:avLst/>
              </a:prstGeom>
              <a:noFill/>
              <a:ln w="22225">
                <a:solidFill>
                  <a:schemeClr val="tx1"/>
                </a:solidFill>
                <a:round/>
                <a:headEnd/>
                <a:tailEnd type="arrow" w="med" len="med"/>
              </a:ln>
              <a:effectLst/>
            </p:spPr>
            <p:txBody>
              <a:bodyPr/>
              <a:lstStyle/>
              <a:p>
                <a:endParaRPr lang="en-US"/>
              </a:p>
            </p:txBody>
          </p:sp>
          <p:sp>
            <p:nvSpPr>
              <p:cNvPr id="239651" name="Freeform 35"/>
              <p:cNvSpPr>
                <a:spLocks/>
              </p:cNvSpPr>
              <p:nvPr/>
            </p:nvSpPr>
            <p:spPr bwMode="auto">
              <a:xfrm>
                <a:off x="2934" y="1691"/>
                <a:ext cx="777" cy="523"/>
              </a:xfrm>
              <a:custGeom>
                <a:avLst/>
                <a:gdLst/>
                <a:ahLst/>
                <a:cxnLst>
                  <a:cxn ang="0">
                    <a:pos x="0" y="514"/>
                  </a:cxn>
                  <a:cxn ang="0">
                    <a:pos x="6" y="523"/>
                  </a:cxn>
                  <a:cxn ang="0">
                    <a:pos x="176" y="343"/>
                  </a:cxn>
                  <a:cxn ang="0">
                    <a:pos x="615" y="247"/>
                  </a:cxn>
                  <a:cxn ang="0">
                    <a:pos x="777" y="0"/>
                  </a:cxn>
                </a:cxnLst>
                <a:rect l="0" t="0" r="r" b="b"/>
                <a:pathLst>
                  <a:path w="777" h="523">
                    <a:moveTo>
                      <a:pt x="0" y="514"/>
                    </a:moveTo>
                    <a:lnTo>
                      <a:pt x="6" y="523"/>
                    </a:lnTo>
                    <a:cubicBezTo>
                      <a:pt x="35" y="495"/>
                      <a:pt x="74" y="389"/>
                      <a:pt x="176" y="343"/>
                    </a:cubicBezTo>
                    <a:cubicBezTo>
                      <a:pt x="278" y="297"/>
                      <a:pt x="515" y="304"/>
                      <a:pt x="615" y="247"/>
                    </a:cubicBezTo>
                    <a:cubicBezTo>
                      <a:pt x="715" y="190"/>
                      <a:pt x="746" y="95"/>
                      <a:pt x="777" y="0"/>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sp>
          <p:nvSpPr>
            <p:cNvPr id="239652" name="Text Box 36"/>
            <p:cNvSpPr txBox="1">
              <a:spLocks noChangeArrowheads="1"/>
            </p:cNvSpPr>
            <p:nvPr/>
          </p:nvSpPr>
          <p:spPr bwMode="auto">
            <a:xfrm>
              <a:off x="3589" y="676"/>
              <a:ext cx="187" cy="212"/>
            </a:xfrm>
            <a:prstGeom prst="rect">
              <a:avLst/>
            </a:prstGeom>
            <a:noFill/>
            <a:ln w="12700">
              <a:noFill/>
              <a:miter lim="800000"/>
              <a:headEnd/>
              <a:tailEnd/>
            </a:ln>
            <a:effectLst/>
          </p:spPr>
          <p:txBody>
            <a:bodyPr wrap="none">
              <a:spAutoFit/>
            </a:bodyPr>
            <a:lstStyle/>
            <a:p>
              <a:pPr algn="l"/>
              <a:r>
                <a:rPr lang="en-US" sz="1600" b="1">
                  <a:solidFill>
                    <a:srgbClr val="FF0000"/>
                  </a:solidFill>
                </a:rPr>
                <a:t>1</a:t>
              </a:r>
            </a:p>
          </p:txBody>
        </p:sp>
        <p:sp>
          <p:nvSpPr>
            <p:cNvPr id="239653" name="Text Box 37"/>
            <p:cNvSpPr txBox="1">
              <a:spLocks noChangeArrowheads="1"/>
            </p:cNvSpPr>
            <p:nvPr/>
          </p:nvSpPr>
          <p:spPr bwMode="auto">
            <a:xfrm>
              <a:off x="4545" y="672"/>
              <a:ext cx="187" cy="212"/>
            </a:xfrm>
            <a:prstGeom prst="rect">
              <a:avLst/>
            </a:prstGeom>
            <a:noFill/>
            <a:ln w="12700">
              <a:noFill/>
              <a:miter lim="800000"/>
              <a:headEnd/>
              <a:tailEnd/>
            </a:ln>
            <a:effectLst/>
          </p:spPr>
          <p:txBody>
            <a:bodyPr wrap="none">
              <a:spAutoFit/>
            </a:bodyPr>
            <a:lstStyle/>
            <a:p>
              <a:pPr algn="l"/>
              <a:r>
                <a:rPr lang="en-US" sz="1600" b="1">
                  <a:solidFill>
                    <a:srgbClr val="FF0000"/>
                  </a:solidFill>
                </a:rPr>
                <a:t>2</a:t>
              </a:r>
            </a:p>
          </p:txBody>
        </p:sp>
        <p:sp>
          <p:nvSpPr>
            <p:cNvPr id="239654" name="Text Box 38"/>
            <p:cNvSpPr txBox="1">
              <a:spLocks noChangeArrowheads="1"/>
            </p:cNvSpPr>
            <p:nvPr/>
          </p:nvSpPr>
          <p:spPr bwMode="auto">
            <a:xfrm>
              <a:off x="3601" y="1924"/>
              <a:ext cx="187" cy="212"/>
            </a:xfrm>
            <a:prstGeom prst="rect">
              <a:avLst/>
            </a:prstGeom>
            <a:noFill/>
            <a:ln w="12700">
              <a:noFill/>
              <a:miter lim="800000"/>
              <a:headEnd/>
              <a:tailEnd/>
            </a:ln>
            <a:effectLst/>
          </p:spPr>
          <p:txBody>
            <a:bodyPr wrap="none">
              <a:spAutoFit/>
            </a:bodyPr>
            <a:lstStyle/>
            <a:p>
              <a:pPr algn="l"/>
              <a:r>
                <a:rPr lang="en-US" sz="1600" b="1">
                  <a:solidFill>
                    <a:srgbClr val="FF0000"/>
                  </a:solidFill>
                </a:rPr>
                <a:t>3</a:t>
              </a:r>
            </a:p>
          </p:txBody>
        </p:sp>
        <p:sp>
          <p:nvSpPr>
            <p:cNvPr id="239655" name="Text Box 39"/>
            <p:cNvSpPr txBox="1">
              <a:spLocks noChangeArrowheads="1"/>
            </p:cNvSpPr>
            <p:nvPr/>
          </p:nvSpPr>
          <p:spPr bwMode="auto">
            <a:xfrm>
              <a:off x="3552" y="1296"/>
              <a:ext cx="187" cy="212"/>
            </a:xfrm>
            <a:prstGeom prst="rect">
              <a:avLst/>
            </a:prstGeom>
            <a:noFill/>
            <a:ln w="12700">
              <a:noFill/>
              <a:miter lim="800000"/>
              <a:headEnd/>
              <a:tailEnd/>
            </a:ln>
            <a:effectLst/>
          </p:spPr>
          <p:txBody>
            <a:bodyPr wrap="none">
              <a:spAutoFit/>
            </a:bodyPr>
            <a:lstStyle/>
            <a:p>
              <a:pPr algn="l"/>
              <a:r>
                <a:rPr lang="en-US" sz="1600" b="1">
                  <a:solidFill>
                    <a:srgbClr val="FF0000"/>
                  </a:solidFill>
                </a:rPr>
                <a:t>4</a:t>
              </a:r>
            </a:p>
          </p:txBody>
        </p:sp>
        <p:sp>
          <p:nvSpPr>
            <p:cNvPr id="239656" name="Text Box 40"/>
            <p:cNvSpPr txBox="1">
              <a:spLocks noChangeArrowheads="1"/>
            </p:cNvSpPr>
            <p:nvPr/>
          </p:nvSpPr>
          <p:spPr bwMode="auto">
            <a:xfrm>
              <a:off x="4557" y="1348"/>
              <a:ext cx="187" cy="212"/>
            </a:xfrm>
            <a:prstGeom prst="rect">
              <a:avLst/>
            </a:prstGeom>
            <a:noFill/>
            <a:ln w="12700">
              <a:noFill/>
              <a:miter lim="800000"/>
              <a:headEnd/>
              <a:tailEnd/>
            </a:ln>
            <a:effectLst/>
          </p:spPr>
          <p:txBody>
            <a:bodyPr wrap="none">
              <a:spAutoFit/>
            </a:bodyPr>
            <a:lstStyle/>
            <a:p>
              <a:pPr algn="l"/>
              <a:r>
                <a:rPr lang="en-US" sz="1600" b="1">
                  <a:solidFill>
                    <a:srgbClr val="FF0000"/>
                  </a:solidFill>
                </a:rPr>
                <a:t>7</a:t>
              </a:r>
            </a:p>
          </p:txBody>
        </p:sp>
        <p:sp>
          <p:nvSpPr>
            <p:cNvPr id="239657" name="Oval 41"/>
            <p:cNvSpPr>
              <a:spLocks noChangeAspect="1" noChangeArrowheads="1"/>
            </p:cNvSpPr>
            <p:nvPr/>
          </p:nvSpPr>
          <p:spPr bwMode="auto">
            <a:xfrm>
              <a:off x="4481" y="1872"/>
              <a:ext cx="120" cy="120"/>
            </a:xfrm>
            <a:prstGeom prst="ellipse">
              <a:avLst/>
            </a:prstGeom>
            <a:solidFill>
              <a:schemeClr val="tx1"/>
            </a:solidFill>
            <a:ln w="12700">
              <a:noFill/>
              <a:round/>
              <a:headEnd/>
              <a:tailEnd/>
            </a:ln>
            <a:effectLst/>
          </p:spPr>
          <p:txBody>
            <a:bodyPr wrap="none" anchor="ctr"/>
            <a:lstStyle/>
            <a:p>
              <a:endParaRPr lang="en-US"/>
            </a:p>
          </p:txBody>
        </p:sp>
        <p:sp>
          <p:nvSpPr>
            <p:cNvPr id="239658" name="Oval 42"/>
            <p:cNvSpPr>
              <a:spLocks noChangeAspect="1" noChangeArrowheads="1"/>
            </p:cNvSpPr>
            <p:nvPr/>
          </p:nvSpPr>
          <p:spPr bwMode="auto">
            <a:xfrm>
              <a:off x="4481" y="816"/>
              <a:ext cx="120" cy="120"/>
            </a:xfrm>
            <a:prstGeom prst="ellipse">
              <a:avLst/>
            </a:prstGeom>
            <a:solidFill>
              <a:schemeClr val="tx1"/>
            </a:solidFill>
            <a:ln w="12700">
              <a:noFill/>
              <a:round/>
              <a:headEnd/>
              <a:tailEnd/>
            </a:ln>
            <a:effectLst/>
          </p:spPr>
          <p:txBody>
            <a:bodyPr wrap="none" anchor="ctr"/>
            <a:lstStyle/>
            <a:p>
              <a:endParaRPr lang="en-US"/>
            </a:p>
          </p:txBody>
        </p:sp>
        <p:sp>
          <p:nvSpPr>
            <p:cNvPr id="239659" name="Oval 43"/>
            <p:cNvSpPr>
              <a:spLocks noChangeAspect="1" noChangeArrowheads="1"/>
            </p:cNvSpPr>
            <p:nvPr/>
          </p:nvSpPr>
          <p:spPr bwMode="auto">
            <a:xfrm>
              <a:off x="4481" y="1344"/>
              <a:ext cx="120" cy="120"/>
            </a:xfrm>
            <a:prstGeom prst="ellipse">
              <a:avLst/>
            </a:prstGeom>
            <a:solidFill>
              <a:schemeClr val="tx1"/>
            </a:solidFill>
            <a:ln w="12700">
              <a:noFill/>
              <a:round/>
              <a:headEnd/>
              <a:tailEnd/>
            </a:ln>
            <a:effectLst/>
          </p:spPr>
          <p:txBody>
            <a:bodyPr wrap="none" anchor="ctr"/>
            <a:lstStyle/>
            <a:p>
              <a:endParaRPr lang="en-US"/>
            </a:p>
          </p:txBody>
        </p:sp>
        <p:sp>
          <p:nvSpPr>
            <p:cNvPr id="239660" name="Oval 44"/>
            <p:cNvSpPr>
              <a:spLocks noChangeAspect="1" noChangeArrowheads="1"/>
            </p:cNvSpPr>
            <p:nvPr/>
          </p:nvSpPr>
          <p:spPr bwMode="auto">
            <a:xfrm>
              <a:off x="5249" y="1344"/>
              <a:ext cx="120" cy="120"/>
            </a:xfrm>
            <a:prstGeom prst="ellipse">
              <a:avLst/>
            </a:prstGeom>
            <a:solidFill>
              <a:schemeClr val="tx1"/>
            </a:solidFill>
            <a:ln w="12700">
              <a:noFill/>
              <a:round/>
              <a:headEnd/>
              <a:tailEnd/>
            </a:ln>
            <a:effectLst/>
          </p:spPr>
          <p:txBody>
            <a:bodyPr wrap="none" anchor="ctr"/>
            <a:lstStyle/>
            <a:p>
              <a:endParaRPr lang="en-US"/>
            </a:p>
          </p:txBody>
        </p:sp>
        <p:grpSp>
          <p:nvGrpSpPr>
            <p:cNvPr id="8" name="Group 45"/>
            <p:cNvGrpSpPr>
              <a:grpSpLocks/>
            </p:cNvGrpSpPr>
            <p:nvPr/>
          </p:nvGrpSpPr>
          <p:grpSpPr bwMode="auto">
            <a:xfrm>
              <a:off x="4553" y="1276"/>
              <a:ext cx="777" cy="133"/>
              <a:chOff x="2928" y="1028"/>
              <a:chExt cx="777" cy="133"/>
            </a:xfrm>
          </p:grpSpPr>
          <p:sp>
            <p:nvSpPr>
              <p:cNvPr id="239662" name="Line 46"/>
              <p:cNvSpPr>
                <a:spLocks noChangeAspect="1" noChangeShapeType="1"/>
              </p:cNvSpPr>
              <p:nvPr/>
            </p:nvSpPr>
            <p:spPr bwMode="auto">
              <a:xfrm rot="17163330" flipH="1">
                <a:off x="3451" y="1013"/>
                <a:ext cx="1" cy="88"/>
              </a:xfrm>
              <a:prstGeom prst="line">
                <a:avLst/>
              </a:prstGeom>
              <a:noFill/>
              <a:ln w="22225">
                <a:solidFill>
                  <a:schemeClr val="tx1"/>
                </a:solidFill>
                <a:round/>
                <a:headEnd/>
                <a:tailEnd type="arrow" w="med" len="med"/>
              </a:ln>
              <a:effectLst/>
            </p:spPr>
            <p:txBody>
              <a:bodyPr/>
              <a:lstStyle/>
              <a:p>
                <a:endParaRPr lang="en-US"/>
              </a:p>
            </p:txBody>
          </p:sp>
          <p:sp>
            <p:nvSpPr>
              <p:cNvPr id="239663" name="Freeform 47"/>
              <p:cNvSpPr>
                <a:spLocks/>
              </p:cNvSpPr>
              <p:nvPr/>
            </p:nvSpPr>
            <p:spPr bwMode="auto">
              <a:xfrm>
                <a:off x="2928" y="1028"/>
                <a:ext cx="777" cy="133"/>
              </a:xfrm>
              <a:custGeom>
                <a:avLst/>
                <a:gdLst/>
                <a:ahLst/>
                <a:cxnLst>
                  <a:cxn ang="0">
                    <a:pos x="0" y="124"/>
                  </a:cxn>
                  <a:cxn ang="0">
                    <a:pos x="375" y="1"/>
                  </a:cxn>
                  <a:cxn ang="0">
                    <a:pos x="777" y="133"/>
                  </a:cxn>
                </a:cxnLst>
                <a:rect l="0" t="0" r="r" b="b"/>
                <a:pathLst>
                  <a:path w="777" h="133">
                    <a:moveTo>
                      <a:pt x="0" y="124"/>
                    </a:moveTo>
                    <a:cubicBezTo>
                      <a:pt x="123" y="62"/>
                      <a:pt x="246" y="0"/>
                      <a:pt x="375" y="1"/>
                    </a:cubicBezTo>
                    <a:cubicBezTo>
                      <a:pt x="504" y="2"/>
                      <a:pt x="640" y="67"/>
                      <a:pt x="777" y="13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grpSp>
          <p:nvGrpSpPr>
            <p:cNvPr id="9" name="Group 48"/>
            <p:cNvGrpSpPr>
              <a:grpSpLocks/>
            </p:cNvGrpSpPr>
            <p:nvPr/>
          </p:nvGrpSpPr>
          <p:grpSpPr bwMode="auto">
            <a:xfrm>
              <a:off x="3769" y="1808"/>
              <a:ext cx="777" cy="133"/>
              <a:chOff x="2928" y="1028"/>
              <a:chExt cx="777" cy="133"/>
            </a:xfrm>
          </p:grpSpPr>
          <p:sp>
            <p:nvSpPr>
              <p:cNvPr id="239665" name="Line 49"/>
              <p:cNvSpPr>
                <a:spLocks noChangeAspect="1" noChangeShapeType="1"/>
              </p:cNvSpPr>
              <p:nvPr/>
            </p:nvSpPr>
            <p:spPr bwMode="auto">
              <a:xfrm rot="17163330" flipH="1">
                <a:off x="3451" y="1013"/>
                <a:ext cx="1" cy="88"/>
              </a:xfrm>
              <a:prstGeom prst="line">
                <a:avLst/>
              </a:prstGeom>
              <a:noFill/>
              <a:ln w="22225">
                <a:solidFill>
                  <a:schemeClr val="tx1"/>
                </a:solidFill>
                <a:round/>
                <a:headEnd/>
                <a:tailEnd type="arrow" w="med" len="med"/>
              </a:ln>
              <a:effectLst/>
            </p:spPr>
            <p:txBody>
              <a:bodyPr/>
              <a:lstStyle/>
              <a:p>
                <a:endParaRPr lang="en-US"/>
              </a:p>
            </p:txBody>
          </p:sp>
          <p:sp>
            <p:nvSpPr>
              <p:cNvPr id="239666" name="Freeform 50"/>
              <p:cNvSpPr>
                <a:spLocks/>
              </p:cNvSpPr>
              <p:nvPr/>
            </p:nvSpPr>
            <p:spPr bwMode="auto">
              <a:xfrm>
                <a:off x="2928" y="1028"/>
                <a:ext cx="777" cy="133"/>
              </a:xfrm>
              <a:custGeom>
                <a:avLst/>
                <a:gdLst/>
                <a:ahLst/>
                <a:cxnLst>
                  <a:cxn ang="0">
                    <a:pos x="0" y="124"/>
                  </a:cxn>
                  <a:cxn ang="0">
                    <a:pos x="375" y="1"/>
                  </a:cxn>
                  <a:cxn ang="0">
                    <a:pos x="777" y="133"/>
                  </a:cxn>
                </a:cxnLst>
                <a:rect l="0" t="0" r="r" b="b"/>
                <a:pathLst>
                  <a:path w="777" h="133">
                    <a:moveTo>
                      <a:pt x="0" y="124"/>
                    </a:moveTo>
                    <a:cubicBezTo>
                      <a:pt x="123" y="62"/>
                      <a:pt x="246" y="0"/>
                      <a:pt x="375" y="1"/>
                    </a:cubicBezTo>
                    <a:cubicBezTo>
                      <a:pt x="504" y="2"/>
                      <a:pt x="640" y="67"/>
                      <a:pt x="777" y="13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grpSp>
          <p:nvGrpSpPr>
            <p:cNvPr id="10" name="Group 51"/>
            <p:cNvGrpSpPr>
              <a:grpSpLocks/>
            </p:cNvGrpSpPr>
            <p:nvPr/>
          </p:nvGrpSpPr>
          <p:grpSpPr bwMode="auto">
            <a:xfrm flipH="1" flipV="1">
              <a:off x="3757" y="1940"/>
              <a:ext cx="777" cy="133"/>
              <a:chOff x="2928" y="1028"/>
              <a:chExt cx="777" cy="133"/>
            </a:xfrm>
          </p:grpSpPr>
          <p:sp>
            <p:nvSpPr>
              <p:cNvPr id="239668" name="Line 52"/>
              <p:cNvSpPr>
                <a:spLocks noChangeAspect="1" noChangeShapeType="1"/>
              </p:cNvSpPr>
              <p:nvPr/>
            </p:nvSpPr>
            <p:spPr bwMode="auto">
              <a:xfrm rot="17163330" flipH="1">
                <a:off x="3451" y="1013"/>
                <a:ext cx="1" cy="88"/>
              </a:xfrm>
              <a:prstGeom prst="line">
                <a:avLst/>
              </a:prstGeom>
              <a:noFill/>
              <a:ln w="22225">
                <a:solidFill>
                  <a:schemeClr val="tx1"/>
                </a:solidFill>
                <a:round/>
                <a:headEnd/>
                <a:tailEnd type="arrow" w="med" len="med"/>
              </a:ln>
              <a:effectLst/>
            </p:spPr>
            <p:txBody>
              <a:bodyPr/>
              <a:lstStyle/>
              <a:p>
                <a:endParaRPr lang="en-US"/>
              </a:p>
            </p:txBody>
          </p:sp>
          <p:sp>
            <p:nvSpPr>
              <p:cNvPr id="239669" name="Freeform 53"/>
              <p:cNvSpPr>
                <a:spLocks/>
              </p:cNvSpPr>
              <p:nvPr/>
            </p:nvSpPr>
            <p:spPr bwMode="auto">
              <a:xfrm>
                <a:off x="2928" y="1028"/>
                <a:ext cx="777" cy="133"/>
              </a:xfrm>
              <a:custGeom>
                <a:avLst/>
                <a:gdLst/>
                <a:ahLst/>
                <a:cxnLst>
                  <a:cxn ang="0">
                    <a:pos x="0" y="124"/>
                  </a:cxn>
                  <a:cxn ang="0">
                    <a:pos x="375" y="1"/>
                  </a:cxn>
                  <a:cxn ang="0">
                    <a:pos x="777" y="133"/>
                  </a:cxn>
                </a:cxnLst>
                <a:rect l="0" t="0" r="r" b="b"/>
                <a:pathLst>
                  <a:path w="777" h="133">
                    <a:moveTo>
                      <a:pt x="0" y="124"/>
                    </a:moveTo>
                    <a:cubicBezTo>
                      <a:pt x="123" y="62"/>
                      <a:pt x="246" y="0"/>
                      <a:pt x="375" y="1"/>
                    </a:cubicBezTo>
                    <a:cubicBezTo>
                      <a:pt x="504" y="2"/>
                      <a:pt x="640" y="67"/>
                      <a:pt x="777" y="13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grpSp>
          <p:nvGrpSpPr>
            <p:cNvPr id="11" name="Group 54"/>
            <p:cNvGrpSpPr>
              <a:grpSpLocks/>
            </p:cNvGrpSpPr>
            <p:nvPr/>
          </p:nvGrpSpPr>
          <p:grpSpPr bwMode="auto">
            <a:xfrm flipH="1" flipV="1">
              <a:off x="3773" y="1404"/>
              <a:ext cx="777" cy="133"/>
              <a:chOff x="2928" y="1028"/>
              <a:chExt cx="777" cy="133"/>
            </a:xfrm>
          </p:grpSpPr>
          <p:sp>
            <p:nvSpPr>
              <p:cNvPr id="239671" name="Line 55"/>
              <p:cNvSpPr>
                <a:spLocks noChangeAspect="1" noChangeShapeType="1"/>
              </p:cNvSpPr>
              <p:nvPr/>
            </p:nvSpPr>
            <p:spPr bwMode="auto">
              <a:xfrm rot="17163330" flipH="1">
                <a:off x="3451" y="1013"/>
                <a:ext cx="1" cy="88"/>
              </a:xfrm>
              <a:prstGeom prst="line">
                <a:avLst/>
              </a:prstGeom>
              <a:noFill/>
              <a:ln w="22225">
                <a:solidFill>
                  <a:schemeClr val="tx1"/>
                </a:solidFill>
                <a:round/>
                <a:headEnd/>
                <a:tailEnd type="arrow" w="med" len="med"/>
              </a:ln>
              <a:effectLst/>
            </p:spPr>
            <p:txBody>
              <a:bodyPr/>
              <a:lstStyle/>
              <a:p>
                <a:endParaRPr lang="en-US"/>
              </a:p>
            </p:txBody>
          </p:sp>
          <p:sp>
            <p:nvSpPr>
              <p:cNvPr id="239672" name="Freeform 56"/>
              <p:cNvSpPr>
                <a:spLocks/>
              </p:cNvSpPr>
              <p:nvPr/>
            </p:nvSpPr>
            <p:spPr bwMode="auto">
              <a:xfrm>
                <a:off x="2928" y="1028"/>
                <a:ext cx="777" cy="133"/>
              </a:xfrm>
              <a:custGeom>
                <a:avLst/>
                <a:gdLst/>
                <a:ahLst/>
                <a:cxnLst>
                  <a:cxn ang="0">
                    <a:pos x="0" y="124"/>
                  </a:cxn>
                  <a:cxn ang="0">
                    <a:pos x="375" y="1"/>
                  </a:cxn>
                  <a:cxn ang="0">
                    <a:pos x="777" y="133"/>
                  </a:cxn>
                </a:cxnLst>
                <a:rect l="0" t="0" r="r" b="b"/>
                <a:pathLst>
                  <a:path w="777" h="133">
                    <a:moveTo>
                      <a:pt x="0" y="124"/>
                    </a:moveTo>
                    <a:cubicBezTo>
                      <a:pt x="123" y="62"/>
                      <a:pt x="246" y="0"/>
                      <a:pt x="375" y="1"/>
                    </a:cubicBezTo>
                    <a:cubicBezTo>
                      <a:pt x="504" y="2"/>
                      <a:pt x="640" y="67"/>
                      <a:pt x="777" y="13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grpSp>
          <p:nvGrpSpPr>
            <p:cNvPr id="12" name="Group 57"/>
            <p:cNvGrpSpPr>
              <a:grpSpLocks/>
            </p:cNvGrpSpPr>
            <p:nvPr/>
          </p:nvGrpSpPr>
          <p:grpSpPr bwMode="auto">
            <a:xfrm flipV="1">
              <a:off x="3605" y="1423"/>
              <a:ext cx="152" cy="513"/>
              <a:chOff x="2776" y="1167"/>
              <a:chExt cx="152" cy="513"/>
            </a:xfrm>
          </p:grpSpPr>
          <p:sp>
            <p:nvSpPr>
              <p:cNvPr id="239674" name="Line 58"/>
              <p:cNvSpPr>
                <a:spLocks noChangeAspect="1" noChangeShapeType="1"/>
              </p:cNvSpPr>
              <p:nvPr/>
            </p:nvSpPr>
            <p:spPr bwMode="auto">
              <a:xfrm rot="1855532" flipH="1" flipV="1">
                <a:off x="2828" y="1264"/>
                <a:ext cx="1" cy="88"/>
              </a:xfrm>
              <a:prstGeom prst="line">
                <a:avLst/>
              </a:prstGeom>
              <a:noFill/>
              <a:ln w="22225">
                <a:solidFill>
                  <a:schemeClr val="tx1"/>
                </a:solidFill>
                <a:round/>
                <a:headEnd/>
                <a:tailEnd type="arrow" w="med" len="med"/>
              </a:ln>
              <a:effectLst/>
            </p:spPr>
            <p:txBody>
              <a:bodyPr/>
              <a:lstStyle/>
              <a:p>
                <a:endParaRPr lang="en-US"/>
              </a:p>
            </p:txBody>
          </p:sp>
          <p:sp>
            <p:nvSpPr>
              <p:cNvPr id="239675" name="Freeform 59"/>
              <p:cNvSpPr>
                <a:spLocks/>
              </p:cNvSpPr>
              <p:nvPr/>
            </p:nvSpPr>
            <p:spPr bwMode="auto">
              <a:xfrm>
                <a:off x="2776" y="1167"/>
                <a:ext cx="152" cy="513"/>
              </a:xfrm>
              <a:custGeom>
                <a:avLst/>
                <a:gdLst/>
                <a:ahLst/>
                <a:cxnLst>
                  <a:cxn ang="0">
                    <a:pos x="152" y="513"/>
                  </a:cxn>
                  <a:cxn ang="0">
                    <a:pos x="38" y="371"/>
                  </a:cxn>
                  <a:cxn ang="0">
                    <a:pos x="19" y="212"/>
                  </a:cxn>
                  <a:cxn ang="0">
                    <a:pos x="152" y="0"/>
                  </a:cxn>
                </a:cxnLst>
                <a:rect l="0" t="0" r="r" b="b"/>
                <a:pathLst>
                  <a:path w="152" h="513">
                    <a:moveTo>
                      <a:pt x="152" y="513"/>
                    </a:moveTo>
                    <a:cubicBezTo>
                      <a:pt x="106" y="467"/>
                      <a:pt x="60" y="421"/>
                      <a:pt x="38" y="371"/>
                    </a:cubicBezTo>
                    <a:cubicBezTo>
                      <a:pt x="16" y="321"/>
                      <a:pt x="0" y="274"/>
                      <a:pt x="19" y="212"/>
                    </a:cubicBezTo>
                    <a:cubicBezTo>
                      <a:pt x="38" y="150"/>
                      <a:pt x="95" y="75"/>
                      <a:pt x="152" y="0"/>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grpSp>
          <p:nvGrpSpPr>
            <p:cNvPr id="13" name="Group 60"/>
            <p:cNvGrpSpPr>
              <a:grpSpLocks/>
            </p:cNvGrpSpPr>
            <p:nvPr/>
          </p:nvGrpSpPr>
          <p:grpSpPr bwMode="auto">
            <a:xfrm flipH="1" flipV="1">
              <a:off x="4545" y="879"/>
              <a:ext cx="152" cy="513"/>
              <a:chOff x="2776" y="1167"/>
              <a:chExt cx="152" cy="513"/>
            </a:xfrm>
          </p:grpSpPr>
          <p:sp>
            <p:nvSpPr>
              <p:cNvPr id="239677" name="Line 61"/>
              <p:cNvSpPr>
                <a:spLocks noChangeAspect="1" noChangeShapeType="1"/>
              </p:cNvSpPr>
              <p:nvPr/>
            </p:nvSpPr>
            <p:spPr bwMode="auto">
              <a:xfrm rot="1855532" flipH="1" flipV="1">
                <a:off x="2828" y="1264"/>
                <a:ext cx="1" cy="88"/>
              </a:xfrm>
              <a:prstGeom prst="line">
                <a:avLst/>
              </a:prstGeom>
              <a:noFill/>
              <a:ln w="22225">
                <a:solidFill>
                  <a:schemeClr val="tx1"/>
                </a:solidFill>
                <a:round/>
                <a:headEnd/>
                <a:tailEnd type="arrow" w="med" len="med"/>
              </a:ln>
              <a:effectLst/>
            </p:spPr>
            <p:txBody>
              <a:bodyPr/>
              <a:lstStyle/>
              <a:p>
                <a:endParaRPr lang="en-US"/>
              </a:p>
            </p:txBody>
          </p:sp>
          <p:sp>
            <p:nvSpPr>
              <p:cNvPr id="239678" name="Freeform 62"/>
              <p:cNvSpPr>
                <a:spLocks/>
              </p:cNvSpPr>
              <p:nvPr/>
            </p:nvSpPr>
            <p:spPr bwMode="auto">
              <a:xfrm>
                <a:off x="2776" y="1167"/>
                <a:ext cx="152" cy="513"/>
              </a:xfrm>
              <a:custGeom>
                <a:avLst/>
                <a:gdLst/>
                <a:ahLst/>
                <a:cxnLst>
                  <a:cxn ang="0">
                    <a:pos x="152" y="513"/>
                  </a:cxn>
                  <a:cxn ang="0">
                    <a:pos x="38" y="371"/>
                  </a:cxn>
                  <a:cxn ang="0">
                    <a:pos x="19" y="212"/>
                  </a:cxn>
                  <a:cxn ang="0">
                    <a:pos x="152" y="0"/>
                  </a:cxn>
                </a:cxnLst>
                <a:rect l="0" t="0" r="r" b="b"/>
                <a:pathLst>
                  <a:path w="152" h="513">
                    <a:moveTo>
                      <a:pt x="152" y="513"/>
                    </a:moveTo>
                    <a:cubicBezTo>
                      <a:pt x="106" y="467"/>
                      <a:pt x="60" y="421"/>
                      <a:pt x="38" y="371"/>
                    </a:cubicBezTo>
                    <a:cubicBezTo>
                      <a:pt x="16" y="321"/>
                      <a:pt x="0" y="274"/>
                      <a:pt x="19" y="212"/>
                    </a:cubicBezTo>
                    <a:cubicBezTo>
                      <a:pt x="38" y="150"/>
                      <a:pt x="95" y="75"/>
                      <a:pt x="152" y="0"/>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grpSp>
          <p:nvGrpSpPr>
            <p:cNvPr id="14" name="Group 63"/>
            <p:cNvGrpSpPr>
              <a:grpSpLocks/>
            </p:cNvGrpSpPr>
            <p:nvPr/>
          </p:nvGrpSpPr>
          <p:grpSpPr bwMode="auto">
            <a:xfrm>
              <a:off x="4538" y="1397"/>
              <a:ext cx="764" cy="543"/>
              <a:chOff x="3696" y="1680"/>
              <a:chExt cx="764" cy="543"/>
            </a:xfrm>
          </p:grpSpPr>
          <p:sp>
            <p:nvSpPr>
              <p:cNvPr id="239680" name="Line 64"/>
              <p:cNvSpPr>
                <a:spLocks noChangeAspect="1" noChangeShapeType="1"/>
              </p:cNvSpPr>
              <p:nvPr/>
            </p:nvSpPr>
            <p:spPr bwMode="auto">
              <a:xfrm rot="4334049">
                <a:off x="3989" y="2107"/>
                <a:ext cx="1" cy="88"/>
              </a:xfrm>
              <a:prstGeom prst="line">
                <a:avLst/>
              </a:prstGeom>
              <a:noFill/>
              <a:ln w="22225">
                <a:solidFill>
                  <a:schemeClr val="tx1"/>
                </a:solidFill>
                <a:round/>
                <a:headEnd/>
                <a:tailEnd type="arrow" w="med" len="med"/>
              </a:ln>
              <a:effectLst/>
            </p:spPr>
            <p:txBody>
              <a:bodyPr/>
              <a:lstStyle/>
              <a:p>
                <a:endParaRPr lang="en-US"/>
              </a:p>
            </p:txBody>
          </p:sp>
          <p:sp>
            <p:nvSpPr>
              <p:cNvPr id="239681" name="Freeform 65"/>
              <p:cNvSpPr>
                <a:spLocks/>
              </p:cNvSpPr>
              <p:nvPr/>
            </p:nvSpPr>
            <p:spPr bwMode="auto">
              <a:xfrm>
                <a:off x="3696" y="1680"/>
                <a:ext cx="764" cy="543"/>
              </a:xfrm>
              <a:custGeom>
                <a:avLst/>
                <a:gdLst/>
                <a:ahLst/>
                <a:cxnLst>
                  <a:cxn ang="0">
                    <a:pos x="753" y="0"/>
                  </a:cxn>
                  <a:cxn ang="0">
                    <a:pos x="764" y="14"/>
                  </a:cxn>
                  <a:cxn ang="0">
                    <a:pos x="485" y="380"/>
                  </a:cxn>
                  <a:cxn ang="0">
                    <a:pos x="0" y="543"/>
                  </a:cxn>
                </a:cxnLst>
                <a:rect l="0" t="0" r="r" b="b"/>
                <a:pathLst>
                  <a:path w="764" h="543">
                    <a:moveTo>
                      <a:pt x="753" y="0"/>
                    </a:moveTo>
                    <a:lnTo>
                      <a:pt x="764" y="14"/>
                    </a:lnTo>
                    <a:cubicBezTo>
                      <a:pt x="719" y="77"/>
                      <a:pt x="612" y="292"/>
                      <a:pt x="485" y="380"/>
                    </a:cubicBezTo>
                    <a:cubicBezTo>
                      <a:pt x="358" y="468"/>
                      <a:pt x="179" y="505"/>
                      <a:pt x="0" y="54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grpSp>
          <p:nvGrpSpPr>
            <p:cNvPr id="15" name="Group 66"/>
            <p:cNvGrpSpPr>
              <a:grpSpLocks/>
            </p:cNvGrpSpPr>
            <p:nvPr/>
          </p:nvGrpSpPr>
          <p:grpSpPr bwMode="auto">
            <a:xfrm>
              <a:off x="4559" y="882"/>
              <a:ext cx="764" cy="543"/>
              <a:chOff x="3726" y="1170"/>
              <a:chExt cx="764" cy="543"/>
            </a:xfrm>
          </p:grpSpPr>
          <p:sp>
            <p:nvSpPr>
              <p:cNvPr id="239683" name="Line 67"/>
              <p:cNvSpPr>
                <a:spLocks noChangeAspect="1" noChangeShapeType="1"/>
              </p:cNvSpPr>
              <p:nvPr/>
            </p:nvSpPr>
            <p:spPr bwMode="auto">
              <a:xfrm rot="19202490" flipH="1">
                <a:off x="4304" y="1379"/>
                <a:ext cx="1" cy="88"/>
              </a:xfrm>
              <a:prstGeom prst="line">
                <a:avLst/>
              </a:prstGeom>
              <a:noFill/>
              <a:ln w="22225">
                <a:solidFill>
                  <a:schemeClr val="tx1"/>
                </a:solidFill>
                <a:round/>
                <a:headEnd/>
                <a:tailEnd type="arrow" w="med" len="med"/>
              </a:ln>
              <a:effectLst/>
            </p:spPr>
            <p:txBody>
              <a:bodyPr/>
              <a:lstStyle/>
              <a:p>
                <a:endParaRPr lang="en-US"/>
              </a:p>
            </p:txBody>
          </p:sp>
          <p:sp>
            <p:nvSpPr>
              <p:cNvPr id="239684" name="Freeform 68"/>
              <p:cNvSpPr>
                <a:spLocks/>
              </p:cNvSpPr>
              <p:nvPr/>
            </p:nvSpPr>
            <p:spPr bwMode="auto">
              <a:xfrm rot="10800000" flipH="1">
                <a:off x="3726" y="1170"/>
                <a:ext cx="764" cy="543"/>
              </a:xfrm>
              <a:custGeom>
                <a:avLst/>
                <a:gdLst/>
                <a:ahLst/>
                <a:cxnLst>
                  <a:cxn ang="0">
                    <a:pos x="753" y="0"/>
                  </a:cxn>
                  <a:cxn ang="0">
                    <a:pos x="764" y="14"/>
                  </a:cxn>
                  <a:cxn ang="0">
                    <a:pos x="485" y="380"/>
                  </a:cxn>
                  <a:cxn ang="0">
                    <a:pos x="0" y="543"/>
                  </a:cxn>
                </a:cxnLst>
                <a:rect l="0" t="0" r="r" b="b"/>
                <a:pathLst>
                  <a:path w="764" h="543">
                    <a:moveTo>
                      <a:pt x="753" y="0"/>
                    </a:moveTo>
                    <a:lnTo>
                      <a:pt x="764" y="14"/>
                    </a:lnTo>
                    <a:cubicBezTo>
                      <a:pt x="719" y="77"/>
                      <a:pt x="612" y="292"/>
                      <a:pt x="485" y="380"/>
                    </a:cubicBezTo>
                    <a:cubicBezTo>
                      <a:pt x="358" y="468"/>
                      <a:pt x="179" y="505"/>
                      <a:pt x="0" y="54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sp>
          <p:nvSpPr>
            <p:cNvPr id="239685" name="Text Box 69"/>
            <p:cNvSpPr txBox="1">
              <a:spLocks noChangeArrowheads="1"/>
            </p:cNvSpPr>
            <p:nvPr/>
          </p:nvSpPr>
          <p:spPr bwMode="auto">
            <a:xfrm>
              <a:off x="4537" y="1920"/>
              <a:ext cx="187" cy="212"/>
            </a:xfrm>
            <a:prstGeom prst="rect">
              <a:avLst/>
            </a:prstGeom>
            <a:noFill/>
            <a:ln w="12700">
              <a:noFill/>
              <a:miter lim="800000"/>
              <a:headEnd/>
              <a:tailEnd/>
            </a:ln>
            <a:effectLst/>
          </p:spPr>
          <p:txBody>
            <a:bodyPr wrap="none">
              <a:spAutoFit/>
            </a:bodyPr>
            <a:lstStyle/>
            <a:p>
              <a:pPr algn="l"/>
              <a:r>
                <a:rPr lang="en-US" sz="1600" b="1">
                  <a:solidFill>
                    <a:srgbClr val="FF0000"/>
                  </a:solidFill>
                </a:rPr>
                <a:t>6</a:t>
              </a:r>
            </a:p>
          </p:txBody>
        </p:sp>
        <p:sp>
          <p:nvSpPr>
            <p:cNvPr id="239686" name="Text Box 70"/>
            <p:cNvSpPr txBox="1">
              <a:spLocks noChangeArrowheads="1"/>
            </p:cNvSpPr>
            <p:nvPr/>
          </p:nvSpPr>
          <p:spPr bwMode="auto">
            <a:xfrm>
              <a:off x="5337" y="1300"/>
              <a:ext cx="187" cy="212"/>
            </a:xfrm>
            <a:prstGeom prst="rect">
              <a:avLst/>
            </a:prstGeom>
            <a:noFill/>
            <a:ln w="12700">
              <a:noFill/>
              <a:miter lim="800000"/>
              <a:headEnd/>
              <a:tailEnd/>
            </a:ln>
            <a:effectLst/>
          </p:spPr>
          <p:txBody>
            <a:bodyPr wrap="none">
              <a:spAutoFit/>
            </a:bodyPr>
            <a:lstStyle/>
            <a:p>
              <a:pPr algn="l"/>
              <a:r>
                <a:rPr lang="en-US" sz="1600" b="1">
                  <a:solidFill>
                    <a:srgbClr val="FF0000"/>
                  </a:solidFill>
                </a:rPr>
                <a:t>5</a:t>
              </a:r>
            </a:p>
          </p:txBody>
        </p:sp>
        <p:sp>
          <p:nvSpPr>
            <p:cNvPr id="239687" name="Oval 71"/>
            <p:cNvSpPr>
              <a:spLocks noChangeAspect="1" noChangeArrowheads="1"/>
            </p:cNvSpPr>
            <p:nvPr/>
          </p:nvSpPr>
          <p:spPr bwMode="auto">
            <a:xfrm>
              <a:off x="3713" y="1344"/>
              <a:ext cx="120" cy="120"/>
            </a:xfrm>
            <a:prstGeom prst="ellipse">
              <a:avLst/>
            </a:prstGeom>
            <a:solidFill>
              <a:srgbClr val="FF0000"/>
            </a:solidFill>
            <a:ln w="12700">
              <a:noFill/>
              <a:round/>
              <a:headEnd/>
              <a:tailEnd/>
            </a:ln>
            <a:effectLst/>
          </p:spPr>
          <p:txBody>
            <a:bodyPr wrap="none" anchor="ctr"/>
            <a:lstStyle/>
            <a:p>
              <a:endParaRPr lang="en-US"/>
            </a:p>
          </p:txBody>
        </p:sp>
        <p:sp>
          <p:nvSpPr>
            <p:cNvPr id="239688" name="Oval 72"/>
            <p:cNvSpPr>
              <a:spLocks noChangeAspect="1" noChangeArrowheads="1"/>
            </p:cNvSpPr>
            <p:nvPr/>
          </p:nvSpPr>
          <p:spPr bwMode="auto">
            <a:xfrm>
              <a:off x="3713" y="1872"/>
              <a:ext cx="120" cy="120"/>
            </a:xfrm>
            <a:prstGeom prst="ellipse">
              <a:avLst/>
            </a:prstGeom>
            <a:solidFill>
              <a:srgbClr val="0000FF"/>
            </a:solidFill>
            <a:ln w="12700">
              <a:solidFill>
                <a:srgbClr val="0000FF"/>
              </a:solidFill>
              <a:round/>
              <a:headEnd/>
              <a:tailEnd/>
            </a:ln>
            <a:effectLst/>
          </p:spPr>
          <p:txBody>
            <a:bodyPr wrap="none" anchor="ctr"/>
            <a:lstStyle/>
            <a:p>
              <a:endParaRPr lang="en-US"/>
            </a:p>
          </p:txBody>
        </p:sp>
      </p:grpSp>
      <p:grpSp>
        <p:nvGrpSpPr>
          <p:cNvPr id="123" name="Group 122"/>
          <p:cNvGrpSpPr/>
          <p:nvPr/>
        </p:nvGrpSpPr>
        <p:grpSpPr>
          <a:xfrm>
            <a:off x="4295775" y="2955925"/>
            <a:ext cx="4057650" cy="2778125"/>
            <a:chOff x="4295775" y="2955925"/>
            <a:chExt cx="4057650" cy="2778125"/>
          </a:xfrm>
        </p:grpSpPr>
        <p:sp>
          <p:nvSpPr>
            <p:cNvPr id="239619" name="Oval 3"/>
            <p:cNvSpPr>
              <a:spLocks noChangeAspect="1" noChangeArrowheads="1"/>
            </p:cNvSpPr>
            <p:nvPr/>
          </p:nvSpPr>
          <p:spPr bwMode="auto">
            <a:xfrm>
              <a:off x="7804150" y="3675062"/>
              <a:ext cx="136525" cy="136525"/>
            </a:xfrm>
            <a:prstGeom prst="ellipse">
              <a:avLst/>
            </a:prstGeom>
            <a:solidFill>
              <a:srgbClr val="0000FF"/>
            </a:solidFill>
            <a:ln w="12700">
              <a:noFill/>
              <a:round/>
              <a:headEnd/>
              <a:tailEnd/>
            </a:ln>
            <a:effectLst/>
          </p:spPr>
          <p:txBody>
            <a:bodyPr wrap="none" anchor="ctr"/>
            <a:lstStyle/>
            <a:p>
              <a:endParaRPr lang="en-US"/>
            </a:p>
          </p:txBody>
        </p:sp>
        <p:sp>
          <p:nvSpPr>
            <p:cNvPr id="239620" name="Rectangle 4"/>
            <p:cNvSpPr>
              <a:spLocks noChangeAspect="1" noChangeArrowheads="1"/>
            </p:cNvSpPr>
            <p:nvPr/>
          </p:nvSpPr>
          <p:spPr bwMode="auto">
            <a:xfrm>
              <a:off x="7739063" y="2955925"/>
              <a:ext cx="258762" cy="2233612"/>
            </a:xfrm>
            <a:prstGeom prst="rect">
              <a:avLst/>
            </a:prstGeom>
            <a:noFill/>
            <a:ln w="28575">
              <a:solidFill>
                <a:schemeClr val="accent1"/>
              </a:solidFill>
              <a:miter lim="800000"/>
              <a:headEnd/>
              <a:tailEnd/>
            </a:ln>
            <a:effectLst/>
          </p:spPr>
          <p:txBody>
            <a:bodyPr wrap="none" anchor="ctr"/>
            <a:lstStyle/>
            <a:p>
              <a:endParaRPr lang="en-US"/>
            </a:p>
          </p:txBody>
        </p:sp>
        <p:sp>
          <p:nvSpPr>
            <p:cNvPr id="239621" name="Oval 5"/>
            <p:cNvSpPr>
              <a:spLocks noChangeAspect="1" noChangeArrowheads="1"/>
            </p:cNvSpPr>
            <p:nvPr/>
          </p:nvSpPr>
          <p:spPr bwMode="auto">
            <a:xfrm>
              <a:off x="7804150" y="4657725"/>
              <a:ext cx="136525" cy="136525"/>
            </a:xfrm>
            <a:prstGeom prst="ellipse">
              <a:avLst/>
            </a:prstGeom>
            <a:noFill/>
            <a:ln w="12700">
              <a:noFill/>
              <a:round/>
              <a:headEnd/>
              <a:tailEnd/>
            </a:ln>
            <a:effectLst/>
          </p:spPr>
          <p:txBody>
            <a:bodyPr wrap="none" anchor="ctr"/>
            <a:lstStyle/>
            <a:p>
              <a:endParaRPr lang="en-US"/>
            </a:p>
          </p:txBody>
        </p:sp>
        <p:sp>
          <p:nvSpPr>
            <p:cNvPr id="239622" name="Oval 6"/>
            <p:cNvSpPr>
              <a:spLocks noChangeAspect="1" noChangeArrowheads="1"/>
            </p:cNvSpPr>
            <p:nvPr/>
          </p:nvSpPr>
          <p:spPr bwMode="auto">
            <a:xfrm>
              <a:off x="7804150" y="3021012"/>
              <a:ext cx="136525" cy="136525"/>
            </a:xfrm>
            <a:prstGeom prst="ellipse">
              <a:avLst/>
            </a:prstGeom>
            <a:solidFill>
              <a:srgbClr val="0000FF"/>
            </a:solidFill>
            <a:ln w="12700">
              <a:noFill/>
              <a:round/>
              <a:headEnd/>
              <a:tailEnd/>
            </a:ln>
            <a:effectLst/>
          </p:spPr>
          <p:txBody>
            <a:bodyPr wrap="none" anchor="ctr"/>
            <a:lstStyle/>
            <a:p>
              <a:endParaRPr lang="en-US"/>
            </a:p>
          </p:txBody>
        </p:sp>
        <p:sp>
          <p:nvSpPr>
            <p:cNvPr id="239623" name="Oval 7"/>
            <p:cNvSpPr>
              <a:spLocks noChangeAspect="1" noChangeArrowheads="1"/>
            </p:cNvSpPr>
            <p:nvPr/>
          </p:nvSpPr>
          <p:spPr bwMode="auto">
            <a:xfrm>
              <a:off x="7804150" y="3348037"/>
              <a:ext cx="136525" cy="136525"/>
            </a:xfrm>
            <a:prstGeom prst="ellipse">
              <a:avLst/>
            </a:prstGeom>
            <a:noFill/>
            <a:ln w="12700">
              <a:noFill/>
              <a:round/>
              <a:headEnd/>
              <a:tailEnd/>
            </a:ln>
            <a:effectLst/>
          </p:spPr>
          <p:txBody>
            <a:bodyPr wrap="none" anchor="ctr"/>
            <a:lstStyle/>
            <a:p>
              <a:endParaRPr lang="en-US"/>
            </a:p>
          </p:txBody>
        </p:sp>
        <p:sp>
          <p:nvSpPr>
            <p:cNvPr id="239624" name="Oval 8"/>
            <p:cNvSpPr>
              <a:spLocks noChangeAspect="1" noChangeArrowheads="1"/>
            </p:cNvSpPr>
            <p:nvPr/>
          </p:nvSpPr>
          <p:spPr bwMode="auto">
            <a:xfrm>
              <a:off x="7804150" y="4003675"/>
              <a:ext cx="136525" cy="136525"/>
            </a:xfrm>
            <a:prstGeom prst="ellipse">
              <a:avLst/>
            </a:prstGeom>
            <a:solidFill>
              <a:srgbClr val="FF0000"/>
            </a:solidFill>
            <a:ln w="12700">
              <a:noFill/>
              <a:round/>
              <a:headEnd/>
              <a:tailEnd/>
            </a:ln>
            <a:effectLst/>
          </p:spPr>
          <p:txBody>
            <a:bodyPr wrap="none" anchor="ctr"/>
            <a:lstStyle/>
            <a:p>
              <a:endParaRPr lang="en-US"/>
            </a:p>
          </p:txBody>
        </p:sp>
        <p:sp>
          <p:nvSpPr>
            <p:cNvPr id="239625" name="Oval 9"/>
            <p:cNvSpPr>
              <a:spLocks noChangeAspect="1" noChangeArrowheads="1"/>
            </p:cNvSpPr>
            <p:nvPr/>
          </p:nvSpPr>
          <p:spPr bwMode="auto">
            <a:xfrm>
              <a:off x="7804150" y="4330700"/>
              <a:ext cx="136525" cy="136525"/>
            </a:xfrm>
            <a:prstGeom prst="ellipse">
              <a:avLst/>
            </a:prstGeom>
            <a:noFill/>
            <a:ln w="12700">
              <a:noFill/>
              <a:round/>
              <a:headEnd/>
              <a:tailEnd/>
            </a:ln>
            <a:effectLst/>
          </p:spPr>
          <p:txBody>
            <a:bodyPr wrap="none" anchor="ctr"/>
            <a:lstStyle/>
            <a:p>
              <a:endParaRPr lang="en-US"/>
            </a:p>
          </p:txBody>
        </p:sp>
        <p:sp>
          <p:nvSpPr>
            <p:cNvPr id="239626" name="Oval 10"/>
            <p:cNvSpPr>
              <a:spLocks noChangeAspect="1" noChangeArrowheads="1"/>
            </p:cNvSpPr>
            <p:nvPr/>
          </p:nvSpPr>
          <p:spPr bwMode="auto">
            <a:xfrm>
              <a:off x="7804150" y="4986337"/>
              <a:ext cx="136525" cy="136525"/>
            </a:xfrm>
            <a:prstGeom prst="ellipse">
              <a:avLst/>
            </a:prstGeom>
            <a:noFill/>
            <a:ln w="12700">
              <a:noFill/>
              <a:round/>
              <a:headEnd/>
              <a:tailEnd/>
            </a:ln>
            <a:effectLst/>
          </p:spPr>
          <p:txBody>
            <a:bodyPr wrap="none" anchor="ctr"/>
            <a:lstStyle/>
            <a:p>
              <a:endParaRPr lang="en-US"/>
            </a:p>
          </p:txBody>
        </p:sp>
        <p:sp>
          <p:nvSpPr>
            <p:cNvPr id="239627" name="Rectangle 11"/>
            <p:cNvSpPr>
              <a:spLocks noChangeAspect="1" noChangeArrowheads="1"/>
            </p:cNvSpPr>
            <p:nvPr/>
          </p:nvSpPr>
          <p:spPr bwMode="auto">
            <a:xfrm>
              <a:off x="6746875" y="2955925"/>
              <a:ext cx="258763" cy="2233612"/>
            </a:xfrm>
            <a:prstGeom prst="rect">
              <a:avLst/>
            </a:prstGeom>
            <a:noFill/>
            <a:ln w="28575">
              <a:solidFill>
                <a:schemeClr val="accent1"/>
              </a:solidFill>
              <a:miter lim="800000"/>
              <a:headEnd/>
              <a:tailEnd/>
            </a:ln>
            <a:effectLst/>
          </p:spPr>
          <p:txBody>
            <a:bodyPr wrap="none" anchor="ctr"/>
            <a:lstStyle/>
            <a:p>
              <a:endParaRPr lang="en-US"/>
            </a:p>
          </p:txBody>
        </p:sp>
        <p:sp>
          <p:nvSpPr>
            <p:cNvPr id="239628" name="Text Box 12"/>
            <p:cNvSpPr txBox="1">
              <a:spLocks noChangeArrowheads="1"/>
            </p:cNvSpPr>
            <p:nvPr/>
          </p:nvSpPr>
          <p:spPr bwMode="auto">
            <a:xfrm>
              <a:off x="6696075" y="5214937"/>
              <a:ext cx="361950" cy="519113"/>
            </a:xfrm>
            <a:prstGeom prst="rect">
              <a:avLst/>
            </a:prstGeom>
            <a:noFill/>
            <a:ln w="12700">
              <a:noFill/>
              <a:miter lim="800000"/>
              <a:headEnd/>
              <a:tailEnd/>
            </a:ln>
            <a:effectLst/>
          </p:spPr>
          <p:txBody>
            <a:bodyPr wrap="none">
              <a:spAutoFit/>
            </a:bodyPr>
            <a:lstStyle/>
            <a:p>
              <a:pPr algn="l"/>
              <a:r>
                <a:rPr lang="en-US" sz="2800" b="1">
                  <a:solidFill>
                    <a:srgbClr val="FF0000"/>
                  </a:solidFill>
                  <a:latin typeface="Times" charset="0"/>
                </a:rPr>
                <a:t>x</a:t>
              </a:r>
              <a:endParaRPr lang="en-US" sz="2800">
                <a:solidFill>
                  <a:srgbClr val="FF0000"/>
                </a:solidFill>
                <a:latin typeface="Times" charset="0"/>
              </a:endParaRPr>
            </a:p>
          </p:txBody>
        </p:sp>
        <p:sp>
          <p:nvSpPr>
            <p:cNvPr id="239629" name="Text Box 13"/>
            <p:cNvSpPr txBox="1">
              <a:spLocks noChangeArrowheads="1"/>
            </p:cNvSpPr>
            <p:nvPr/>
          </p:nvSpPr>
          <p:spPr bwMode="auto">
            <a:xfrm>
              <a:off x="7572375" y="5214937"/>
              <a:ext cx="781050" cy="519113"/>
            </a:xfrm>
            <a:prstGeom prst="rect">
              <a:avLst/>
            </a:prstGeom>
            <a:noFill/>
            <a:ln w="12700">
              <a:noFill/>
              <a:miter lim="800000"/>
              <a:headEnd/>
              <a:tailEnd/>
            </a:ln>
            <a:effectLst/>
          </p:spPr>
          <p:txBody>
            <a:bodyPr wrap="none">
              <a:spAutoFit/>
            </a:bodyPr>
            <a:lstStyle/>
            <a:p>
              <a:pPr algn="l"/>
              <a:r>
                <a:rPr lang="en-US" sz="2800" b="1">
                  <a:solidFill>
                    <a:srgbClr val="FF0000"/>
                  </a:solidFill>
                  <a:latin typeface="Times" charset="0"/>
                </a:rPr>
                <a:t>A</a:t>
              </a:r>
              <a:r>
                <a:rPr lang="en-US" sz="3200" baseline="30000">
                  <a:solidFill>
                    <a:srgbClr val="FF0000"/>
                  </a:solidFill>
                  <a:latin typeface="Times" charset="0"/>
                </a:rPr>
                <a:t>T</a:t>
              </a:r>
              <a:r>
                <a:rPr lang="en-US" sz="2800" b="1">
                  <a:solidFill>
                    <a:srgbClr val="FF0000"/>
                  </a:solidFill>
                  <a:latin typeface="Times" charset="0"/>
                </a:rPr>
                <a:t>x</a:t>
              </a:r>
              <a:endParaRPr lang="en-US" sz="2800">
                <a:solidFill>
                  <a:srgbClr val="FF0000"/>
                </a:solidFill>
                <a:latin typeface="Times" charset="0"/>
              </a:endParaRPr>
            </a:p>
          </p:txBody>
        </p:sp>
        <p:grpSp>
          <p:nvGrpSpPr>
            <p:cNvPr id="2" name="Group 14"/>
            <p:cNvGrpSpPr>
              <a:grpSpLocks/>
            </p:cNvGrpSpPr>
            <p:nvPr/>
          </p:nvGrpSpPr>
          <p:grpSpPr bwMode="auto">
            <a:xfrm>
              <a:off x="6811963" y="3021012"/>
              <a:ext cx="136525" cy="2101850"/>
              <a:chOff x="2017" y="814"/>
              <a:chExt cx="86" cy="1324"/>
            </a:xfrm>
          </p:grpSpPr>
          <p:sp>
            <p:nvSpPr>
              <p:cNvPr id="239631" name="Oval 15"/>
              <p:cNvSpPr>
                <a:spLocks noChangeAspect="1" noChangeArrowheads="1"/>
              </p:cNvSpPr>
              <p:nvPr/>
            </p:nvSpPr>
            <p:spPr bwMode="auto">
              <a:xfrm>
                <a:off x="2017" y="1226"/>
                <a:ext cx="86" cy="86"/>
              </a:xfrm>
              <a:prstGeom prst="ellipse">
                <a:avLst/>
              </a:prstGeom>
              <a:noFill/>
              <a:ln w="12700">
                <a:noFill/>
                <a:round/>
                <a:headEnd/>
                <a:tailEnd/>
              </a:ln>
              <a:effectLst/>
            </p:spPr>
            <p:txBody>
              <a:bodyPr wrap="none" anchor="ctr"/>
              <a:lstStyle/>
              <a:p>
                <a:endParaRPr lang="en-US"/>
              </a:p>
            </p:txBody>
          </p:sp>
          <p:sp>
            <p:nvSpPr>
              <p:cNvPr id="239632" name="Oval 16"/>
              <p:cNvSpPr>
                <a:spLocks noChangeAspect="1" noChangeArrowheads="1"/>
              </p:cNvSpPr>
              <p:nvPr/>
            </p:nvSpPr>
            <p:spPr bwMode="auto">
              <a:xfrm>
                <a:off x="2017" y="1845"/>
                <a:ext cx="86" cy="86"/>
              </a:xfrm>
              <a:prstGeom prst="ellipse">
                <a:avLst/>
              </a:prstGeom>
              <a:noFill/>
              <a:ln w="12700">
                <a:noFill/>
                <a:round/>
                <a:headEnd/>
                <a:tailEnd/>
              </a:ln>
              <a:effectLst/>
            </p:spPr>
            <p:txBody>
              <a:bodyPr wrap="none" anchor="ctr"/>
              <a:lstStyle/>
              <a:p>
                <a:endParaRPr lang="en-US"/>
              </a:p>
            </p:txBody>
          </p:sp>
          <p:sp>
            <p:nvSpPr>
              <p:cNvPr id="239633" name="Oval 17"/>
              <p:cNvSpPr>
                <a:spLocks noChangeAspect="1" noChangeArrowheads="1"/>
              </p:cNvSpPr>
              <p:nvPr/>
            </p:nvSpPr>
            <p:spPr bwMode="auto">
              <a:xfrm>
                <a:off x="2017" y="814"/>
                <a:ext cx="86" cy="86"/>
              </a:xfrm>
              <a:prstGeom prst="ellipse">
                <a:avLst/>
              </a:prstGeom>
              <a:noFill/>
              <a:ln w="12700">
                <a:noFill/>
                <a:round/>
                <a:headEnd/>
                <a:tailEnd/>
              </a:ln>
              <a:effectLst/>
            </p:spPr>
            <p:txBody>
              <a:bodyPr wrap="none" anchor="ctr"/>
              <a:lstStyle/>
              <a:p>
                <a:endParaRPr lang="en-US"/>
              </a:p>
            </p:txBody>
          </p:sp>
          <p:sp>
            <p:nvSpPr>
              <p:cNvPr id="239634" name="Oval 18"/>
              <p:cNvSpPr>
                <a:spLocks noChangeAspect="1" noChangeArrowheads="1"/>
              </p:cNvSpPr>
              <p:nvPr/>
            </p:nvSpPr>
            <p:spPr bwMode="auto">
              <a:xfrm>
                <a:off x="2017" y="1020"/>
                <a:ext cx="86" cy="86"/>
              </a:xfrm>
              <a:prstGeom prst="ellipse">
                <a:avLst/>
              </a:prstGeom>
              <a:noFill/>
              <a:ln w="12700">
                <a:noFill/>
                <a:round/>
                <a:headEnd/>
                <a:tailEnd/>
              </a:ln>
              <a:effectLst/>
            </p:spPr>
            <p:txBody>
              <a:bodyPr wrap="none" anchor="ctr"/>
              <a:lstStyle/>
              <a:p>
                <a:endParaRPr lang="en-US"/>
              </a:p>
            </p:txBody>
          </p:sp>
          <p:sp>
            <p:nvSpPr>
              <p:cNvPr id="239635" name="Oval 19"/>
              <p:cNvSpPr>
                <a:spLocks noChangeAspect="1" noChangeArrowheads="1"/>
              </p:cNvSpPr>
              <p:nvPr/>
            </p:nvSpPr>
            <p:spPr bwMode="auto">
              <a:xfrm>
                <a:off x="2017" y="1433"/>
                <a:ext cx="86" cy="86"/>
              </a:xfrm>
              <a:prstGeom prst="ellipse">
                <a:avLst/>
              </a:prstGeom>
              <a:solidFill>
                <a:srgbClr val="FF0000"/>
              </a:solidFill>
              <a:ln w="12700">
                <a:noFill/>
                <a:round/>
                <a:headEnd/>
                <a:tailEnd/>
              </a:ln>
              <a:effectLst/>
            </p:spPr>
            <p:txBody>
              <a:bodyPr wrap="none" anchor="ctr"/>
              <a:lstStyle/>
              <a:p>
                <a:endParaRPr lang="en-US"/>
              </a:p>
            </p:txBody>
          </p:sp>
          <p:sp>
            <p:nvSpPr>
              <p:cNvPr id="239636" name="Oval 20"/>
              <p:cNvSpPr>
                <a:spLocks noChangeAspect="1" noChangeArrowheads="1"/>
              </p:cNvSpPr>
              <p:nvPr/>
            </p:nvSpPr>
            <p:spPr bwMode="auto">
              <a:xfrm>
                <a:off x="2017" y="1639"/>
                <a:ext cx="86" cy="86"/>
              </a:xfrm>
              <a:prstGeom prst="ellipse">
                <a:avLst/>
              </a:prstGeom>
              <a:noFill/>
              <a:ln w="12700">
                <a:noFill/>
                <a:round/>
                <a:headEnd/>
                <a:tailEnd/>
              </a:ln>
              <a:effectLst/>
            </p:spPr>
            <p:txBody>
              <a:bodyPr wrap="none" anchor="ctr"/>
              <a:lstStyle/>
              <a:p>
                <a:endParaRPr lang="en-US"/>
              </a:p>
            </p:txBody>
          </p:sp>
          <p:sp>
            <p:nvSpPr>
              <p:cNvPr id="239637" name="Oval 21"/>
              <p:cNvSpPr>
                <a:spLocks noChangeAspect="1" noChangeArrowheads="1"/>
              </p:cNvSpPr>
              <p:nvPr/>
            </p:nvSpPr>
            <p:spPr bwMode="auto">
              <a:xfrm>
                <a:off x="2017" y="2052"/>
                <a:ext cx="86" cy="86"/>
              </a:xfrm>
              <a:prstGeom prst="ellipse">
                <a:avLst/>
              </a:prstGeom>
              <a:noFill/>
              <a:ln w="12700">
                <a:noFill/>
                <a:round/>
                <a:headEnd/>
                <a:tailEnd/>
              </a:ln>
              <a:effectLst/>
            </p:spPr>
            <p:txBody>
              <a:bodyPr wrap="none" anchor="ctr"/>
              <a:lstStyle/>
              <a:p>
                <a:endParaRPr lang="en-US"/>
              </a:p>
            </p:txBody>
          </p:sp>
        </p:grpSp>
        <p:grpSp>
          <p:nvGrpSpPr>
            <p:cNvPr id="16" name="Group 73"/>
            <p:cNvGrpSpPr>
              <a:grpSpLocks/>
            </p:cNvGrpSpPr>
            <p:nvPr/>
          </p:nvGrpSpPr>
          <p:grpSpPr bwMode="auto">
            <a:xfrm>
              <a:off x="4295775" y="2955925"/>
              <a:ext cx="2230438" cy="2233612"/>
              <a:chOff x="432" y="773"/>
              <a:chExt cx="1405" cy="1407"/>
            </a:xfrm>
          </p:grpSpPr>
          <p:sp>
            <p:nvSpPr>
              <p:cNvPr id="239690" name="Oval 74"/>
              <p:cNvSpPr>
                <a:spLocks noChangeAspect="1" noChangeArrowheads="1"/>
              </p:cNvSpPr>
              <p:nvPr/>
            </p:nvSpPr>
            <p:spPr bwMode="auto">
              <a:xfrm>
                <a:off x="473" y="1226"/>
                <a:ext cx="86" cy="86"/>
              </a:xfrm>
              <a:prstGeom prst="ellipse">
                <a:avLst/>
              </a:prstGeom>
              <a:noFill/>
              <a:ln w="12700">
                <a:noFill/>
                <a:round/>
                <a:headEnd/>
                <a:tailEnd/>
              </a:ln>
              <a:effectLst/>
            </p:spPr>
            <p:txBody>
              <a:bodyPr wrap="none" anchor="ctr"/>
              <a:lstStyle/>
              <a:p>
                <a:endParaRPr lang="en-US"/>
              </a:p>
            </p:txBody>
          </p:sp>
          <p:sp>
            <p:nvSpPr>
              <p:cNvPr id="239691" name="Rectangle 75"/>
              <p:cNvSpPr>
                <a:spLocks noChangeAspect="1" noChangeArrowheads="1"/>
              </p:cNvSpPr>
              <p:nvPr/>
            </p:nvSpPr>
            <p:spPr bwMode="auto">
              <a:xfrm>
                <a:off x="432" y="773"/>
                <a:ext cx="1405" cy="1407"/>
              </a:xfrm>
              <a:prstGeom prst="rect">
                <a:avLst/>
              </a:prstGeom>
              <a:noFill/>
              <a:ln w="28575">
                <a:solidFill>
                  <a:schemeClr val="accent1"/>
                </a:solidFill>
                <a:miter lim="800000"/>
                <a:headEnd/>
                <a:tailEnd/>
              </a:ln>
              <a:effectLst/>
            </p:spPr>
            <p:txBody>
              <a:bodyPr wrap="none" anchor="ctr"/>
              <a:lstStyle/>
              <a:p>
                <a:endParaRPr lang="en-US"/>
              </a:p>
            </p:txBody>
          </p:sp>
          <p:sp>
            <p:nvSpPr>
              <p:cNvPr id="239692" name="Oval 76"/>
              <p:cNvSpPr>
                <a:spLocks noChangeAspect="1" noChangeArrowheads="1"/>
              </p:cNvSpPr>
              <p:nvPr/>
            </p:nvSpPr>
            <p:spPr bwMode="auto">
              <a:xfrm>
                <a:off x="473" y="1845"/>
                <a:ext cx="86" cy="86"/>
              </a:xfrm>
              <a:prstGeom prst="ellipse">
                <a:avLst/>
              </a:prstGeom>
              <a:noFill/>
              <a:ln w="12700">
                <a:noFill/>
                <a:round/>
                <a:headEnd/>
                <a:tailEnd/>
              </a:ln>
              <a:effectLst/>
            </p:spPr>
            <p:txBody>
              <a:bodyPr wrap="none" anchor="ctr"/>
              <a:lstStyle/>
              <a:p>
                <a:endParaRPr lang="en-US"/>
              </a:p>
            </p:txBody>
          </p:sp>
          <p:sp>
            <p:nvSpPr>
              <p:cNvPr id="239693" name="Oval 77"/>
              <p:cNvSpPr>
                <a:spLocks noChangeAspect="1" noChangeArrowheads="1"/>
              </p:cNvSpPr>
              <p:nvPr/>
            </p:nvSpPr>
            <p:spPr bwMode="auto">
              <a:xfrm>
                <a:off x="679" y="1845"/>
                <a:ext cx="86" cy="86"/>
              </a:xfrm>
              <a:prstGeom prst="ellipse">
                <a:avLst/>
              </a:prstGeom>
              <a:noFill/>
              <a:ln w="12700">
                <a:noFill/>
                <a:round/>
                <a:headEnd/>
                <a:tailEnd/>
              </a:ln>
              <a:effectLst/>
            </p:spPr>
            <p:txBody>
              <a:bodyPr wrap="none" anchor="ctr"/>
              <a:lstStyle/>
              <a:p>
                <a:endParaRPr lang="en-US"/>
              </a:p>
            </p:txBody>
          </p:sp>
          <p:sp>
            <p:nvSpPr>
              <p:cNvPr id="239694" name="Oval 78"/>
              <p:cNvSpPr>
                <a:spLocks noChangeAspect="1" noChangeArrowheads="1"/>
              </p:cNvSpPr>
              <p:nvPr/>
            </p:nvSpPr>
            <p:spPr bwMode="auto">
              <a:xfrm>
                <a:off x="885" y="1845"/>
                <a:ext cx="86" cy="86"/>
              </a:xfrm>
              <a:prstGeom prst="ellipse">
                <a:avLst/>
              </a:prstGeom>
              <a:solidFill>
                <a:schemeClr val="tx1"/>
              </a:solidFill>
              <a:ln w="12700">
                <a:noFill/>
                <a:round/>
                <a:headEnd/>
                <a:tailEnd/>
              </a:ln>
              <a:effectLst/>
            </p:spPr>
            <p:txBody>
              <a:bodyPr wrap="none" anchor="ctr"/>
              <a:lstStyle/>
              <a:p>
                <a:endParaRPr lang="en-US"/>
              </a:p>
            </p:txBody>
          </p:sp>
          <p:sp>
            <p:nvSpPr>
              <p:cNvPr id="239695" name="Oval 79"/>
              <p:cNvSpPr>
                <a:spLocks noChangeAspect="1" noChangeArrowheads="1"/>
              </p:cNvSpPr>
              <p:nvPr/>
            </p:nvSpPr>
            <p:spPr bwMode="auto">
              <a:xfrm>
                <a:off x="1092" y="1845"/>
                <a:ext cx="86" cy="86"/>
              </a:xfrm>
              <a:prstGeom prst="ellipse">
                <a:avLst/>
              </a:prstGeom>
              <a:noFill/>
              <a:ln w="12700">
                <a:noFill/>
                <a:round/>
                <a:headEnd/>
                <a:tailEnd/>
              </a:ln>
              <a:effectLst/>
            </p:spPr>
            <p:txBody>
              <a:bodyPr wrap="none" anchor="ctr"/>
              <a:lstStyle/>
              <a:p>
                <a:endParaRPr lang="en-US"/>
              </a:p>
            </p:txBody>
          </p:sp>
          <p:sp>
            <p:nvSpPr>
              <p:cNvPr id="239696" name="Oval 80"/>
              <p:cNvSpPr>
                <a:spLocks noChangeAspect="1" noChangeArrowheads="1"/>
              </p:cNvSpPr>
              <p:nvPr/>
            </p:nvSpPr>
            <p:spPr bwMode="auto">
              <a:xfrm>
                <a:off x="1298" y="1845"/>
                <a:ext cx="86" cy="86"/>
              </a:xfrm>
              <a:prstGeom prst="ellipse">
                <a:avLst/>
              </a:prstGeom>
              <a:solidFill>
                <a:schemeClr val="tx1"/>
              </a:solidFill>
              <a:ln w="12700">
                <a:noFill/>
                <a:round/>
                <a:headEnd/>
                <a:tailEnd/>
              </a:ln>
              <a:effectLst/>
            </p:spPr>
            <p:txBody>
              <a:bodyPr wrap="none" anchor="ctr"/>
              <a:lstStyle/>
              <a:p>
                <a:endParaRPr lang="en-US"/>
              </a:p>
            </p:txBody>
          </p:sp>
          <p:sp>
            <p:nvSpPr>
              <p:cNvPr id="239697" name="Oval 81"/>
              <p:cNvSpPr>
                <a:spLocks noChangeAspect="1" noChangeArrowheads="1"/>
              </p:cNvSpPr>
              <p:nvPr/>
            </p:nvSpPr>
            <p:spPr bwMode="auto">
              <a:xfrm>
                <a:off x="1504" y="1845"/>
                <a:ext cx="86" cy="86"/>
              </a:xfrm>
              <a:prstGeom prst="ellipse">
                <a:avLst/>
              </a:prstGeom>
              <a:solidFill>
                <a:schemeClr val="tx1"/>
              </a:solidFill>
              <a:ln w="12700">
                <a:noFill/>
                <a:round/>
                <a:headEnd/>
                <a:tailEnd/>
              </a:ln>
              <a:effectLst/>
            </p:spPr>
            <p:txBody>
              <a:bodyPr wrap="none" anchor="ctr"/>
              <a:lstStyle/>
              <a:p>
                <a:endParaRPr lang="en-US"/>
              </a:p>
            </p:txBody>
          </p:sp>
          <p:sp>
            <p:nvSpPr>
              <p:cNvPr id="239698" name="Oval 82"/>
              <p:cNvSpPr>
                <a:spLocks noChangeAspect="1" noChangeArrowheads="1"/>
              </p:cNvSpPr>
              <p:nvPr/>
            </p:nvSpPr>
            <p:spPr bwMode="auto">
              <a:xfrm>
                <a:off x="1711" y="1845"/>
                <a:ext cx="86" cy="86"/>
              </a:xfrm>
              <a:prstGeom prst="ellipse">
                <a:avLst/>
              </a:prstGeom>
              <a:noFill/>
              <a:ln w="12700">
                <a:noFill/>
                <a:round/>
                <a:headEnd/>
                <a:tailEnd/>
              </a:ln>
              <a:effectLst/>
            </p:spPr>
            <p:txBody>
              <a:bodyPr wrap="none" anchor="ctr"/>
              <a:lstStyle/>
              <a:p>
                <a:endParaRPr lang="en-US"/>
              </a:p>
            </p:txBody>
          </p:sp>
          <p:sp>
            <p:nvSpPr>
              <p:cNvPr id="239699" name="Oval 83"/>
              <p:cNvSpPr>
                <a:spLocks noChangeAspect="1" noChangeArrowheads="1"/>
              </p:cNvSpPr>
              <p:nvPr/>
            </p:nvSpPr>
            <p:spPr bwMode="auto">
              <a:xfrm>
                <a:off x="473" y="814"/>
                <a:ext cx="86" cy="86"/>
              </a:xfrm>
              <a:prstGeom prst="ellipse">
                <a:avLst/>
              </a:prstGeom>
              <a:solidFill>
                <a:schemeClr val="tx1"/>
              </a:solidFill>
              <a:ln w="12700">
                <a:noFill/>
                <a:round/>
                <a:headEnd/>
                <a:tailEnd/>
              </a:ln>
              <a:effectLst/>
            </p:spPr>
            <p:txBody>
              <a:bodyPr wrap="none" anchor="ctr"/>
              <a:lstStyle/>
              <a:p>
                <a:endParaRPr lang="en-US"/>
              </a:p>
            </p:txBody>
          </p:sp>
          <p:sp>
            <p:nvSpPr>
              <p:cNvPr id="239700" name="Oval 84"/>
              <p:cNvSpPr>
                <a:spLocks noChangeAspect="1" noChangeArrowheads="1"/>
              </p:cNvSpPr>
              <p:nvPr/>
            </p:nvSpPr>
            <p:spPr bwMode="auto">
              <a:xfrm>
                <a:off x="885" y="814"/>
                <a:ext cx="86" cy="86"/>
              </a:xfrm>
              <a:prstGeom prst="ellipse">
                <a:avLst/>
              </a:prstGeom>
              <a:noFill/>
              <a:ln w="12700">
                <a:noFill/>
                <a:round/>
                <a:headEnd/>
                <a:tailEnd/>
              </a:ln>
              <a:effectLst/>
            </p:spPr>
            <p:txBody>
              <a:bodyPr wrap="none" anchor="ctr"/>
              <a:lstStyle/>
              <a:p>
                <a:endParaRPr lang="en-US"/>
              </a:p>
            </p:txBody>
          </p:sp>
          <p:sp>
            <p:nvSpPr>
              <p:cNvPr id="239701" name="Oval 85"/>
              <p:cNvSpPr>
                <a:spLocks noChangeAspect="1" noChangeArrowheads="1"/>
              </p:cNvSpPr>
              <p:nvPr/>
            </p:nvSpPr>
            <p:spPr bwMode="auto">
              <a:xfrm>
                <a:off x="1092" y="814"/>
                <a:ext cx="86" cy="86"/>
              </a:xfrm>
              <a:prstGeom prst="ellipse">
                <a:avLst/>
              </a:prstGeom>
              <a:solidFill>
                <a:schemeClr val="tx1"/>
              </a:solidFill>
              <a:ln w="12700">
                <a:noFill/>
                <a:round/>
                <a:headEnd/>
                <a:tailEnd/>
              </a:ln>
              <a:effectLst/>
            </p:spPr>
            <p:txBody>
              <a:bodyPr wrap="none" anchor="ctr"/>
              <a:lstStyle/>
              <a:p>
                <a:endParaRPr lang="en-US"/>
              </a:p>
            </p:txBody>
          </p:sp>
          <p:sp>
            <p:nvSpPr>
              <p:cNvPr id="239702" name="Oval 86"/>
              <p:cNvSpPr>
                <a:spLocks noChangeAspect="1" noChangeArrowheads="1"/>
              </p:cNvSpPr>
              <p:nvPr/>
            </p:nvSpPr>
            <p:spPr bwMode="auto">
              <a:xfrm>
                <a:off x="1298" y="814"/>
                <a:ext cx="86" cy="86"/>
              </a:xfrm>
              <a:prstGeom prst="ellipse">
                <a:avLst/>
              </a:prstGeom>
              <a:noFill/>
              <a:ln w="12700">
                <a:noFill/>
                <a:round/>
                <a:headEnd/>
                <a:tailEnd/>
              </a:ln>
              <a:effectLst/>
            </p:spPr>
            <p:txBody>
              <a:bodyPr wrap="none" anchor="ctr"/>
              <a:lstStyle/>
              <a:p>
                <a:endParaRPr lang="en-US"/>
              </a:p>
            </p:txBody>
          </p:sp>
          <p:sp>
            <p:nvSpPr>
              <p:cNvPr id="239703" name="Oval 87"/>
              <p:cNvSpPr>
                <a:spLocks noChangeAspect="1" noChangeArrowheads="1"/>
              </p:cNvSpPr>
              <p:nvPr/>
            </p:nvSpPr>
            <p:spPr bwMode="auto">
              <a:xfrm>
                <a:off x="1504" y="814"/>
                <a:ext cx="86" cy="86"/>
              </a:xfrm>
              <a:prstGeom prst="ellipse">
                <a:avLst/>
              </a:prstGeom>
              <a:noFill/>
              <a:ln w="12700">
                <a:noFill/>
                <a:round/>
                <a:headEnd/>
                <a:tailEnd/>
              </a:ln>
              <a:effectLst/>
            </p:spPr>
            <p:txBody>
              <a:bodyPr wrap="none" anchor="ctr"/>
              <a:lstStyle/>
              <a:p>
                <a:endParaRPr lang="en-US"/>
              </a:p>
            </p:txBody>
          </p:sp>
          <p:sp>
            <p:nvSpPr>
              <p:cNvPr id="239704" name="Oval 88"/>
              <p:cNvSpPr>
                <a:spLocks noChangeAspect="1" noChangeArrowheads="1"/>
              </p:cNvSpPr>
              <p:nvPr/>
            </p:nvSpPr>
            <p:spPr bwMode="auto">
              <a:xfrm>
                <a:off x="1711" y="814"/>
                <a:ext cx="86" cy="86"/>
              </a:xfrm>
              <a:prstGeom prst="ellipse">
                <a:avLst/>
              </a:prstGeom>
              <a:noFill/>
              <a:ln w="12700">
                <a:noFill/>
                <a:round/>
                <a:headEnd/>
                <a:tailEnd/>
              </a:ln>
              <a:effectLst/>
            </p:spPr>
            <p:txBody>
              <a:bodyPr wrap="none" anchor="ctr"/>
              <a:lstStyle/>
              <a:p>
                <a:endParaRPr lang="en-US"/>
              </a:p>
            </p:txBody>
          </p:sp>
          <p:sp>
            <p:nvSpPr>
              <p:cNvPr id="239705" name="Oval 89"/>
              <p:cNvSpPr>
                <a:spLocks noChangeAspect="1" noChangeArrowheads="1"/>
              </p:cNvSpPr>
              <p:nvPr/>
            </p:nvSpPr>
            <p:spPr bwMode="auto">
              <a:xfrm>
                <a:off x="473" y="1020"/>
                <a:ext cx="86" cy="86"/>
              </a:xfrm>
              <a:prstGeom prst="ellipse">
                <a:avLst/>
              </a:prstGeom>
              <a:solidFill>
                <a:schemeClr val="tx1"/>
              </a:solidFill>
              <a:ln w="12700">
                <a:noFill/>
                <a:round/>
                <a:headEnd/>
                <a:tailEnd/>
              </a:ln>
              <a:effectLst/>
            </p:spPr>
            <p:txBody>
              <a:bodyPr wrap="none" anchor="ctr"/>
              <a:lstStyle/>
              <a:p>
                <a:endParaRPr lang="en-US"/>
              </a:p>
            </p:txBody>
          </p:sp>
          <p:sp>
            <p:nvSpPr>
              <p:cNvPr id="239706" name="Oval 90"/>
              <p:cNvSpPr>
                <a:spLocks noChangeAspect="1" noChangeArrowheads="1"/>
              </p:cNvSpPr>
              <p:nvPr/>
            </p:nvSpPr>
            <p:spPr bwMode="auto">
              <a:xfrm>
                <a:off x="679" y="1020"/>
                <a:ext cx="86" cy="86"/>
              </a:xfrm>
              <a:prstGeom prst="ellipse">
                <a:avLst/>
              </a:prstGeom>
              <a:solidFill>
                <a:schemeClr val="tx1"/>
              </a:solidFill>
              <a:ln w="12700">
                <a:noFill/>
                <a:round/>
                <a:headEnd/>
                <a:tailEnd/>
              </a:ln>
              <a:effectLst/>
            </p:spPr>
            <p:txBody>
              <a:bodyPr wrap="none" anchor="ctr"/>
              <a:lstStyle/>
              <a:p>
                <a:endParaRPr lang="en-US"/>
              </a:p>
            </p:txBody>
          </p:sp>
          <p:sp>
            <p:nvSpPr>
              <p:cNvPr id="239707" name="Oval 91"/>
              <p:cNvSpPr>
                <a:spLocks noChangeAspect="1" noChangeArrowheads="1"/>
              </p:cNvSpPr>
              <p:nvPr/>
            </p:nvSpPr>
            <p:spPr bwMode="auto">
              <a:xfrm>
                <a:off x="885" y="1020"/>
                <a:ext cx="86" cy="86"/>
              </a:xfrm>
              <a:prstGeom prst="ellipse">
                <a:avLst/>
              </a:prstGeom>
              <a:noFill/>
              <a:ln w="12700">
                <a:noFill/>
                <a:round/>
                <a:headEnd/>
                <a:tailEnd/>
              </a:ln>
              <a:effectLst/>
            </p:spPr>
            <p:txBody>
              <a:bodyPr wrap="none" anchor="ctr"/>
              <a:lstStyle/>
              <a:p>
                <a:endParaRPr lang="en-US"/>
              </a:p>
            </p:txBody>
          </p:sp>
          <p:sp>
            <p:nvSpPr>
              <p:cNvPr id="239708" name="Oval 92"/>
              <p:cNvSpPr>
                <a:spLocks noChangeAspect="1" noChangeArrowheads="1"/>
              </p:cNvSpPr>
              <p:nvPr/>
            </p:nvSpPr>
            <p:spPr bwMode="auto">
              <a:xfrm>
                <a:off x="1092" y="1020"/>
                <a:ext cx="86" cy="86"/>
              </a:xfrm>
              <a:prstGeom prst="ellipse">
                <a:avLst/>
              </a:prstGeom>
              <a:noFill/>
              <a:ln w="12700">
                <a:noFill/>
                <a:round/>
                <a:headEnd/>
                <a:tailEnd/>
              </a:ln>
              <a:effectLst/>
            </p:spPr>
            <p:txBody>
              <a:bodyPr wrap="none" anchor="ctr"/>
              <a:lstStyle/>
              <a:p>
                <a:endParaRPr lang="en-US"/>
              </a:p>
            </p:txBody>
          </p:sp>
          <p:sp>
            <p:nvSpPr>
              <p:cNvPr id="239709" name="Oval 93"/>
              <p:cNvSpPr>
                <a:spLocks noChangeAspect="1" noChangeArrowheads="1"/>
              </p:cNvSpPr>
              <p:nvPr/>
            </p:nvSpPr>
            <p:spPr bwMode="auto">
              <a:xfrm>
                <a:off x="1504" y="1020"/>
                <a:ext cx="86" cy="86"/>
              </a:xfrm>
              <a:prstGeom prst="ellipse">
                <a:avLst/>
              </a:prstGeom>
              <a:noFill/>
              <a:ln w="12700">
                <a:noFill/>
                <a:round/>
                <a:headEnd/>
                <a:tailEnd/>
              </a:ln>
              <a:effectLst/>
            </p:spPr>
            <p:txBody>
              <a:bodyPr wrap="none" anchor="ctr"/>
              <a:lstStyle/>
              <a:p>
                <a:endParaRPr lang="en-US"/>
              </a:p>
            </p:txBody>
          </p:sp>
          <p:sp>
            <p:nvSpPr>
              <p:cNvPr id="239710" name="Oval 94"/>
              <p:cNvSpPr>
                <a:spLocks noChangeAspect="1" noChangeArrowheads="1"/>
              </p:cNvSpPr>
              <p:nvPr/>
            </p:nvSpPr>
            <p:spPr bwMode="auto">
              <a:xfrm>
                <a:off x="679" y="1226"/>
                <a:ext cx="86" cy="86"/>
              </a:xfrm>
              <a:prstGeom prst="ellipse">
                <a:avLst/>
              </a:prstGeom>
              <a:noFill/>
              <a:ln w="12700">
                <a:noFill/>
                <a:round/>
                <a:headEnd/>
                <a:tailEnd/>
              </a:ln>
              <a:effectLst/>
            </p:spPr>
            <p:txBody>
              <a:bodyPr wrap="none" anchor="ctr"/>
              <a:lstStyle/>
              <a:p>
                <a:endParaRPr lang="en-US"/>
              </a:p>
            </p:txBody>
          </p:sp>
          <p:sp>
            <p:nvSpPr>
              <p:cNvPr id="239711" name="Oval 95"/>
              <p:cNvSpPr>
                <a:spLocks noChangeAspect="1" noChangeArrowheads="1"/>
              </p:cNvSpPr>
              <p:nvPr/>
            </p:nvSpPr>
            <p:spPr bwMode="auto">
              <a:xfrm>
                <a:off x="885" y="1226"/>
                <a:ext cx="86" cy="86"/>
              </a:xfrm>
              <a:prstGeom prst="ellipse">
                <a:avLst/>
              </a:prstGeom>
              <a:solidFill>
                <a:schemeClr val="tx1"/>
              </a:solidFill>
              <a:ln w="12700">
                <a:noFill/>
                <a:round/>
                <a:headEnd/>
                <a:tailEnd/>
              </a:ln>
              <a:effectLst/>
            </p:spPr>
            <p:txBody>
              <a:bodyPr wrap="none" anchor="ctr"/>
              <a:lstStyle/>
              <a:p>
                <a:endParaRPr lang="en-US"/>
              </a:p>
            </p:txBody>
          </p:sp>
          <p:sp>
            <p:nvSpPr>
              <p:cNvPr id="239712" name="Oval 96"/>
              <p:cNvSpPr>
                <a:spLocks noChangeAspect="1" noChangeArrowheads="1"/>
              </p:cNvSpPr>
              <p:nvPr/>
            </p:nvSpPr>
            <p:spPr bwMode="auto">
              <a:xfrm>
                <a:off x="1092" y="1226"/>
                <a:ext cx="86" cy="86"/>
              </a:xfrm>
              <a:prstGeom prst="ellipse">
                <a:avLst/>
              </a:prstGeom>
              <a:solidFill>
                <a:schemeClr val="tx1"/>
              </a:solidFill>
              <a:ln w="12700">
                <a:noFill/>
                <a:round/>
                <a:headEnd/>
                <a:tailEnd/>
              </a:ln>
              <a:effectLst/>
            </p:spPr>
            <p:txBody>
              <a:bodyPr wrap="none" anchor="ctr"/>
              <a:lstStyle/>
              <a:p>
                <a:endParaRPr lang="en-US"/>
              </a:p>
            </p:txBody>
          </p:sp>
          <p:sp>
            <p:nvSpPr>
              <p:cNvPr id="239713" name="Oval 97"/>
              <p:cNvSpPr>
                <a:spLocks noChangeAspect="1" noChangeArrowheads="1"/>
              </p:cNvSpPr>
              <p:nvPr/>
            </p:nvSpPr>
            <p:spPr bwMode="auto">
              <a:xfrm>
                <a:off x="1298" y="1226"/>
                <a:ext cx="86" cy="86"/>
              </a:xfrm>
              <a:prstGeom prst="ellipse">
                <a:avLst/>
              </a:prstGeom>
              <a:noFill/>
              <a:ln w="12700">
                <a:noFill/>
                <a:round/>
                <a:headEnd/>
                <a:tailEnd/>
              </a:ln>
              <a:effectLst/>
            </p:spPr>
            <p:txBody>
              <a:bodyPr wrap="none" anchor="ctr"/>
              <a:lstStyle/>
              <a:p>
                <a:endParaRPr lang="en-US"/>
              </a:p>
            </p:txBody>
          </p:sp>
          <p:sp>
            <p:nvSpPr>
              <p:cNvPr id="239714" name="Oval 98"/>
              <p:cNvSpPr>
                <a:spLocks noChangeAspect="1" noChangeArrowheads="1"/>
              </p:cNvSpPr>
              <p:nvPr/>
            </p:nvSpPr>
            <p:spPr bwMode="auto">
              <a:xfrm>
                <a:off x="1504" y="1226"/>
                <a:ext cx="86" cy="86"/>
              </a:xfrm>
              <a:prstGeom prst="ellipse">
                <a:avLst/>
              </a:prstGeom>
              <a:solidFill>
                <a:schemeClr val="tx1"/>
              </a:solidFill>
              <a:ln w="12700">
                <a:noFill/>
                <a:round/>
                <a:headEnd/>
                <a:tailEnd/>
              </a:ln>
              <a:effectLst/>
            </p:spPr>
            <p:txBody>
              <a:bodyPr wrap="none" anchor="ctr"/>
              <a:lstStyle/>
              <a:p>
                <a:endParaRPr lang="en-US"/>
              </a:p>
            </p:txBody>
          </p:sp>
          <p:sp>
            <p:nvSpPr>
              <p:cNvPr id="239715" name="Oval 99"/>
              <p:cNvSpPr>
                <a:spLocks noChangeAspect="1" noChangeArrowheads="1"/>
              </p:cNvSpPr>
              <p:nvPr/>
            </p:nvSpPr>
            <p:spPr bwMode="auto">
              <a:xfrm>
                <a:off x="1711" y="1226"/>
                <a:ext cx="86" cy="86"/>
              </a:xfrm>
              <a:prstGeom prst="ellipse">
                <a:avLst/>
              </a:prstGeom>
              <a:solidFill>
                <a:schemeClr val="tx1"/>
              </a:solidFill>
              <a:ln w="12700">
                <a:noFill/>
                <a:round/>
                <a:headEnd/>
                <a:tailEnd/>
              </a:ln>
              <a:effectLst/>
            </p:spPr>
            <p:txBody>
              <a:bodyPr wrap="none" anchor="ctr"/>
              <a:lstStyle/>
              <a:p>
                <a:endParaRPr lang="en-US"/>
              </a:p>
            </p:txBody>
          </p:sp>
          <p:sp>
            <p:nvSpPr>
              <p:cNvPr id="239716" name="Oval 100"/>
              <p:cNvSpPr>
                <a:spLocks noChangeAspect="1" noChangeArrowheads="1"/>
              </p:cNvSpPr>
              <p:nvPr/>
            </p:nvSpPr>
            <p:spPr bwMode="auto">
              <a:xfrm>
                <a:off x="473" y="1433"/>
                <a:ext cx="86" cy="86"/>
              </a:xfrm>
              <a:prstGeom prst="ellipse">
                <a:avLst/>
              </a:prstGeom>
              <a:solidFill>
                <a:schemeClr val="tx1"/>
              </a:solidFill>
              <a:ln w="12700">
                <a:noFill/>
                <a:round/>
                <a:headEnd/>
                <a:tailEnd/>
              </a:ln>
              <a:effectLst/>
            </p:spPr>
            <p:txBody>
              <a:bodyPr wrap="none" anchor="ctr"/>
              <a:lstStyle/>
              <a:p>
                <a:endParaRPr lang="en-US"/>
              </a:p>
            </p:txBody>
          </p:sp>
          <p:sp>
            <p:nvSpPr>
              <p:cNvPr id="239717" name="Oval 101"/>
              <p:cNvSpPr>
                <a:spLocks noChangeAspect="1" noChangeArrowheads="1"/>
              </p:cNvSpPr>
              <p:nvPr/>
            </p:nvSpPr>
            <p:spPr bwMode="auto">
              <a:xfrm>
                <a:off x="679" y="1433"/>
                <a:ext cx="86" cy="86"/>
              </a:xfrm>
              <a:prstGeom prst="ellipse">
                <a:avLst/>
              </a:prstGeom>
              <a:noFill/>
              <a:ln w="12700">
                <a:noFill/>
                <a:round/>
                <a:headEnd/>
                <a:tailEnd/>
              </a:ln>
              <a:effectLst/>
            </p:spPr>
            <p:txBody>
              <a:bodyPr wrap="none" anchor="ctr"/>
              <a:lstStyle/>
              <a:p>
                <a:endParaRPr lang="en-US"/>
              </a:p>
            </p:txBody>
          </p:sp>
          <p:sp>
            <p:nvSpPr>
              <p:cNvPr id="239718" name="Oval 102"/>
              <p:cNvSpPr>
                <a:spLocks noChangeAspect="1" noChangeArrowheads="1"/>
              </p:cNvSpPr>
              <p:nvPr/>
            </p:nvSpPr>
            <p:spPr bwMode="auto">
              <a:xfrm>
                <a:off x="1092" y="1433"/>
                <a:ext cx="86" cy="86"/>
              </a:xfrm>
              <a:prstGeom prst="ellipse">
                <a:avLst/>
              </a:prstGeom>
              <a:solidFill>
                <a:schemeClr val="tx1"/>
              </a:solidFill>
              <a:ln w="12700">
                <a:noFill/>
                <a:round/>
                <a:headEnd/>
                <a:tailEnd/>
              </a:ln>
              <a:effectLst/>
            </p:spPr>
            <p:txBody>
              <a:bodyPr wrap="none" anchor="ctr"/>
              <a:lstStyle/>
              <a:p>
                <a:endParaRPr lang="en-US"/>
              </a:p>
            </p:txBody>
          </p:sp>
          <p:sp>
            <p:nvSpPr>
              <p:cNvPr id="239719" name="Oval 103"/>
              <p:cNvSpPr>
                <a:spLocks noChangeAspect="1" noChangeArrowheads="1"/>
              </p:cNvSpPr>
              <p:nvPr/>
            </p:nvSpPr>
            <p:spPr bwMode="auto">
              <a:xfrm>
                <a:off x="1298" y="1433"/>
                <a:ext cx="86" cy="86"/>
              </a:xfrm>
              <a:prstGeom prst="ellipse">
                <a:avLst/>
              </a:prstGeom>
              <a:noFill/>
              <a:ln w="12700">
                <a:noFill/>
                <a:round/>
                <a:headEnd/>
                <a:tailEnd/>
              </a:ln>
              <a:effectLst/>
            </p:spPr>
            <p:txBody>
              <a:bodyPr wrap="none" anchor="ctr"/>
              <a:lstStyle/>
              <a:p>
                <a:endParaRPr lang="en-US"/>
              </a:p>
            </p:txBody>
          </p:sp>
          <p:sp>
            <p:nvSpPr>
              <p:cNvPr id="239720" name="Oval 104"/>
              <p:cNvSpPr>
                <a:spLocks noChangeAspect="1" noChangeArrowheads="1"/>
              </p:cNvSpPr>
              <p:nvPr/>
            </p:nvSpPr>
            <p:spPr bwMode="auto">
              <a:xfrm>
                <a:off x="1504" y="1433"/>
                <a:ext cx="86" cy="86"/>
              </a:xfrm>
              <a:prstGeom prst="ellipse">
                <a:avLst/>
              </a:prstGeom>
              <a:noFill/>
              <a:ln w="12700">
                <a:noFill/>
                <a:round/>
                <a:headEnd/>
                <a:tailEnd/>
              </a:ln>
              <a:effectLst/>
            </p:spPr>
            <p:txBody>
              <a:bodyPr wrap="none" anchor="ctr"/>
              <a:lstStyle/>
              <a:p>
                <a:endParaRPr lang="en-US"/>
              </a:p>
            </p:txBody>
          </p:sp>
          <p:sp>
            <p:nvSpPr>
              <p:cNvPr id="239721" name="Oval 105"/>
              <p:cNvSpPr>
                <a:spLocks noChangeAspect="1" noChangeArrowheads="1"/>
              </p:cNvSpPr>
              <p:nvPr/>
            </p:nvSpPr>
            <p:spPr bwMode="auto">
              <a:xfrm>
                <a:off x="1711" y="1433"/>
                <a:ext cx="86" cy="86"/>
              </a:xfrm>
              <a:prstGeom prst="ellipse">
                <a:avLst/>
              </a:prstGeom>
              <a:solidFill>
                <a:schemeClr val="tx1"/>
              </a:solidFill>
              <a:ln w="12700">
                <a:noFill/>
                <a:round/>
                <a:headEnd/>
                <a:tailEnd/>
              </a:ln>
              <a:effectLst/>
            </p:spPr>
            <p:txBody>
              <a:bodyPr wrap="none" anchor="ctr"/>
              <a:lstStyle/>
              <a:p>
                <a:endParaRPr lang="en-US"/>
              </a:p>
            </p:txBody>
          </p:sp>
          <p:sp>
            <p:nvSpPr>
              <p:cNvPr id="239722" name="Oval 106"/>
              <p:cNvSpPr>
                <a:spLocks noChangeAspect="1" noChangeArrowheads="1"/>
              </p:cNvSpPr>
              <p:nvPr/>
            </p:nvSpPr>
            <p:spPr bwMode="auto">
              <a:xfrm>
                <a:off x="473" y="1639"/>
                <a:ext cx="86" cy="86"/>
              </a:xfrm>
              <a:prstGeom prst="ellipse">
                <a:avLst/>
              </a:prstGeom>
              <a:noFill/>
              <a:ln w="12700">
                <a:noFill/>
                <a:round/>
                <a:headEnd/>
                <a:tailEnd/>
              </a:ln>
              <a:effectLst/>
            </p:spPr>
            <p:txBody>
              <a:bodyPr wrap="none" anchor="ctr"/>
              <a:lstStyle/>
              <a:p>
                <a:endParaRPr lang="en-US"/>
              </a:p>
            </p:txBody>
          </p:sp>
          <p:sp>
            <p:nvSpPr>
              <p:cNvPr id="239723" name="Oval 107"/>
              <p:cNvSpPr>
                <a:spLocks noChangeAspect="1" noChangeArrowheads="1"/>
              </p:cNvSpPr>
              <p:nvPr/>
            </p:nvSpPr>
            <p:spPr bwMode="auto">
              <a:xfrm>
                <a:off x="679" y="1639"/>
                <a:ext cx="86" cy="86"/>
              </a:xfrm>
              <a:prstGeom prst="ellipse">
                <a:avLst/>
              </a:prstGeom>
              <a:solidFill>
                <a:schemeClr val="tx1"/>
              </a:solidFill>
              <a:ln w="12700">
                <a:noFill/>
                <a:round/>
                <a:headEnd/>
                <a:tailEnd/>
              </a:ln>
              <a:effectLst/>
            </p:spPr>
            <p:txBody>
              <a:bodyPr wrap="none" anchor="ctr"/>
              <a:lstStyle/>
              <a:p>
                <a:endParaRPr lang="en-US"/>
              </a:p>
            </p:txBody>
          </p:sp>
          <p:sp>
            <p:nvSpPr>
              <p:cNvPr id="239724" name="Oval 108"/>
              <p:cNvSpPr>
                <a:spLocks noChangeAspect="1" noChangeArrowheads="1"/>
              </p:cNvSpPr>
              <p:nvPr/>
            </p:nvSpPr>
            <p:spPr bwMode="auto">
              <a:xfrm>
                <a:off x="885" y="1639"/>
                <a:ext cx="86" cy="86"/>
              </a:xfrm>
              <a:prstGeom prst="ellipse">
                <a:avLst/>
              </a:prstGeom>
              <a:noFill/>
              <a:ln w="12700">
                <a:noFill/>
                <a:round/>
                <a:headEnd/>
                <a:tailEnd/>
              </a:ln>
              <a:effectLst/>
            </p:spPr>
            <p:txBody>
              <a:bodyPr wrap="none" anchor="ctr"/>
              <a:lstStyle/>
              <a:p>
                <a:endParaRPr lang="en-US"/>
              </a:p>
            </p:txBody>
          </p:sp>
          <p:sp>
            <p:nvSpPr>
              <p:cNvPr id="239725" name="Oval 109"/>
              <p:cNvSpPr>
                <a:spLocks noChangeAspect="1" noChangeArrowheads="1"/>
              </p:cNvSpPr>
              <p:nvPr/>
            </p:nvSpPr>
            <p:spPr bwMode="auto">
              <a:xfrm>
                <a:off x="1092" y="1639"/>
                <a:ext cx="86" cy="86"/>
              </a:xfrm>
              <a:prstGeom prst="ellipse">
                <a:avLst/>
              </a:prstGeom>
              <a:noFill/>
              <a:ln w="12700">
                <a:noFill/>
                <a:round/>
                <a:headEnd/>
                <a:tailEnd/>
              </a:ln>
              <a:effectLst/>
            </p:spPr>
            <p:txBody>
              <a:bodyPr wrap="none" anchor="ctr"/>
              <a:lstStyle/>
              <a:p>
                <a:endParaRPr lang="en-US"/>
              </a:p>
            </p:txBody>
          </p:sp>
          <p:sp>
            <p:nvSpPr>
              <p:cNvPr id="239726" name="Oval 110"/>
              <p:cNvSpPr>
                <a:spLocks noChangeAspect="1" noChangeArrowheads="1"/>
              </p:cNvSpPr>
              <p:nvPr/>
            </p:nvSpPr>
            <p:spPr bwMode="auto">
              <a:xfrm>
                <a:off x="1298" y="1639"/>
                <a:ext cx="86" cy="86"/>
              </a:xfrm>
              <a:prstGeom prst="ellipse">
                <a:avLst/>
              </a:prstGeom>
              <a:solidFill>
                <a:schemeClr val="tx1"/>
              </a:solidFill>
              <a:ln w="12700">
                <a:noFill/>
                <a:round/>
                <a:headEnd/>
                <a:tailEnd/>
              </a:ln>
              <a:effectLst/>
            </p:spPr>
            <p:txBody>
              <a:bodyPr wrap="none" anchor="ctr"/>
              <a:lstStyle/>
              <a:p>
                <a:endParaRPr lang="en-US"/>
              </a:p>
            </p:txBody>
          </p:sp>
          <p:sp>
            <p:nvSpPr>
              <p:cNvPr id="239727" name="Oval 111"/>
              <p:cNvSpPr>
                <a:spLocks noChangeAspect="1" noChangeArrowheads="1"/>
              </p:cNvSpPr>
              <p:nvPr/>
            </p:nvSpPr>
            <p:spPr bwMode="auto">
              <a:xfrm>
                <a:off x="1711" y="1639"/>
                <a:ext cx="86" cy="86"/>
              </a:xfrm>
              <a:prstGeom prst="ellipse">
                <a:avLst/>
              </a:prstGeom>
              <a:solidFill>
                <a:schemeClr val="tx1"/>
              </a:solidFill>
              <a:ln w="12700">
                <a:noFill/>
                <a:round/>
                <a:headEnd/>
                <a:tailEnd/>
              </a:ln>
              <a:effectLst/>
            </p:spPr>
            <p:txBody>
              <a:bodyPr wrap="none" anchor="ctr"/>
              <a:lstStyle/>
              <a:p>
                <a:endParaRPr lang="en-US"/>
              </a:p>
            </p:txBody>
          </p:sp>
          <p:sp>
            <p:nvSpPr>
              <p:cNvPr id="239728" name="Oval 112"/>
              <p:cNvSpPr>
                <a:spLocks noChangeAspect="1" noChangeArrowheads="1"/>
              </p:cNvSpPr>
              <p:nvPr/>
            </p:nvSpPr>
            <p:spPr bwMode="auto">
              <a:xfrm>
                <a:off x="473" y="2052"/>
                <a:ext cx="86" cy="86"/>
              </a:xfrm>
              <a:prstGeom prst="ellipse">
                <a:avLst/>
              </a:prstGeom>
              <a:noFill/>
              <a:ln w="12700">
                <a:noFill/>
                <a:round/>
                <a:headEnd/>
                <a:tailEnd/>
              </a:ln>
              <a:effectLst/>
            </p:spPr>
            <p:txBody>
              <a:bodyPr wrap="none" anchor="ctr"/>
              <a:lstStyle/>
              <a:p>
                <a:endParaRPr lang="en-US"/>
              </a:p>
            </p:txBody>
          </p:sp>
          <p:sp>
            <p:nvSpPr>
              <p:cNvPr id="239729" name="Oval 113"/>
              <p:cNvSpPr>
                <a:spLocks noChangeAspect="1" noChangeArrowheads="1"/>
              </p:cNvSpPr>
              <p:nvPr/>
            </p:nvSpPr>
            <p:spPr bwMode="auto">
              <a:xfrm>
                <a:off x="679" y="2052"/>
                <a:ext cx="86" cy="86"/>
              </a:xfrm>
              <a:prstGeom prst="ellipse">
                <a:avLst/>
              </a:prstGeom>
              <a:solidFill>
                <a:schemeClr val="tx1"/>
              </a:solidFill>
              <a:ln w="12700">
                <a:noFill/>
                <a:round/>
                <a:headEnd/>
                <a:tailEnd/>
              </a:ln>
              <a:effectLst/>
            </p:spPr>
            <p:txBody>
              <a:bodyPr wrap="none" anchor="ctr"/>
              <a:lstStyle/>
              <a:p>
                <a:endParaRPr lang="en-US"/>
              </a:p>
            </p:txBody>
          </p:sp>
          <p:sp>
            <p:nvSpPr>
              <p:cNvPr id="239730" name="Oval 114"/>
              <p:cNvSpPr>
                <a:spLocks noChangeAspect="1" noChangeArrowheads="1"/>
              </p:cNvSpPr>
              <p:nvPr/>
            </p:nvSpPr>
            <p:spPr bwMode="auto">
              <a:xfrm>
                <a:off x="885" y="2052"/>
                <a:ext cx="86" cy="86"/>
              </a:xfrm>
              <a:prstGeom prst="ellipse">
                <a:avLst/>
              </a:prstGeom>
              <a:noFill/>
              <a:ln w="12700">
                <a:noFill/>
                <a:round/>
                <a:headEnd/>
                <a:tailEnd/>
              </a:ln>
              <a:effectLst/>
            </p:spPr>
            <p:txBody>
              <a:bodyPr wrap="none" anchor="ctr"/>
              <a:lstStyle/>
              <a:p>
                <a:endParaRPr lang="en-US"/>
              </a:p>
            </p:txBody>
          </p:sp>
          <p:sp>
            <p:nvSpPr>
              <p:cNvPr id="239731" name="Oval 115"/>
              <p:cNvSpPr>
                <a:spLocks noChangeAspect="1" noChangeArrowheads="1"/>
              </p:cNvSpPr>
              <p:nvPr/>
            </p:nvSpPr>
            <p:spPr bwMode="auto">
              <a:xfrm>
                <a:off x="1092" y="2052"/>
                <a:ext cx="86" cy="86"/>
              </a:xfrm>
              <a:prstGeom prst="ellipse">
                <a:avLst/>
              </a:prstGeom>
              <a:noFill/>
              <a:ln w="12700">
                <a:noFill/>
                <a:round/>
                <a:headEnd/>
                <a:tailEnd/>
              </a:ln>
              <a:effectLst/>
            </p:spPr>
            <p:txBody>
              <a:bodyPr wrap="none" anchor="ctr"/>
              <a:lstStyle/>
              <a:p>
                <a:endParaRPr lang="en-US"/>
              </a:p>
            </p:txBody>
          </p:sp>
          <p:sp>
            <p:nvSpPr>
              <p:cNvPr id="239732" name="Oval 116"/>
              <p:cNvSpPr>
                <a:spLocks noChangeAspect="1" noChangeArrowheads="1"/>
              </p:cNvSpPr>
              <p:nvPr/>
            </p:nvSpPr>
            <p:spPr bwMode="auto">
              <a:xfrm>
                <a:off x="1504" y="2052"/>
                <a:ext cx="86" cy="86"/>
              </a:xfrm>
              <a:prstGeom prst="ellipse">
                <a:avLst/>
              </a:prstGeom>
              <a:noFill/>
              <a:ln w="12700">
                <a:noFill/>
                <a:round/>
                <a:headEnd/>
                <a:tailEnd/>
              </a:ln>
              <a:effectLst/>
            </p:spPr>
            <p:txBody>
              <a:bodyPr wrap="none" anchor="ctr"/>
              <a:lstStyle/>
              <a:p>
                <a:endParaRPr lang="en-US"/>
              </a:p>
            </p:txBody>
          </p:sp>
          <p:sp>
            <p:nvSpPr>
              <p:cNvPr id="239733" name="Oval 117"/>
              <p:cNvSpPr>
                <a:spLocks noChangeAspect="1" noChangeArrowheads="1"/>
              </p:cNvSpPr>
              <p:nvPr/>
            </p:nvSpPr>
            <p:spPr bwMode="auto">
              <a:xfrm>
                <a:off x="1711" y="2052"/>
                <a:ext cx="86" cy="86"/>
              </a:xfrm>
              <a:prstGeom prst="ellipse">
                <a:avLst/>
              </a:prstGeom>
              <a:solidFill>
                <a:schemeClr val="tx1"/>
              </a:solidFill>
              <a:ln w="12700">
                <a:noFill/>
                <a:round/>
                <a:headEnd/>
                <a:tailEnd/>
              </a:ln>
              <a:effectLst/>
            </p:spPr>
            <p:txBody>
              <a:bodyPr wrap="none" anchor="ctr"/>
              <a:lstStyle/>
              <a:p>
                <a:endParaRPr lang="en-US"/>
              </a:p>
            </p:txBody>
          </p:sp>
        </p:grpSp>
        <p:sp>
          <p:nvSpPr>
            <p:cNvPr id="239734" name="Text Box 118"/>
            <p:cNvSpPr txBox="1">
              <a:spLocks noChangeArrowheads="1"/>
            </p:cNvSpPr>
            <p:nvPr/>
          </p:nvSpPr>
          <p:spPr bwMode="auto">
            <a:xfrm>
              <a:off x="5010150" y="5154612"/>
              <a:ext cx="639763" cy="579438"/>
            </a:xfrm>
            <a:prstGeom prst="rect">
              <a:avLst/>
            </a:prstGeom>
            <a:noFill/>
            <a:ln w="12700">
              <a:noFill/>
              <a:miter lim="800000"/>
              <a:headEnd/>
              <a:tailEnd/>
            </a:ln>
            <a:effectLst/>
          </p:spPr>
          <p:txBody>
            <a:bodyPr wrap="none">
              <a:spAutoFit/>
            </a:bodyPr>
            <a:lstStyle/>
            <a:p>
              <a:pPr algn="r"/>
              <a:r>
                <a:rPr lang="en-US" sz="3200" b="1">
                  <a:solidFill>
                    <a:srgbClr val="FF0000"/>
                  </a:solidFill>
                  <a:latin typeface="Times" charset="0"/>
                </a:rPr>
                <a:t>A</a:t>
              </a:r>
              <a:r>
                <a:rPr lang="en-US" sz="3200" baseline="30000">
                  <a:solidFill>
                    <a:srgbClr val="FF0000"/>
                  </a:solidFill>
                  <a:latin typeface="Times" charset="0"/>
                </a:rPr>
                <a:t>T</a:t>
              </a:r>
            </a:p>
          </p:txBody>
        </p:sp>
        <p:sp>
          <p:nvSpPr>
            <p:cNvPr id="239735" name="Text Box 119"/>
            <p:cNvSpPr txBox="1">
              <a:spLocks noChangeArrowheads="1"/>
            </p:cNvSpPr>
            <p:nvPr/>
          </p:nvSpPr>
          <p:spPr bwMode="auto">
            <a:xfrm>
              <a:off x="7115175" y="3786187"/>
              <a:ext cx="482600" cy="457200"/>
            </a:xfrm>
            <a:prstGeom prst="rect">
              <a:avLst/>
            </a:prstGeom>
            <a:noFill/>
            <a:ln w="12700">
              <a:noFill/>
              <a:miter lim="800000"/>
              <a:headEnd/>
              <a:tailEnd/>
            </a:ln>
            <a:effectLst/>
          </p:spPr>
          <p:txBody>
            <a:bodyPr wrap="none">
              <a:spAutoFit/>
            </a:bodyPr>
            <a:lstStyle/>
            <a:p>
              <a:pPr algn="l"/>
              <a:r>
                <a:rPr lang="en-US">
                  <a:solidFill>
                    <a:srgbClr val="FF0000"/>
                  </a:solidFill>
                  <a:sym typeface="Wingdings" charset="2"/>
                </a:rPr>
                <a:t></a:t>
              </a:r>
            </a:p>
          </p:txBody>
        </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Rectangle 3"/>
          <p:cNvSpPr>
            <a:spLocks noGrp="1" noChangeArrowheads="1"/>
          </p:cNvSpPr>
          <p:nvPr>
            <p:ph sz="quarter" idx="10"/>
          </p:nvPr>
        </p:nvSpPr>
        <p:spPr>
          <a:xfrm>
            <a:off x="474935" y="1140694"/>
            <a:ext cx="8188774" cy="4830616"/>
          </a:xfrm>
          <a:prstGeom prst="rect">
            <a:avLst/>
          </a:prstGeom>
        </p:spPr>
        <p:txBody>
          <a:bodyPr/>
          <a:lstStyle/>
          <a:p>
            <a:r>
              <a:rPr lang="en-US" dirty="0"/>
              <a:t>Like Perl associative arrays but in 2D and mixed data </a:t>
            </a:r>
            <a:r>
              <a:rPr lang="en-US" dirty="0" smtClean="0"/>
              <a:t>types</a:t>
            </a:r>
          </a:p>
          <a:p>
            <a:pPr>
              <a:buNone/>
            </a:pPr>
            <a:r>
              <a:rPr lang="en-US" sz="1800" b="0" dirty="0" smtClean="0"/>
              <a:t>				</a:t>
            </a:r>
            <a:r>
              <a:rPr lang="en-US" sz="1800" dirty="0" smtClean="0"/>
              <a:t>A('</a:t>
            </a:r>
            <a:r>
              <a:rPr lang="en-US" sz="1800" dirty="0" err="1" smtClean="0"/>
              <a:t>alice</a:t>
            </a:r>
            <a:r>
              <a:rPr lang="en-US" sz="1800" dirty="0" smtClean="0"/>
              <a:t> ','bob ') = 'talked '  </a:t>
            </a:r>
          </a:p>
          <a:p>
            <a:pPr>
              <a:buFontTx/>
              <a:buNone/>
            </a:pPr>
            <a:r>
              <a:rPr lang="en-US" sz="1800" dirty="0" smtClean="0">
                <a:latin typeface="+mn-lt"/>
              </a:rPr>
              <a:t>      </a:t>
            </a:r>
            <a:r>
              <a:rPr lang="en-US" sz="1800" dirty="0">
                <a:latin typeface="+mn-lt"/>
              </a:rPr>
              <a:t>or            </a:t>
            </a:r>
            <a:r>
              <a:rPr lang="en-US" sz="1800" dirty="0" smtClean="0">
                <a:latin typeface="+mn-lt"/>
              </a:rPr>
              <a:t>		A</a:t>
            </a:r>
            <a:r>
              <a:rPr lang="en-US" sz="1800" dirty="0">
                <a:latin typeface="+mn-lt"/>
              </a:rPr>
              <a:t>('</a:t>
            </a:r>
            <a:r>
              <a:rPr lang="en-US" sz="1800" dirty="0" err="1">
                <a:latin typeface="+mn-lt"/>
              </a:rPr>
              <a:t>alice</a:t>
            </a:r>
            <a:r>
              <a:rPr lang="en-US" sz="1800" dirty="0">
                <a:latin typeface="+mn-lt"/>
              </a:rPr>
              <a:t> ','bob ') = </a:t>
            </a:r>
            <a:r>
              <a:rPr lang="en-US" sz="1800" dirty="0" smtClean="0">
                <a:latin typeface="+mn-lt"/>
              </a:rPr>
              <a:t>47.0</a:t>
            </a:r>
            <a:endParaRPr lang="en-US" dirty="0">
              <a:latin typeface="+mn-lt"/>
            </a:endParaRPr>
          </a:p>
          <a:p>
            <a:r>
              <a:rPr lang="en-US" dirty="0"/>
              <a:t>1-to-1 correspondence with triple </a:t>
            </a:r>
            <a:r>
              <a:rPr lang="en-US" dirty="0" smtClean="0"/>
              <a:t>store</a:t>
            </a:r>
          </a:p>
          <a:p>
            <a:pPr>
              <a:buNone/>
            </a:pPr>
            <a:r>
              <a:rPr lang="en-US" sz="1800" b="0" dirty="0" smtClean="0"/>
              <a:t>				</a:t>
            </a:r>
            <a:r>
              <a:rPr lang="en-US" sz="1800" dirty="0" smtClean="0"/>
              <a:t>('</a:t>
            </a:r>
            <a:r>
              <a:rPr lang="en-US" sz="1800" dirty="0" err="1" smtClean="0"/>
              <a:t>alice</a:t>
            </a:r>
            <a:r>
              <a:rPr lang="en-US" sz="1800" dirty="0" smtClean="0"/>
              <a:t> ','bob ’,'talked ’)  </a:t>
            </a:r>
          </a:p>
          <a:p>
            <a:pPr>
              <a:buFontTx/>
              <a:buNone/>
            </a:pPr>
            <a:r>
              <a:rPr lang="en-US" sz="1800" dirty="0">
                <a:latin typeface="+mn-lt"/>
              </a:rPr>
              <a:t>	or                 </a:t>
            </a:r>
            <a:r>
              <a:rPr lang="en-US" sz="1800" dirty="0" smtClean="0">
                <a:latin typeface="+mn-lt"/>
              </a:rPr>
              <a:t>		(</a:t>
            </a:r>
            <a:r>
              <a:rPr lang="en-US" sz="1800" dirty="0">
                <a:latin typeface="+mn-lt"/>
              </a:rPr>
              <a:t>'</a:t>
            </a:r>
            <a:r>
              <a:rPr lang="en-US" sz="1800" dirty="0" err="1">
                <a:latin typeface="+mn-lt"/>
              </a:rPr>
              <a:t>alice</a:t>
            </a:r>
            <a:r>
              <a:rPr lang="en-US" sz="1800" dirty="0">
                <a:latin typeface="+mn-lt"/>
              </a:rPr>
              <a:t> ','bob ’,47.0)</a:t>
            </a:r>
          </a:p>
        </p:txBody>
      </p:sp>
      <p:sp>
        <p:nvSpPr>
          <p:cNvPr id="221186" name="Rectangle 2"/>
          <p:cNvSpPr>
            <a:spLocks noGrp="1" noChangeArrowheads="1"/>
          </p:cNvSpPr>
          <p:nvPr>
            <p:ph type="title"/>
          </p:nvPr>
        </p:nvSpPr>
        <p:spPr/>
        <p:txBody>
          <a:bodyPr/>
          <a:lstStyle/>
          <a:p>
            <a:r>
              <a:rPr lang="en-US" dirty="0"/>
              <a:t>Associative </a:t>
            </a:r>
            <a:r>
              <a:rPr lang="en-US" dirty="0" smtClean="0"/>
              <a:t>Arrays Concept</a:t>
            </a:r>
            <a:endParaRPr lang="en-US" dirty="0"/>
          </a:p>
        </p:txBody>
      </p:sp>
      <p:grpSp>
        <p:nvGrpSpPr>
          <p:cNvPr id="98" name="Group 97"/>
          <p:cNvGrpSpPr/>
          <p:nvPr/>
        </p:nvGrpSpPr>
        <p:grpSpPr>
          <a:xfrm>
            <a:off x="5086350" y="3378200"/>
            <a:ext cx="3249613" cy="2825750"/>
            <a:chOff x="1114425" y="3463925"/>
            <a:chExt cx="3249613" cy="2825750"/>
          </a:xfrm>
        </p:grpSpPr>
        <p:sp>
          <p:nvSpPr>
            <p:cNvPr id="221242" name="Oval 58"/>
            <p:cNvSpPr>
              <a:spLocks noChangeAspect="1" noChangeArrowheads="1"/>
            </p:cNvSpPr>
            <p:nvPr/>
          </p:nvSpPr>
          <p:spPr bwMode="auto">
            <a:xfrm>
              <a:off x="2198688" y="4775200"/>
              <a:ext cx="136525" cy="136525"/>
            </a:xfrm>
            <a:prstGeom prst="ellipse">
              <a:avLst/>
            </a:prstGeom>
            <a:noFill/>
            <a:ln w="12700">
              <a:noFill/>
              <a:round/>
              <a:headEnd/>
              <a:tailEnd/>
            </a:ln>
            <a:effectLst/>
          </p:spPr>
          <p:txBody>
            <a:bodyPr wrap="none" anchor="ctr"/>
            <a:lstStyle/>
            <a:p>
              <a:endParaRPr lang="en-US"/>
            </a:p>
          </p:txBody>
        </p:sp>
        <p:sp>
          <p:nvSpPr>
            <p:cNvPr id="221243" name="Rectangle 59"/>
            <p:cNvSpPr>
              <a:spLocks noChangeAspect="1" noChangeArrowheads="1"/>
            </p:cNvSpPr>
            <p:nvPr/>
          </p:nvSpPr>
          <p:spPr bwMode="auto">
            <a:xfrm>
              <a:off x="2133600" y="4056063"/>
              <a:ext cx="2230438" cy="2233612"/>
            </a:xfrm>
            <a:prstGeom prst="rect">
              <a:avLst/>
            </a:prstGeom>
            <a:noFill/>
            <a:ln w="28575">
              <a:solidFill>
                <a:schemeClr val="accent1"/>
              </a:solidFill>
              <a:miter lim="800000"/>
              <a:headEnd/>
              <a:tailEnd/>
            </a:ln>
            <a:effectLst/>
          </p:spPr>
          <p:txBody>
            <a:bodyPr wrap="none" anchor="ctr"/>
            <a:lstStyle/>
            <a:p>
              <a:endParaRPr lang="en-US"/>
            </a:p>
          </p:txBody>
        </p:sp>
        <p:sp>
          <p:nvSpPr>
            <p:cNvPr id="221244" name="Oval 60"/>
            <p:cNvSpPr>
              <a:spLocks noChangeAspect="1" noChangeArrowheads="1"/>
            </p:cNvSpPr>
            <p:nvPr/>
          </p:nvSpPr>
          <p:spPr bwMode="auto">
            <a:xfrm>
              <a:off x="2198688" y="5757863"/>
              <a:ext cx="136525" cy="136525"/>
            </a:xfrm>
            <a:prstGeom prst="ellipse">
              <a:avLst/>
            </a:prstGeom>
            <a:noFill/>
            <a:ln w="12700">
              <a:noFill/>
              <a:round/>
              <a:headEnd/>
              <a:tailEnd/>
            </a:ln>
            <a:effectLst/>
          </p:spPr>
          <p:txBody>
            <a:bodyPr wrap="none" anchor="ctr"/>
            <a:lstStyle/>
            <a:p>
              <a:endParaRPr lang="en-US"/>
            </a:p>
          </p:txBody>
        </p:sp>
        <p:sp>
          <p:nvSpPr>
            <p:cNvPr id="221245" name="Oval 61"/>
            <p:cNvSpPr>
              <a:spLocks noChangeAspect="1" noChangeArrowheads="1"/>
            </p:cNvSpPr>
            <p:nvPr/>
          </p:nvSpPr>
          <p:spPr bwMode="auto">
            <a:xfrm>
              <a:off x="2525713" y="5757863"/>
              <a:ext cx="136525" cy="136525"/>
            </a:xfrm>
            <a:prstGeom prst="ellipse">
              <a:avLst/>
            </a:prstGeom>
            <a:noFill/>
            <a:ln w="12700">
              <a:noFill/>
              <a:round/>
              <a:headEnd/>
              <a:tailEnd/>
            </a:ln>
            <a:effectLst/>
          </p:spPr>
          <p:txBody>
            <a:bodyPr wrap="none" anchor="ctr"/>
            <a:lstStyle/>
            <a:p>
              <a:endParaRPr lang="en-US"/>
            </a:p>
          </p:txBody>
        </p:sp>
        <p:sp>
          <p:nvSpPr>
            <p:cNvPr id="221246" name="Oval 62"/>
            <p:cNvSpPr>
              <a:spLocks noChangeAspect="1" noChangeArrowheads="1"/>
            </p:cNvSpPr>
            <p:nvPr/>
          </p:nvSpPr>
          <p:spPr bwMode="auto">
            <a:xfrm>
              <a:off x="2852738" y="5757863"/>
              <a:ext cx="136525" cy="136525"/>
            </a:xfrm>
            <a:prstGeom prst="ellipse">
              <a:avLst/>
            </a:prstGeom>
            <a:solidFill>
              <a:schemeClr val="tx1"/>
            </a:solidFill>
            <a:ln w="12700">
              <a:noFill/>
              <a:round/>
              <a:headEnd/>
              <a:tailEnd/>
            </a:ln>
            <a:effectLst/>
          </p:spPr>
          <p:txBody>
            <a:bodyPr wrap="none" anchor="ctr"/>
            <a:lstStyle/>
            <a:p>
              <a:endParaRPr lang="en-US"/>
            </a:p>
          </p:txBody>
        </p:sp>
        <p:sp>
          <p:nvSpPr>
            <p:cNvPr id="221247" name="Oval 63"/>
            <p:cNvSpPr>
              <a:spLocks noChangeAspect="1" noChangeArrowheads="1"/>
            </p:cNvSpPr>
            <p:nvPr/>
          </p:nvSpPr>
          <p:spPr bwMode="auto">
            <a:xfrm>
              <a:off x="3181350" y="5757863"/>
              <a:ext cx="136525" cy="136525"/>
            </a:xfrm>
            <a:prstGeom prst="ellipse">
              <a:avLst/>
            </a:prstGeom>
            <a:noFill/>
            <a:ln w="12700">
              <a:noFill/>
              <a:round/>
              <a:headEnd/>
              <a:tailEnd/>
            </a:ln>
            <a:effectLst/>
          </p:spPr>
          <p:txBody>
            <a:bodyPr wrap="none" anchor="ctr"/>
            <a:lstStyle/>
            <a:p>
              <a:endParaRPr lang="en-US"/>
            </a:p>
          </p:txBody>
        </p:sp>
        <p:sp>
          <p:nvSpPr>
            <p:cNvPr id="221248" name="Oval 64"/>
            <p:cNvSpPr>
              <a:spLocks noChangeAspect="1" noChangeArrowheads="1"/>
            </p:cNvSpPr>
            <p:nvPr/>
          </p:nvSpPr>
          <p:spPr bwMode="auto">
            <a:xfrm>
              <a:off x="3508375" y="5757863"/>
              <a:ext cx="136525" cy="136525"/>
            </a:xfrm>
            <a:prstGeom prst="ellipse">
              <a:avLst/>
            </a:prstGeom>
            <a:solidFill>
              <a:schemeClr val="tx1"/>
            </a:solidFill>
            <a:ln w="12700">
              <a:noFill/>
              <a:round/>
              <a:headEnd/>
              <a:tailEnd/>
            </a:ln>
            <a:effectLst/>
          </p:spPr>
          <p:txBody>
            <a:bodyPr wrap="none" anchor="ctr"/>
            <a:lstStyle/>
            <a:p>
              <a:endParaRPr lang="en-US"/>
            </a:p>
          </p:txBody>
        </p:sp>
        <p:sp>
          <p:nvSpPr>
            <p:cNvPr id="221250" name="Oval 66"/>
            <p:cNvSpPr>
              <a:spLocks noChangeAspect="1" noChangeArrowheads="1"/>
            </p:cNvSpPr>
            <p:nvPr/>
          </p:nvSpPr>
          <p:spPr bwMode="auto">
            <a:xfrm>
              <a:off x="4164013" y="5757863"/>
              <a:ext cx="136525" cy="136525"/>
            </a:xfrm>
            <a:prstGeom prst="ellipse">
              <a:avLst/>
            </a:prstGeom>
            <a:noFill/>
            <a:ln w="12700">
              <a:noFill/>
              <a:round/>
              <a:headEnd/>
              <a:tailEnd/>
            </a:ln>
            <a:effectLst/>
          </p:spPr>
          <p:txBody>
            <a:bodyPr wrap="none" anchor="ctr"/>
            <a:lstStyle/>
            <a:p>
              <a:endParaRPr lang="en-US"/>
            </a:p>
          </p:txBody>
        </p:sp>
        <p:sp>
          <p:nvSpPr>
            <p:cNvPr id="221252" name="Oval 68"/>
            <p:cNvSpPr>
              <a:spLocks noChangeAspect="1" noChangeArrowheads="1"/>
            </p:cNvSpPr>
            <p:nvPr/>
          </p:nvSpPr>
          <p:spPr bwMode="auto">
            <a:xfrm>
              <a:off x="2852738" y="4121150"/>
              <a:ext cx="136525" cy="136525"/>
            </a:xfrm>
            <a:prstGeom prst="ellipse">
              <a:avLst/>
            </a:prstGeom>
            <a:noFill/>
            <a:ln w="12700">
              <a:noFill/>
              <a:round/>
              <a:headEnd/>
              <a:tailEnd/>
            </a:ln>
            <a:effectLst/>
          </p:spPr>
          <p:txBody>
            <a:bodyPr wrap="none" anchor="ctr"/>
            <a:lstStyle/>
            <a:p>
              <a:endParaRPr lang="en-US"/>
            </a:p>
          </p:txBody>
        </p:sp>
        <p:sp>
          <p:nvSpPr>
            <p:cNvPr id="221253" name="Oval 69"/>
            <p:cNvSpPr>
              <a:spLocks noChangeAspect="1" noChangeArrowheads="1"/>
            </p:cNvSpPr>
            <p:nvPr/>
          </p:nvSpPr>
          <p:spPr bwMode="auto">
            <a:xfrm>
              <a:off x="3181350" y="4121150"/>
              <a:ext cx="136525" cy="136525"/>
            </a:xfrm>
            <a:prstGeom prst="ellipse">
              <a:avLst/>
            </a:prstGeom>
            <a:solidFill>
              <a:schemeClr val="tx1"/>
            </a:solidFill>
            <a:ln w="12700">
              <a:noFill/>
              <a:round/>
              <a:headEnd/>
              <a:tailEnd/>
            </a:ln>
            <a:effectLst/>
          </p:spPr>
          <p:txBody>
            <a:bodyPr wrap="none" anchor="ctr"/>
            <a:lstStyle/>
            <a:p>
              <a:endParaRPr lang="en-US"/>
            </a:p>
          </p:txBody>
        </p:sp>
        <p:sp>
          <p:nvSpPr>
            <p:cNvPr id="221254" name="Oval 70"/>
            <p:cNvSpPr>
              <a:spLocks noChangeAspect="1" noChangeArrowheads="1"/>
            </p:cNvSpPr>
            <p:nvPr/>
          </p:nvSpPr>
          <p:spPr bwMode="auto">
            <a:xfrm>
              <a:off x="3508375" y="4121150"/>
              <a:ext cx="136525" cy="136525"/>
            </a:xfrm>
            <a:prstGeom prst="ellipse">
              <a:avLst/>
            </a:prstGeom>
            <a:noFill/>
            <a:ln w="12700">
              <a:noFill/>
              <a:round/>
              <a:headEnd/>
              <a:tailEnd/>
            </a:ln>
            <a:effectLst/>
          </p:spPr>
          <p:txBody>
            <a:bodyPr wrap="none" anchor="ctr"/>
            <a:lstStyle/>
            <a:p>
              <a:endParaRPr lang="en-US"/>
            </a:p>
          </p:txBody>
        </p:sp>
        <p:sp>
          <p:nvSpPr>
            <p:cNvPr id="221255" name="Oval 71"/>
            <p:cNvSpPr>
              <a:spLocks noChangeAspect="1" noChangeArrowheads="1"/>
            </p:cNvSpPr>
            <p:nvPr/>
          </p:nvSpPr>
          <p:spPr bwMode="auto">
            <a:xfrm>
              <a:off x="3835400" y="4121150"/>
              <a:ext cx="136525" cy="136525"/>
            </a:xfrm>
            <a:prstGeom prst="ellipse">
              <a:avLst/>
            </a:prstGeom>
            <a:noFill/>
            <a:ln w="12700">
              <a:noFill/>
              <a:round/>
              <a:headEnd/>
              <a:tailEnd/>
            </a:ln>
            <a:effectLst/>
          </p:spPr>
          <p:txBody>
            <a:bodyPr wrap="none" anchor="ctr"/>
            <a:lstStyle/>
            <a:p>
              <a:endParaRPr lang="en-US"/>
            </a:p>
          </p:txBody>
        </p:sp>
        <p:sp>
          <p:nvSpPr>
            <p:cNvPr id="221256" name="Oval 72"/>
            <p:cNvSpPr>
              <a:spLocks noChangeAspect="1" noChangeArrowheads="1"/>
            </p:cNvSpPr>
            <p:nvPr/>
          </p:nvSpPr>
          <p:spPr bwMode="auto">
            <a:xfrm>
              <a:off x="4164013" y="4121150"/>
              <a:ext cx="136525" cy="136525"/>
            </a:xfrm>
            <a:prstGeom prst="ellipse">
              <a:avLst/>
            </a:prstGeom>
            <a:noFill/>
            <a:ln w="12700">
              <a:noFill/>
              <a:round/>
              <a:headEnd/>
              <a:tailEnd/>
            </a:ln>
            <a:effectLst/>
          </p:spPr>
          <p:txBody>
            <a:bodyPr wrap="none" anchor="ctr"/>
            <a:lstStyle/>
            <a:p>
              <a:endParaRPr lang="en-US"/>
            </a:p>
          </p:txBody>
        </p:sp>
        <p:sp>
          <p:nvSpPr>
            <p:cNvPr id="221257" name="Oval 73"/>
            <p:cNvSpPr>
              <a:spLocks noChangeAspect="1" noChangeArrowheads="1"/>
            </p:cNvSpPr>
            <p:nvPr/>
          </p:nvSpPr>
          <p:spPr bwMode="auto">
            <a:xfrm>
              <a:off x="2846388" y="4460875"/>
              <a:ext cx="136525" cy="136525"/>
            </a:xfrm>
            <a:prstGeom prst="ellipse">
              <a:avLst/>
            </a:prstGeom>
            <a:solidFill>
              <a:schemeClr val="tx1"/>
            </a:solidFill>
            <a:ln w="12700">
              <a:noFill/>
              <a:round/>
              <a:headEnd/>
              <a:tailEnd/>
            </a:ln>
            <a:effectLst/>
          </p:spPr>
          <p:txBody>
            <a:bodyPr wrap="none" anchor="ctr"/>
            <a:lstStyle/>
            <a:p>
              <a:endParaRPr lang="en-US"/>
            </a:p>
          </p:txBody>
        </p:sp>
        <p:sp>
          <p:nvSpPr>
            <p:cNvPr id="221259" name="Oval 75"/>
            <p:cNvSpPr>
              <a:spLocks noChangeAspect="1" noChangeArrowheads="1"/>
            </p:cNvSpPr>
            <p:nvPr/>
          </p:nvSpPr>
          <p:spPr bwMode="auto">
            <a:xfrm>
              <a:off x="2865438" y="4460875"/>
              <a:ext cx="136525" cy="136525"/>
            </a:xfrm>
            <a:prstGeom prst="ellipse">
              <a:avLst/>
            </a:prstGeom>
            <a:noFill/>
            <a:ln w="12700">
              <a:noFill/>
              <a:round/>
              <a:headEnd/>
              <a:tailEnd/>
            </a:ln>
            <a:effectLst/>
          </p:spPr>
          <p:txBody>
            <a:bodyPr wrap="none" anchor="ctr"/>
            <a:lstStyle/>
            <a:p>
              <a:endParaRPr lang="en-US"/>
            </a:p>
          </p:txBody>
        </p:sp>
        <p:sp>
          <p:nvSpPr>
            <p:cNvPr id="221260" name="Oval 76"/>
            <p:cNvSpPr>
              <a:spLocks noChangeAspect="1" noChangeArrowheads="1"/>
            </p:cNvSpPr>
            <p:nvPr/>
          </p:nvSpPr>
          <p:spPr bwMode="auto">
            <a:xfrm>
              <a:off x="3181350" y="4448175"/>
              <a:ext cx="136525" cy="136525"/>
            </a:xfrm>
            <a:prstGeom prst="ellipse">
              <a:avLst/>
            </a:prstGeom>
            <a:noFill/>
            <a:ln w="12700">
              <a:noFill/>
              <a:round/>
              <a:headEnd/>
              <a:tailEnd/>
            </a:ln>
            <a:effectLst/>
          </p:spPr>
          <p:txBody>
            <a:bodyPr wrap="none" anchor="ctr"/>
            <a:lstStyle/>
            <a:p>
              <a:endParaRPr lang="en-US"/>
            </a:p>
          </p:txBody>
        </p:sp>
        <p:sp>
          <p:nvSpPr>
            <p:cNvPr id="221261" name="Oval 77"/>
            <p:cNvSpPr>
              <a:spLocks noChangeAspect="1" noChangeArrowheads="1"/>
            </p:cNvSpPr>
            <p:nvPr/>
          </p:nvSpPr>
          <p:spPr bwMode="auto">
            <a:xfrm>
              <a:off x="3835400" y="4448175"/>
              <a:ext cx="136525" cy="136525"/>
            </a:xfrm>
            <a:prstGeom prst="ellipse">
              <a:avLst/>
            </a:prstGeom>
            <a:noFill/>
            <a:ln w="12700">
              <a:noFill/>
              <a:round/>
              <a:headEnd/>
              <a:tailEnd/>
            </a:ln>
            <a:effectLst/>
          </p:spPr>
          <p:txBody>
            <a:bodyPr wrap="none" anchor="ctr"/>
            <a:lstStyle/>
            <a:p>
              <a:endParaRPr lang="en-US"/>
            </a:p>
          </p:txBody>
        </p:sp>
        <p:sp>
          <p:nvSpPr>
            <p:cNvPr id="221262" name="Oval 78"/>
            <p:cNvSpPr>
              <a:spLocks noChangeAspect="1" noChangeArrowheads="1"/>
            </p:cNvSpPr>
            <p:nvPr/>
          </p:nvSpPr>
          <p:spPr bwMode="auto">
            <a:xfrm>
              <a:off x="2525713" y="4775200"/>
              <a:ext cx="136525" cy="136525"/>
            </a:xfrm>
            <a:prstGeom prst="ellipse">
              <a:avLst/>
            </a:prstGeom>
            <a:noFill/>
            <a:ln w="12700">
              <a:noFill/>
              <a:round/>
              <a:headEnd/>
              <a:tailEnd/>
            </a:ln>
            <a:effectLst/>
          </p:spPr>
          <p:txBody>
            <a:bodyPr wrap="none" anchor="ctr"/>
            <a:lstStyle/>
            <a:p>
              <a:endParaRPr lang="en-US"/>
            </a:p>
          </p:txBody>
        </p:sp>
        <p:sp>
          <p:nvSpPr>
            <p:cNvPr id="221264" name="Oval 80"/>
            <p:cNvSpPr>
              <a:spLocks noChangeAspect="1" noChangeArrowheads="1"/>
            </p:cNvSpPr>
            <p:nvPr/>
          </p:nvSpPr>
          <p:spPr bwMode="auto">
            <a:xfrm>
              <a:off x="3181350" y="4775200"/>
              <a:ext cx="136525" cy="136525"/>
            </a:xfrm>
            <a:prstGeom prst="ellipse">
              <a:avLst/>
            </a:prstGeom>
            <a:solidFill>
              <a:schemeClr val="tx1"/>
            </a:solidFill>
            <a:ln w="12700">
              <a:noFill/>
              <a:round/>
              <a:headEnd/>
              <a:tailEnd/>
            </a:ln>
            <a:effectLst/>
          </p:spPr>
          <p:txBody>
            <a:bodyPr wrap="none" anchor="ctr"/>
            <a:lstStyle/>
            <a:p>
              <a:endParaRPr lang="en-US"/>
            </a:p>
          </p:txBody>
        </p:sp>
        <p:sp>
          <p:nvSpPr>
            <p:cNvPr id="221265" name="Oval 81"/>
            <p:cNvSpPr>
              <a:spLocks noChangeAspect="1" noChangeArrowheads="1"/>
            </p:cNvSpPr>
            <p:nvPr/>
          </p:nvSpPr>
          <p:spPr bwMode="auto">
            <a:xfrm>
              <a:off x="3508375" y="4775200"/>
              <a:ext cx="136525" cy="136525"/>
            </a:xfrm>
            <a:prstGeom prst="ellipse">
              <a:avLst/>
            </a:prstGeom>
            <a:noFill/>
            <a:ln w="12700">
              <a:noFill/>
              <a:round/>
              <a:headEnd/>
              <a:tailEnd/>
            </a:ln>
            <a:effectLst/>
          </p:spPr>
          <p:txBody>
            <a:bodyPr wrap="none" anchor="ctr"/>
            <a:lstStyle/>
            <a:p>
              <a:endParaRPr lang="en-US"/>
            </a:p>
          </p:txBody>
        </p:sp>
        <p:sp>
          <p:nvSpPr>
            <p:cNvPr id="221266" name="Oval 82"/>
            <p:cNvSpPr>
              <a:spLocks noChangeAspect="1" noChangeArrowheads="1"/>
            </p:cNvSpPr>
            <p:nvPr/>
          </p:nvSpPr>
          <p:spPr bwMode="auto">
            <a:xfrm>
              <a:off x="3835400" y="4775200"/>
              <a:ext cx="136525" cy="136525"/>
            </a:xfrm>
            <a:prstGeom prst="ellipse">
              <a:avLst/>
            </a:prstGeom>
            <a:solidFill>
              <a:schemeClr val="tx1"/>
            </a:solidFill>
            <a:ln w="12700">
              <a:noFill/>
              <a:round/>
              <a:headEnd/>
              <a:tailEnd/>
            </a:ln>
            <a:effectLst/>
          </p:spPr>
          <p:txBody>
            <a:bodyPr wrap="none" anchor="ctr"/>
            <a:lstStyle/>
            <a:p>
              <a:endParaRPr lang="en-US"/>
            </a:p>
          </p:txBody>
        </p:sp>
        <p:sp>
          <p:nvSpPr>
            <p:cNvPr id="221267" name="Oval 83"/>
            <p:cNvSpPr>
              <a:spLocks noChangeAspect="1" noChangeArrowheads="1"/>
            </p:cNvSpPr>
            <p:nvPr/>
          </p:nvSpPr>
          <p:spPr bwMode="auto">
            <a:xfrm>
              <a:off x="4164013" y="4775200"/>
              <a:ext cx="136525" cy="136525"/>
            </a:xfrm>
            <a:prstGeom prst="ellipse">
              <a:avLst/>
            </a:prstGeom>
            <a:solidFill>
              <a:schemeClr val="tx1"/>
            </a:solidFill>
            <a:ln w="12700">
              <a:noFill/>
              <a:round/>
              <a:headEnd/>
              <a:tailEnd/>
            </a:ln>
            <a:effectLst/>
          </p:spPr>
          <p:txBody>
            <a:bodyPr wrap="none" anchor="ctr"/>
            <a:lstStyle/>
            <a:p>
              <a:endParaRPr lang="en-US"/>
            </a:p>
          </p:txBody>
        </p:sp>
        <p:sp>
          <p:nvSpPr>
            <p:cNvPr id="221268" name="Oval 84"/>
            <p:cNvSpPr>
              <a:spLocks noChangeAspect="1" noChangeArrowheads="1"/>
            </p:cNvSpPr>
            <p:nvPr/>
          </p:nvSpPr>
          <p:spPr bwMode="auto">
            <a:xfrm>
              <a:off x="2198688" y="5103813"/>
              <a:ext cx="136525" cy="136525"/>
            </a:xfrm>
            <a:prstGeom prst="ellipse">
              <a:avLst/>
            </a:prstGeom>
            <a:solidFill>
              <a:schemeClr val="tx1"/>
            </a:solidFill>
            <a:ln w="12700">
              <a:noFill/>
              <a:round/>
              <a:headEnd/>
              <a:tailEnd/>
            </a:ln>
            <a:effectLst/>
          </p:spPr>
          <p:txBody>
            <a:bodyPr wrap="none" anchor="ctr"/>
            <a:lstStyle/>
            <a:p>
              <a:endParaRPr lang="en-US"/>
            </a:p>
          </p:txBody>
        </p:sp>
        <p:sp>
          <p:nvSpPr>
            <p:cNvPr id="221269" name="Oval 85"/>
            <p:cNvSpPr>
              <a:spLocks noChangeAspect="1" noChangeArrowheads="1"/>
            </p:cNvSpPr>
            <p:nvPr/>
          </p:nvSpPr>
          <p:spPr bwMode="auto">
            <a:xfrm>
              <a:off x="2525713" y="5103813"/>
              <a:ext cx="136525" cy="136525"/>
            </a:xfrm>
            <a:prstGeom prst="ellipse">
              <a:avLst/>
            </a:prstGeom>
            <a:noFill/>
            <a:ln w="12700">
              <a:noFill/>
              <a:round/>
              <a:headEnd/>
              <a:tailEnd/>
            </a:ln>
            <a:effectLst/>
          </p:spPr>
          <p:txBody>
            <a:bodyPr wrap="none" anchor="ctr"/>
            <a:lstStyle/>
            <a:p>
              <a:endParaRPr lang="en-US"/>
            </a:p>
          </p:txBody>
        </p:sp>
        <p:sp>
          <p:nvSpPr>
            <p:cNvPr id="221271" name="Oval 87"/>
            <p:cNvSpPr>
              <a:spLocks noChangeAspect="1" noChangeArrowheads="1"/>
            </p:cNvSpPr>
            <p:nvPr/>
          </p:nvSpPr>
          <p:spPr bwMode="auto">
            <a:xfrm>
              <a:off x="3508375" y="5103813"/>
              <a:ext cx="136525" cy="136525"/>
            </a:xfrm>
            <a:prstGeom prst="ellipse">
              <a:avLst/>
            </a:prstGeom>
            <a:noFill/>
            <a:ln w="12700">
              <a:noFill/>
              <a:round/>
              <a:headEnd/>
              <a:tailEnd/>
            </a:ln>
            <a:effectLst/>
          </p:spPr>
          <p:txBody>
            <a:bodyPr wrap="none" anchor="ctr"/>
            <a:lstStyle/>
            <a:p>
              <a:endParaRPr lang="en-US"/>
            </a:p>
          </p:txBody>
        </p:sp>
        <p:sp>
          <p:nvSpPr>
            <p:cNvPr id="221272" name="Oval 88"/>
            <p:cNvSpPr>
              <a:spLocks noChangeAspect="1" noChangeArrowheads="1"/>
            </p:cNvSpPr>
            <p:nvPr/>
          </p:nvSpPr>
          <p:spPr bwMode="auto">
            <a:xfrm>
              <a:off x="3835400" y="5103813"/>
              <a:ext cx="136525" cy="136525"/>
            </a:xfrm>
            <a:prstGeom prst="ellipse">
              <a:avLst/>
            </a:prstGeom>
            <a:noFill/>
            <a:ln w="12700">
              <a:noFill/>
              <a:round/>
              <a:headEnd/>
              <a:tailEnd/>
            </a:ln>
            <a:effectLst/>
          </p:spPr>
          <p:txBody>
            <a:bodyPr wrap="none" anchor="ctr"/>
            <a:lstStyle/>
            <a:p>
              <a:endParaRPr lang="en-US"/>
            </a:p>
          </p:txBody>
        </p:sp>
        <p:sp>
          <p:nvSpPr>
            <p:cNvPr id="221273" name="Oval 89"/>
            <p:cNvSpPr>
              <a:spLocks noChangeAspect="1" noChangeArrowheads="1"/>
            </p:cNvSpPr>
            <p:nvPr/>
          </p:nvSpPr>
          <p:spPr bwMode="auto">
            <a:xfrm>
              <a:off x="4164013" y="5103813"/>
              <a:ext cx="136525" cy="136525"/>
            </a:xfrm>
            <a:prstGeom prst="ellipse">
              <a:avLst/>
            </a:prstGeom>
            <a:solidFill>
              <a:schemeClr val="tx1"/>
            </a:solidFill>
            <a:ln w="12700">
              <a:noFill/>
              <a:round/>
              <a:headEnd/>
              <a:tailEnd/>
            </a:ln>
            <a:effectLst/>
          </p:spPr>
          <p:txBody>
            <a:bodyPr wrap="none" anchor="ctr"/>
            <a:lstStyle/>
            <a:p>
              <a:endParaRPr lang="en-US"/>
            </a:p>
          </p:txBody>
        </p:sp>
        <p:sp>
          <p:nvSpPr>
            <p:cNvPr id="221274" name="Oval 90"/>
            <p:cNvSpPr>
              <a:spLocks noChangeAspect="1" noChangeArrowheads="1"/>
            </p:cNvSpPr>
            <p:nvPr/>
          </p:nvSpPr>
          <p:spPr bwMode="auto">
            <a:xfrm>
              <a:off x="2198688" y="5430838"/>
              <a:ext cx="136525" cy="136525"/>
            </a:xfrm>
            <a:prstGeom prst="ellipse">
              <a:avLst/>
            </a:prstGeom>
            <a:noFill/>
            <a:ln w="12700">
              <a:noFill/>
              <a:round/>
              <a:headEnd/>
              <a:tailEnd/>
            </a:ln>
            <a:effectLst/>
          </p:spPr>
          <p:txBody>
            <a:bodyPr wrap="none" anchor="ctr"/>
            <a:lstStyle/>
            <a:p>
              <a:endParaRPr lang="en-US"/>
            </a:p>
          </p:txBody>
        </p:sp>
        <p:sp>
          <p:nvSpPr>
            <p:cNvPr id="221275" name="Oval 91"/>
            <p:cNvSpPr>
              <a:spLocks noChangeAspect="1" noChangeArrowheads="1"/>
            </p:cNvSpPr>
            <p:nvPr/>
          </p:nvSpPr>
          <p:spPr bwMode="auto">
            <a:xfrm>
              <a:off x="2525713" y="5430838"/>
              <a:ext cx="136525" cy="136525"/>
            </a:xfrm>
            <a:prstGeom prst="ellipse">
              <a:avLst/>
            </a:prstGeom>
            <a:solidFill>
              <a:schemeClr val="tx1"/>
            </a:solidFill>
            <a:ln w="12700">
              <a:noFill/>
              <a:round/>
              <a:headEnd/>
              <a:tailEnd/>
            </a:ln>
            <a:effectLst/>
          </p:spPr>
          <p:txBody>
            <a:bodyPr wrap="none" anchor="ctr"/>
            <a:lstStyle/>
            <a:p>
              <a:endParaRPr lang="en-US"/>
            </a:p>
          </p:txBody>
        </p:sp>
        <p:sp>
          <p:nvSpPr>
            <p:cNvPr id="221276" name="Oval 92"/>
            <p:cNvSpPr>
              <a:spLocks noChangeAspect="1" noChangeArrowheads="1"/>
            </p:cNvSpPr>
            <p:nvPr/>
          </p:nvSpPr>
          <p:spPr bwMode="auto">
            <a:xfrm>
              <a:off x="2852738" y="5430838"/>
              <a:ext cx="136525" cy="136525"/>
            </a:xfrm>
            <a:prstGeom prst="ellipse">
              <a:avLst/>
            </a:prstGeom>
            <a:noFill/>
            <a:ln w="12700">
              <a:noFill/>
              <a:round/>
              <a:headEnd/>
              <a:tailEnd/>
            </a:ln>
            <a:effectLst/>
          </p:spPr>
          <p:txBody>
            <a:bodyPr wrap="none" anchor="ctr"/>
            <a:lstStyle/>
            <a:p>
              <a:endParaRPr lang="en-US"/>
            </a:p>
          </p:txBody>
        </p:sp>
        <p:sp>
          <p:nvSpPr>
            <p:cNvPr id="221277" name="Oval 93"/>
            <p:cNvSpPr>
              <a:spLocks noChangeAspect="1" noChangeArrowheads="1"/>
            </p:cNvSpPr>
            <p:nvPr/>
          </p:nvSpPr>
          <p:spPr bwMode="auto">
            <a:xfrm>
              <a:off x="3181350" y="5430838"/>
              <a:ext cx="136525" cy="136525"/>
            </a:xfrm>
            <a:prstGeom prst="ellipse">
              <a:avLst/>
            </a:prstGeom>
            <a:noFill/>
            <a:ln w="12700">
              <a:noFill/>
              <a:round/>
              <a:headEnd/>
              <a:tailEnd/>
            </a:ln>
            <a:effectLst/>
          </p:spPr>
          <p:txBody>
            <a:bodyPr wrap="none" anchor="ctr"/>
            <a:lstStyle/>
            <a:p>
              <a:endParaRPr lang="en-US"/>
            </a:p>
          </p:txBody>
        </p:sp>
        <p:sp>
          <p:nvSpPr>
            <p:cNvPr id="221279" name="Oval 95"/>
            <p:cNvSpPr>
              <a:spLocks noChangeAspect="1" noChangeArrowheads="1"/>
            </p:cNvSpPr>
            <p:nvPr/>
          </p:nvSpPr>
          <p:spPr bwMode="auto">
            <a:xfrm>
              <a:off x="4164013" y="5430838"/>
              <a:ext cx="136525" cy="136525"/>
            </a:xfrm>
            <a:prstGeom prst="ellipse">
              <a:avLst/>
            </a:prstGeom>
            <a:solidFill>
              <a:schemeClr val="tx1"/>
            </a:solidFill>
            <a:ln w="12700">
              <a:noFill/>
              <a:round/>
              <a:headEnd/>
              <a:tailEnd/>
            </a:ln>
            <a:effectLst/>
          </p:spPr>
          <p:txBody>
            <a:bodyPr wrap="none" anchor="ctr"/>
            <a:lstStyle/>
            <a:p>
              <a:endParaRPr lang="en-US"/>
            </a:p>
          </p:txBody>
        </p:sp>
        <p:sp>
          <p:nvSpPr>
            <p:cNvPr id="221280" name="Oval 96"/>
            <p:cNvSpPr>
              <a:spLocks noChangeAspect="1" noChangeArrowheads="1"/>
            </p:cNvSpPr>
            <p:nvPr/>
          </p:nvSpPr>
          <p:spPr bwMode="auto">
            <a:xfrm>
              <a:off x="2198688" y="6086475"/>
              <a:ext cx="136525" cy="136525"/>
            </a:xfrm>
            <a:prstGeom prst="ellipse">
              <a:avLst/>
            </a:prstGeom>
            <a:noFill/>
            <a:ln w="12700">
              <a:noFill/>
              <a:round/>
              <a:headEnd/>
              <a:tailEnd/>
            </a:ln>
            <a:effectLst/>
          </p:spPr>
          <p:txBody>
            <a:bodyPr wrap="none" anchor="ctr"/>
            <a:lstStyle/>
            <a:p>
              <a:endParaRPr lang="en-US"/>
            </a:p>
          </p:txBody>
        </p:sp>
        <p:sp>
          <p:nvSpPr>
            <p:cNvPr id="221281" name="Oval 97"/>
            <p:cNvSpPr>
              <a:spLocks noChangeAspect="1" noChangeArrowheads="1"/>
            </p:cNvSpPr>
            <p:nvPr/>
          </p:nvSpPr>
          <p:spPr bwMode="auto">
            <a:xfrm>
              <a:off x="2525713" y="6086475"/>
              <a:ext cx="136525" cy="136525"/>
            </a:xfrm>
            <a:prstGeom prst="ellipse">
              <a:avLst/>
            </a:prstGeom>
            <a:solidFill>
              <a:schemeClr val="tx1"/>
            </a:solidFill>
            <a:ln w="12700">
              <a:noFill/>
              <a:round/>
              <a:headEnd/>
              <a:tailEnd/>
            </a:ln>
            <a:effectLst/>
          </p:spPr>
          <p:txBody>
            <a:bodyPr wrap="none" anchor="ctr"/>
            <a:lstStyle/>
            <a:p>
              <a:endParaRPr lang="en-US"/>
            </a:p>
          </p:txBody>
        </p:sp>
        <p:sp>
          <p:nvSpPr>
            <p:cNvPr id="221282" name="Oval 98"/>
            <p:cNvSpPr>
              <a:spLocks noChangeAspect="1" noChangeArrowheads="1"/>
            </p:cNvSpPr>
            <p:nvPr/>
          </p:nvSpPr>
          <p:spPr bwMode="auto">
            <a:xfrm>
              <a:off x="2852738" y="6086475"/>
              <a:ext cx="136525" cy="136525"/>
            </a:xfrm>
            <a:prstGeom prst="ellipse">
              <a:avLst/>
            </a:prstGeom>
            <a:noFill/>
            <a:ln w="12700">
              <a:noFill/>
              <a:round/>
              <a:headEnd/>
              <a:tailEnd/>
            </a:ln>
            <a:effectLst/>
          </p:spPr>
          <p:txBody>
            <a:bodyPr wrap="none" anchor="ctr"/>
            <a:lstStyle/>
            <a:p>
              <a:endParaRPr lang="en-US"/>
            </a:p>
          </p:txBody>
        </p:sp>
        <p:sp>
          <p:nvSpPr>
            <p:cNvPr id="221283" name="Oval 99"/>
            <p:cNvSpPr>
              <a:spLocks noChangeAspect="1" noChangeArrowheads="1"/>
            </p:cNvSpPr>
            <p:nvPr/>
          </p:nvSpPr>
          <p:spPr bwMode="auto">
            <a:xfrm>
              <a:off x="3181350" y="6086475"/>
              <a:ext cx="136525" cy="136525"/>
            </a:xfrm>
            <a:prstGeom prst="ellipse">
              <a:avLst/>
            </a:prstGeom>
            <a:noFill/>
            <a:ln w="12700">
              <a:noFill/>
              <a:round/>
              <a:headEnd/>
              <a:tailEnd/>
            </a:ln>
            <a:effectLst/>
          </p:spPr>
          <p:txBody>
            <a:bodyPr wrap="none" anchor="ctr"/>
            <a:lstStyle/>
            <a:p>
              <a:endParaRPr lang="en-US"/>
            </a:p>
          </p:txBody>
        </p:sp>
        <p:sp>
          <p:nvSpPr>
            <p:cNvPr id="221284" name="Oval 100"/>
            <p:cNvSpPr>
              <a:spLocks noChangeAspect="1" noChangeArrowheads="1"/>
            </p:cNvSpPr>
            <p:nvPr/>
          </p:nvSpPr>
          <p:spPr bwMode="auto">
            <a:xfrm>
              <a:off x="3835400" y="6086475"/>
              <a:ext cx="136525" cy="136525"/>
            </a:xfrm>
            <a:prstGeom prst="ellipse">
              <a:avLst/>
            </a:prstGeom>
            <a:noFill/>
            <a:ln w="12700">
              <a:noFill/>
              <a:round/>
              <a:headEnd/>
              <a:tailEnd/>
            </a:ln>
            <a:effectLst/>
          </p:spPr>
          <p:txBody>
            <a:bodyPr wrap="none" anchor="ctr"/>
            <a:lstStyle/>
            <a:p>
              <a:endParaRPr lang="en-US"/>
            </a:p>
          </p:txBody>
        </p:sp>
        <p:sp>
          <p:nvSpPr>
            <p:cNvPr id="221286" name="Oval 102"/>
            <p:cNvSpPr>
              <a:spLocks noChangeAspect="1" noChangeArrowheads="1"/>
            </p:cNvSpPr>
            <p:nvPr/>
          </p:nvSpPr>
          <p:spPr bwMode="auto">
            <a:xfrm>
              <a:off x="2528888" y="4143375"/>
              <a:ext cx="136525" cy="136525"/>
            </a:xfrm>
            <a:prstGeom prst="ellipse">
              <a:avLst/>
            </a:prstGeom>
            <a:solidFill>
              <a:srgbClr val="008000"/>
            </a:solidFill>
            <a:ln w="12700">
              <a:solidFill>
                <a:srgbClr val="008000"/>
              </a:solidFill>
              <a:round/>
              <a:headEnd/>
              <a:tailEnd/>
            </a:ln>
            <a:effectLst/>
          </p:spPr>
          <p:txBody>
            <a:bodyPr wrap="none" anchor="ctr"/>
            <a:lstStyle/>
            <a:p>
              <a:endParaRPr lang="en-US">
                <a:solidFill>
                  <a:srgbClr val="008000"/>
                </a:solidFill>
              </a:endParaRPr>
            </a:p>
          </p:txBody>
        </p:sp>
        <p:sp>
          <p:nvSpPr>
            <p:cNvPr id="221288" name="Rectangle 104"/>
            <p:cNvSpPr>
              <a:spLocks noChangeArrowheads="1"/>
            </p:cNvSpPr>
            <p:nvPr/>
          </p:nvSpPr>
          <p:spPr bwMode="auto">
            <a:xfrm>
              <a:off x="1114425" y="3971925"/>
              <a:ext cx="946150" cy="396875"/>
            </a:xfrm>
            <a:prstGeom prst="rect">
              <a:avLst/>
            </a:prstGeom>
            <a:noFill/>
            <a:ln w="12700">
              <a:noFill/>
              <a:miter lim="800000"/>
              <a:headEnd type="none" w="sm" len="sm"/>
              <a:tailEnd type="none" w="sm" len="sm"/>
            </a:ln>
            <a:effectLst/>
          </p:spPr>
          <p:txBody>
            <a:bodyPr wrap="none">
              <a:spAutoFit/>
            </a:bodyPr>
            <a:lstStyle/>
            <a:p>
              <a:r>
                <a:rPr lang="en-US" sz="2000">
                  <a:solidFill>
                    <a:srgbClr val="0000FF"/>
                  </a:solidFill>
                  <a:latin typeface="Courier" charset="0"/>
                </a:rPr>
                <a:t>alice</a:t>
              </a:r>
            </a:p>
          </p:txBody>
        </p:sp>
        <p:sp>
          <p:nvSpPr>
            <p:cNvPr id="221289" name="Rectangle 105"/>
            <p:cNvSpPr>
              <a:spLocks noChangeArrowheads="1"/>
            </p:cNvSpPr>
            <p:nvPr/>
          </p:nvSpPr>
          <p:spPr bwMode="auto">
            <a:xfrm rot="-5400000">
              <a:off x="2257426" y="3586162"/>
              <a:ext cx="641350" cy="396875"/>
            </a:xfrm>
            <a:prstGeom prst="rect">
              <a:avLst/>
            </a:prstGeom>
            <a:noFill/>
            <a:ln w="12700">
              <a:noFill/>
              <a:miter lim="800000"/>
              <a:headEnd type="none" w="sm" len="sm"/>
              <a:tailEnd type="none" w="sm" len="sm"/>
            </a:ln>
            <a:effectLst/>
          </p:spPr>
          <p:txBody>
            <a:bodyPr wrap="none">
              <a:spAutoFit/>
            </a:bodyPr>
            <a:lstStyle/>
            <a:p>
              <a:r>
                <a:rPr lang="en-US" sz="2000">
                  <a:solidFill>
                    <a:srgbClr val="FF0000"/>
                  </a:solidFill>
                  <a:latin typeface="Courier" charset="0"/>
                </a:rPr>
                <a:t>bob</a:t>
              </a:r>
              <a:endParaRPr lang="en-US" sz="2000">
                <a:latin typeface="Courier" charset="0"/>
              </a:endParaRPr>
            </a:p>
          </p:txBody>
        </p:sp>
      </p:grpSp>
      <p:grpSp>
        <p:nvGrpSpPr>
          <p:cNvPr id="97" name="Group 96"/>
          <p:cNvGrpSpPr/>
          <p:nvPr/>
        </p:nvGrpSpPr>
        <p:grpSpPr>
          <a:xfrm>
            <a:off x="739775" y="3721100"/>
            <a:ext cx="3694113" cy="2593975"/>
            <a:chOff x="5102225" y="3625850"/>
            <a:chExt cx="3694113" cy="2593975"/>
          </a:xfrm>
        </p:grpSpPr>
        <p:grpSp>
          <p:nvGrpSpPr>
            <p:cNvPr id="2" name="Group 7"/>
            <p:cNvGrpSpPr>
              <a:grpSpLocks/>
            </p:cNvGrpSpPr>
            <p:nvPr/>
          </p:nvGrpSpPr>
          <p:grpSpPr bwMode="auto">
            <a:xfrm>
              <a:off x="5868988" y="4224338"/>
              <a:ext cx="241300" cy="814387"/>
              <a:chOff x="2776" y="1167"/>
              <a:chExt cx="152" cy="513"/>
            </a:xfrm>
          </p:grpSpPr>
          <p:sp>
            <p:nvSpPr>
              <p:cNvPr id="221192" name="Line 8"/>
              <p:cNvSpPr>
                <a:spLocks noChangeAspect="1" noChangeShapeType="1"/>
              </p:cNvSpPr>
              <p:nvPr/>
            </p:nvSpPr>
            <p:spPr bwMode="auto">
              <a:xfrm rot="1855532" flipH="1" flipV="1">
                <a:off x="2828" y="1264"/>
                <a:ext cx="1" cy="88"/>
              </a:xfrm>
              <a:prstGeom prst="line">
                <a:avLst/>
              </a:prstGeom>
              <a:noFill/>
              <a:ln w="22225">
                <a:solidFill>
                  <a:schemeClr val="tx1"/>
                </a:solidFill>
                <a:round/>
                <a:headEnd/>
                <a:tailEnd type="arrow" w="med" len="med"/>
              </a:ln>
              <a:effectLst/>
            </p:spPr>
            <p:txBody>
              <a:bodyPr/>
              <a:lstStyle/>
              <a:p>
                <a:endParaRPr lang="en-US"/>
              </a:p>
            </p:txBody>
          </p:sp>
          <p:sp>
            <p:nvSpPr>
              <p:cNvPr id="221193" name="Freeform 9"/>
              <p:cNvSpPr>
                <a:spLocks/>
              </p:cNvSpPr>
              <p:nvPr/>
            </p:nvSpPr>
            <p:spPr bwMode="auto">
              <a:xfrm>
                <a:off x="2776" y="1167"/>
                <a:ext cx="152" cy="513"/>
              </a:xfrm>
              <a:custGeom>
                <a:avLst/>
                <a:gdLst/>
                <a:ahLst/>
                <a:cxnLst>
                  <a:cxn ang="0">
                    <a:pos x="152" y="513"/>
                  </a:cxn>
                  <a:cxn ang="0">
                    <a:pos x="38" y="371"/>
                  </a:cxn>
                  <a:cxn ang="0">
                    <a:pos x="19" y="212"/>
                  </a:cxn>
                  <a:cxn ang="0">
                    <a:pos x="152" y="0"/>
                  </a:cxn>
                </a:cxnLst>
                <a:rect l="0" t="0" r="r" b="b"/>
                <a:pathLst>
                  <a:path w="152" h="513">
                    <a:moveTo>
                      <a:pt x="152" y="513"/>
                    </a:moveTo>
                    <a:cubicBezTo>
                      <a:pt x="106" y="467"/>
                      <a:pt x="60" y="421"/>
                      <a:pt x="38" y="371"/>
                    </a:cubicBezTo>
                    <a:cubicBezTo>
                      <a:pt x="16" y="321"/>
                      <a:pt x="0" y="274"/>
                      <a:pt x="19" y="212"/>
                    </a:cubicBezTo>
                    <a:cubicBezTo>
                      <a:pt x="38" y="150"/>
                      <a:pt x="95" y="75"/>
                      <a:pt x="152" y="0"/>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grpSp>
          <p:nvGrpSpPr>
            <p:cNvPr id="3" name="Group 10"/>
            <p:cNvGrpSpPr>
              <a:grpSpLocks/>
            </p:cNvGrpSpPr>
            <p:nvPr/>
          </p:nvGrpSpPr>
          <p:grpSpPr bwMode="auto">
            <a:xfrm flipH="1" flipV="1">
              <a:off x="6148388" y="4224338"/>
              <a:ext cx="241300" cy="814387"/>
              <a:chOff x="2776" y="1167"/>
              <a:chExt cx="152" cy="513"/>
            </a:xfrm>
          </p:grpSpPr>
          <p:sp>
            <p:nvSpPr>
              <p:cNvPr id="221195" name="Line 11"/>
              <p:cNvSpPr>
                <a:spLocks noChangeAspect="1" noChangeShapeType="1"/>
              </p:cNvSpPr>
              <p:nvPr/>
            </p:nvSpPr>
            <p:spPr bwMode="auto">
              <a:xfrm rot="1855532" flipH="1" flipV="1">
                <a:off x="2828" y="1264"/>
                <a:ext cx="1" cy="88"/>
              </a:xfrm>
              <a:prstGeom prst="line">
                <a:avLst/>
              </a:prstGeom>
              <a:noFill/>
              <a:ln w="22225">
                <a:solidFill>
                  <a:schemeClr val="tx1"/>
                </a:solidFill>
                <a:round/>
                <a:headEnd/>
                <a:tailEnd type="arrow" w="med" len="med"/>
              </a:ln>
              <a:effectLst/>
            </p:spPr>
            <p:txBody>
              <a:bodyPr/>
              <a:lstStyle/>
              <a:p>
                <a:endParaRPr lang="en-US"/>
              </a:p>
            </p:txBody>
          </p:sp>
          <p:sp>
            <p:nvSpPr>
              <p:cNvPr id="221196" name="Freeform 12"/>
              <p:cNvSpPr>
                <a:spLocks/>
              </p:cNvSpPr>
              <p:nvPr/>
            </p:nvSpPr>
            <p:spPr bwMode="auto">
              <a:xfrm>
                <a:off x="2776" y="1167"/>
                <a:ext cx="152" cy="513"/>
              </a:xfrm>
              <a:custGeom>
                <a:avLst/>
                <a:gdLst/>
                <a:ahLst/>
                <a:cxnLst>
                  <a:cxn ang="0">
                    <a:pos x="152" y="513"/>
                  </a:cxn>
                  <a:cxn ang="0">
                    <a:pos x="38" y="371"/>
                  </a:cxn>
                  <a:cxn ang="0">
                    <a:pos x="19" y="212"/>
                  </a:cxn>
                  <a:cxn ang="0">
                    <a:pos x="152" y="0"/>
                  </a:cxn>
                </a:cxnLst>
                <a:rect l="0" t="0" r="r" b="b"/>
                <a:pathLst>
                  <a:path w="152" h="513">
                    <a:moveTo>
                      <a:pt x="152" y="513"/>
                    </a:moveTo>
                    <a:cubicBezTo>
                      <a:pt x="106" y="467"/>
                      <a:pt x="60" y="421"/>
                      <a:pt x="38" y="371"/>
                    </a:cubicBezTo>
                    <a:cubicBezTo>
                      <a:pt x="16" y="321"/>
                      <a:pt x="0" y="274"/>
                      <a:pt x="19" y="212"/>
                    </a:cubicBezTo>
                    <a:cubicBezTo>
                      <a:pt x="38" y="150"/>
                      <a:pt x="95" y="75"/>
                      <a:pt x="152" y="0"/>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grpSp>
          <p:nvGrpSpPr>
            <p:cNvPr id="4" name="Group 13"/>
            <p:cNvGrpSpPr>
              <a:grpSpLocks/>
            </p:cNvGrpSpPr>
            <p:nvPr/>
          </p:nvGrpSpPr>
          <p:grpSpPr bwMode="auto">
            <a:xfrm>
              <a:off x="6110288" y="4003675"/>
              <a:ext cx="1233487" cy="211138"/>
              <a:chOff x="2928" y="1028"/>
              <a:chExt cx="777" cy="133"/>
            </a:xfrm>
          </p:grpSpPr>
          <p:sp>
            <p:nvSpPr>
              <p:cNvPr id="221198" name="Line 14"/>
              <p:cNvSpPr>
                <a:spLocks noChangeAspect="1" noChangeShapeType="1"/>
              </p:cNvSpPr>
              <p:nvPr/>
            </p:nvSpPr>
            <p:spPr bwMode="auto">
              <a:xfrm rot="17163330" flipH="1">
                <a:off x="3451" y="1013"/>
                <a:ext cx="1" cy="88"/>
              </a:xfrm>
              <a:prstGeom prst="line">
                <a:avLst/>
              </a:prstGeom>
              <a:noFill/>
              <a:ln w="22225">
                <a:solidFill>
                  <a:srgbClr val="008000"/>
                </a:solidFill>
                <a:round/>
                <a:headEnd/>
                <a:tailEnd type="arrow" w="med" len="med"/>
              </a:ln>
              <a:effectLst/>
            </p:spPr>
            <p:txBody>
              <a:bodyPr/>
              <a:lstStyle/>
              <a:p>
                <a:endParaRPr lang="en-US"/>
              </a:p>
            </p:txBody>
          </p:sp>
          <p:sp>
            <p:nvSpPr>
              <p:cNvPr id="221199" name="Freeform 15"/>
              <p:cNvSpPr>
                <a:spLocks/>
              </p:cNvSpPr>
              <p:nvPr/>
            </p:nvSpPr>
            <p:spPr bwMode="auto">
              <a:xfrm>
                <a:off x="2928" y="1028"/>
                <a:ext cx="777" cy="133"/>
              </a:xfrm>
              <a:custGeom>
                <a:avLst/>
                <a:gdLst/>
                <a:ahLst/>
                <a:cxnLst>
                  <a:cxn ang="0">
                    <a:pos x="0" y="124"/>
                  </a:cxn>
                  <a:cxn ang="0">
                    <a:pos x="375" y="1"/>
                  </a:cxn>
                  <a:cxn ang="0">
                    <a:pos x="777" y="133"/>
                  </a:cxn>
                </a:cxnLst>
                <a:rect l="0" t="0" r="r" b="b"/>
                <a:pathLst>
                  <a:path w="777" h="133">
                    <a:moveTo>
                      <a:pt x="0" y="124"/>
                    </a:moveTo>
                    <a:cubicBezTo>
                      <a:pt x="123" y="62"/>
                      <a:pt x="246" y="0"/>
                      <a:pt x="375" y="1"/>
                    </a:cubicBezTo>
                    <a:cubicBezTo>
                      <a:pt x="504" y="2"/>
                      <a:pt x="640" y="67"/>
                      <a:pt x="777" y="133"/>
                    </a:cubicBezTo>
                  </a:path>
                </a:pathLst>
              </a:custGeom>
              <a:noFill/>
              <a:ln w="28575" cap="flat" cmpd="sng">
                <a:solidFill>
                  <a:srgbClr val="008000"/>
                </a:solidFill>
                <a:prstDash val="solid"/>
                <a:round/>
                <a:headEnd type="none" w="med" len="med"/>
                <a:tailEnd type="none" w="med" len="med"/>
              </a:ln>
              <a:effectLst/>
            </p:spPr>
            <p:txBody>
              <a:bodyPr/>
              <a:lstStyle/>
              <a:p>
                <a:endParaRPr lang="en-US"/>
              </a:p>
            </p:txBody>
          </p:sp>
        </p:grpSp>
        <p:sp>
          <p:nvSpPr>
            <p:cNvPr id="221200" name="Oval 16"/>
            <p:cNvSpPr>
              <a:spLocks noChangeAspect="1" noChangeArrowheads="1"/>
            </p:cNvSpPr>
            <p:nvPr/>
          </p:nvSpPr>
          <p:spPr bwMode="auto">
            <a:xfrm>
              <a:off x="6034088" y="4124325"/>
              <a:ext cx="190500" cy="190500"/>
            </a:xfrm>
            <a:prstGeom prst="ellipse">
              <a:avLst/>
            </a:prstGeom>
            <a:solidFill>
              <a:srgbClr val="0000FF"/>
            </a:solidFill>
            <a:ln w="12700">
              <a:solidFill>
                <a:srgbClr val="0000FF"/>
              </a:solidFill>
              <a:round/>
              <a:headEnd/>
              <a:tailEnd/>
            </a:ln>
            <a:effectLst/>
          </p:spPr>
          <p:txBody>
            <a:bodyPr wrap="none" anchor="ctr"/>
            <a:lstStyle/>
            <a:p>
              <a:pPr eaLnBrk="1" hangingPunct="1">
                <a:spcBef>
                  <a:spcPct val="45000"/>
                </a:spcBef>
              </a:pPr>
              <a:endParaRPr lang="en-US" sz="2800">
                <a:latin typeface="Verdana" charset="0"/>
              </a:endParaRPr>
            </a:p>
          </p:txBody>
        </p:sp>
        <p:grpSp>
          <p:nvGrpSpPr>
            <p:cNvPr id="5" name="Group 17"/>
            <p:cNvGrpSpPr>
              <a:grpSpLocks/>
            </p:cNvGrpSpPr>
            <p:nvPr/>
          </p:nvGrpSpPr>
          <p:grpSpPr bwMode="auto">
            <a:xfrm>
              <a:off x="6119813" y="5056188"/>
              <a:ext cx="1233487" cy="830262"/>
              <a:chOff x="2934" y="1691"/>
              <a:chExt cx="777" cy="523"/>
            </a:xfrm>
          </p:grpSpPr>
          <p:sp>
            <p:nvSpPr>
              <p:cNvPr id="221202" name="Line 18"/>
              <p:cNvSpPr>
                <a:spLocks noChangeAspect="1" noChangeShapeType="1"/>
              </p:cNvSpPr>
              <p:nvPr/>
            </p:nvSpPr>
            <p:spPr bwMode="auto">
              <a:xfrm rot="3635357">
                <a:off x="3104" y="1995"/>
                <a:ext cx="1" cy="88"/>
              </a:xfrm>
              <a:prstGeom prst="line">
                <a:avLst/>
              </a:prstGeom>
              <a:noFill/>
              <a:ln w="22225">
                <a:solidFill>
                  <a:schemeClr val="tx1"/>
                </a:solidFill>
                <a:round/>
                <a:headEnd/>
                <a:tailEnd type="arrow" w="med" len="med"/>
              </a:ln>
              <a:effectLst/>
            </p:spPr>
            <p:txBody>
              <a:bodyPr/>
              <a:lstStyle/>
              <a:p>
                <a:endParaRPr lang="en-US"/>
              </a:p>
            </p:txBody>
          </p:sp>
          <p:sp>
            <p:nvSpPr>
              <p:cNvPr id="221203" name="Freeform 19"/>
              <p:cNvSpPr>
                <a:spLocks/>
              </p:cNvSpPr>
              <p:nvPr/>
            </p:nvSpPr>
            <p:spPr bwMode="auto">
              <a:xfrm>
                <a:off x="2934" y="1691"/>
                <a:ext cx="777" cy="523"/>
              </a:xfrm>
              <a:custGeom>
                <a:avLst/>
                <a:gdLst/>
                <a:ahLst/>
                <a:cxnLst>
                  <a:cxn ang="0">
                    <a:pos x="0" y="514"/>
                  </a:cxn>
                  <a:cxn ang="0">
                    <a:pos x="6" y="523"/>
                  </a:cxn>
                  <a:cxn ang="0">
                    <a:pos x="176" y="343"/>
                  </a:cxn>
                  <a:cxn ang="0">
                    <a:pos x="615" y="247"/>
                  </a:cxn>
                  <a:cxn ang="0">
                    <a:pos x="777" y="0"/>
                  </a:cxn>
                </a:cxnLst>
                <a:rect l="0" t="0" r="r" b="b"/>
                <a:pathLst>
                  <a:path w="777" h="523">
                    <a:moveTo>
                      <a:pt x="0" y="514"/>
                    </a:moveTo>
                    <a:lnTo>
                      <a:pt x="6" y="523"/>
                    </a:lnTo>
                    <a:cubicBezTo>
                      <a:pt x="35" y="495"/>
                      <a:pt x="74" y="389"/>
                      <a:pt x="176" y="343"/>
                    </a:cubicBezTo>
                    <a:cubicBezTo>
                      <a:pt x="278" y="297"/>
                      <a:pt x="515" y="304"/>
                      <a:pt x="615" y="247"/>
                    </a:cubicBezTo>
                    <a:cubicBezTo>
                      <a:pt x="715" y="190"/>
                      <a:pt x="746" y="95"/>
                      <a:pt x="777" y="0"/>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sp>
          <p:nvSpPr>
            <p:cNvPr id="221204" name="Text Box 20"/>
            <p:cNvSpPr txBox="1">
              <a:spLocks noChangeArrowheads="1"/>
            </p:cNvSpPr>
            <p:nvPr/>
          </p:nvSpPr>
          <p:spPr bwMode="auto">
            <a:xfrm>
              <a:off x="5837238" y="3902075"/>
              <a:ext cx="184150" cy="336550"/>
            </a:xfrm>
            <a:prstGeom prst="rect">
              <a:avLst/>
            </a:prstGeom>
            <a:noFill/>
            <a:ln w="12700">
              <a:noFill/>
              <a:miter lim="800000"/>
              <a:headEnd/>
              <a:tailEnd/>
            </a:ln>
            <a:effectLst/>
          </p:spPr>
          <p:txBody>
            <a:bodyPr wrap="none">
              <a:spAutoFit/>
            </a:bodyPr>
            <a:lstStyle/>
            <a:p>
              <a:pPr algn="l"/>
              <a:endParaRPr lang="en-US" sz="1600" b="1">
                <a:solidFill>
                  <a:srgbClr val="FF0000"/>
                </a:solidFill>
              </a:endParaRPr>
            </a:p>
          </p:txBody>
        </p:sp>
        <p:sp>
          <p:nvSpPr>
            <p:cNvPr id="221205" name="Text Box 21"/>
            <p:cNvSpPr txBox="1">
              <a:spLocks noChangeArrowheads="1"/>
            </p:cNvSpPr>
            <p:nvPr/>
          </p:nvSpPr>
          <p:spPr bwMode="auto">
            <a:xfrm>
              <a:off x="7354888" y="3895725"/>
              <a:ext cx="184150" cy="336550"/>
            </a:xfrm>
            <a:prstGeom prst="rect">
              <a:avLst/>
            </a:prstGeom>
            <a:noFill/>
            <a:ln w="12700">
              <a:noFill/>
              <a:miter lim="800000"/>
              <a:headEnd/>
              <a:tailEnd/>
            </a:ln>
            <a:effectLst/>
          </p:spPr>
          <p:txBody>
            <a:bodyPr wrap="none">
              <a:spAutoFit/>
            </a:bodyPr>
            <a:lstStyle/>
            <a:p>
              <a:pPr algn="l"/>
              <a:endParaRPr lang="en-US" sz="1600" b="1">
                <a:solidFill>
                  <a:srgbClr val="FF0000"/>
                </a:solidFill>
              </a:endParaRPr>
            </a:p>
          </p:txBody>
        </p:sp>
        <p:sp>
          <p:nvSpPr>
            <p:cNvPr id="221206" name="Text Box 22"/>
            <p:cNvSpPr txBox="1">
              <a:spLocks noChangeArrowheads="1"/>
            </p:cNvSpPr>
            <p:nvPr/>
          </p:nvSpPr>
          <p:spPr bwMode="auto">
            <a:xfrm>
              <a:off x="5856288" y="5883275"/>
              <a:ext cx="184150" cy="336550"/>
            </a:xfrm>
            <a:prstGeom prst="rect">
              <a:avLst/>
            </a:prstGeom>
            <a:noFill/>
            <a:ln w="12700">
              <a:noFill/>
              <a:miter lim="800000"/>
              <a:headEnd/>
              <a:tailEnd/>
            </a:ln>
            <a:effectLst/>
          </p:spPr>
          <p:txBody>
            <a:bodyPr wrap="none">
              <a:spAutoFit/>
            </a:bodyPr>
            <a:lstStyle/>
            <a:p>
              <a:pPr algn="l"/>
              <a:endParaRPr lang="en-US" sz="1600" b="1">
                <a:solidFill>
                  <a:srgbClr val="FF0000"/>
                </a:solidFill>
              </a:endParaRPr>
            </a:p>
          </p:txBody>
        </p:sp>
        <p:sp>
          <p:nvSpPr>
            <p:cNvPr id="221207" name="Text Box 23"/>
            <p:cNvSpPr txBox="1">
              <a:spLocks noChangeArrowheads="1"/>
            </p:cNvSpPr>
            <p:nvPr/>
          </p:nvSpPr>
          <p:spPr bwMode="auto">
            <a:xfrm>
              <a:off x="5778500" y="4886325"/>
              <a:ext cx="184150" cy="336550"/>
            </a:xfrm>
            <a:prstGeom prst="rect">
              <a:avLst/>
            </a:prstGeom>
            <a:noFill/>
            <a:ln w="12700">
              <a:noFill/>
              <a:miter lim="800000"/>
              <a:headEnd/>
              <a:tailEnd/>
            </a:ln>
            <a:effectLst/>
          </p:spPr>
          <p:txBody>
            <a:bodyPr wrap="none">
              <a:spAutoFit/>
            </a:bodyPr>
            <a:lstStyle/>
            <a:p>
              <a:pPr algn="l"/>
              <a:endParaRPr lang="en-US" sz="1600" b="1">
                <a:solidFill>
                  <a:srgbClr val="FF0000"/>
                </a:solidFill>
              </a:endParaRPr>
            </a:p>
          </p:txBody>
        </p:sp>
        <p:sp>
          <p:nvSpPr>
            <p:cNvPr id="221208" name="Text Box 24"/>
            <p:cNvSpPr txBox="1">
              <a:spLocks noChangeArrowheads="1"/>
            </p:cNvSpPr>
            <p:nvPr/>
          </p:nvSpPr>
          <p:spPr bwMode="auto">
            <a:xfrm>
              <a:off x="7373938" y="4968875"/>
              <a:ext cx="184150" cy="336550"/>
            </a:xfrm>
            <a:prstGeom prst="rect">
              <a:avLst/>
            </a:prstGeom>
            <a:noFill/>
            <a:ln w="12700">
              <a:noFill/>
              <a:miter lim="800000"/>
              <a:headEnd/>
              <a:tailEnd/>
            </a:ln>
            <a:effectLst/>
          </p:spPr>
          <p:txBody>
            <a:bodyPr wrap="none">
              <a:spAutoFit/>
            </a:bodyPr>
            <a:lstStyle/>
            <a:p>
              <a:pPr algn="l"/>
              <a:endParaRPr lang="en-US" sz="1600" b="1">
                <a:solidFill>
                  <a:srgbClr val="FF0000"/>
                </a:solidFill>
              </a:endParaRPr>
            </a:p>
          </p:txBody>
        </p:sp>
        <p:sp>
          <p:nvSpPr>
            <p:cNvPr id="221209" name="Oval 25"/>
            <p:cNvSpPr>
              <a:spLocks noChangeAspect="1" noChangeArrowheads="1"/>
            </p:cNvSpPr>
            <p:nvPr/>
          </p:nvSpPr>
          <p:spPr bwMode="auto">
            <a:xfrm>
              <a:off x="7253288" y="5800725"/>
              <a:ext cx="190500" cy="190500"/>
            </a:xfrm>
            <a:prstGeom prst="ellipse">
              <a:avLst/>
            </a:prstGeom>
            <a:solidFill>
              <a:schemeClr val="tx1"/>
            </a:solidFill>
            <a:ln w="12700">
              <a:noFill/>
              <a:round/>
              <a:headEnd/>
              <a:tailEnd/>
            </a:ln>
            <a:effectLst/>
          </p:spPr>
          <p:txBody>
            <a:bodyPr wrap="none" anchor="ctr"/>
            <a:lstStyle/>
            <a:p>
              <a:endParaRPr lang="en-US"/>
            </a:p>
          </p:txBody>
        </p:sp>
        <p:sp>
          <p:nvSpPr>
            <p:cNvPr id="221211" name="Oval 27"/>
            <p:cNvSpPr>
              <a:spLocks noChangeAspect="1" noChangeArrowheads="1"/>
            </p:cNvSpPr>
            <p:nvPr/>
          </p:nvSpPr>
          <p:spPr bwMode="auto">
            <a:xfrm>
              <a:off x="7253288" y="4962525"/>
              <a:ext cx="190500" cy="190500"/>
            </a:xfrm>
            <a:prstGeom prst="ellipse">
              <a:avLst/>
            </a:prstGeom>
            <a:solidFill>
              <a:schemeClr val="tx1"/>
            </a:solidFill>
            <a:ln w="12700">
              <a:noFill/>
              <a:round/>
              <a:headEnd/>
              <a:tailEnd/>
            </a:ln>
            <a:effectLst/>
          </p:spPr>
          <p:txBody>
            <a:bodyPr wrap="none" anchor="ctr"/>
            <a:lstStyle/>
            <a:p>
              <a:endParaRPr lang="en-US"/>
            </a:p>
          </p:txBody>
        </p:sp>
        <p:sp>
          <p:nvSpPr>
            <p:cNvPr id="221212" name="Oval 28"/>
            <p:cNvSpPr>
              <a:spLocks noChangeAspect="1" noChangeArrowheads="1"/>
            </p:cNvSpPr>
            <p:nvPr/>
          </p:nvSpPr>
          <p:spPr bwMode="auto">
            <a:xfrm>
              <a:off x="8472488" y="4962525"/>
              <a:ext cx="190500" cy="190500"/>
            </a:xfrm>
            <a:prstGeom prst="ellipse">
              <a:avLst/>
            </a:prstGeom>
            <a:solidFill>
              <a:schemeClr val="tx1"/>
            </a:solidFill>
            <a:ln w="12700">
              <a:noFill/>
              <a:round/>
              <a:headEnd/>
              <a:tailEnd/>
            </a:ln>
            <a:effectLst/>
          </p:spPr>
          <p:txBody>
            <a:bodyPr wrap="none" anchor="ctr"/>
            <a:lstStyle/>
            <a:p>
              <a:endParaRPr lang="en-US"/>
            </a:p>
          </p:txBody>
        </p:sp>
        <p:grpSp>
          <p:nvGrpSpPr>
            <p:cNvPr id="6" name="Group 29"/>
            <p:cNvGrpSpPr>
              <a:grpSpLocks/>
            </p:cNvGrpSpPr>
            <p:nvPr/>
          </p:nvGrpSpPr>
          <p:grpSpPr bwMode="auto">
            <a:xfrm>
              <a:off x="7367588" y="4854575"/>
              <a:ext cx="1233487" cy="211138"/>
              <a:chOff x="2928" y="1028"/>
              <a:chExt cx="777" cy="133"/>
            </a:xfrm>
          </p:grpSpPr>
          <p:sp>
            <p:nvSpPr>
              <p:cNvPr id="221214" name="Line 30"/>
              <p:cNvSpPr>
                <a:spLocks noChangeAspect="1" noChangeShapeType="1"/>
              </p:cNvSpPr>
              <p:nvPr/>
            </p:nvSpPr>
            <p:spPr bwMode="auto">
              <a:xfrm rot="17163330" flipH="1">
                <a:off x="3451" y="1013"/>
                <a:ext cx="1" cy="88"/>
              </a:xfrm>
              <a:prstGeom prst="line">
                <a:avLst/>
              </a:prstGeom>
              <a:noFill/>
              <a:ln w="22225">
                <a:solidFill>
                  <a:schemeClr val="tx1"/>
                </a:solidFill>
                <a:round/>
                <a:headEnd/>
                <a:tailEnd type="arrow" w="med" len="med"/>
              </a:ln>
              <a:effectLst/>
            </p:spPr>
            <p:txBody>
              <a:bodyPr/>
              <a:lstStyle/>
              <a:p>
                <a:endParaRPr lang="en-US"/>
              </a:p>
            </p:txBody>
          </p:sp>
          <p:sp>
            <p:nvSpPr>
              <p:cNvPr id="221215" name="Freeform 31"/>
              <p:cNvSpPr>
                <a:spLocks/>
              </p:cNvSpPr>
              <p:nvPr/>
            </p:nvSpPr>
            <p:spPr bwMode="auto">
              <a:xfrm>
                <a:off x="2928" y="1028"/>
                <a:ext cx="777" cy="133"/>
              </a:xfrm>
              <a:custGeom>
                <a:avLst/>
                <a:gdLst/>
                <a:ahLst/>
                <a:cxnLst>
                  <a:cxn ang="0">
                    <a:pos x="0" y="124"/>
                  </a:cxn>
                  <a:cxn ang="0">
                    <a:pos x="375" y="1"/>
                  </a:cxn>
                  <a:cxn ang="0">
                    <a:pos x="777" y="133"/>
                  </a:cxn>
                </a:cxnLst>
                <a:rect l="0" t="0" r="r" b="b"/>
                <a:pathLst>
                  <a:path w="777" h="133">
                    <a:moveTo>
                      <a:pt x="0" y="124"/>
                    </a:moveTo>
                    <a:cubicBezTo>
                      <a:pt x="123" y="62"/>
                      <a:pt x="246" y="0"/>
                      <a:pt x="375" y="1"/>
                    </a:cubicBezTo>
                    <a:cubicBezTo>
                      <a:pt x="504" y="2"/>
                      <a:pt x="640" y="67"/>
                      <a:pt x="777" y="13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grpSp>
          <p:nvGrpSpPr>
            <p:cNvPr id="7" name="Group 32"/>
            <p:cNvGrpSpPr>
              <a:grpSpLocks/>
            </p:cNvGrpSpPr>
            <p:nvPr/>
          </p:nvGrpSpPr>
          <p:grpSpPr bwMode="auto">
            <a:xfrm>
              <a:off x="6122988" y="5699125"/>
              <a:ext cx="1233487" cy="211138"/>
              <a:chOff x="2928" y="1028"/>
              <a:chExt cx="777" cy="133"/>
            </a:xfrm>
          </p:grpSpPr>
          <p:sp>
            <p:nvSpPr>
              <p:cNvPr id="221217" name="Line 33"/>
              <p:cNvSpPr>
                <a:spLocks noChangeAspect="1" noChangeShapeType="1"/>
              </p:cNvSpPr>
              <p:nvPr/>
            </p:nvSpPr>
            <p:spPr bwMode="auto">
              <a:xfrm rot="17163330" flipH="1">
                <a:off x="3451" y="1013"/>
                <a:ext cx="1" cy="88"/>
              </a:xfrm>
              <a:prstGeom prst="line">
                <a:avLst/>
              </a:prstGeom>
              <a:noFill/>
              <a:ln w="22225">
                <a:solidFill>
                  <a:schemeClr val="tx1"/>
                </a:solidFill>
                <a:round/>
                <a:headEnd/>
                <a:tailEnd type="arrow" w="med" len="med"/>
              </a:ln>
              <a:effectLst/>
            </p:spPr>
            <p:txBody>
              <a:bodyPr/>
              <a:lstStyle/>
              <a:p>
                <a:endParaRPr lang="en-US"/>
              </a:p>
            </p:txBody>
          </p:sp>
          <p:sp>
            <p:nvSpPr>
              <p:cNvPr id="221218" name="Freeform 34"/>
              <p:cNvSpPr>
                <a:spLocks/>
              </p:cNvSpPr>
              <p:nvPr/>
            </p:nvSpPr>
            <p:spPr bwMode="auto">
              <a:xfrm>
                <a:off x="2928" y="1028"/>
                <a:ext cx="777" cy="133"/>
              </a:xfrm>
              <a:custGeom>
                <a:avLst/>
                <a:gdLst/>
                <a:ahLst/>
                <a:cxnLst>
                  <a:cxn ang="0">
                    <a:pos x="0" y="124"/>
                  </a:cxn>
                  <a:cxn ang="0">
                    <a:pos x="375" y="1"/>
                  </a:cxn>
                  <a:cxn ang="0">
                    <a:pos x="777" y="133"/>
                  </a:cxn>
                </a:cxnLst>
                <a:rect l="0" t="0" r="r" b="b"/>
                <a:pathLst>
                  <a:path w="777" h="133">
                    <a:moveTo>
                      <a:pt x="0" y="124"/>
                    </a:moveTo>
                    <a:cubicBezTo>
                      <a:pt x="123" y="62"/>
                      <a:pt x="246" y="0"/>
                      <a:pt x="375" y="1"/>
                    </a:cubicBezTo>
                    <a:cubicBezTo>
                      <a:pt x="504" y="2"/>
                      <a:pt x="640" y="67"/>
                      <a:pt x="777" y="13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grpSp>
          <p:nvGrpSpPr>
            <p:cNvPr id="8" name="Group 35"/>
            <p:cNvGrpSpPr>
              <a:grpSpLocks/>
            </p:cNvGrpSpPr>
            <p:nvPr/>
          </p:nvGrpSpPr>
          <p:grpSpPr bwMode="auto">
            <a:xfrm flipH="1" flipV="1">
              <a:off x="6103938" y="5908675"/>
              <a:ext cx="1233487" cy="211138"/>
              <a:chOff x="2928" y="1028"/>
              <a:chExt cx="777" cy="133"/>
            </a:xfrm>
          </p:grpSpPr>
          <p:sp>
            <p:nvSpPr>
              <p:cNvPr id="221220" name="Line 36"/>
              <p:cNvSpPr>
                <a:spLocks noChangeAspect="1" noChangeShapeType="1"/>
              </p:cNvSpPr>
              <p:nvPr/>
            </p:nvSpPr>
            <p:spPr bwMode="auto">
              <a:xfrm rot="17163330" flipH="1">
                <a:off x="3451" y="1013"/>
                <a:ext cx="1" cy="88"/>
              </a:xfrm>
              <a:prstGeom prst="line">
                <a:avLst/>
              </a:prstGeom>
              <a:noFill/>
              <a:ln w="22225">
                <a:solidFill>
                  <a:schemeClr val="tx1"/>
                </a:solidFill>
                <a:round/>
                <a:headEnd/>
                <a:tailEnd type="arrow" w="med" len="med"/>
              </a:ln>
              <a:effectLst/>
            </p:spPr>
            <p:txBody>
              <a:bodyPr/>
              <a:lstStyle/>
              <a:p>
                <a:endParaRPr lang="en-US"/>
              </a:p>
            </p:txBody>
          </p:sp>
          <p:sp>
            <p:nvSpPr>
              <p:cNvPr id="221221" name="Freeform 37"/>
              <p:cNvSpPr>
                <a:spLocks/>
              </p:cNvSpPr>
              <p:nvPr/>
            </p:nvSpPr>
            <p:spPr bwMode="auto">
              <a:xfrm>
                <a:off x="2928" y="1028"/>
                <a:ext cx="777" cy="133"/>
              </a:xfrm>
              <a:custGeom>
                <a:avLst/>
                <a:gdLst/>
                <a:ahLst/>
                <a:cxnLst>
                  <a:cxn ang="0">
                    <a:pos x="0" y="124"/>
                  </a:cxn>
                  <a:cxn ang="0">
                    <a:pos x="375" y="1"/>
                  </a:cxn>
                  <a:cxn ang="0">
                    <a:pos x="777" y="133"/>
                  </a:cxn>
                </a:cxnLst>
                <a:rect l="0" t="0" r="r" b="b"/>
                <a:pathLst>
                  <a:path w="777" h="133">
                    <a:moveTo>
                      <a:pt x="0" y="124"/>
                    </a:moveTo>
                    <a:cubicBezTo>
                      <a:pt x="123" y="62"/>
                      <a:pt x="246" y="0"/>
                      <a:pt x="375" y="1"/>
                    </a:cubicBezTo>
                    <a:cubicBezTo>
                      <a:pt x="504" y="2"/>
                      <a:pt x="640" y="67"/>
                      <a:pt x="777" y="13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grpSp>
          <p:nvGrpSpPr>
            <p:cNvPr id="9" name="Group 38"/>
            <p:cNvGrpSpPr>
              <a:grpSpLocks/>
            </p:cNvGrpSpPr>
            <p:nvPr/>
          </p:nvGrpSpPr>
          <p:grpSpPr bwMode="auto">
            <a:xfrm flipH="1" flipV="1">
              <a:off x="6129338" y="5057775"/>
              <a:ext cx="1233487" cy="211138"/>
              <a:chOff x="2928" y="1028"/>
              <a:chExt cx="777" cy="133"/>
            </a:xfrm>
          </p:grpSpPr>
          <p:sp>
            <p:nvSpPr>
              <p:cNvPr id="221223" name="Line 39"/>
              <p:cNvSpPr>
                <a:spLocks noChangeAspect="1" noChangeShapeType="1"/>
              </p:cNvSpPr>
              <p:nvPr/>
            </p:nvSpPr>
            <p:spPr bwMode="auto">
              <a:xfrm rot="17163330" flipH="1">
                <a:off x="3451" y="1013"/>
                <a:ext cx="1" cy="88"/>
              </a:xfrm>
              <a:prstGeom prst="line">
                <a:avLst/>
              </a:prstGeom>
              <a:noFill/>
              <a:ln w="22225">
                <a:solidFill>
                  <a:schemeClr val="tx1"/>
                </a:solidFill>
                <a:round/>
                <a:headEnd/>
                <a:tailEnd type="arrow" w="med" len="med"/>
              </a:ln>
              <a:effectLst/>
            </p:spPr>
            <p:txBody>
              <a:bodyPr/>
              <a:lstStyle/>
              <a:p>
                <a:endParaRPr lang="en-US"/>
              </a:p>
            </p:txBody>
          </p:sp>
          <p:sp>
            <p:nvSpPr>
              <p:cNvPr id="221224" name="Freeform 40"/>
              <p:cNvSpPr>
                <a:spLocks/>
              </p:cNvSpPr>
              <p:nvPr/>
            </p:nvSpPr>
            <p:spPr bwMode="auto">
              <a:xfrm>
                <a:off x="2928" y="1028"/>
                <a:ext cx="777" cy="133"/>
              </a:xfrm>
              <a:custGeom>
                <a:avLst/>
                <a:gdLst/>
                <a:ahLst/>
                <a:cxnLst>
                  <a:cxn ang="0">
                    <a:pos x="0" y="124"/>
                  </a:cxn>
                  <a:cxn ang="0">
                    <a:pos x="375" y="1"/>
                  </a:cxn>
                  <a:cxn ang="0">
                    <a:pos x="777" y="133"/>
                  </a:cxn>
                </a:cxnLst>
                <a:rect l="0" t="0" r="r" b="b"/>
                <a:pathLst>
                  <a:path w="777" h="133">
                    <a:moveTo>
                      <a:pt x="0" y="124"/>
                    </a:moveTo>
                    <a:cubicBezTo>
                      <a:pt x="123" y="62"/>
                      <a:pt x="246" y="0"/>
                      <a:pt x="375" y="1"/>
                    </a:cubicBezTo>
                    <a:cubicBezTo>
                      <a:pt x="504" y="2"/>
                      <a:pt x="640" y="67"/>
                      <a:pt x="777" y="13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grpSp>
          <p:nvGrpSpPr>
            <p:cNvPr id="10" name="Group 41"/>
            <p:cNvGrpSpPr>
              <a:grpSpLocks/>
            </p:cNvGrpSpPr>
            <p:nvPr/>
          </p:nvGrpSpPr>
          <p:grpSpPr bwMode="auto">
            <a:xfrm flipV="1">
              <a:off x="5862638" y="5087938"/>
              <a:ext cx="241300" cy="814387"/>
              <a:chOff x="2776" y="1167"/>
              <a:chExt cx="152" cy="513"/>
            </a:xfrm>
          </p:grpSpPr>
          <p:sp>
            <p:nvSpPr>
              <p:cNvPr id="221226" name="Line 42"/>
              <p:cNvSpPr>
                <a:spLocks noChangeAspect="1" noChangeShapeType="1"/>
              </p:cNvSpPr>
              <p:nvPr/>
            </p:nvSpPr>
            <p:spPr bwMode="auto">
              <a:xfrm rot="1855532" flipH="1" flipV="1">
                <a:off x="2828" y="1264"/>
                <a:ext cx="1" cy="88"/>
              </a:xfrm>
              <a:prstGeom prst="line">
                <a:avLst/>
              </a:prstGeom>
              <a:noFill/>
              <a:ln w="22225">
                <a:solidFill>
                  <a:schemeClr val="tx1"/>
                </a:solidFill>
                <a:round/>
                <a:headEnd/>
                <a:tailEnd type="arrow" w="med" len="med"/>
              </a:ln>
              <a:effectLst/>
            </p:spPr>
            <p:txBody>
              <a:bodyPr/>
              <a:lstStyle/>
              <a:p>
                <a:endParaRPr lang="en-US"/>
              </a:p>
            </p:txBody>
          </p:sp>
          <p:sp>
            <p:nvSpPr>
              <p:cNvPr id="221227" name="Freeform 43"/>
              <p:cNvSpPr>
                <a:spLocks/>
              </p:cNvSpPr>
              <p:nvPr/>
            </p:nvSpPr>
            <p:spPr bwMode="auto">
              <a:xfrm>
                <a:off x="2776" y="1167"/>
                <a:ext cx="152" cy="513"/>
              </a:xfrm>
              <a:custGeom>
                <a:avLst/>
                <a:gdLst/>
                <a:ahLst/>
                <a:cxnLst>
                  <a:cxn ang="0">
                    <a:pos x="152" y="513"/>
                  </a:cxn>
                  <a:cxn ang="0">
                    <a:pos x="38" y="371"/>
                  </a:cxn>
                  <a:cxn ang="0">
                    <a:pos x="19" y="212"/>
                  </a:cxn>
                  <a:cxn ang="0">
                    <a:pos x="152" y="0"/>
                  </a:cxn>
                </a:cxnLst>
                <a:rect l="0" t="0" r="r" b="b"/>
                <a:pathLst>
                  <a:path w="152" h="513">
                    <a:moveTo>
                      <a:pt x="152" y="513"/>
                    </a:moveTo>
                    <a:cubicBezTo>
                      <a:pt x="106" y="467"/>
                      <a:pt x="60" y="421"/>
                      <a:pt x="38" y="371"/>
                    </a:cubicBezTo>
                    <a:cubicBezTo>
                      <a:pt x="16" y="321"/>
                      <a:pt x="0" y="274"/>
                      <a:pt x="19" y="212"/>
                    </a:cubicBezTo>
                    <a:cubicBezTo>
                      <a:pt x="38" y="150"/>
                      <a:pt x="95" y="75"/>
                      <a:pt x="152" y="0"/>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grpSp>
          <p:nvGrpSpPr>
            <p:cNvPr id="11" name="Group 44"/>
            <p:cNvGrpSpPr>
              <a:grpSpLocks/>
            </p:cNvGrpSpPr>
            <p:nvPr/>
          </p:nvGrpSpPr>
          <p:grpSpPr bwMode="auto">
            <a:xfrm flipH="1" flipV="1">
              <a:off x="7354888" y="4224338"/>
              <a:ext cx="241300" cy="814387"/>
              <a:chOff x="2776" y="1167"/>
              <a:chExt cx="152" cy="513"/>
            </a:xfrm>
          </p:grpSpPr>
          <p:sp>
            <p:nvSpPr>
              <p:cNvPr id="221229" name="Line 45"/>
              <p:cNvSpPr>
                <a:spLocks noChangeAspect="1" noChangeShapeType="1"/>
              </p:cNvSpPr>
              <p:nvPr/>
            </p:nvSpPr>
            <p:spPr bwMode="auto">
              <a:xfrm rot="1855532" flipH="1" flipV="1">
                <a:off x="2828" y="1264"/>
                <a:ext cx="1" cy="88"/>
              </a:xfrm>
              <a:prstGeom prst="line">
                <a:avLst/>
              </a:prstGeom>
              <a:noFill/>
              <a:ln w="22225">
                <a:solidFill>
                  <a:schemeClr val="tx1"/>
                </a:solidFill>
                <a:round/>
                <a:headEnd/>
                <a:tailEnd type="arrow" w="med" len="med"/>
              </a:ln>
              <a:effectLst/>
            </p:spPr>
            <p:txBody>
              <a:bodyPr/>
              <a:lstStyle/>
              <a:p>
                <a:endParaRPr lang="en-US"/>
              </a:p>
            </p:txBody>
          </p:sp>
          <p:sp>
            <p:nvSpPr>
              <p:cNvPr id="221230" name="Freeform 46"/>
              <p:cNvSpPr>
                <a:spLocks/>
              </p:cNvSpPr>
              <p:nvPr/>
            </p:nvSpPr>
            <p:spPr bwMode="auto">
              <a:xfrm>
                <a:off x="2776" y="1167"/>
                <a:ext cx="152" cy="513"/>
              </a:xfrm>
              <a:custGeom>
                <a:avLst/>
                <a:gdLst/>
                <a:ahLst/>
                <a:cxnLst>
                  <a:cxn ang="0">
                    <a:pos x="152" y="513"/>
                  </a:cxn>
                  <a:cxn ang="0">
                    <a:pos x="38" y="371"/>
                  </a:cxn>
                  <a:cxn ang="0">
                    <a:pos x="19" y="212"/>
                  </a:cxn>
                  <a:cxn ang="0">
                    <a:pos x="152" y="0"/>
                  </a:cxn>
                </a:cxnLst>
                <a:rect l="0" t="0" r="r" b="b"/>
                <a:pathLst>
                  <a:path w="152" h="513">
                    <a:moveTo>
                      <a:pt x="152" y="513"/>
                    </a:moveTo>
                    <a:cubicBezTo>
                      <a:pt x="106" y="467"/>
                      <a:pt x="60" y="421"/>
                      <a:pt x="38" y="371"/>
                    </a:cubicBezTo>
                    <a:cubicBezTo>
                      <a:pt x="16" y="321"/>
                      <a:pt x="0" y="274"/>
                      <a:pt x="19" y="212"/>
                    </a:cubicBezTo>
                    <a:cubicBezTo>
                      <a:pt x="38" y="150"/>
                      <a:pt x="95" y="75"/>
                      <a:pt x="152" y="0"/>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grpSp>
          <p:nvGrpSpPr>
            <p:cNvPr id="12" name="Group 47"/>
            <p:cNvGrpSpPr>
              <a:grpSpLocks/>
            </p:cNvGrpSpPr>
            <p:nvPr/>
          </p:nvGrpSpPr>
          <p:grpSpPr bwMode="auto">
            <a:xfrm>
              <a:off x="7343775" y="5046663"/>
              <a:ext cx="1212850" cy="862012"/>
              <a:chOff x="3696" y="1680"/>
              <a:chExt cx="764" cy="543"/>
            </a:xfrm>
          </p:grpSpPr>
          <p:sp>
            <p:nvSpPr>
              <p:cNvPr id="221232" name="Line 48"/>
              <p:cNvSpPr>
                <a:spLocks noChangeAspect="1" noChangeShapeType="1"/>
              </p:cNvSpPr>
              <p:nvPr/>
            </p:nvSpPr>
            <p:spPr bwMode="auto">
              <a:xfrm rot="4334049">
                <a:off x="3989" y="2107"/>
                <a:ext cx="1" cy="88"/>
              </a:xfrm>
              <a:prstGeom prst="line">
                <a:avLst/>
              </a:prstGeom>
              <a:noFill/>
              <a:ln w="22225">
                <a:solidFill>
                  <a:schemeClr val="tx1"/>
                </a:solidFill>
                <a:round/>
                <a:headEnd/>
                <a:tailEnd type="arrow" w="med" len="med"/>
              </a:ln>
              <a:effectLst/>
            </p:spPr>
            <p:txBody>
              <a:bodyPr/>
              <a:lstStyle/>
              <a:p>
                <a:endParaRPr lang="en-US"/>
              </a:p>
            </p:txBody>
          </p:sp>
          <p:sp>
            <p:nvSpPr>
              <p:cNvPr id="221233" name="Freeform 49"/>
              <p:cNvSpPr>
                <a:spLocks/>
              </p:cNvSpPr>
              <p:nvPr/>
            </p:nvSpPr>
            <p:spPr bwMode="auto">
              <a:xfrm>
                <a:off x="3696" y="1680"/>
                <a:ext cx="764" cy="543"/>
              </a:xfrm>
              <a:custGeom>
                <a:avLst/>
                <a:gdLst/>
                <a:ahLst/>
                <a:cxnLst>
                  <a:cxn ang="0">
                    <a:pos x="753" y="0"/>
                  </a:cxn>
                  <a:cxn ang="0">
                    <a:pos x="764" y="14"/>
                  </a:cxn>
                  <a:cxn ang="0">
                    <a:pos x="485" y="380"/>
                  </a:cxn>
                  <a:cxn ang="0">
                    <a:pos x="0" y="543"/>
                  </a:cxn>
                </a:cxnLst>
                <a:rect l="0" t="0" r="r" b="b"/>
                <a:pathLst>
                  <a:path w="764" h="543">
                    <a:moveTo>
                      <a:pt x="753" y="0"/>
                    </a:moveTo>
                    <a:lnTo>
                      <a:pt x="764" y="14"/>
                    </a:lnTo>
                    <a:cubicBezTo>
                      <a:pt x="719" y="77"/>
                      <a:pt x="612" y="292"/>
                      <a:pt x="485" y="380"/>
                    </a:cubicBezTo>
                    <a:cubicBezTo>
                      <a:pt x="358" y="468"/>
                      <a:pt x="179" y="505"/>
                      <a:pt x="0" y="54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grpSp>
          <p:nvGrpSpPr>
            <p:cNvPr id="13" name="Group 50"/>
            <p:cNvGrpSpPr>
              <a:grpSpLocks/>
            </p:cNvGrpSpPr>
            <p:nvPr/>
          </p:nvGrpSpPr>
          <p:grpSpPr bwMode="auto">
            <a:xfrm>
              <a:off x="7377113" y="4229100"/>
              <a:ext cx="1212850" cy="862013"/>
              <a:chOff x="3726" y="1170"/>
              <a:chExt cx="764" cy="543"/>
            </a:xfrm>
          </p:grpSpPr>
          <p:sp>
            <p:nvSpPr>
              <p:cNvPr id="221235" name="Line 51"/>
              <p:cNvSpPr>
                <a:spLocks noChangeAspect="1" noChangeShapeType="1"/>
              </p:cNvSpPr>
              <p:nvPr/>
            </p:nvSpPr>
            <p:spPr bwMode="auto">
              <a:xfrm rot="19202490" flipH="1">
                <a:off x="4304" y="1379"/>
                <a:ext cx="1" cy="88"/>
              </a:xfrm>
              <a:prstGeom prst="line">
                <a:avLst/>
              </a:prstGeom>
              <a:noFill/>
              <a:ln w="22225">
                <a:solidFill>
                  <a:schemeClr val="tx1"/>
                </a:solidFill>
                <a:round/>
                <a:headEnd/>
                <a:tailEnd type="arrow" w="med" len="med"/>
              </a:ln>
              <a:effectLst/>
            </p:spPr>
            <p:txBody>
              <a:bodyPr/>
              <a:lstStyle/>
              <a:p>
                <a:endParaRPr lang="en-US"/>
              </a:p>
            </p:txBody>
          </p:sp>
          <p:sp>
            <p:nvSpPr>
              <p:cNvPr id="221236" name="Freeform 52"/>
              <p:cNvSpPr>
                <a:spLocks/>
              </p:cNvSpPr>
              <p:nvPr/>
            </p:nvSpPr>
            <p:spPr bwMode="auto">
              <a:xfrm rot="10800000" flipH="1">
                <a:off x="3726" y="1170"/>
                <a:ext cx="764" cy="543"/>
              </a:xfrm>
              <a:custGeom>
                <a:avLst/>
                <a:gdLst/>
                <a:ahLst/>
                <a:cxnLst>
                  <a:cxn ang="0">
                    <a:pos x="753" y="0"/>
                  </a:cxn>
                  <a:cxn ang="0">
                    <a:pos x="764" y="14"/>
                  </a:cxn>
                  <a:cxn ang="0">
                    <a:pos x="485" y="380"/>
                  </a:cxn>
                  <a:cxn ang="0">
                    <a:pos x="0" y="543"/>
                  </a:cxn>
                </a:cxnLst>
                <a:rect l="0" t="0" r="r" b="b"/>
                <a:pathLst>
                  <a:path w="764" h="543">
                    <a:moveTo>
                      <a:pt x="753" y="0"/>
                    </a:moveTo>
                    <a:lnTo>
                      <a:pt x="764" y="14"/>
                    </a:lnTo>
                    <a:cubicBezTo>
                      <a:pt x="719" y="77"/>
                      <a:pt x="612" y="292"/>
                      <a:pt x="485" y="380"/>
                    </a:cubicBezTo>
                    <a:cubicBezTo>
                      <a:pt x="358" y="468"/>
                      <a:pt x="179" y="505"/>
                      <a:pt x="0" y="54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sp>
          <p:nvSpPr>
            <p:cNvPr id="221237" name="Text Box 53"/>
            <p:cNvSpPr txBox="1">
              <a:spLocks noChangeArrowheads="1"/>
            </p:cNvSpPr>
            <p:nvPr/>
          </p:nvSpPr>
          <p:spPr bwMode="auto">
            <a:xfrm>
              <a:off x="7342188" y="5876925"/>
              <a:ext cx="184150" cy="336550"/>
            </a:xfrm>
            <a:prstGeom prst="rect">
              <a:avLst/>
            </a:prstGeom>
            <a:noFill/>
            <a:ln w="12700">
              <a:noFill/>
              <a:miter lim="800000"/>
              <a:headEnd/>
              <a:tailEnd/>
            </a:ln>
            <a:effectLst/>
          </p:spPr>
          <p:txBody>
            <a:bodyPr wrap="none">
              <a:spAutoFit/>
            </a:bodyPr>
            <a:lstStyle/>
            <a:p>
              <a:pPr algn="l"/>
              <a:endParaRPr lang="en-US" sz="1600" b="1">
                <a:solidFill>
                  <a:srgbClr val="FF0000"/>
                </a:solidFill>
              </a:endParaRPr>
            </a:p>
          </p:txBody>
        </p:sp>
        <p:sp>
          <p:nvSpPr>
            <p:cNvPr id="221238" name="Text Box 54"/>
            <p:cNvSpPr txBox="1">
              <a:spLocks noChangeArrowheads="1"/>
            </p:cNvSpPr>
            <p:nvPr/>
          </p:nvSpPr>
          <p:spPr bwMode="auto">
            <a:xfrm>
              <a:off x="8612188" y="4892675"/>
              <a:ext cx="184150" cy="336550"/>
            </a:xfrm>
            <a:prstGeom prst="rect">
              <a:avLst/>
            </a:prstGeom>
            <a:noFill/>
            <a:ln w="12700">
              <a:noFill/>
              <a:miter lim="800000"/>
              <a:headEnd/>
              <a:tailEnd/>
            </a:ln>
            <a:effectLst/>
          </p:spPr>
          <p:txBody>
            <a:bodyPr wrap="none">
              <a:spAutoFit/>
            </a:bodyPr>
            <a:lstStyle/>
            <a:p>
              <a:pPr algn="l"/>
              <a:endParaRPr lang="en-US" sz="1600" b="1">
                <a:solidFill>
                  <a:srgbClr val="FF0000"/>
                </a:solidFill>
              </a:endParaRPr>
            </a:p>
          </p:txBody>
        </p:sp>
        <p:sp>
          <p:nvSpPr>
            <p:cNvPr id="221239" name="Oval 55"/>
            <p:cNvSpPr>
              <a:spLocks noChangeAspect="1" noChangeArrowheads="1"/>
            </p:cNvSpPr>
            <p:nvPr/>
          </p:nvSpPr>
          <p:spPr bwMode="auto">
            <a:xfrm>
              <a:off x="6034088" y="4962525"/>
              <a:ext cx="190500" cy="190500"/>
            </a:xfrm>
            <a:prstGeom prst="ellipse">
              <a:avLst/>
            </a:prstGeom>
            <a:solidFill>
              <a:schemeClr val="tx1"/>
            </a:solidFill>
            <a:ln w="12700">
              <a:solidFill>
                <a:schemeClr val="tx1"/>
              </a:solidFill>
              <a:round/>
              <a:headEnd/>
              <a:tailEnd/>
            </a:ln>
            <a:effectLst/>
          </p:spPr>
          <p:txBody>
            <a:bodyPr wrap="none" anchor="ctr"/>
            <a:lstStyle/>
            <a:p>
              <a:endParaRPr lang="en-US"/>
            </a:p>
          </p:txBody>
        </p:sp>
        <p:sp>
          <p:nvSpPr>
            <p:cNvPr id="221240" name="Oval 56"/>
            <p:cNvSpPr>
              <a:spLocks noChangeAspect="1" noChangeArrowheads="1"/>
            </p:cNvSpPr>
            <p:nvPr/>
          </p:nvSpPr>
          <p:spPr bwMode="auto">
            <a:xfrm>
              <a:off x="6034088" y="5800725"/>
              <a:ext cx="190500" cy="190500"/>
            </a:xfrm>
            <a:prstGeom prst="ellipse">
              <a:avLst/>
            </a:prstGeom>
            <a:solidFill>
              <a:schemeClr val="tx1"/>
            </a:solidFill>
            <a:ln w="12700">
              <a:solidFill>
                <a:schemeClr val="tx1"/>
              </a:solidFill>
              <a:round/>
              <a:headEnd/>
              <a:tailEnd/>
            </a:ln>
            <a:effectLst/>
          </p:spPr>
          <p:txBody>
            <a:bodyPr wrap="none" anchor="ctr"/>
            <a:lstStyle/>
            <a:p>
              <a:endParaRPr lang="en-US"/>
            </a:p>
          </p:txBody>
        </p:sp>
        <p:sp>
          <p:nvSpPr>
            <p:cNvPr id="221290" name="Oval 106"/>
            <p:cNvSpPr>
              <a:spLocks noChangeAspect="1" noChangeArrowheads="1"/>
            </p:cNvSpPr>
            <p:nvPr/>
          </p:nvSpPr>
          <p:spPr bwMode="auto">
            <a:xfrm>
              <a:off x="7253288" y="4124325"/>
              <a:ext cx="190500" cy="190500"/>
            </a:xfrm>
            <a:prstGeom prst="ellipse">
              <a:avLst/>
            </a:prstGeom>
            <a:solidFill>
              <a:srgbClr val="FF0000"/>
            </a:solidFill>
            <a:ln w="12700">
              <a:solidFill>
                <a:srgbClr val="FF0000"/>
              </a:solidFill>
              <a:round/>
              <a:headEnd/>
              <a:tailEnd/>
            </a:ln>
            <a:effectLst/>
          </p:spPr>
          <p:txBody>
            <a:bodyPr wrap="none" anchor="ctr"/>
            <a:lstStyle/>
            <a:p>
              <a:endParaRPr lang="en-US"/>
            </a:p>
          </p:txBody>
        </p:sp>
        <p:sp>
          <p:nvSpPr>
            <p:cNvPr id="221291" name="Rectangle 107"/>
            <p:cNvSpPr>
              <a:spLocks noChangeArrowheads="1"/>
            </p:cNvSpPr>
            <p:nvPr/>
          </p:nvSpPr>
          <p:spPr bwMode="auto">
            <a:xfrm>
              <a:off x="6181725" y="3625850"/>
              <a:ext cx="1098550" cy="396875"/>
            </a:xfrm>
            <a:prstGeom prst="rect">
              <a:avLst/>
            </a:prstGeom>
            <a:noFill/>
            <a:ln w="12700">
              <a:noFill/>
              <a:miter lim="800000"/>
              <a:headEnd type="none" w="sm" len="sm"/>
              <a:tailEnd type="none" w="sm" len="sm"/>
            </a:ln>
            <a:effectLst/>
          </p:spPr>
          <p:txBody>
            <a:bodyPr wrap="none">
              <a:spAutoFit/>
            </a:bodyPr>
            <a:lstStyle/>
            <a:p>
              <a:r>
                <a:rPr lang="en-US" sz="2000">
                  <a:solidFill>
                    <a:srgbClr val="008000"/>
                  </a:solidFill>
                  <a:latin typeface="Courier" charset="0"/>
                </a:rPr>
                <a:t>talked</a:t>
              </a:r>
            </a:p>
          </p:txBody>
        </p:sp>
        <p:sp>
          <p:nvSpPr>
            <p:cNvPr id="221292" name="Rectangle 108"/>
            <p:cNvSpPr>
              <a:spLocks noChangeArrowheads="1"/>
            </p:cNvSpPr>
            <p:nvPr/>
          </p:nvSpPr>
          <p:spPr bwMode="auto">
            <a:xfrm>
              <a:off x="5102225" y="3984625"/>
              <a:ext cx="946150" cy="396875"/>
            </a:xfrm>
            <a:prstGeom prst="rect">
              <a:avLst/>
            </a:prstGeom>
            <a:noFill/>
            <a:ln w="12700">
              <a:noFill/>
              <a:miter lim="800000"/>
              <a:headEnd type="none" w="sm" len="sm"/>
              <a:tailEnd type="none" w="sm" len="sm"/>
            </a:ln>
            <a:effectLst/>
          </p:spPr>
          <p:txBody>
            <a:bodyPr wrap="none">
              <a:spAutoFit/>
            </a:bodyPr>
            <a:lstStyle/>
            <a:p>
              <a:r>
                <a:rPr lang="en-US" sz="2000">
                  <a:solidFill>
                    <a:srgbClr val="0000FF"/>
                  </a:solidFill>
                  <a:latin typeface="Courier" charset="0"/>
                </a:rPr>
                <a:t>alice</a:t>
              </a:r>
            </a:p>
          </p:txBody>
        </p:sp>
        <p:sp>
          <p:nvSpPr>
            <p:cNvPr id="221293" name="Rectangle 109"/>
            <p:cNvSpPr>
              <a:spLocks noChangeArrowheads="1"/>
            </p:cNvSpPr>
            <p:nvPr/>
          </p:nvSpPr>
          <p:spPr bwMode="auto">
            <a:xfrm>
              <a:off x="7413625" y="3903663"/>
              <a:ext cx="641350" cy="396875"/>
            </a:xfrm>
            <a:prstGeom prst="rect">
              <a:avLst/>
            </a:prstGeom>
            <a:noFill/>
            <a:ln w="12700">
              <a:noFill/>
              <a:miter lim="800000"/>
              <a:headEnd type="none" w="sm" len="sm"/>
              <a:tailEnd type="none" w="sm" len="sm"/>
            </a:ln>
            <a:effectLst/>
          </p:spPr>
          <p:txBody>
            <a:bodyPr wrap="none">
              <a:spAutoFit/>
            </a:bodyPr>
            <a:lstStyle/>
            <a:p>
              <a:r>
                <a:rPr lang="en-US" sz="2000">
                  <a:solidFill>
                    <a:srgbClr val="FF0000"/>
                  </a:solidFill>
                  <a:latin typeface="Courier" charset="0"/>
                </a:rPr>
                <a:t>bob</a:t>
              </a:r>
              <a:endParaRPr lang="en-US" sz="2000">
                <a:latin typeface="Courier"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1" name="Rectangle 3"/>
          <p:cNvSpPr>
            <a:spLocks noGrp="1" noChangeArrowheads="1"/>
          </p:cNvSpPr>
          <p:nvPr>
            <p:ph sz="quarter" idx="10"/>
          </p:nvPr>
        </p:nvSpPr>
        <p:spPr>
          <a:prstGeom prst="rect">
            <a:avLst/>
          </a:prstGeom>
        </p:spPr>
        <p:txBody>
          <a:bodyPr/>
          <a:lstStyle/>
          <a:p>
            <a:pPr>
              <a:lnSpc>
                <a:spcPct val="80000"/>
              </a:lnSpc>
            </a:pPr>
            <a:r>
              <a:rPr lang="en-US" dirty="0" err="1"/>
              <a:t>Composable</a:t>
            </a:r>
            <a:r>
              <a:rPr lang="en-US" dirty="0"/>
              <a:t> mathematical </a:t>
            </a:r>
            <a:r>
              <a:rPr lang="en-US" dirty="0" smtClean="0"/>
              <a:t>operations</a:t>
            </a:r>
          </a:p>
          <a:p>
            <a:pPr lvl="1">
              <a:lnSpc>
                <a:spcPct val="150000"/>
              </a:lnSpc>
              <a:buNone/>
            </a:pPr>
            <a:r>
              <a:rPr lang="en-US" dirty="0" smtClean="0">
                <a:latin typeface="+mn-lt"/>
              </a:rPr>
              <a:t>A </a:t>
            </a:r>
            <a:r>
              <a:rPr lang="en-US" dirty="0">
                <a:latin typeface="+mn-lt"/>
              </a:rPr>
              <a:t>+ B      A - B      A &amp; B      A|B      </a:t>
            </a:r>
            <a:r>
              <a:rPr lang="en-US" dirty="0" smtClean="0">
                <a:latin typeface="+mn-lt"/>
              </a:rPr>
              <a:t>A*B</a:t>
            </a:r>
            <a:endParaRPr lang="en-US" sz="1800" dirty="0"/>
          </a:p>
          <a:p>
            <a:pPr>
              <a:lnSpc>
                <a:spcPct val="80000"/>
              </a:lnSpc>
            </a:pPr>
            <a:r>
              <a:rPr lang="en-US" dirty="0" err="1"/>
              <a:t>Composable</a:t>
            </a:r>
            <a:r>
              <a:rPr lang="en-US" dirty="0"/>
              <a:t> query operations via array </a:t>
            </a:r>
            <a:r>
              <a:rPr lang="en-US" dirty="0" smtClean="0"/>
              <a:t>indexing</a:t>
            </a:r>
            <a:endParaRPr lang="en-US" dirty="0"/>
          </a:p>
          <a:p>
            <a:pPr lvl="1">
              <a:lnSpc>
                <a:spcPct val="150000"/>
              </a:lnSpc>
              <a:buNone/>
            </a:pPr>
            <a:r>
              <a:rPr lang="en-US" dirty="0" smtClean="0">
                <a:latin typeface="+mn-lt"/>
              </a:rPr>
              <a:t>A('</a:t>
            </a:r>
            <a:r>
              <a:rPr lang="en-US" dirty="0" err="1" smtClean="0">
                <a:latin typeface="+mn-lt"/>
              </a:rPr>
              <a:t>alice</a:t>
            </a:r>
            <a:r>
              <a:rPr lang="en-US" dirty="0" smtClean="0">
                <a:latin typeface="+mn-lt"/>
              </a:rPr>
              <a:t> ', :)   		</a:t>
            </a:r>
            <a:r>
              <a:rPr lang="en-US" dirty="0" err="1" smtClean="0">
                <a:latin typeface="+mn-lt"/>
              </a:rPr>
              <a:t>alice</a:t>
            </a:r>
            <a:r>
              <a:rPr lang="en-US" dirty="0" smtClean="0">
                <a:latin typeface="+mn-lt"/>
              </a:rPr>
              <a:t> row</a:t>
            </a:r>
          </a:p>
          <a:p>
            <a:pPr lvl="1">
              <a:lnSpc>
                <a:spcPct val="150000"/>
              </a:lnSpc>
              <a:buNone/>
            </a:pPr>
            <a:r>
              <a:rPr lang="en-US" dirty="0" smtClean="0">
                <a:latin typeface="+mn-lt"/>
              </a:rPr>
              <a:t>A('</a:t>
            </a:r>
            <a:r>
              <a:rPr lang="en-US" dirty="0" err="1" smtClean="0">
                <a:latin typeface="+mn-lt"/>
              </a:rPr>
              <a:t>alice</a:t>
            </a:r>
            <a:r>
              <a:rPr lang="en-US" dirty="0" smtClean="0">
                <a:latin typeface="+mn-lt"/>
              </a:rPr>
              <a:t> bob ', :)    	</a:t>
            </a:r>
            <a:r>
              <a:rPr lang="en-US" dirty="0" err="1" smtClean="0">
                <a:latin typeface="+mn-lt"/>
              </a:rPr>
              <a:t>alice</a:t>
            </a:r>
            <a:r>
              <a:rPr lang="en-US" dirty="0" smtClean="0">
                <a:latin typeface="+mn-lt"/>
              </a:rPr>
              <a:t> and bob row</a:t>
            </a:r>
          </a:p>
          <a:p>
            <a:pPr lvl="1">
              <a:lnSpc>
                <a:spcPct val="150000"/>
              </a:lnSpc>
              <a:buNone/>
            </a:pPr>
            <a:r>
              <a:rPr lang="en-US" dirty="0" smtClean="0">
                <a:latin typeface="+mn-lt"/>
              </a:rPr>
              <a:t>A('al</a:t>
            </a:r>
            <a:r>
              <a:rPr lang="en-US" dirty="0">
                <a:latin typeface="+mn-lt"/>
              </a:rPr>
              <a:t>* </a:t>
            </a:r>
            <a:r>
              <a:rPr lang="en-US" dirty="0" smtClean="0">
                <a:latin typeface="+mn-lt"/>
              </a:rPr>
              <a:t>', :) 		rows beginning with al</a:t>
            </a:r>
            <a:endParaRPr lang="en-US" dirty="0">
              <a:latin typeface="+mn-lt"/>
            </a:endParaRPr>
          </a:p>
          <a:p>
            <a:pPr lvl="1">
              <a:lnSpc>
                <a:spcPct val="150000"/>
              </a:lnSpc>
              <a:buNone/>
            </a:pPr>
            <a:r>
              <a:rPr lang="en-US" dirty="0" smtClean="0">
                <a:latin typeface="+mn-lt"/>
              </a:rPr>
              <a:t>A('</a:t>
            </a:r>
            <a:r>
              <a:rPr lang="en-US" dirty="0" err="1" smtClean="0">
                <a:latin typeface="+mn-lt"/>
              </a:rPr>
              <a:t>alice</a:t>
            </a:r>
            <a:r>
              <a:rPr lang="en-US" dirty="0" smtClean="0">
                <a:latin typeface="+mn-lt"/>
              </a:rPr>
              <a:t> </a:t>
            </a:r>
            <a:r>
              <a:rPr lang="en-US" dirty="0">
                <a:latin typeface="+mn-lt"/>
              </a:rPr>
              <a:t>: bob </a:t>
            </a:r>
            <a:r>
              <a:rPr lang="en-US" dirty="0" smtClean="0">
                <a:latin typeface="+mn-lt"/>
              </a:rPr>
              <a:t>', :)   	rows </a:t>
            </a:r>
            <a:r>
              <a:rPr lang="en-US" dirty="0" err="1" smtClean="0">
                <a:latin typeface="+mn-lt"/>
              </a:rPr>
              <a:t>alice</a:t>
            </a:r>
            <a:r>
              <a:rPr lang="en-US" dirty="0" smtClean="0">
                <a:latin typeface="+mn-lt"/>
              </a:rPr>
              <a:t> to bob</a:t>
            </a:r>
          </a:p>
          <a:p>
            <a:pPr lvl="1">
              <a:lnSpc>
                <a:spcPct val="150000"/>
              </a:lnSpc>
              <a:buNone/>
            </a:pPr>
            <a:r>
              <a:rPr lang="en-US" dirty="0" smtClean="0">
                <a:latin typeface="+mn-lt"/>
              </a:rPr>
              <a:t>A(1:2, :)        		first two rows</a:t>
            </a:r>
          </a:p>
          <a:p>
            <a:pPr lvl="1">
              <a:lnSpc>
                <a:spcPct val="150000"/>
              </a:lnSpc>
              <a:buNone/>
            </a:pPr>
            <a:r>
              <a:rPr lang="en-US" dirty="0" smtClean="0">
                <a:latin typeface="+mn-lt"/>
              </a:rPr>
              <a:t>A </a:t>
            </a:r>
            <a:r>
              <a:rPr lang="en-US" dirty="0">
                <a:latin typeface="+mn-lt"/>
              </a:rPr>
              <a:t>== 47.0 </a:t>
            </a:r>
            <a:r>
              <a:rPr lang="en-US" dirty="0" smtClean="0">
                <a:latin typeface="+mn-lt"/>
              </a:rPr>
              <a:t>		all entries equal to 47.0</a:t>
            </a:r>
            <a:endParaRPr lang="en-US" dirty="0">
              <a:latin typeface="+mn-lt"/>
            </a:endParaRPr>
          </a:p>
          <a:p>
            <a:pPr>
              <a:lnSpc>
                <a:spcPct val="80000"/>
              </a:lnSpc>
            </a:pPr>
            <a:endParaRPr lang="en-US" sz="1800" dirty="0"/>
          </a:p>
          <a:p>
            <a:pPr>
              <a:lnSpc>
                <a:spcPct val="80000"/>
              </a:lnSpc>
            </a:pPr>
            <a:endParaRPr lang="en-US" sz="1800" dirty="0"/>
          </a:p>
        </p:txBody>
      </p:sp>
      <p:sp>
        <p:nvSpPr>
          <p:cNvPr id="324610" name="Rectangle 2"/>
          <p:cNvSpPr>
            <a:spLocks noGrp="1" noChangeArrowheads="1"/>
          </p:cNvSpPr>
          <p:nvPr>
            <p:ph type="title"/>
          </p:nvPr>
        </p:nvSpPr>
        <p:spPr/>
        <p:txBody>
          <a:bodyPr/>
          <a:lstStyle/>
          <a:p>
            <a:r>
              <a:rPr lang="en-US" dirty="0"/>
              <a:t>Associative </a:t>
            </a:r>
            <a:r>
              <a:rPr lang="en-US" dirty="0" smtClean="0"/>
              <a:t>Arrays Implementation</a:t>
            </a:r>
            <a:endParaRPr lang="en-US" dirty="0"/>
          </a:p>
        </p:txBody>
      </p:sp>
      <p:sp>
        <p:nvSpPr>
          <p:cNvPr id="5" name="TextBox 4"/>
          <p:cNvSpPr txBox="1"/>
          <p:nvPr/>
        </p:nvSpPr>
        <p:spPr>
          <a:xfrm>
            <a:off x="723086" y="5562600"/>
            <a:ext cx="7277914" cy="646331"/>
          </a:xfrm>
          <a:prstGeom prst="rect">
            <a:avLst/>
          </a:prstGeom>
          <a:solidFill>
            <a:srgbClr val="D2DCF2"/>
          </a:solidFill>
          <a:ln w="12700">
            <a:solidFill>
              <a:schemeClr val="tx1"/>
            </a:solidFill>
          </a:ln>
          <a:effectLst>
            <a:outerShdw blurRad="50800" dist="38100" dir="2700000" algn="tl" rotWithShape="0">
              <a:prstClr val="black">
                <a:alpha val="40000"/>
              </a:prstClr>
            </a:outerShdw>
          </a:effectLst>
        </p:spPr>
        <p:txBody>
          <a:bodyPr wrap="square" rtlCol="0">
            <a:spAutoFit/>
          </a:bodyPr>
          <a:lstStyle/>
          <a:p>
            <a:pPr marL="342900" indent="-342900">
              <a:buFont typeface="Arial" pitchFamily="34" charset="0"/>
              <a:buChar char="•"/>
            </a:pPr>
            <a:r>
              <a:rPr lang="en-US" b="1" dirty="0" smtClean="0"/>
              <a:t>Complex queries with ~50x less effort than Java/SQL</a:t>
            </a:r>
          </a:p>
          <a:p>
            <a:pPr marL="342900" indent="-342900">
              <a:buFont typeface="Arial" pitchFamily="34" charset="0"/>
              <a:buChar char="•"/>
            </a:pPr>
            <a:r>
              <a:rPr lang="en-US" b="1" dirty="0" smtClean="0"/>
              <a:t>Naturally leads to high performance parallel implementation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dirty="0" smtClean="0"/>
              <a:t>Introduction</a:t>
            </a:r>
          </a:p>
          <a:p>
            <a:r>
              <a:rPr lang="en-US" dirty="0" err="1" smtClean="0"/>
              <a:t>LLGrid</a:t>
            </a:r>
            <a:r>
              <a:rPr lang="en-US" dirty="0" smtClean="0"/>
              <a:t> </a:t>
            </a:r>
            <a:r>
              <a:rPr lang="en-US" dirty="0" err="1" smtClean="0"/>
              <a:t>MapReduce</a:t>
            </a:r>
            <a:endParaRPr lang="en-US" dirty="0" smtClean="0"/>
          </a:p>
          <a:p>
            <a:r>
              <a:rPr lang="en-US" dirty="0" smtClean="0"/>
              <a:t>Dynamic Distributed Dimensional Data Model (D4M)</a:t>
            </a:r>
          </a:p>
          <a:p>
            <a:r>
              <a:rPr lang="en-US" dirty="0" smtClean="0"/>
              <a:t>Demonstration</a:t>
            </a:r>
          </a:p>
          <a:p>
            <a:pPr lvl="1"/>
            <a:r>
              <a:rPr lang="en-US" dirty="0" smtClean="0"/>
              <a:t>Data Ingestion</a:t>
            </a:r>
          </a:p>
          <a:p>
            <a:pPr lvl="1"/>
            <a:r>
              <a:rPr lang="en-US" dirty="0" smtClean="0"/>
              <a:t>Database Query</a:t>
            </a:r>
          </a:p>
          <a:p>
            <a:r>
              <a:rPr lang="en-US" dirty="0" smtClean="0"/>
              <a:t>Summary</a:t>
            </a:r>
          </a:p>
          <a:p>
            <a:endParaRPr lang="en-US" dirty="0"/>
          </a:p>
        </p:txBody>
      </p:sp>
      <p:sp>
        <p:nvSpPr>
          <p:cNvPr id="3" name="Title 2"/>
          <p:cNvSpPr>
            <a:spLocks noGrp="1"/>
          </p:cNvSpPr>
          <p:nvPr>
            <p:ph type="title"/>
          </p:nvPr>
        </p:nvSpPr>
        <p:spPr/>
        <p:txBody>
          <a:bodyPr/>
          <a:lstStyle/>
          <a:p>
            <a:r>
              <a:rPr lang="en-US" dirty="0" smtClean="0"/>
              <a:t>Outline</a:t>
            </a:r>
            <a:endParaRPr lang="en-US" dirty="0"/>
          </a:p>
        </p:txBody>
      </p:sp>
      <p:sp>
        <p:nvSpPr>
          <p:cNvPr id="5" name="Right Arrow 4"/>
          <p:cNvSpPr/>
          <p:nvPr/>
        </p:nvSpPr>
        <p:spPr>
          <a:xfrm>
            <a:off x="419100" y="3067050"/>
            <a:ext cx="800100" cy="352425"/>
          </a:xfrm>
          <a:prstGeom prst="rightArrow">
            <a:avLst/>
          </a:prstGeom>
          <a:solidFill>
            <a:srgbClr val="00376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dirty="0" smtClean="0"/>
              <a:t>A Python application to parse ASCII files and to ingest the result into an </a:t>
            </a:r>
            <a:r>
              <a:rPr lang="en-US" dirty="0" err="1" smtClean="0"/>
              <a:t>Accumulo</a:t>
            </a:r>
            <a:r>
              <a:rPr lang="en-US" dirty="0" smtClean="0"/>
              <a:t> database</a:t>
            </a:r>
          </a:p>
          <a:p>
            <a:pPr lvl="1">
              <a:buNone/>
            </a:pPr>
            <a:endParaRPr lang="en-US" dirty="0" smtClean="0"/>
          </a:p>
          <a:p>
            <a:pPr lvl="1"/>
            <a:endParaRPr lang="en-US" dirty="0"/>
          </a:p>
        </p:txBody>
      </p:sp>
      <p:sp>
        <p:nvSpPr>
          <p:cNvPr id="3" name="Title 2"/>
          <p:cNvSpPr>
            <a:spLocks noGrp="1"/>
          </p:cNvSpPr>
          <p:nvPr>
            <p:ph type="title"/>
          </p:nvPr>
        </p:nvSpPr>
        <p:spPr/>
        <p:txBody>
          <a:bodyPr/>
          <a:lstStyle/>
          <a:p>
            <a:r>
              <a:rPr lang="en-US" dirty="0" smtClean="0"/>
              <a:t>Data Ingestion With </a:t>
            </a:r>
            <a:r>
              <a:rPr lang="en-US" dirty="0" err="1" smtClean="0"/>
              <a:t>LLGrid</a:t>
            </a:r>
            <a:r>
              <a:rPr lang="en-US" dirty="0" smtClean="0"/>
              <a:t> </a:t>
            </a:r>
            <a:r>
              <a:rPr lang="en-US" dirty="0" err="1" smtClean="0"/>
              <a:t>MapReduce</a:t>
            </a:r>
            <a:endParaRPr lang="en-US" dirty="0"/>
          </a:p>
        </p:txBody>
      </p:sp>
      <p:pic>
        <p:nvPicPr>
          <p:cNvPr id="5" name="Picture 4" descr="fig4-llgrid-mapreduce-ingestion-performance.png"/>
          <p:cNvPicPr>
            <a:picLocks noChangeAspect="1"/>
          </p:cNvPicPr>
          <p:nvPr/>
        </p:nvPicPr>
        <p:blipFill>
          <a:blip r:embed="rId3" cstate="print"/>
          <a:stretch>
            <a:fillRect/>
          </a:stretch>
        </p:blipFill>
        <p:spPr>
          <a:xfrm>
            <a:off x="733425" y="2316814"/>
            <a:ext cx="7524750" cy="2582947"/>
          </a:xfrm>
          <a:prstGeom prst="rect">
            <a:avLst/>
          </a:prstGeom>
        </p:spPr>
      </p:pic>
      <p:sp>
        <p:nvSpPr>
          <p:cNvPr id="6" name="TextBox 5"/>
          <p:cNvSpPr txBox="1"/>
          <p:nvPr/>
        </p:nvSpPr>
        <p:spPr>
          <a:xfrm>
            <a:off x="875486" y="5476875"/>
            <a:ext cx="7277914" cy="646331"/>
          </a:xfrm>
          <a:prstGeom prst="rect">
            <a:avLst/>
          </a:prstGeom>
          <a:solidFill>
            <a:srgbClr val="D2DCF2"/>
          </a:solidFill>
          <a:ln w="12700">
            <a:solidFill>
              <a:schemeClr val="tx1"/>
            </a:solidFill>
          </a:ln>
          <a:effectLst>
            <a:outerShdw blurRad="50800" dist="38100" dir="2700000" algn="tl" rotWithShape="0">
              <a:prstClr val="black">
                <a:alpha val="40000"/>
              </a:prstClr>
            </a:outerShdw>
          </a:effectLst>
        </p:spPr>
        <p:txBody>
          <a:bodyPr wrap="square" rtlCol="0">
            <a:spAutoFit/>
          </a:bodyPr>
          <a:lstStyle/>
          <a:p>
            <a:pPr marL="342900" indent="-342900">
              <a:buFont typeface="Arial" pitchFamily="34" charset="0"/>
              <a:buChar char="•"/>
            </a:pPr>
            <a:r>
              <a:rPr lang="en-US" b="1" dirty="0" smtClean="0"/>
              <a:t>Presplit the table by </a:t>
            </a:r>
            <a:r>
              <a:rPr lang="en-US" b="1" dirty="0" err="1" smtClean="0"/>
              <a:t>letters+numbers+punctuation</a:t>
            </a:r>
            <a:endParaRPr lang="en-US" b="1" dirty="0" smtClean="0"/>
          </a:p>
          <a:p>
            <a:pPr marL="342900" indent="-342900">
              <a:buFont typeface="Arial" pitchFamily="34" charset="0"/>
              <a:buChar char="•"/>
            </a:pPr>
            <a:r>
              <a:rPr lang="en-US" b="1" dirty="0" err="1" smtClean="0"/>
              <a:t>Prepend</a:t>
            </a:r>
            <a:r>
              <a:rPr lang="en-US" b="1" dirty="0" smtClean="0"/>
              <a:t> random string (32 in this case) to row keys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Accumulo</a:t>
            </a:r>
            <a:r>
              <a:rPr lang="en-US" dirty="0" smtClean="0"/>
              <a:t> Ingestion Scalability Study</a:t>
            </a:r>
            <a:br>
              <a:rPr lang="en-US" dirty="0" smtClean="0"/>
            </a:br>
            <a:r>
              <a:rPr lang="en-US" sz="2400" dirty="0" err="1" smtClean="0"/>
              <a:t>LLGrid</a:t>
            </a:r>
            <a:r>
              <a:rPr lang="en-US" sz="2400" dirty="0" smtClean="0"/>
              <a:t> </a:t>
            </a:r>
            <a:r>
              <a:rPr lang="en-US" sz="2400" dirty="0" err="1" smtClean="0"/>
              <a:t>MapReduce</a:t>
            </a:r>
            <a:r>
              <a:rPr lang="en-US" sz="2400" dirty="0" smtClean="0"/>
              <a:t> With A Python Application</a:t>
            </a:r>
            <a:endParaRPr lang="en-US" sz="2400" dirty="0"/>
          </a:p>
        </p:txBody>
      </p:sp>
      <p:pic>
        <p:nvPicPr>
          <p:cNvPr id="4" name="Picture 3" descr="fig5-accumulo-scalability-study2.png"/>
          <p:cNvPicPr>
            <a:picLocks noChangeAspect="1"/>
          </p:cNvPicPr>
          <p:nvPr/>
        </p:nvPicPr>
        <p:blipFill>
          <a:blip r:embed="rId3" cstate="print"/>
          <a:stretch>
            <a:fillRect/>
          </a:stretch>
        </p:blipFill>
        <p:spPr>
          <a:xfrm>
            <a:off x="562339" y="1443604"/>
            <a:ext cx="8010161" cy="4828042"/>
          </a:xfrm>
          <a:prstGeom prst="rect">
            <a:avLst/>
          </a:prstGeom>
        </p:spPr>
      </p:pic>
      <p:sp>
        <p:nvSpPr>
          <p:cNvPr id="5" name="TextBox 4"/>
          <p:cNvSpPr txBox="1"/>
          <p:nvPr/>
        </p:nvSpPr>
        <p:spPr>
          <a:xfrm>
            <a:off x="2324100" y="2619375"/>
            <a:ext cx="2000250" cy="646331"/>
          </a:xfrm>
          <a:prstGeom prst="rect">
            <a:avLst/>
          </a:prstGeom>
          <a:solidFill>
            <a:srgbClr val="D2DCF2"/>
          </a:solidFill>
          <a:ln w="12700">
            <a:solidFill>
              <a:schemeClr val="tx1"/>
            </a:solidFill>
          </a:ln>
        </p:spPr>
        <p:txBody>
          <a:bodyPr wrap="square" rtlCol="0">
            <a:spAutoFit/>
          </a:bodyPr>
          <a:lstStyle/>
          <a:p>
            <a:pPr marL="342900" indent="-342900" algn="r"/>
            <a:r>
              <a:rPr lang="en-US" b="1" dirty="0" smtClean="0"/>
              <a:t>Data #1: </a:t>
            </a:r>
          </a:p>
          <a:p>
            <a:pPr marL="342900" indent="-342900" algn="r"/>
            <a:r>
              <a:rPr lang="en-US" b="1" dirty="0" smtClean="0"/>
              <a:t>5 GB of 200 files</a:t>
            </a:r>
          </a:p>
        </p:txBody>
      </p:sp>
      <p:sp>
        <p:nvSpPr>
          <p:cNvPr id="6" name="Right Brace 5"/>
          <p:cNvSpPr/>
          <p:nvPr/>
        </p:nvSpPr>
        <p:spPr>
          <a:xfrm rot="13957198">
            <a:off x="4284361" y="1444918"/>
            <a:ext cx="304800" cy="3943382"/>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5962650" y="2752725"/>
            <a:ext cx="2219325" cy="646331"/>
          </a:xfrm>
          <a:prstGeom prst="rect">
            <a:avLst/>
          </a:prstGeom>
          <a:solidFill>
            <a:srgbClr val="D2DCF2"/>
          </a:solidFill>
          <a:ln w="12700">
            <a:solidFill>
              <a:schemeClr val="tx1"/>
            </a:solidFill>
          </a:ln>
        </p:spPr>
        <p:txBody>
          <a:bodyPr wrap="square" rtlCol="0">
            <a:spAutoFit/>
          </a:bodyPr>
          <a:lstStyle/>
          <a:p>
            <a:pPr marL="342900" indent="-342900" algn="r"/>
            <a:r>
              <a:rPr lang="en-US" b="1" dirty="0" smtClean="0"/>
              <a:t>Data #2: </a:t>
            </a:r>
          </a:p>
          <a:p>
            <a:pPr marL="342900" indent="-342900" algn="r"/>
            <a:r>
              <a:rPr lang="en-US" b="1" dirty="0" smtClean="0"/>
              <a:t>30 GB of 1000 files</a:t>
            </a:r>
          </a:p>
        </p:txBody>
      </p:sp>
      <p:sp>
        <p:nvSpPr>
          <p:cNvPr id="8" name="Right Brace 7"/>
          <p:cNvSpPr/>
          <p:nvPr/>
        </p:nvSpPr>
        <p:spPr>
          <a:xfrm rot="4777617">
            <a:off x="6921809" y="2208240"/>
            <a:ext cx="304800" cy="647412"/>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ular Callout 8"/>
          <p:cNvSpPr/>
          <p:nvPr/>
        </p:nvSpPr>
        <p:spPr>
          <a:xfrm>
            <a:off x="7505700" y="1476375"/>
            <a:ext cx="1000125" cy="428625"/>
          </a:xfrm>
          <a:prstGeom prst="wedgeRectCallout">
            <a:avLst>
              <a:gd name="adj1" fmla="val -65595"/>
              <a:gd name="adj2" fmla="val 109167"/>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4 Mil e/s</a:t>
            </a:r>
          </a:p>
        </p:txBody>
      </p:sp>
      <p:sp>
        <p:nvSpPr>
          <p:cNvPr id="11" name="TextBox 10"/>
          <p:cNvSpPr txBox="1"/>
          <p:nvPr/>
        </p:nvSpPr>
        <p:spPr>
          <a:xfrm>
            <a:off x="1809749" y="1066800"/>
            <a:ext cx="5514975" cy="369332"/>
          </a:xfrm>
          <a:prstGeom prst="rect">
            <a:avLst/>
          </a:prstGeom>
          <a:solidFill>
            <a:srgbClr val="D2DCF2"/>
          </a:solidFill>
          <a:ln w="12700">
            <a:solidFill>
              <a:schemeClr val="tx1"/>
            </a:solidFill>
          </a:ln>
          <a:effectLst>
            <a:outerShdw blurRad="50800" dist="38100" dir="2700000" algn="tl" rotWithShape="0">
              <a:prstClr val="black">
                <a:alpha val="40000"/>
              </a:prstClr>
            </a:outerShdw>
          </a:effectLst>
        </p:spPr>
        <p:txBody>
          <a:bodyPr wrap="square" rtlCol="0">
            <a:spAutoFit/>
          </a:bodyPr>
          <a:lstStyle/>
          <a:p>
            <a:pPr marL="342900" indent="-342900" algn="ctr"/>
            <a:r>
              <a:rPr lang="en-US" b="1" dirty="0" err="1" smtClean="0"/>
              <a:t>Accumulo</a:t>
            </a:r>
            <a:r>
              <a:rPr lang="en-US" b="1" dirty="0" smtClean="0"/>
              <a:t> Database: 1 Master + 7 Tablet servers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sz="quarter" idx="10"/>
          </p:nvPr>
        </p:nvSpPr>
        <p:spPr>
          <a:xfrm>
            <a:off x="474935" y="1054969"/>
            <a:ext cx="8188774" cy="4830616"/>
          </a:xfrm>
          <a:prstGeom prst="rect">
            <a:avLst/>
          </a:prstGeom>
        </p:spPr>
        <p:txBody>
          <a:bodyPr/>
          <a:lstStyle/>
          <a:p>
            <a:r>
              <a:rPr lang="en-US" dirty="0" smtClean="0"/>
              <a:t>Scalable benchmark specified by graph community</a:t>
            </a:r>
          </a:p>
          <a:p>
            <a:r>
              <a:rPr lang="en-US" dirty="0" smtClean="0"/>
              <a:t>Very large power </a:t>
            </a:r>
            <a:r>
              <a:rPr lang="en-US" dirty="0"/>
              <a:t>law </a:t>
            </a:r>
            <a:r>
              <a:rPr lang="en-US" dirty="0" smtClean="0"/>
              <a:t>graph</a:t>
            </a:r>
          </a:p>
          <a:p>
            <a:pPr lvl="1"/>
            <a:r>
              <a:rPr lang="en-US" dirty="0" smtClean="0"/>
              <a:t>Local  Rows, Cols, </a:t>
            </a:r>
            <a:r>
              <a:rPr lang="en-US" dirty="0" err="1" smtClean="0"/>
              <a:t>Vals</a:t>
            </a:r>
            <a:r>
              <a:rPr lang="en-US" dirty="0" smtClean="0"/>
              <a:t>: 220790, 220935, 2047790</a:t>
            </a:r>
            <a:endParaRPr lang="en-US" dirty="0"/>
          </a:p>
        </p:txBody>
      </p:sp>
      <p:sp>
        <p:nvSpPr>
          <p:cNvPr id="152578" name="Rectangle 2"/>
          <p:cNvSpPr>
            <a:spLocks noGrp="1" noChangeArrowheads="1"/>
          </p:cNvSpPr>
          <p:nvPr>
            <p:ph type="title"/>
          </p:nvPr>
        </p:nvSpPr>
        <p:spPr/>
        <p:txBody>
          <a:bodyPr/>
          <a:lstStyle/>
          <a:p>
            <a:r>
              <a:rPr lang="en-US" dirty="0" smtClean="0"/>
              <a:t>Graph500 Benchmark</a:t>
            </a:r>
            <a:endParaRPr lang="en-US" dirty="0"/>
          </a:p>
        </p:txBody>
      </p:sp>
      <p:pic>
        <p:nvPicPr>
          <p:cNvPr id="152710" name="Picture 134" descr="kronecker_hist_theory"/>
          <p:cNvPicPr>
            <a:picLocks noChangeAspect="1" noChangeArrowheads="1"/>
          </p:cNvPicPr>
          <p:nvPr/>
        </p:nvPicPr>
        <p:blipFill>
          <a:blip r:embed="rId3" cstate="print"/>
          <a:srcRect l="14052" t="27777" r="13399" b="28284"/>
          <a:stretch>
            <a:fillRect/>
          </a:stretch>
        </p:blipFill>
        <p:spPr bwMode="auto">
          <a:xfrm>
            <a:off x="4486275" y="2460625"/>
            <a:ext cx="4572000" cy="3582988"/>
          </a:xfrm>
          <a:prstGeom prst="rect">
            <a:avLst/>
          </a:prstGeom>
          <a:noFill/>
        </p:spPr>
      </p:pic>
      <p:pic>
        <p:nvPicPr>
          <p:cNvPr id="152711" name="Picture 135" descr="rmat"/>
          <p:cNvPicPr>
            <a:picLocks noChangeAspect="1" noChangeArrowheads="1"/>
          </p:cNvPicPr>
          <p:nvPr/>
        </p:nvPicPr>
        <p:blipFill>
          <a:blip r:embed="rId4" cstate="print"/>
          <a:srcRect l="14017" t="5402" r="14371"/>
          <a:stretch>
            <a:fillRect/>
          </a:stretch>
        </p:blipFill>
        <p:spPr bwMode="auto">
          <a:xfrm>
            <a:off x="368300" y="2549525"/>
            <a:ext cx="3806825" cy="3771900"/>
          </a:xfrm>
          <a:prstGeom prst="rect">
            <a:avLst/>
          </a:prstGeom>
          <a:noFill/>
        </p:spPr>
      </p:pic>
      <p:sp>
        <p:nvSpPr>
          <p:cNvPr id="152712" name="Rectangle 136"/>
          <p:cNvSpPr>
            <a:spLocks noChangeArrowheads="1"/>
          </p:cNvSpPr>
          <p:nvPr/>
        </p:nvSpPr>
        <p:spPr bwMode="auto">
          <a:xfrm>
            <a:off x="1371600" y="2252663"/>
            <a:ext cx="2063750" cy="366712"/>
          </a:xfrm>
          <a:prstGeom prst="rect">
            <a:avLst/>
          </a:prstGeom>
          <a:noFill/>
          <a:ln w="12700">
            <a:noFill/>
            <a:miter lim="800000"/>
            <a:headEnd type="none" w="sm" len="sm"/>
            <a:tailEnd type="none" w="sm" len="sm"/>
          </a:ln>
          <a:effectLst/>
        </p:spPr>
        <p:txBody>
          <a:bodyPr wrap="none">
            <a:spAutoFit/>
          </a:bodyPr>
          <a:lstStyle/>
          <a:p>
            <a:pPr algn="l"/>
            <a:r>
              <a:rPr lang="en-US" sz="1800" b="1" dirty="0">
                <a:solidFill>
                  <a:srgbClr val="000000"/>
                </a:solidFill>
              </a:rPr>
              <a:t>Adjacency Matrix</a:t>
            </a:r>
          </a:p>
        </p:txBody>
      </p:sp>
      <p:sp>
        <p:nvSpPr>
          <p:cNvPr id="152713" name="Rectangle 137"/>
          <p:cNvSpPr>
            <a:spLocks noChangeArrowheads="1"/>
          </p:cNvSpPr>
          <p:nvPr/>
        </p:nvSpPr>
        <p:spPr bwMode="auto">
          <a:xfrm>
            <a:off x="5146675" y="2274888"/>
            <a:ext cx="3333750" cy="366712"/>
          </a:xfrm>
          <a:prstGeom prst="rect">
            <a:avLst/>
          </a:prstGeom>
          <a:noFill/>
          <a:ln w="12700">
            <a:noFill/>
            <a:miter lim="800000"/>
            <a:headEnd type="none" w="sm" len="sm"/>
            <a:tailEnd type="none" w="sm" len="sm"/>
          </a:ln>
          <a:effectLst/>
        </p:spPr>
        <p:txBody>
          <a:bodyPr wrap="none">
            <a:spAutoFit/>
          </a:bodyPr>
          <a:lstStyle/>
          <a:p>
            <a:pPr algn="l"/>
            <a:r>
              <a:rPr lang="en-US" sz="1800" b="1" dirty="0">
                <a:solidFill>
                  <a:srgbClr val="000000"/>
                </a:solidFill>
              </a:rPr>
              <a:t>Vertex In Degree Distribution</a:t>
            </a:r>
          </a:p>
        </p:txBody>
      </p:sp>
      <p:sp>
        <p:nvSpPr>
          <p:cNvPr id="152714" name="Line 138"/>
          <p:cNvSpPr>
            <a:spLocks noChangeShapeType="1"/>
          </p:cNvSpPr>
          <p:nvPr/>
        </p:nvSpPr>
        <p:spPr bwMode="auto">
          <a:xfrm>
            <a:off x="5692775" y="2803525"/>
            <a:ext cx="3009900" cy="22860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52715" name="Rectangle 139"/>
          <p:cNvSpPr>
            <a:spLocks noChangeArrowheads="1"/>
          </p:cNvSpPr>
          <p:nvPr/>
        </p:nvSpPr>
        <p:spPr bwMode="auto">
          <a:xfrm>
            <a:off x="7080250" y="3067050"/>
            <a:ext cx="1377950" cy="366713"/>
          </a:xfrm>
          <a:prstGeom prst="rect">
            <a:avLst/>
          </a:prstGeom>
          <a:noFill/>
          <a:ln w="12700">
            <a:noFill/>
            <a:miter lim="800000"/>
            <a:headEnd type="none" w="sm" len="sm"/>
            <a:tailEnd type="none" w="sm" len="sm"/>
          </a:ln>
          <a:effectLst/>
        </p:spPr>
        <p:txBody>
          <a:bodyPr wrap="none">
            <a:spAutoFit/>
          </a:bodyPr>
          <a:lstStyle/>
          <a:p>
            <a:pPr algn="l"/>
            <a:r>
              <a:rPr lang="en-US" sz="1800" b="1" dirty="0">
                <a:solidFill>
                  <a:srgbClr val="000000"/>
                </a:solidFill>
              </a:rPr>
              <a:t>Power Law</a:t>
            </a:r>
          </a:p>
        </p:txBody>
      </p:sp>
      <p:sp>
        <p:nvSpPr>
          <p:cNvPr id="152716" name="Rectangle 140"/>
          <p:cNvSpPr>
            <a:spLocks noChangeArrowheads="1"/>
          </p:cNvSpPr>
          <p:nvPr/>
        </p:nvSpPr>
        <p:spPr bwMode="auto">
          <a:xfrm>
            <a:off x="6213475" y="5907088"/>
            <a:ext cx="1225550" cy="366712"/>
          </a:xfrm>
          <a:prstGeom prst="rect">
            <a:avLst/>
          </a:prstGeom>
          <a:noFill/>
          <a:ln w="12700">
            <a:noFill/>
            <a:miter lim="800000"/>
            <a:headEnd type="none" w="sm" len="sm"/>
            <a:tailEnd type="none" w="sm" len="sm"/>
          </a:ln>
          <a:effectLst/>
        </p:spPr>
        <p:txBody>
          <a:bodyPr wrap="none">
            <a:spAutoFit/>
          </a:bodyPr>
          <a:lstStyle/>
          <a:p>
            <a:pPr algn="l"/>
            <a:r>
              <a:rPr lang="en-US" sz="1800" b="1" dirty="0">
                <a:solidFill>
                  <a:srgbClr val="000000"/>
                </a:solidFill>
              </a:rPr>
              <a:t>In Degree</a:t>
            </a:r>
          </a:p>
        </p:txBody>
      </p:sp>
      <p:sp>
        <p:nvSpPr>
          <p:cNvPr id="152717" name="Rectangle 141"/>
          <p:cNvSpPr>
            <a:spLocks noChangeArrowheads="1"/>
          </p:cNvSpPr>
          <p:nvPr/>
        </p:nvSpPr>
        <p:spPr bwMode="auto">
          <a:xfrm rot="-5400000">
            <a:off x="3358356" y="3874294"/>
            <a:ext cx="2279650" cy="366712"/>
          </a:xfrm>
          <a:prstGeom prst="rect">
            <a:avLst/>
          </a:prstGeom>
          <a:noFill/>
          <a:ln w="12700">
            <a:noFill/>
            <a:miter lim="800000"/>
            <a:headEnd type="none" w="sm" len="sm"/>
            <a:tailEnd type="none" w="sm" len="sm"/>
          </a:ln>
          <a:effectLst/>
        </p:spPr>
        <p:txBody>
          <a:bodyPr wrap="none">
            <a:spAutoFit/>
          </a:bodyPr>
          <a:lstStyle/>
          <a:p>
            <a:pPr algn="l"/>
            <a:r>
              <a:rPr lang="en-US" sz="1800" b="1" dirty="0">
                <a:solidFill>
                  <a:srgbClr val="000000"/>
                </a:solidFill>
              </a:rPr>
              <a:t>Number of Vertices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dirty="0" smtClean="0"/>
              <a:t>Introduction</a:t>
            </a:r>
          </a:p>
          <a:p>
            <a:r>
              <a:rPr lang="en-US" dirty="0" err="1" smtClean="0"/>
              <a:t>LLGrid</a:t>
            </a:r>
            <a:r>
              <a:rPr lang="en-US" dirty="0" smtClean="0"/>
              <a:t> </a:t>
            </a:r>
            <a:r>
              <a:rPr lang="en-US" dirty="0" err="1" smtClean="0"/>
              <a:t>MapReduce</a:t>
            </a:r>
            <a:endParaRPr lang="en-US" dirty="0" smtClean="0"/>
          </a:p>
          <a:p>
            <a:r>
              <a:rPr lang="en-US" dirty="0" smtClean="0"/>
              <a:t>Dynamic Distributed Dimensional Data Model (D4M)</a:t>
            </a:r>
          </a:p>
          <a:p>
            <a:r>
              <a:rPr lang="en-US" dirty="0" smtClean="0"/>
              <a:t>Demonstration</a:t>
            </a:r>
          </a:p>
          <a:p>
            <a:pPr lvl="1"/>
            <a:r>
              <a:rPr lang="en-US" dirty="0" smtClean="0"/>
              <a:t>Data Ingestion Performance</a:t>
            </a:r>
          </a:p>
          <a:p>
            <a:pPr lvl="1"/>
            <a:r>
              <a:rPr lang="en-US" dirty="0" smtClean="0"/>
              <a:t>Database Query Performance</a:t>
            </a:r>
          </a:p>
          <a:p>
            <a:r>
              <a:rPr lang="en-US" dirty="0" smtClean="0"/>
              <a:t>Summary</a:t>
            </a:r>
          </a:p>
          <a:p>
            <a:endParaRPr lang="en-US" dirty="0"/>
          </a:p>
        </p:txBody>
      </p:sp>
      <p:sp>
        <p:nvSpPr>
          <p:cNvPr id="3" name="Title 2"/>
          <p:cNvSpPr>
            <a:spLocks noGrp="1"/>
          </p:cNvSpPr>
          <p:nvPr>
            <p:ph type="title"/>
          </p:nvPr>
        </p:nvSpPr>
        <p:spPr/>
        <p:txBody>
          <a:bodyPr/>
          <a:lstStyle/>
          <a:p>
            <a:r>
              <a:rPr lang="en-US" dirty="0" smtClean="0"/>
              <a:t>Outline</a:t>
            </a:r>
            <a:endParaRPr lang="en-US" dirty="0"/>
          </a:p>
        </p:txBody>
      </p:sp>
      <p:sp>
        <p:nvSpPr>
          <p:cNvPr id="5" name="Right Arrow 4"/>
          <p:cNvSpPr/>
          <p:nvPr/>
        </p:nvSpPr>
        <p:spPr>
          <a:xfrm>
            <a:off x="419100" y="1657350"/>
            <a:ext cx="800100" cy="352425"/>
          </a:xfrm>
          <a:prstGeom prst="rightArrow">
            <a:avLst/>
          </a:prstGeom>
          <a:solidFill>
            <a:srgbClr val="00376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ig6-database-total-put-rate2.png"/>
          <p:cNvPicPr>
            <a:picLocks noChangeAspect="1"/>
          </p:cNvPicPr>
          <p:nvPr/>
        </p:nvPicPr>
        <p:blipFill>
          <a:blip r:embed="rId3" cstate="print"/>
          <a:stretch>
            <a:fillRect/>
          </a:stretch>
        </p:blipFill>
        <p:spPr>
          <a:xfrm>
            <a:off x="662932" y="1272154"/>
            <a:ext cx="7818136" cy="5056642"/>
          </a:xfrm>
          <a:prstGeom prst="rect">
            <a:avLst/>
          </a:prstGeom>
        </p:spPr>
      </p:pic>
      <p:sp>
        <p:nvSpPr>
          <p:cNvPr id="3" name="Title 2"/>
          <p:cNvSpPr>
            <a:spLocks noGrp="1"/>
          </p:cNvSpPr>
          <p:nvPr>
            <p:ph type="title"/>
          </p:nvPr>
        </p:nvSpPr>
        <p:spPr/>
        <p:txBody>
          <a:bodyPr/>
          <a:lstStyle/>
          <a:p>
            <a:r>
              <a:rPr lang="en-US" dirty="0" err="1" smtClean="0"/>
              <a:t>Accumulo</a:t>
            </a:r>
            <a:r>
              <a:rPr lang="en-US" dirty="0" smtClean="0"/>
              <a:t> Data Ingestion Scalability</a:t>
            </a:r>
            <a:br>
              <a:rPr lang="en-US" dirty="0" smtClean="0"/>
            </a:br>
            <a:r>
              <a:rPr lang="en-US" sz="2400" dirty="0" err="1" smtClean="0"/>
              <a:t>pMATLAB</a:t>
            </a:r>
            <a:r>
              <a:rPr lang="en-US" sz="2400" dirty="0" smtClean="0"/>
              <a:t> Application Using D4M</a:t>
            </a:r>
            <a:endParaRPr lang="en-US" sz="2400" dirty="0"/>
          </a:p>
        </p:txBody>
      </p:sp>
    </p:spTree>
    <p:extLst>
      <p:ext uri="{BB962C8B-B14F-4D97-AF65-F5344CB8AC3E}">
        <p14:creationId xmlns:p14="http://schemas.microsoft.com/office/powerpoint/2010/main" xmlns="" val="1885153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Ingestion Rate History</a:t>
            </a:r>
            <a:endParaRPr lang="en-US" dirty="0"/>
          </a:p>
        </p:txBody>
      </p:sp>
      <p:pic>
        <p:nvPicPr>
          <p:cNvPr id="3" name="Picture 2" descr="new_exp02_tbl01_np16_ingest.png"/>
          <p:cNvPicPr>
            <a:picLocks noChangeAspect="1"/>
          </p:cNvPicPr>
          <p:nvPr/>
        </p:nvPicPr>
        <p:blipFill>
          <a:blip r:embed="rId3" cstate="print"/>
          <a:stretch>
            <a:fillRect/>
          </a:stretch>
        </p:blipFill>
        <p:spPr>
          <a:xfrm>
            <a:off x="2124370" y="1547922"/>
            <a:ext cx="4850720" cy="1828800"/>
          </a:xfrm>
          <a:prstGeom prst="rect">
            <a:avLst/>
          </a:prstGeom>
        </p:spPr>
      </p:pic>
      <p:pic>
        <p:nvPicPr>
          <p:cNvPr id="4" name="Picture 3" descr="new_exp02_tbl06_np16_ingest.png"/>
          <p:cNvPicPr>
            <a:picLocks noChangeAspect="1"/>
          </p:cNvPicPr>
          <p:nvPr/>
        </p:nvPicPr>
        <p:blipFill>
          <a:blip r:embed="rId4" cstate="print"/>
          <a:stretch>
            <a:fillRect/>
          </a:stretch>
        </p:blipFill>
        <p:spPr>
          <a:xfrm>
            <a:off x="2110082" y="4057759"/>
            <a:ext cx="4866967" cy="1828800"/>
          </a:xfrm>
          <a:prstGeom prst="rect">
            <a:avLst/>
          </a:prstGeom>
        </p:spPr>
      </p:pic>
      <p:sp>
        <p:nvSpPr>
          <p:cNvPr id="5" name="Rectangle 140"/>
          <p:cNvSpPr>
            <a:spLocks noChangeArrowheads="1"/>
          </p:cNvSpPr>
          <p:nvPr/>
        </p:nvSpPr>
        <p:spPr bwMode="auto">
          <a:xfrm>
            <a:off x="3651250" y="5954713"/>
            <a:ext cx="1732205" cy="369332"/>
          </a:xfrm>
          <a:prstGeom prst="rect">
            <a:avLst/>
          </a:prstGeom>
          <a:noFill/>
          <a:ln w="12700">
            <a:noFill/>
            <a:miter lim="800000"/>
            <a:headEnd type="none" w="sm" len="sm"/>
            <a:tailEnd type="none" w="sm" len="sm"/>
          </a:ln>
          <a:effectLst/>
        </p:spPr>
        <p:txBody>
          <a:bodyPr wrap="none">
            <a:spAutoFit/>
          </a:bodyPr>
          <a:lstStyle/>
          <a:p>
            <a:pPr algn="l"/>
            <a:r>
              <a:rPr lang="en-US" sz="1800" b="1" dirty="0" smtClean="0">
                <a:solidFill>
                  <a:srgbClr val="000000"/>
                </a:solidFill>
              </a:rPr>
              <a:t>Time (HH:MM)</a:t>
            </a:r>
            <a:endParaRPr lang="en-US" sz="1800" b="1" dirty="0">
              <a:solidFill>
                <a:srgbClr val="000000"/>
              </a:solidFill>
            </a:endParaRPr>
          </a:p>
        </p:txBody>
      </p:sp>
      <p:sp>
        <p:nvSpPr>
          <p:cNvPr id="6" name="Rectangle 141"/>
          <p:cNvSpPr>
            <a:spLocks noChangeArrowheads="1"/>
          </p:cNvSpPr>
          <p:nvPr/>
        </p:nvSpPr>
        <p:spPr bwMode="auto">
          <a:xfrm rot="-5400000">
            <a:off x="258233" y="3587234"/>
            <a:ext cx="3031599" cy="369332"/>
          </a:xfrm>
          <a:prstGeom prst="rect">
            <a:avLst/>
          </a:prstGeom>
          <a:noFill/>
          <a:ln w="12700">
            <a:noFill/>
            <a:miter lim="800000"/>
            <a:headEnd type="none" w="sm" len="sm"/>
            <a:tailEnd type="none" w="sm" len="sm"/>
          </a:ln>
          <a:effectLst/>
        </p:spPr>
        <p:txBody>
          <a:bodyPr wrap="none">
            <a:spAutoFit/>
          </a:bodyPr>
          <a:lstStyle/>
          <a:p>
            <a:pPr algn="l"/>
            <a:r>
              <a:rPr lang="en-US" sz="1800" b="1" dirty="0">
                <a:solidFill>
                  <a:srgbClr val="000000"/>
                </a:solidFill>
              </a:rPr>
              <a:t>Number of </a:t>
            </a:r>
            <a:r>
              <a:rPr lang="en-US" sz="1800" b="1" dirty="0" smtClean="0">
                <a:solidFill>
                  <a:srgbClr val="000000"/>
                </a:solidFill>
              </a:rPr>
              <a:t>entries/second</a:t>
            </a:r>
            <a:endParaRPr lang="en-US" sz="1800" b="1" dirty="0">
              <a:solidFill>
                <a:srgbClr val="000000"/>
              </a:solidFill>
            </a:endParaRPr>
          </a:p>
        </p:txBody>
      </p:sp>
      <p:sp>
        <p:nvSpPr>
          <p:cNvPr id="7" name="Rectangle 140"/>
          <p:cNvSpPr>
            <a:spLocks noChangeArrowheads="1"/>
          </p:cNvSpPr>
          <p:nvPr/>
        </p:nvSpPr>
        <p:spPr bwMode="auto">
          <a:xfrm>
            <a:off x="2089150" y="3630613"/>
            <a:ext cx="4989379" cy="369332"/>
          </a:xfrm>
          <a:prstGeom prst="rect">
            <a:avLst/>
          </a:prstGeom>
          <a:noFill/>
          <a:ln w="12700">
            <a:noFill/>
            <a:miter lim="800000"/>
            <a:headEnd type="none" w="sm" len="sm"/>
            <a:tailEnd type="none" w="sm" len="sm"/>
          </a:ln>
          <a:effectLst/>
        </p:spPr>
        <p:txBody>
          <a:bodyPr wrap="none">
            <a:spAutoFit/>
          </a:bodyPr>
          <a:lstStyle/>
          <a:p>
            <a:pPr algn="l"/>
            <a:r>
              <a:rPr lang="en-US" sz="1800" b="1" dirty="0" smtClean="0">
                <a:solidFill>
                  <a:srgbClr val="000000"/>
                </a:solidFill>
              </a:rPr>
              <a:t>Ingestion Rate History with 6 Tablet Servers</a:t>
            </a:r>
            <a:endParaRPr lang="en-US" sz="1800" b="1" dirty="0">
              <a:solidFill>
                <a:srgbClr val="000000"/>
              </a:solidFill>
            </a:endParaRPr>
          </a:p>
        </p:txBody>
      </p:sp>
      <p:sp>
        <p:nvSpPr>
          <p:cNvPr id="8" name="Rectangle 140"/>
          <p:cNvSpPr>
            <a:spLocks noChangeArrowheads="1"/>
          </p:cNvSpPr>
          <p:nvPr/>
        </p:nvSpPr>
        <p:spPr bwMode="auto">
          <a:xfrm>
            <a:off x="2041525" y="1154113"/>
            <a:ext cx="4989379" cy="369332"/>
          </a:xfrm>
          <a:prstGeom prst="rect">
            <a:avLst/>
          </a:prstGeom>
          <a:noFill/>
          <a:ln w="12700">
            <a:noFill/>
            <a:miter lim="800000"/>
            <a:headEnd type="none" w="sm" len="sm"/>
            <a:tailEnd type="none" w="sm" len="sm"/>
          </a:ln>
          <a:effectLst/>
        </p:spPr>
        <p:txBody>
          <a:bodyPr wrap="none">
            <a:spAutoFit/>
          </a:bodyPr>
          <a:lstStyle/>
          <a:p>
            <a:pPr algn="l"/>
            <a:r>
              <a:rPr lang="en-US" sz="1800" b="1" dirty="0" smtClean="0">
                <a:solidFill>
                  <a:srgbClr val="000000"/>
                </a:solidFill>
              </a:rPr>
              <a:t>Ingestion Rate History with 1 Tablet Server</a:t>
            </a:r>
            <a:endParaRPr lang="en-US" sz="1800" b="1" dirty="0">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ig6-database-total-put-rate2.png"/>
          <p:cNvPicPr>
            <a:picLocks noChangeAspect="1"/>
          </p:cNvPicPr>
          <p:nvPr/>
        </p:nvPicPr>
        <p:blipFill>
          <a:blip r:embed="rId3" cstate="print"/>
          <a:stretch>
            <a:fillRect/>
          </a:stretch>
        </p:blipFill>
        <p:spPr>
          <a:xfrm>
            <a:off x="662932" y="1401197"/>
            <a:ext cx="7818136" cy="4798556"/>
          </a:xfrm>
          <a:prstGeom prst="rect">
            <a:avLst/>
          </a:prstGeom>
        </p:spPr>
      </p:pic>
      <p:sp>
        <p:nvSpPr>
          <p:cNvPr id="3" name="Title 2"/>
          <p:cNvSpPr>
            <a:spLocks noGrp="1"/>
          </p:cNvSpPr>
          <p:nvPr>
            <p:ph type="title"/>
          </p:nvPr>
        </p:nvSpPr>
        <p:spPr/>
        <p:txBody>
          <a:bodyPr/>
          <a:lstStyle/>
          <a:p>
            <a:r>
              <a:rPr lang="en-US" dirty="0" smtClean="0"/>
              <a:t>Effect of Pre-Split</a:t>
            </a:r>
            <a:endParaRPr lang="en-US" sz="2400" dirty="0"/>
          </a:p>
        </p:txBody>
      </p:sp>
      <p:sp>
        <p:nvSpPr>
          <p:cNvPr id="4" name="TextBox 3"/>
          <p:cNvSpPr txBox="1"/>
          <p:nvPr/>
        </p:nvSpPr>
        <p:spPr>
          <a:xfrm>
            <a:off x="2666187" y="1076325"/>
            <a:ext cx="4096564" cy="400110"/>
          </a:xfrm>
          <a:prstGeom prst="rect">
            <a:avLst/>
          </a:prstGeom>
          <a:solidFill>
            <a:srgbClr val="D2DCF2"/>
          </a:solidFill>
          <a:ln w="12700">
            <a:solidFill>
              <a:schemeClr val="tx1"/>
            </a:solidFill>
          </a:ln>
        </p:spPr>
        <p:txBody>
          <a:bodyPr wrap="square" rtlCol="0">
            <a:spAutoFit/>
          </a:bodyPr>
          <a:lstStyle/>
          <a:p>
            <a:pPr algn="ctr"/>
            <a:r>
              <a:rPr lang="en-US" sz="2000" b="1" dirty="0" err="1" smtClean="0"/>
              <a:t>Accumulo</a:t>
            </a:r>
            <a:r>
              <a:rPr lang="en-US" sz="2000" b="1" dirty="0" smtClean="0"/>
              <a:t> with 8 tablet servers</a:t>
            </a:r>
            <a:endParaRPr lang="en-US" sz="2000" b="1" dirty="0"/>
          </a:p>
        </p:txBody>
      </p:sp>
    </p:spTree>
    <p:extLst>
      <p:ext uri="{BB962C8B-B14F-4D97-AF65-F5344CB8AC3E}">
        <p14:creationId xmlns:p14="http://schemas.microsoft.com/office/powerpoint/2010/main" xmlns="" val="1885153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ig6-database-total-put-rate2.png"/>
          <p:cNvPicPr>
            <a:picLocks noChangeAspect="1"/>
          </p:cNvPicPr>
          <p:nvPr/>
        </p:nvPicPr>
        <p:blipFill>
          <a:blip r:embed="rId3" cstate="print"/>
          <a:stretch>
            <a:fillRect/>
          </a:stretch>
        </p:blipFill>
        <p:spPr>
          <a:xfrm>
            <a:off x="662932" y="1517401"/>
            <a:ext cx="7818136" cy="4566148"/>
          </a:xfrm>
          <a:prstGeom prst="rect">
            <a:avLst/>
          </a:prstGeom>
        </p:spPr>
      </p:pic>
      <p:sp>
        <p:nvSpPr>
          <p:cNvPr id="3" name="Title 2"/>
          <p:cNvSpPr>
            <a:spLocks noGrp="1"/>
          </p:cNvSpPr>
          <p:nvPr>
            <p:ph type="title"/>
          </p:nvPr>
        </p:nvSpPr>
        <p:spPr/>
        <p:txBody>
          <a:bodyPr/>
          <a:lstStyle/>
          <a:p>
            <a:r>
              <a:rPr lang="en-US" dirty="0" smtClean="0"/>
              <a:t>Effect of Ingestion Block Size</a:t>
            </a:r>
            <a:endParaRPr lang="en-US" sz="2400" dirty="0"/>
          </a:p>
        </p:txBody>
      </p:sp>
      <p:sp>
        <p:nvSpPr>
          <p:cNvPr id="4" name="TextBox 3"/>
          <p:cNvSpPr txBox="1"/>
          <p:nvPr/>
        </p:nvSpPr>
        <p:spPr>
          <a:xfrm>
            <a:off x="2666187" y="1076325"/>
            <a:ext cx="4096564" cy="400110"/>
          </a:xfrm>
          <a:prstGeom prst="rect">
            <a:avLst/>
          </a:prstGeom>
          <a:solidFill>
            <a:srgbClr val="D2DCF2"/>
          </a:solidFill>
          <a:ln w="12700">
            <a:solidFill>
              <a:schemeClr val="tx1"/>
            </a:solidFill>
          </a:ln>
        </p:spPr>
        <p:txBody>
          <a:bodyPr wrap="square" rtlCol="0">
            <a:spAutoFit/>
          </a:bodyPr>
          <a:lstStyle/>
          <a:p>
            <a:pPr algn="ctr"/>
            <a:r>
              <a:rPr lang="en-US" sz="2000" b="1" dirty="0" err="1" smtClean="0"/>
              <a:t>Accumulo</a:t>
            </a:r>
            <a:r>
              <a:rPr lang="en-US" sz="2000" b="1" dirty="0" smtClean="0"/>
              <a:t> with 8 tablet servers</a:t>
            </a:r>
            <a:endParaRPr lang="en-US" sz="2000" b="1" dirty="0"/>
          </a:p>
        </p:txBody>
      </p:sp>
    </p:spTree>
    <p:extLst>
      <p:ext uri="{BB962C8B-B14F-4D97-AF65-F5344CB8AC3E}">
        <p14:creationId xmlns:p14="http://schemas.microsoft.com/office/powerpoint/2010/main" xmlns="" val="18851533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Accumulo</a:t>
            </a:r>
            <a:r>
              <a:rPr lang="en-US" dirty="0" smtClean="0"/>
              <a:t> Column Query Time</a:t>
            </a:r>
            <a:br>
              <a:rPr lang="en-US" dirty="0" smtClean="0"/>
            </a:br>
            <a:r>
              <a:rPr lang="en-US" sz="2400" dirty="0" smtClean="0"/>
              <a:t> </a:t>
            </a:r>
            <a:r>
              <a:rPr lang="en-US" sz="2400" dirty="0" err="1" smtClean="0"/>
              <a:t>pMATLAB</a:t>
            </a:r>
            <a:r>
              <a:rPr lang="en-US" sz="2400" dirty="0" smtClean="0"/>
              <a:t> Application Using D4M</a:t>
            </a:r>
            <a:endParaRPr lang="en-US" sz="2400" dirty="0"/>
          </a:p>
        </p:txBody>
      </p:sp>
      <p:pic>
        <p:nvPicPr>
          <p:cNvPr id="3" name="Picture 2" descr="fig9-database-col-query-time2.png"/>
          <p:cNvPicPr>
            <a:picLocks noChangeAspect="1"/>
          </p:cNvPicPr>
          <p:nvPr/>
        </p:nvPicPr>
        <p:blipFill>
          <a:blip r:embed="rId3" cstate="print"/>
          <a:stretch>
            <a:fillRect/>
          </a:stretch>
        </p:blipFill>
        <p:spPr>
          <a:xfrm>
            <a:off x="845812" y="1251199"/>
            <a:ext cx="7452375" cy="473660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Accumulo</a:t>
            </a:r>
            <a:r>
              <a:rPr lang="en-US" dirty="0" smtClean="0"/>
              <a:t> Row Query Time</a:t>
            </a:r>
            <a:br>
              <a:rPr lang="en-US" dirty="0" smtClean="0"/>
            </a:br>
            <a:r>
              <a:rPr lang="en-US" sz="2400" dirty="0" smtClean="0"/>
              <a:t> </a:t>
            </a:r>
            <a:r>
              <a:rPr lang="en-US" sz="2400" dirty="0" err="1" smtClean="0"/>
              <a:t>pMATLAB</a:t>
            </a:r>
            <a:r>
              <a:rPr lang="en-US" sz="2400" dirty="0" smtClean="0"/>
              <a:t> Application Using D4M</a:t>
            </a:r>
            <a:endParaRPr lang="en-US" sz="2400" dirty="0"/>
          </a:p>
        </p:txBody>
      </p:sp>
      <p:pic>
        <p:nvPicPr>
          <p:cNvPr id="3" name="Picture 2" descr="fig9-database-col-query-time2.png"/>
          <p:cNvPicPr>
            <a:picLocks noChangeAspect="1"/>
          </p:cNvPicPr>
          <p:nvPr/>
        </p:nvPicPr>
        <p:blipFill>
          <a:blip r:embed="rId3" cstate="print"/>
          <a:stretch>
            <a:fillRect/>
          </a:stretch>
        </p:blipFill>
        <p:spPr>
          <a:xfrm>
            <a:off x="876359" y="1251199"/>
            <a:ext cx="7391280" cy="473660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 Rate History</a:t>
            </a:r>
            <a:br>
              <a:rPr lang="en-US" dirty="0" smtClean="0"/>
            </a:br>
            <a:r>
              <a:rPr lang="en-US" sz="2400" dirty="0" smtClean="0"/>
              <a:t> </a:t>
            </a:r>
            <a:r>
              <a:rPr lang="en-US" sz="2400" dirty="0" err="1" smtClean="0"/>
              <a:t>Accumulo</a:t>
            </a:r>
            <a:r>
              <a:rPr lang="en-US" sz="2400" dirty="0" smtClean="0"/>
              <a:t> DB With 1 Tablet Server</a:t>
            </a:r>
            <a:endParaRPr lang="en-US" sz="2400" dirty="0"/>
          </a:p>
        </p:txBody>
      </p:sp>
      <p:pic>
        <p:nvPicPr>
          <p:cNvPr id="4" name="Picture 3" descr="new_exp02_tbl01_np16_scan_initial.png"/>
          <p:cNvPicPr>
            <a:picLocks noChangeAspect="1"/>
          </p:cNvPicPr>
          <p:nvPr/>
        </p:nvPicPr>
        <p:blipFill>
          <a:blip r:embed="rId3" cstate="print"/>
          <a:stretch>
            <a:fillRect/>
          </a:stretch>
        </p:blipFill>
        <p:spPr>
          <a:xfrm>
            <a:off x="1857670" y="1281222"/>
            <a:ext cx="5486400" cy="2068462"/>
          </a:xfrm>
          <a:prstGeom prst="rect">
            <a:avLst/>
          </a:prstGeom>
        </p:spPr>
      </p:pic>
      <p:pic>
        <p:nvPicPr>
          <p:cNvPr id="5" name="Picture 4" descr="new_exp02_tbl01_np16_scan_final.png"/>
          <p:cNvPicPr>
            <a:picLocks noChangeAspect="1"/>
          </p:cNvPicPr>
          <p:nvPr/>
        </p:nvPicPr>
        <p:blipFill>
          <a:blip r:embed="rId4" cstate="print"/>
          <a:stretch>
            <a:fillRect/>
          </a:stretch>
        </p:blipFill>
        <p:spPr>
          <a:xfrm>
            <a:off x="1857670" y="3719622"/>
            <a:ext cx="5486400" cy="2068462"/>
          </a:xfrm>
          <a:prstGeom prst="rect">
            <a:avLst/>
          </a:prstGeom>
        </p:spPr>
      </p:pic>
      <p:sp>
        <p:nvSpPr>
          <p:cNvPr id="6" name="Rectangle 140"/>
          <p:cNvSpPr>
            <a:spLocks noChangeArrowheads="1"/>
          </p:cNvSpPr>
          <p:nvPr/>
        </p:nvSpPr>
        <p:spPr bwMode="auto">
          <a:xfrm>
            <a:off x="3727450" y="5859463"/>
            <a:ext cx="1732205" cy="369332"/>
          </a:xfrm>
          <a:prstGeom prst="rect">
            <a:avLst/>
          </a:prstGeom>
          <a:noFill/>
          <a:ln w="12700">
            <a:noFill/>
            <a:miter lim="800000"/>
            <a:headEnd type="none" w="sm" len="sm"/>
            <a:tailEnd type="none" w="sm" len="sm"/>
          </a:ln>
          <a:effectLst/>
        </p:spPr>
        <p:txBody>
          <a:bodyPr wrap="none">
            <a:spAutoFit/>
          </a:bodyPr>
          <a:lstStyle/>
          <a:p>
            <a:pPr algn="l"/>
            <a:r>
              <a:rPr lang="en-US" sz="1800" b="1" dirty="0" smtClean="0">
                <a:solidFill>
                  <a:srgbClr val="000000"/>
                </a:solidFill>
              </a:rPr>
              <a:t>Time (HH:MM)</a:t>
            </a:r>
            <a:endParaRPr lang="en-US" sz="1800" b="1" dirty="0">
              <a:solidFill>
                <a:srgbClr val="000000"/>
              </a:solidFill>
            </a:endParaRPr>
          </a:p>
        </p:txBody>
      </p:sp>
      <p:sp>
        <p:nvSpPr>
          <p:cNvPr id="7" name="Rectangle 141"/>
          <p:cNvSpPr>
            <a:spLocks noChangeArrowheads="1"/>
          </p:cNvSpPr>
          <p:nvPr/>
        </p:nvSpPr>
        <p:spPr bwMode="auto">
          <a:xfrm rot="-5400000">
            <a:off x="-129735" y="3453884"/>
            <a:ext cx="3159839" cy="369332"/>
          </a:xfrm>
          <a:prstGeom prst="rect">
            <a:avLst/>
          </a:prstGeom>
          <a:noFill/>
          <a:ln w="12700">
            <a:noFill/>
            <a:miter lim="800000"/>
            <a:headEnd type="none" w="sm" len="sm"/>
            <a:tailEnd type="none" w="sm" len="sm"/>
          </a:ln>
          <a:effectLst/>
        </p:spPr>
        <p:txBody>
          <a:bodyPr wrap="none">
            <a:spAutoFit/>
          </a:bodyPr>
          <a:lstStyle/>
          <a:p>
            <a:pPr algn="l"/>
            <a:r>
              <a:rPr lang="en-US" sz="1800" b="1" dirty="0" smtClean="0">
                <a:solidFill>
                  <a:srgbClr val="000000"/>
                </a:solidFill>
              </a:rPr>
              <a:t>Scan Rate (entries/second)</a:t>
            </a:r>
            <a:endParaRPr lang="en-US" sz="1800" b="1" dirty="0">
              <a:solidFill>
                <a:srgbClr val="000000"/>
              </a:solidFill>
            </a:endParaRPr>
          </a:p>
        </p:txBody>
      </p:sp>
      <p:sp>
        <p:nvSpPr>
          <p:cNvPr id="10" name="Rectangular Callout 9"/>
          <p:cNvSpPr/>
          <p:nvPr/>
        </p:nvSpPr>
        <p:spPr>
          <a:xfrm>
            <a:off x="6762750" y="4429125"/>
            <a:ext cx="1638300" cy="676275"/>
          </a:xfrm>
          <a:prstGeom prst="wedgeRectCallout">
            <a:avLst>
              <a:gd name="adj1" fmla="val -65595"/>
              <a:gd name="adj2" fmla="val 109167"/>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End of the query operation</a:t>
            </a:r>
          </a:p>
        </p:txBody>
      </p:sp>
      <p:sp>
        <p:nvSpPr>
          <p:cNvPr id="11" name="Rectangular Callout 10"/>
          <p:cNvSpPr/>
          <p:nvPr/>
        </p:nvSpPr>
        <p:spPr>
          <a:xfrm>
            <a:off x="3057525" y="1952625"/>
            <a:ext cx="1638300" cy="676275"/>
          </a:xfrm>
          <a:prstGeom prst="wedgeRectCallout">
            <a:avLst>
              <a:gd name="adj1" fmla="val 68126"/>
              <a:gd name="adj2" fmla="val 113393"/>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Start of the query operation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 Rate History</a:t>
            </a:r>
            <a:br>
              <a:rPr lang="en-US" dirty="0" smtClean="0"/>
            </a:br>
            <a:r>
              <a:rPr lang="en-US" sz="2400" dirty="0" smtClean="0"/>
              <a:t> </a:t>
            </a:r>
            <a:r>
              <a:rPr lang="en-US" sz="2400" dirty="0" err="1" smtClean="0"/>
              <a:t>Accumulo</a:t>
            </a:r>
            <a:r>
              <a:rPr lang="en-US" sz="2400" dirty="0" smtClean="0"/>
              <a:t> DB With 6 Tablet Server</a:t>
            </a:r>
            <a:endParaRPr lang="en-US" sz="2400" dirty="0"/>
          </a:p>
        </p:txBody>
      </p:sp>
      <p:pic>
        <p:nvPicPr>
          <p:cNvPr id="4" name="Picture 3" descr="new_exp02_tbl01_np16_scan_initial.png"/>
          <p:cNvPicPr>
            <a:picLocks noChangeAspect="1"/>
          </p:cNvPicPr>
          <p:nvPr/>
        </p:nvPicPr>
        <p:blipFill>
          <a:blip r:embed="rId3" cstate="print"/>
          <a:stretch>
            <a:fillRect/>
          </a:stretch>
        </p:blipFill>
        <p:spPr>
          <a:xfrm>
            <a:off x="1857670" y="1286753"/>
            <a:ext cx="5486400" cy="2057400"/>
          </a:xfrm>
          <a:prstGeom prst="rect">
            <a:avLst/>
          </a:prstGeom>
        </p:spPr>
      </p:pic>
      <p:pic>
        <p:nvPicPr>
          <p:cNvPr id="5" name="Picture 4" descr="new_exp02_tbl01_np16_scan_final.png"/>
          <p:cNvPicPr>
            <a:picLocks noChangeAspect="1"/>
          </p:cNvPicPr>
          <p:nvPr/>
        </p:nvPicPr>
        <p:blipFill>
          <a:blip r:embed="rId4" cstate="print"/>
          <a:stretch>
            <a:fillRect/>
          </a:stretch>
        </p:blipFill>
        <p:spPr>
          <a:xfrm>
            <a:off x="1857670" y="3719622"/>
            <a:ext cx="5486400" cy="2068461"/>
          </a:xfrm>
          <a:prstGeom prst="rect">
            <a:avLst/>
          </a:prstGeom>
        </p:spPr>
      </p:pic>
      <p:sp>
        <p:nvSpPr>
          <p:cNvPr id="6" name="Rectangle 140"/>
          <p:cNvSpPr>
            <a:spLocks noChangeArrowheads="1"/>
          </p:cNvSpPr>
          <p:nvPr/>
        </p:nvSpPr>
        <p:spPr bwMode="auto">
          <a:xfrm>
            <a:off x="3727450" y="5859463"/>
            <a:ext cx="1732205" cy="369332"/>
          </a:xfrm>
          <a:prstGeom prst="rect">
            <a:avLst/>
          </a:prstGeom>
          <a:noFill/>
          <a:ln w="12700">
            <a:noFill/>
            <a:miter lim="800000"/>
            <a:headEnd type="none" w="sm" len="sm"/>
            <a:tailEnd type="none" w="sm" len="sm"/>
          </a:ln>
          <a:effectLst/>
        </p:spPr>
        <p:txBody>
          <a:bodyPr wrap="none">
            <a:spAutoFit/>
          </a:bodyPr>
          <a:lstStyle/>
          <a:p>
            <a:pPr algn="l"/>
            <a:r>
              <a:rPr lang="en-US" sz="1800" b="1" dirty="0" smtClean="0">
                <a:solidFill>
                  <a:srgbClr val="000000"/>
                </a:solidFill>
              </a:rPr>
              <a:t>Time (HH:MM)</a:t>
            </a:r>
            <a:endParaRPr lang="en-US" sz="1800" b="1" dirty="0">
              <a:solidFill>
                <a:srgbClr val="000000"/>
              </a:solidFill>
            </a:endParaRPr>
          </a:p>
        </p:txBody>
      </p:sp>
      <p:sp>
        <p:nvSpPr>
          <p:cNvPr id="7" name="Rectangle 141"/>
          <p:cNvSpPr>
            <a:spLocks noChangeArrowheads="1"/>
          </p:cNvSpPr>
          <p:nvPr/>
        </p:nvSpPr>
        <p:spPr bwMode="auto">
          <a:xfrm rot="-5400000">
            <a:off x="-129735" y="3453884"/>
            <a:ext cx="3159839" cy="369332"/>
          </a:xfrm>
          <a:prstGeom prst="rect">
            <a:avLst/>
          </a:prstGeom>
          <a:noFill/>
          <a:ln w="12700">
            <a:noFill/>
            <a:miter lim="800000"/>
            <a:headEnd type="none" w="sm" len="sm"/>
            <a:tailEnd type="none" w="sm" len="sm"/>
          </a:ln>
          <a:effectLst/>
        </p:spPr>
        <p:txBody>
          <a:bodyPr wrap="none">
            <a:spAutoFit/>
          </a:bodyPr>
          <a:lstStyle/>
          <a:p>
            <a:pPr algn="l"/>
            <a:r>
              <a:rPr lang="en-US" sz="1800" b="1" dirty="0" smtClean="0">
                <a:solidFill>
                  <a:srgbClr val="000000"/>
                </a:solidFill>
              </a:rPr>
              <a:t>Scan Rate (entries/second)</a:t>
            </a:r>
            <a:endParaRPr lang="en-US" sz="1800" b="1" dirty="0">
              <a:solidFill>
                <a:srgbClr val="000000"/>
              </a:solidFill>
            </a:endParaRPr>
          </a:p>
        </p:txBody>
      </p:sp>
      <p:sp>
        <p:nvSpPr>
          <p:cNvPr id="10" name="Rectangular Callout 9"/>
          <p:cNvSpPr/>
          <p:nvPr/>
        </p:nvSpPr>
        <p:spPr>
          <a:xfrm>
            <a:off x="6819900" y="4086225"/>
            <a:ext cx="1638300" cy="676275"/>
          </a:xfrm>
          <a:prstGeom prst="wedgeRectCallout">
            <a:avLst>
              <a:gd name="adj1" fmla="val -33618"/>
              <a:gd name="adj2" fmla="val 158463"/>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End of the query operation</a:t>
            </a:r>
          </a:p>
        </p:txBody>
      </p:sp>
      <p:sp>
        <p:nvSpPr>
          <p:cNvPr id="11" name="Rectangular Callout 10"/>
          <p:cNvSpPr/>
          <p:nvPr/>
        </p:nvSpPr>
        <p:spPr>
          <a:xfrm>
            <a:off x="2762250" y="1657350"/>
            <a:ext cx="1638300" cy="676275"/>
          </a:xfrm>
          <a:prstGeom prst="wedgeRectCallout">
            <a:avLst>
              <a:gd name="adj1" fmla="val 21614"/>
              <a:gd name="adj2" fmla="val 152830"/>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Start of the query operation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r>
              <a:rPr lang="en-US" dirty="0" smtClean="0"/>
              <a:t>We have demonstrated using an MPI cluster (</a:t>
            </a:r>
            <a:r>
              <a:rPr lang="en-US" dirty="0" err="1" smtClean="0"/>
              <a:t>LLGrid</a:t>
            </a:r>
            <a:r>
              <a:rPr lang="en-US" dirty="0" smtClean="0"/>
              <a:t>) environment to drive big data application on a </a:t>
            </a:r>
            <a:r>
              <a:rPr lang="en-US" dirty="0" err="1" smtClean="0"/>
              <a:t>Hadoop</a:t>
            </a:r>
            <a:r>
              <a:rPr lang="en-US" dirty="0" smtClean="0"/>
              <a:t> cluster environment.</a:t>
            </a:r>
          </a:p>
          <a:p>
            <a:pPr lvl="1"/>
            <a:r>
              <a:rPr lang="en-US" dirty="0" err="1" smtClean="0"/>
              <a:t>LLGrid</a:t>
            </a:r>
            <a:r>
              <a:rPr lang="en-US" dirty="0" smtClean="0"/>
              <a:t> </a:t>
            </a:r>
            <a:r>
              <a:rPr lang="en-US" dirty="0" err="1" smtClean="0"/>
              <a:t>MapReduce</a:t>
            </a:r>
            <a:endParaRPr lang="en-US" dirty="0" smtClean="0"/>
          </a:p>
          <a:p>
            <a:pPr lvl="1"/>
            <a:r>
              <a:rPr lang="en-US" dirty="0" smtClean="0"/>
              <a:t>Parallel </a:t>
            </a:r>
            <a:r>
              <a:rPr lang="en-US" dirty="0" err="1" smtClean="0"/>
              <a:t>Matlab</a:t>
            </a:r>
            <a:r>
              <a:rPr lang="en-US" dirty="0" smtClean="0"/>
              <a:t> with D4M (Dynamic Distributed Dimensional Data Model )</a:t>
            </a:r>
          </a:p>
          <a:p>
            <a:r>
              <a:rPr lang="en-US" dirty="0" smtClean="0"/>
              <a:t>Data ingestion and database query results show good scalability in the following use-case scenarios.</a:t>
            </a:r>
          </a:p>
          <a:p>
            <a:pPr lvl="1"/>
            <a:r>
              <a:rPr lang="en-US" dirty="0" smtClean="0"/>
              <a:t>A Python application with </a:t>
            </a:r>
            <a:r>
              <a:rPr lang="en-US" dirty="0" err="1" smtClean="0"/>
              <a:t>LLGrid</a:t>
            </a:r>
            <a:r>
              <a:rPr lang="en-US" dirty="0" smtClean="0"/>
              <a:t> </a:t>
            </a:r>
            <a:r>
              <a:rPr lang="en-US" dirty="0" err="1" smtClean="0"/>
              <a:t>MapReduce</a:t>
            </a:r>
            <a:r>
              <a:rPr lang="en-US" dirty="0" smtClean="0"/>
              <a:t> </a:t>
            </a:r>
          </a:p>
          <a:p>
            <a:pPr lvl="1"/>
            <a:r>
              <a:rPr lang="en-US" dirty="0" smtClean="0"/>
              <a:t>A parallel </a:t>
            </a:r>
            <a:r>
              <a:rPr lang="en-US" dirty="0" err="1" smtClean="0"/>
              <a:t>Matlab</a:t>
            </a:r>
            <a:r>
              <a:rPr lang="en-US" dirty="0" smtClean="0"/>
              <a:t> application with D4M</a:t>
            </a:r>
          </a:p>
          <a:p>
            <a:pPr lvl="2"/>
            <a:r>
              <a:rPr lang="en-US" dirty="0" smtClean="0"/>
              <a:t>Graph500 benchmark</a:t>
            </a:r>
            <a:endParaRPr lang="en-US" dirty="0"/>
          </a:p>
        </p:txBody>
      </p:sp>
      <p:sp>
        <p:nvSpPr>
          <p:cNvPr id="2" name="Title 1"/>
          <p:cNvSpPr>
            <a:spLocks noGrp="1"/>
          </p:cNvSpPr>
          <p:nvPr>
            <p:ph type="title"/>
          </p:nvPr>
        </p:nvSpPr>
        <p:spPr/>
        <p:txBody>
          <a:bodyPr/>
          <a:lstStyle/>
          <a:p>
            <a:r>
              <a:rPr lang="en-US" dirty="0" smtClean="0"/>
              <a:t>Summary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00213"/>
            <a:ext cx="7543800" cy="609600"/>
          </a:xfrm>
        </p:spPr>
        <p:txBody>
          <a:bodyPr/>
          <a:lstStyle/>
          <a:p>
            <a:r>
              <a:rPr lang="en-US" dirty="0" smtClean="0"/>
              <a:t>The Big Four Cloud Ecosystems</a:t>
            </a:r>
            <a:endParaRPr lang="en-US" dirty="0">
              <a:solidFill>
                <a:srgbClr val="FF0000"/>
              </a:solidFill>
            </a:endParaRPr>
          </a:p>
        </p:txBody>
      </p:sp>
      <p:pic>
        <p:nvPicPr>
          <p:cNvPr id="4" name="Picture 3" descr="vmware.pn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909092" y="1828800"/>
            <a:ext cx="748331" cy="762000"/>
          </a:xfrm>
          <a:prstGeom prst="rect">
            <a:avLst/>
          </a:prstGeom>
        </p:spPr>
      </p:pic>
      <p:sp>
        <p:nvSpPr>
          <p:cNvPr id="5" name="Rectangle 4"/>
          <p:cNvSpPr/>
          <p:nvPr/>
        </p:nvSpPr>
        <p:spPr>
          <a:xfrm>
            <a:off x="1543050" y="1295400"/>
            <a:ext cx="1587394" cy="461665"/>
          </a:xfrm>
          <a:prstGeom prst="rect">
            <a:avLst/>
          </a:prstGeom>
        </p:spPr>
        <p:txBody>
          <a:bodyPr wrap="none">
            <a:spAutoFit/>
          </a:bodyPr>
          <a:lstStyle/>
          <a:p>
            <a:r>
              <a:rPr lang="en-US" dirty="0" smtClean="0"/>
              <a:t>Enterprise</a:t>
            </a:r>
            <a:endParaRPr lang="en-US" dirty="0"/>
          </a:p>
        </p:txBody>
      </p:sp>
      <p:pic>
        <p:nvPicPr>
          <p:cNvPr id="6" name="Picture 5" descr="hadoop1.jpeg"/>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724457" y="3557781"/>
            <a:ext cx="1117600" cy="838200"/>
          </a:xfrm>
          <a:prstGeom prst="rect">
            <a:avLst/>
          </a:prstGeom>
        </p:spPr>
      </p:pic>
      <p:sp>
        <p:nvSpPr>
          <p:cNvPr id="7" name="Rectangle 6"/>
          <p:cNvSpPr/>
          <p:nvPr/>
        </p:nvSpPr>
        <p:spPr>
          <a:xfrm>
            <a:off x="1799665" y="4415135"/>
            <a:ext cx="1069524" cy="369332"/>
          </a:xfrm>
          <a:prstGeom prst="rect">
            <a:avLst/>
          </a:prstGeom>
        </p:spPr>
        <p:txBody>
          <a:bodyPr wrap="none">
            <a:spAutoFit/>
          </a:bodyPr>
          <a:lstStyle/>
          <a:p>
            <a:pPr algn="ctr"/>
            <a:r>
              <a:rPr lang="en-US" dirty="0" smtClean="0"/>
              <a:t>Big Data</a:t>
            </a:r>
            <a:endParaRPr lang="en-US" dirty="0"/>
          </a:p>
        </p:txBody>
      </p:sp>
      <p:pic>
        <p:nvPicPr>
          <p:cNvPr id="9" name="Picture 8" descr="postgresql.jpeg"/>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6153150" y="3505200"/>
            <a:ext cx="914400" cy="943363"/>
          </a:xfrm>
          <a:prstGeom prst="rect">
            <a:avLst/>
          </a:prstGeom>
        </p:spPr>
      </p:pic>
      <p:sp>
        <p:nvSpPr>
          <p:cNvPr id="10" name="Rectangle 9"/>
          <p:cNvSpPr/>
          <p:nvPr/>
        </p:nvSpPr>
        <p:spPr>
          <a:xfrm>
            <a:off x="6226233" y="4415135"/>
            <a:ext cx="851515" cy="369332"/>
          </a:xfrm>
          <a:prstGeom prst="rect">
            <a:avLst/>
          </a:prstGeom>
        </p:spPr>
        <p:txBody>
          <a:bodyPr wrap="none">
            <a:spAutoFit/>
          </a:bodyPr>
          <a:lstStyle/>
          <a:p>
            <a:pPr algn="ctr"/>
            <a:r>
              <a:rPr lang="en-US" dirty="0" smtClean="0"/>
              <a:t>DBMS</a:t>
            </a:r>
            <a:endParaRPr lang="en-US" dirty="0"/>
          </a:p>
        </p:txBody>
      </p:sp>
      <p:pic>
        <p:nvPicPr>
          <p:cNvPr id="12" name="Picture 11" descr="mpicrop.png"/>
          <p:cNvPicPr>
            <a:picLocks noChangeAspect="1"/>
          </p:cNvPicPr>
          <p:nvPr/>
        </p:nvPicPr>
        <p:blipFill>
          <a:blip r:embed="rId6" cstate="print">
            <a:clrChange>
              <a:clrFrom>
                <a:srgbClr val="F5F5F5"/>
              </a:clrFrom>
              <a:clrTo>
                <a:srgbClr val="F5F5F5">
                  <a:alpha val="0"/>
                </a:srgbClr>
              </a:clrTo>
            </a:clrChange>
            <a:extLst>
              <a:ext uri="{28A0092B-C50C-407E-A947-70E740481C1C}">
                <a14:useLocalDpi xmlns:a14="http://schemas.microsoft.com/office/drawing/2010/main" xmlns=""/>
              </a:ext>
            </a:extLst>
          </a:blip>
          <a:stretch>
            <a:fillRect/>
          </a:stretch>
        </p:blipFill>
        <p:spPr>
          <a:xfrm>
            <a:off x="6162011" y="1752600"/>
            <a:ext cx="896679" cy="914400"/>
          </a:xfrm>
          <a:prstGeom prst="rect">
            <a:avLst/>
          </a:prstGeom>
        </p:spPr>
      </p:pic>
      <p:sp>
        <p:nvSpPr>
          <p:cNvPr id="13" name="Rectangle 12"/>
          <p:cNvSpPr/>
          <p:nvPr/>
        </p:nvSpPr>
        <p:spPr>
          <a:xfrm>
            <a:off x="5791191" y="1295400"/>
            <a:ext cx="1865640" cy="369332"/>
          </a:xfrm>
          <a:prstGeom prst="rect">
            <a:avLst/>
          </a:prstGeom>
        </p:spPr>
        <p:txBody>
          <a:bodyPr wrap="none">
            <a:spAutoFit/>
          </a:bodyPr>
          <a:lstStyle/>
          <a:p>
            <a:r>
              <a:rPr lang="en-US" dirty="0" smtClean="0"/>
              <a:t>Supercomputing</a:t>
            </a:r>
            <a:endParaRPr lang="en-US" dirty="0"/>
          </a:p>
        </p:txBody>
      </p:sp>
      <p:sp>
        <p:nvSpPr>
          <p:cNvPr id="14" name="Rectangle 13"/>
          <p:cNvSpPr>
            <a:spLocks noChangeArrowheads="1"/>
          </p:cNvSpPr>
          <p:nvPr/>
        </p:nvSpPr>
        <p:spPr bwMode="auto">
          <a:xfrm>
            <a:off x="381000" y="5063460"/>
            <a:ext cx="8415136" cy="1184940"/>
          </a:xfrm>
          <a:prstGeom prst="rect">
            <a:avLst/>
          </a:prstGeom>
          <a:solidFill>
            <a:srgbClr val="D2DCF2"/>
          </a:solidFill>
          <a:ln w="9525">
            <a:solidFill>
              <a:schemeClr val="tx1"/>
            </a:solidFill>
            <a:miter lim="800000"/>
            <a:headEnd/>
            <a:tailEnd/>
          </a:ln>
          <a:effectLst>
            <a:outerShdw dist="35921" dir="2700000" algn="ctr" rotWithShape="0">
              <a:srgbClr val="808080"/>
            </a:outerShdw>
          </a:effectLst>
        </p:spPr>
        <p:txBody>
          <a:bodyPr wrap="square" lIns="182880" tIns="137160" rIns="182880" bIns="137160">
            <a:spAutoFit/>
          </a:bodyPr>
          <a:lstStyle/>
          <a:p>
            <a:pPr marL="233363" indent="-233363" algn="l">
              <a:spcBef>
                <a:spcPts val="300"/>
              </a:spcBef>
              <a:buSzPct val="125000"/>
              <a:buFontTx/>
              <a:buChar char="•"/>
            </a:pPr>
            <a:r>
              <a:rPr lang="en-US" sz="1800" b="1" dirty="0" smtClean="0"/>
              <a:t>Each ecosystem is at the center of a multi-$B market</a:t>
            </a:r>
          </a:p>
          <a:p>
            <a:pPr marL="233363" indent="-233363" algn="l">
              <a:spcBef>
                <a:spcPts val="300"/>
              </a:spcBef>
              <a:buSzPct val="125000"/>
              <a:buFontTx/>
              <a:buChar char="•"/>
            </a:pPr>
            <a:r>
              <a:rPr lang="en-US" sz="1800" b="1" dirty="0" smtClean="0"/>
              <a:t>Pros/cons of each are numerous; diverging hardware/software</a:t>
            </a:r>
          </a:p>
          <a:p>
            <a:pPr marL="233363" indent="-233363" algn="l">
              <a:spcBef>
                <a:spcPts val="300"/>
              </a:spcBef>
              <a:buSzPct val="125000"/>
              <a:buFontTx/>
              <a:buChar char="•"/>
            </a:pPr>
            <a:r>
              <a:rPr lang="en-US" sz="1800" b="1" dirty="0" smtClean="0"/>
              <a:t>Some missions can exist wholly in one ecosystem; some can’t</a:t>
            </a:r>
          </a:p>
        </p:txBody>
      </p:sp>
      <p:cxnSp>
        <p:nvCxnSpPr>
          <p:cNvPr id="15" name="Straight Arrow Connector 14"/>
          <p:cNvCxnSpPr/>
          <p:nvPr/>
        </p:nvCxnSpPr>
        <p:spPr bwMode="auto">
          <a:xfrm flipH="1" flipV="1">
            <a:off x="933450" y="1295400"/>
            <a:ext cx="1295400" cy="838200"/>
          </a:xfrm>
          <a:prstGeom prst="straightConnector1">
            <a:avLst/>
          </a:prstGeom>
          <a:solidFill>
            <a:schemeClr val="accent1"/>
          </a:solidFill>
          <a:ln w="28575" cap="flat" cmpd="sng" algn="ctr">
            <a:solidFill>
              <a:schemeClr val="tx1"/>
            </a:solidFill>
            <a:prstDash val="solid"/>
            <a:round/>
            <a:headEnd type="oval" w="med" len="med"/>
            <a:tailEnd type="arrow" w="lg" len="lg"/>
          </a:ln>
          <a:effectLst/>
        </p:spPr>
      </p:cxnSp>
      <p:cxnSp>
        <p:nvCxnSpPr>
          <p:cNvPr id="16" name="Straight Arrow Connector 15"/>
          <p:cNvCxnSpPr/>
          <p:nvPr/>
        </p:nvCxnSpPr>
        <p:spPr bwMode="auto">
          <a:xfrm flipH="1">
            <a:off x="1009650" y="3962400"/>
            <a:ext cx="1295400" cy="838200"/>
          </a:xfrm>
          <a:prstGeom prst="straightConnector1">
            <a:avLst/>
          </a:prstGeom>
          <a:solidFill>
            <a:schemeClr val="accent1"/>
          </a:solidFill>
          <a:ln w="28575" cap="flat" cmpd="sng" algn="ctr">
            <a:solidFill>
              <a:schemeClr val="tx1"/>
            </a:solidFill>
            <a:prstDash val="solid"/>
            <a:round/>
            <a:headEnd type="oval" w="med" len="med"/>
            <a:tailEnd type="arrow" w="lg" len="lg"/>
          </a:ln>
          <a:effectLst/>
        </p:spPr>
      </p:cxnSp>
      <p:cxnSp>
        <p:nvCxnSpPr>
          <p:cNvPr id="17" name="Straight Arrow Connector 16"/>
          <p:cNvCxnSpPr/>
          <p:nvPr/>
        </p:nvCxnSpPr>
        <p:spPr bwMode="auto">
          <a:xfrm flipV="1">
            <a:off x="6648450" y="1371600"/>
            <a:ext cx="1295400" cy="838200"/>
          </a:xfrm>
          <a:prstGeom prst="straightConnector1">
            <a:avLst/>
          </a:prstGeom>
          <a:solidFill>
            <a:schemeClr val="accent1"/>
          </a:solidFill>
          <a:ln w="28575" cap="flat" cmpd="sng" algn="ctr">
            <a:solidFill>
              <a:schemeClr val="tx1"/>
            </a:solidFill>
            <a:prstDash val="solid"/>
            <a:round/>
            <a:headEnd type="oval" w="med" len="med"/>
            <a:tailEnd type="arrow" w="lg" len="lg"/>
          </a:ln>
          <a:effectLst/>
        </p:spPr>
      </p:cxnSp>
      <p:cxnSp>
        <p:nvCxnSpPr>
          <p:cNvPr id="18" name="Straight Arrow Connector 17"/>
          <p:cNvCxnSpPr/>
          <p:nvPr/>
        </p:nvCxnSpPr>
        <p:spPr bwMode="auto">
          <a:xfrm>
            <a:off x="6648450" y="3886200"/>
            <a:ext cx="1295400" cy="838200"/>
          </a:xfrm>
          <a:prstGeom prst="straightConnector1">
            <a:avLst/>
          </a:prstGeom>
          <a:solidFill>
            <a:schemeClr val="accent1"/>
          </a:solidFill>
          <a:ln w="28575" cap="flat" cmpd="sng" algn="ctr">
            <a:solidFill>
              <a:schemeClr val="tx1"/>
            </a:solidFill>
            <a:prstDash val="solid"/>
            <a:round/>
            <a:headEnd type="oval" w="med" len="med"/>
            <a:tailEnd type="arrow" w="lg" len="lg"/>
          </a:ln>
          <a:effectLst/>
        </p:spPr>
      </p:cxnSp>
      <p:sp>
        <p:nvSpPr>
          <p:cNvPr id="19" name="Rectangle 18"/>
          <p:cNvSpPr/>
          <p:nvPr/>
        </p:nvSpPr>
        <p:spPr>
          <a:xfrm>
            <a:off x="171450" y="1852136"/>
            <a:ext cx="1242422" cy="954107"/>
          </a:xfrm>
          <a:prstGeom prst="rect">
            <a:avLst/>
          </a:prstGeom>
        </p:spPr>
        <p:txBody>
          <a:bodyPr wrap="none">
            <a:spAutoFit/>
          </a:bodyPr>
          <a:lstStyle/>
          <a:p>
            <a:r>
              <a:rPr lang="en-US" sz="1400" u="sng" dirty="0" err="1" smtClean="0"/>
              <a:t>IaaS</a:t>
            </a:r>
            <a:endParaRPr lang="en-US" sz="1400" u="sng" dirty="0" smtClean="0"/>
          </a:p>
          <a:p>
            <a:r>
              <a:rPr lang="en-US" sz="1400" dirty="0" smtClean="0"/>
              <a:t>- Interactive</a:t>
            </a:r>
          </a:p>
          <a:p>
            <a:r>
              <a:rPr lang="en-US" sz="1400" dirty="0" smtClean="0"/>
              <a:t>- On-demand</a:t>
            </a:r>
          </a:p>
          <a:p>
            <a:r>
              <a:rPr lang="en-US" sz="1400" dirty="0" smtClean="0"/>
              <a:t>- Elastic</a:t>
            </a:r>
            <a:endParaRPr lang="en-US" sz="1400" dirty="0"/>
          </a:p>
        </p:txBody>
      </p:sp>
      <p:sp>
        <p:nvSpPr>
          <p:cNvPr id="20" name="Rectangle 19"/>
          <p:cNvSpPr/>
          <p:nvPr/>
        </p:nvSpPr>
        <p:spPr>
          <a:xfrm>
            <a:off x="7105650" y="1852136"/>
            <a:ext cx="1890962" cy="954107"/>
          </a:xfrm>
          <a:prstGeom prst="rect">
            <a:avLst/>
          </a:prstGeom>
        </p:spPr>
        <p:txBody>
          <a:bodyPr wrap="none">
            <a:spAutoFit/>
          </a:bodyPr>
          <a:lstStyle/>
          <a:p>
            <a:r>
              <a:rPr lang="en-US" sz="1400" u="sng" dirty="0" err="1" smtClean="0"/>
              <a:t>PaaS</a:t>
            </a:r>
            <a:endParaRPr lang="en-US" sz="1400" u="sng" dirty="0" smtClean="0"/>
          </a:p>
          <a:p>
            <a:r>
              <a:rPr lang="en-US" sz="1400" dirty="0" smtClean="0"/>
              <a:t>- High performance</a:t>
            </a:r>
          </a:p>
          <a:p>
            <a:r>
              <a:rPr lang="en-US" sz="1400" dirty="0" smtClean="0"/>
              <a:t>- Parallel Languages</a:t>
            </a:r>
          </a:p>
          <a:p>
            <a:r>
              <a:rPr lang="en-US" sz="1400" dirty="0" smtClean="0"/>
              <a:t>- Scientific computing</a:t>
            </a:r>
            <a:endParaRPr lang="en-US" sz="1400" dirty="0"/>
          </a:p>
        </p:txBody>
      </p:sp>
      <p:sp>
        <p:nvSpPr>
          <p:cNvPr id="21" name="Rectangle 20"/>
          <p:cNvSpPr/>
          <p:nvPr/>
        </p:nvSpPr>
        <p:spPr>
          <a:xfrm>
            <a:off x="171450" y="3371850"/>
            <a:ext cx="1312291" cy="954107"/>
          </a:xfrm>
          <a:prstGeom prst="rect">
            <a:avLst/>
          </a:prstGeom>
        </p:spPr>
        <p:txBody>
          <a:bodyPr wrap="none">
            <a:spAutoFit/>
          </a:bodyPr>
          <a:lstStyle/>
          <a:p>
            <a:r>
              <a:rPr lang="en-US" sz="1400" u="sng" dirty="0" err="1" smtClean="0"/>
              <a:t>PaaS</a:t>
            </a:r>
            <a:endParaRPr lang="en-US" sz="1400" u="sng" dirty="0" smtClean="0"/>
          </a:p>
          <a:p>
            <a:r>
              <a:rPr lang="en-US" sz="1400" dirty="0" smtClean="0"/>
              <a:t>- Java</a:t>
            </a:r>
          </a:p>
          <a:p>
            <a:r>
              <a:rPr lang="en-US" sz="1400" dirty="0" smtClean="0"/>
              <a:t>- Map/Reduce</a:t>
            </a:r>
          </a:p>
          <a:p>
            <a:r>
              <a:rPr lang="en-US" sz="1400" dirty="0" smtClean="0"/>
              <a:t>- Easy admin</a:t>
            </a:r>
            <a:endParaRPr lang="en-US" sz="1400" dirty="0"/>
          </a:p>
        </p:txBody>
      </p:sp>
      <p:sp>
        <p:nvSpPr>
          <p:cNvPr id="23" name="Rectangle 22"/>
          <p:cNvSpPr/>
          <p:nvPr/>
        </p:nvSpPr>
        <p:spPr>
          <a:xfrm>
            <a:off x="7105650" y="3371850"/>
            <a:ext cx="973118" cy="954107"/>
          </a:xfrm>
          <a:prstGeom prst="rect">
            <a:avLst/>
          </a:prstGeom>
        </p:spPr>
        <p:txBody>
          <a:bodyPr wrap="none">
            <a:spAutoFit/>
          </a:bodyPr>
          <a:lstStyle/>
          <a:p>
            <a:r>
              <a:rPr lang="en-US" sz="1400" u="sng" dirty="0" err="1" smtClean="0"/>
              <a:t>SaaS</a:t>
            </a:r>
            <a:endParaRPr lang="en-US" sz="1400" u="sng" dirty="0" smtClean="0"/>
          </a:p>
          <a:p>
            <a:r>
              <a:rPr lang="en-US" sz="1400" dirty="0" smtClean="0"/>
              <a:t>- Indexing</a:t>
            </a:r>
          </a:p>
          <a:p>
            <a:r>
              <a:rPr lang="en-US" sz="1400" dirty="0" smtClean="0"/>
              <a:t>- Search</a:t>
            </a:r>
          </a:p>
          <a:p>
            <a:r>
              <a:rPr lang="en-US" sz="1400" dirty="0" smtClean="0"/>
              <a:t>- Security</a:t>
            </a:r>
            <a:endParaRPr lang="en-US" sz="1400" dirty="0"/>
          </a:p>
        </p:txBody>
      </p:sp>
      <p:sp>
        <p:nvSpPr>
          <p:cNvPr id="3" name="Rectangle 2"/>
          <p:cNvSpPr/>
          <p:nvPr/>
        </p:nvSpPr>
        <p:spPr>
          <a:xfrm>
            <a:off x="1324930" y="6325091"/>
            <a:ext cx="3412727" cy="507831"/>
          </a:xfrm>
          <a:prstGeom prst="rect">
            <a:avLst/>
          </a:prstGeom>
        </p:spPr>
        <p:txBody>
          <a:bodyPr wrap="square">
            <a:spAutoFit/>
          </a:bodyPr>
          <a:lstStyle/>
          <a:p>
            <a:r>
              <a:rPr lang="en-US" sz="900" dirty="0" err="1" smtClean="0"/>
              <a:t>IaaS</a:t>
            </a:r>
            <a:r>
              <a:rPr lang="en-US" sz="900" dirty="0" smtClean="0"/>
              <a:t>: Infrastructure as Service</a:t>
            </a:r>
          </a:p>
          <a:p>
            <a:r>
              <a:rPr lang="en-US" sz="900" dirty="0" err="1" smtClean="0"/>
              <a:t>PaaS</a:t>
            </a:r>
            <a:r>
              <a:rPr lang="en-US" sz="900" dirty="0" smtClean="0"/>
              <a:t>: Platform as a Service</a:t>
            </a:r>
          </a:p>
          <a:p>
            <a:r>
              <a:rPr lang="en-US" sz="900" dirty="0" err="1" smtClean="0"/>
              <a:t>SaaS</a:t>
            </a:r>
            <a:r>
              <a:rPr lang="en-US" sz="900" dirty="0" smtClean="0"/>
              <a:t>: Software as a Service</a:t>
            </a:r>
            <a:endParaRPr lang="en-US" sz="900" dirty="0"/>
          </a:p>
        </p:txBody>
      </p:sp>
    </p:spTree>
    <p:extLst>
      <p:ext uri="{BB962C8B-B14F-4D97-AF65-F5344CB8AC3E}">
        <p14:creationId xmlns:p14="http://schemas.microsoft.com/office/powerpoint/2010/main" xmlns="" val="1678989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vmware.pn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928142" y="1828800"/>
            <a:ext cx="748331" cy="762000"/>
          </a:xfrm>
          <a:prstGeom prst="rect">
            <a:avLst/>
          </a:prstGeom>
        </p:spPr>
      </p:pic>
      <p:pic>
        <p:nvPicPr>
          <p:cNvPr id="23" name="Picture 22" descr="hadoop1.jpeg"/>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743507" y="3557781"/>
            <a:ext cx="1117600" cy="838200"/>
          </a:xfrm>
          <a:prstGeom prst="rect">
            <a:avLst/>
          </a:prstGeom>
        </p:spPr>
      </p:pic>
      <p:pic>
        <p:nvPicPr>
          <p:cNvPr id="24" name="Picture 23" descr="postgresql.jpeg"/>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6172200" y="3505200"/>
            <a:ext cx="914400" cy="943363"/>
          </a:xfrm>
          <a:prstGeom prst="rect">
            <a:avLst/>
          </a:prstGeom>
        </p:spPr>
      </p:pic>
      <p:pic>
        <p:nvPicPr>
          <p:cNvPr id="25" name="Picture 24" descr="mpicrop.png"/>
          <p:cNvPicPr>
            <a:picLocks noChangeAspect="1"/>
          </p:cNvPicPr>
          <p:nvPr/>
        </p:nvPicPr>
        <p:blipFill>
          <a:blip r:embed="rId6" cstate="print">
            <a:clrChange>
              <a:clrFrom>
                <a:srgbClr val="F5F5F5"/>
              </a:clrFrom>
              <a:clrTo>
                <a:srgbClr val="F5F5F5">
                  <a:alpha val="0"/>
                </a:srgbClr>
              </a:clrTo>
            </a:clrChange>
            <a:extLst>
              <a:ext uri="{28A0092B-C50C-407E-A947-70E740481C1C}">
                <a14:useLocalDpi xmlns:a14="http://schemas.microsoft.com/office/drawing/2010/main" xmlns=""/>
              </a:ext>
            </a:extLst>
          </a:blip>
          <a:stretch>
            <a:fillRect/>
          </a:stretch>
        </p:blipFill>
        <p:spPr>
          <a:xfrm>
            <a:off x="6181061" y="1752600"/>
            <a:ext cx="896679" cy="914400"/>
          </a:xfrm>
          <a:prstGeom prst="rect">
            <a:avLst/>
          </a:prstGeom>
        </p:spPr>
      </p:pic>
      <p:sp>
        <p:nvSpPr>
          <p:cNvPr id="14" name="Rectangle 13"/>
          <p:cNvSpPr>
            <a:spLocks noChangeArrowheads="1"/>
          </p:cNvSpPr>
          <p:nvPr/>
        </p:nvSpPr>
        <p:spPr bwMode="auto">
          <a:xfrm>
            <a:off x="381000" y="5063460"/>
            <a:ext cx="8415136" cy="1146468"/>
          </a:xfrm>
          <a:prstGeom prst="rect">
            <a:avLst/>
          </a:prstGeom>
          <a:solidFill>
            <a:srgbClr val="D2DCF2"/>
          </a:solidFill>
          <a:ln w="9525">
            <a:solidFill>
              <a:schemeClr val="tx1"/>
            </a:solidFill>
            <a:miter lim="800000"/>
            <a:headEnd/>
            <a:tailEnd/>
          </a:ln>
          <a:effectLst>
            <a:outerShdw dist="35921" dir="2700000" algn="ctr" rotWithShape="0">
              <a:srgbClr val="808080"/>
            </a:outerShdw>
          </a:effectLst>
        </p:spPr>
        <p:txBody>
          <a:bodyPr wrap="square" lIns="182880" tIns="137160" rIns="182880" bIns="137160">
            <a:spAutoFit/>
          </a:bodyPr>
          <a:lstStyle/>
          <a:p>
            <a:pPr marL="233363" indent="-233363" algn="l">
              <a:spcBef>
                <a:spcPts val="300"/>
              </a:spcBef>
              <a:buSzPct val="125000"/>
              <a:buFontTx/>
              <a:buChar char="•"/>
            </a:pPr>
            <a:r>
              <a:rPr lang="en-US" sz="1800" b="1" dirty="0" err="1" smtClean="0"/>
              <a:t>LLGrid</a:t>
            </a:r>
            <a:r>
              <a:rPr lang="en-US" sz="1800" b="1" dirty="0" smtClean="0"/>
              <a:t> provides interactive, on-demand supercomputing</a:t>
            </a:r>
          </a:p>
          <a:p>
            <a:pPr marL="233363" indent="-233363">
              <a:spcBef>
                <a:spcPts val="300"/>
              </a:spcBef>
              <a:buSzPct val="125000"/>
              <a:buFontTx/>
              <a:buChar char="•"/>
            </a:pPr>
            <a:r>
              <a:rPr lang="en-US" sz="1800" b="1" dirty="0" err="1"/>
              <a:t>Accumulo</a:t>
            </a:r>
            <a:r>
              <a:rPr lang="en-US" sz="1800" b="1" dirty="0"/>
              <a:t> database provides high performance indexing, search, and authorizations within a </a:t>
            </a:r>
            <a:r>
              <a:rPr lang="en-US" sz="1800" b="1" dirty="0" err="1"/>
              <a:t>Hadoop</a:t>
            </a:r>
            <a:r>
              <a:rPr lang="en-US" sz="1800" b="1" dirty="0"/>
              <a:t> </a:t>
            </a:r>
            <a:r>
              <a:rPr lang="en-US" sz="1800" b="1" dirty="0" smtClean="0"/>
              <a:t>environment </a:t>
            </a:r>
          </a:p>
        </p:txBody>
      </p:sp>
      <p:cxnSp>
        <p:nvCxnSpPr>
          <p:cNvPr id="15" name="Straight Arrow Connector 14"/>
          <p:cNvCxnSpPr/>
          <p:nvPr/>
        </p:nvCxnSpPr>
        <p:spPr bwMode="auto">
          <a:xfrm flipH="1">
            <a:off x="4991100" y="1969534"/>
            <a:ext cx="1600200" cy="0"/>
          </a:xfrm>
          <a:prstGeom prst="straightConnector1">
            <a:avLst/>
          </a:prstGeom>
          <a:solidFill>
            <a:schemeClr val="accent1"/>
          </a:solidFill>
          <a:ln w="28575" cap="flat" cmpd="sng" algn="ctr">
            <a:solidFill>
              <a:schemeClr val="tx1"/>
            </a:solidFill>
            <a:prstDash val="solid"/>
            <a:round/>
            <a:headEnd type="oval" w="med" len="med"/>
            <a:tailEnd type="arrow" w="lg" len="lg"/>
          </a:ln>
          <a:effectLst/>
        </p:spPr>
      </p:cxnSp>
      <p:pic>
        <p:nvPicPr>
          <p:cNvPr id="3" name="Picture 2" descr="MITLLgridlogo_with_trans.jpg"/>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4229100" y="1664732"/>
            <a:ext cx="685877" cy="667893"/>
          </a:xfrm>
          <a:prstGeom prst="rect">
            <a:avLst/>
          </a:prstGeom>
        </p:spPr>
      </p:pic>
      <p:sp>
        <p:nvSpPr>
          <p:cNvPr id="8" name="Rectangle 7"/>
          <p:cNvSpPr/>
          <p:nvPr/>
        </p:nvSpPr>
        <p:spPr>
          <a:xfrm>
            <a:off x="4126117" y="1295400"/>
            <a:ext cx="941183" cy="369332"/>
          </a:xfrm>
          <a:prstGeom prst="rect">
            <a:avLst/>
          </a:prstGeom>
        </p:spPr>
        <p:txBody>
          <a:bodyPr wrap="none">
            <a:spAutoFit/>
          </a:bodyPr>
          <a:lstStyle/>
          <a:p>
            <a:r>
              <a:rPr lang="en-US" sz="1800" b="1" dirty="0" err="1" smtClean="0"/>
              <a:t>LLGrid</a:t>
            </a:r>
            <a:endParaRPr lang="en-US" sz="1800" b="1" dirty="0"/>
          </a:p>
        </p:txBody>
      </p:sp>
      <p:sp>
        <p:nvSpPr>
          <p:cNvPr id="18" name="Rectangle 17"/>
          <p:cNvSpPr/>
          <p:nvPr/>
        </p:nvSpPr>
        <p:spPr>
          <a:xfrm>
            <a:off x="1562100" y="1295400"/>
            <a:ext cx="1587394" cy="461665"/>
          </a:xfrm>
          <a:prstGeom prst="rect">
            <a:avLst/>
          </a:prstGeom>
        </p:spPr>
        <p:txBody>
          <a:bodyPr wrap="none">
            <a:spAutoFit/>
          </a:bodyPr>
          <a:lstStyle/>
          <a:p>
            <a:r>
              <a:rPr lang="en-US" dirty="0" smtClean="0"/>
              <a:t>Enterprise</a:t>
            </a:r>
            <a:endParaRPr lang="en-US" dirty="0"/>
          </a:p>
        </p:txBody>
      </p:sp>
      <p:sp>
        <p:nvSpPr>
          <p:cNvPr id="19" name="Rectangle 18"/>
          <p:cNvSpPr/>
          <p:nvPr/>
        </p:nvSpPr>
        <p:spPr>
          <a:xfrm>
            <a:off x="1670914" y="4415135"/>
            <a:ext cx="1365127" cy="461665"/>
          </a:xfrm>
          <a:prstGeom prst="rect">
            <a:avLst/>
          </a:prstGeom>
        </p:spPr>
        <p:txBody>
          <a:bodyPr wrap="none">
            <a:spAutoFit/>
          </a:bodyPr>
          <a:lstStyle/>
          <a:p>
            <a:r>
              <a:rPr lang="en-US" dirty="0" smtClean="0"/>
              <a:t>Big Data</a:t>
            </a:r>
            <a:endParaRPr lang="en-US" dirty="0"/>
          </a:p>
        </p:txBody>
      </p:sp>
      <p:sp>
        <p:nvSpPr>
          <p:cNvPr id="20" name="Rectangle 19"/>
          <p:cNvSpPr/>
          <p:nvPr/>
        </p:nvSpPr>
        <p:spPr>
          <a:xfrm>
            <a:off x="6245283" y="4415135"/>
            <a:ext cx="851515" cy="369332"/>
          </a:xfrm>
          <a:prstGeom prst="rect">
            <a:avLst/>
          </a:prstGeom>
        </p:spPr>
        <p:txBody>
          <a:bodyPr wrap="none">
            <a:spAutoFit/>
          </a:bodyPr>
          <a:lstStyle/>
          <a:p>
            <a:pPr algn="ctr"/>
            <a:r>
              <a:rPr lang="en-US" dirty="0" smtClean="0"/>
              <a:t>DBMS</a:t>
            </a:r>
            <a:endParaRPr lang="en-US" dirty="0"/>
          </a:p>
        </p:txBody>
      </p:sp>
      <p:cxnSp>
        <p:nvCxnSpPr>
          <p:cNvPr id="30" name="Straight Arrow Connector 29"/>
          <p:cNvCxnSpPr/>
          <p:nvPr/>
        </p:nvCxnSpPr>
        <p:spPr bwMode="auto">
          <a:xfrm flipV="1">
            <a:off x="2324100" y="4221234"/>
            <a:ext cx="1066800" cy="2"/>
          </a:xfrm>
          <a:prstGeom prst="straightConnector1">
            <a:avLst/>
          </a:prstGeom>
          <a:solidFill>
            <a:schemeClr val="accent1"/>
          </a:solidFill>
          <a:ln w="28575" cap="flat" cmpd="sng" algn="ctr">
            <a:solidFill>
              <a:schemeClr val="tx1"/>
            </a:solidFill>
            <a:prstDash val="solid"/>
            <a:round/>
            <a:headEnd type="oval" w="med" len="med"/>
            <a:tailEnd type="arrow" w="lg" len="lg"/>
          </a:ln>
          <a:effectLst/>
        </p:spPr>
      </p:cxnSp>
      <p:pic>
        <p:nvPicPr>
          <p:cNvPr id="31" name="Picture 30" descr="accumulo-logo.png"/>
          <p:cNvPicPr>
            <a:picLocks noChangeAspect="1"/>
          </p:cNvPicPr>
          <p:nvPr/>
        </p:nvPicPr>
        <p:blipFill>
          <a:blip r:embed="rId8" cstate="print">
            <a:extLst>
              <a:ext uri="{28A0092B-C50C-407E-A947-70E740481C1C}">
                <a14:useLocalDpi xmlns:a14="http://schemas.microsoft.com/office/drawing/2010/main" xmlns=""/>
              </a:ext>
            </a:extLst>
          </a:blip>
          <a:stretch>
            <a:fillRect/>
          </a:stretch>
        </p:blipFill>
        <p:spPr>
          <a:xfrm>
            <a:off x="3548963" y="3916434"/>
            <a:ext cx="1670737" cy="426966"/>
          </a:xfrm>
          <a:prstGeom prst="rect">
            <a:avLst/>
          </a:prstGeom>
        </p:spPr>
      </p:pic>
      <p:sp>
        <p:nvSpPr>
          <p:cNvPr id="28" name="Title 1"/>
          <p:cNvSpPr>
            <a:spLocks noGrp="1"/>
          </p:cNvSpPr>
          <p:nvPr>
            <p:ph type="title"/>
          </p:nvPr>
        </p:nvSpPr>
        <p:spPr>
          <a:xfrm>
            <a:off x="1295400" y="200213"/>
            <a:ext cx="7543800" cy="609600"/>
          </a:xfrm>
        </p:spPr>
        <p:txBody>
          <a:bodyPr/>
          <a:lstStyle/>
          <a:p>
            <a:r>
              <a:rPr lang="en-US" dirty="0"/>
              <a:t>The Big Four Cloud Ecosystems</a:t>
            </a:r>
            <a:endParaRPr lang="en-US" dirty="0">
              <a:solidFill>
                <a:srgbClr val="FF0000"/>
              </a:solidFill>
            </a:endParaRPr>
          </a:p>
        </p:txBody>
      </p:sp>
      <p:sp>
        <p:nvSpPr>
          <p:cNvPr id="21" name="Rectangle 20"/>
          <p:cNvSpPr/>
          <p:nvPr/>
        </p:nvSpPr>
        <p:spPr>
          <a:xfrm>
            <a:off x="190500" y="1852136"/>
            <a:ext cx="1242422" cy="954107"/>
          </a:xfrm>
          <a:prstGeom prst="rect">
            <a:avLst/>
          </a:prstGeom>
        </p:spPr>
        <p:txBody>
          <a:bodyPr wrap="none">
            <a:spAutoFit/>
          </a:bodyPr>
          <a:lstStyle/>
          <a:p>
            <a:r>
              <a:rPr lang="en-US" sz="1400" u="sng" dirty="0" err="1" smtClean="0"/>
              <a:t>IaaS</a:t>
            </a:r>
            <a:endParaRPr lang="en-US" sz="1400" u="sng" dirty="0" smtClean="0"/>
          </a:p>
          <a:p>
            <a:r>
              <a:rPr lang="en-US" sz="1400" dirty="0" smtClean="0"/>
              <a:t>- Interactive</a:t>
            </a:r>
          </a:p>
          <a:p>
            <a:r>
              <a:rPr lang="en-US" sz="1400" dirty="0" smtClean="0"/>
              <a:t>- On-demand</a:t>
            </a:r>
          </a:p>
          <a:p>
            <a:r>
              <a:rPr lang="en-US" sz="1400" dirty="0" smtClean="0"/>
              <a:t>- Elastic</a:t>
            </a:r>
            <a:endParaRPr lang="en-US" sz="1400" dirty="0"/>
          </a:p>
        </p:txBody>
      </p:sp>
      <p:sp>
        <p:nvSpPr>
          <p:cNvPr id="32" name="Rectangle 31"/>
          <p:cNvSpPr/>
          <p:nvPr/>
        </p:nvSpPr>
        <p:spPr>
          <a:xfrm>
            <a:off x="7124700" y="1852136"/>
            <a:ext cx="1890962" cy="954107"/>
          </a:xfrm>
          <a:prstGeom prst="rect">
            <a:avLst/>
          </a:prstGeom>
        </p:spPr>
        <p:txBody>
          <a:bodyPr wrap="none">
            <a:spAutoFit/>
          </a:bodyPr>
          <a:lstStyle/>
          <a:p>
            <a:r>
              <a:rPr lang="en-US" sz="1400" u="sng" dirty="0" err="1" smtClean="0"/>
              <a:t>PaaS</a:t>
            </a:r>
            <a:endParaRPr lang="en-US" sz="1400" u="sng" dirty="0" smtClean="0"/>
          </a:p>
          <a:p>
            <a:r>
              <a:rPr lang="en-US" sz="1400" dirty="0" smtClean="0"/>
              <a:t>- High performance</a:t>
            </a:r>
          </a:p>
          <a:p>
            <a:r>
              <a:rPr lang="en-US" sz="1400" dirty="0" smtClean="0"/>
              <a:t>- Parallel Languages</a:t>
            </a:r>
          </a:p>
          <a:p>
            <a:r>
              <a:rPr lang="en-US" sz="1400" dirty="0" smtClean="0"/>
              <a:t>- Scientific computing</a:t>
            </a:r>
            <a:endParaRPr lang="en-US" sz="1400" dirty="0"/>
          </a:p>
        </p:txBody>
      </p:sp>
      <p:sp>
        <p:nvSpPr>
          <p:cNvPr id="33" name="Rectangle 32"/>
          <p:cNvSpPr/>
          <p:nvPr/>
        </p:nvSpPr>
        <p:spPr>
          <a:xfrm>
            <a:off x="190500" y="3419475"/>
            <a:ext cx="1312291" cy="954107"/>
          </a:xfrm>
          <a:prstGeom prst="rect">
            <a:avLst/>
          </a:prstGeom>
        </p:spPr>
        <p:txBody>
          <a:bodyPr wrap="none">
            <a:spAutoFit/>
          </a:bodyPr>
          <a:lstStyle/>
          <a:p>
            <a:r>
              <a:rPr lang="en-US" sz="1400" u="sng" dirty="0" err="1" smtClean="0"/>
              <a:t>PaaS</a:t>
            </a:r>
            <a:endParaRPr lang="en-US" sz="1400" u="sng" dirty="0" smtClean="0"/>
          </a:p>
          <a:p>
            <a:r>
              <a:rPr lang="en-US" sz="1400" dirty="0" smtClean="0"/>
              <a:t>- Java</a:t>
            </a:r>
          </a:p>
          <a:p>
            <a:r>
              <a:rPr lang="en-US" sz="1400" dirty="0" smtClean="0"/>
              <a:t>- Map/Reduce</a:t>
            </a:r>
          </a:p>
          <a:p>
            <a:r>
              <a:rPr lang="en-US" sz="1400" dirty="0" smtClean="0"/>
              <a:t>- Easy admin</a:t>
            </a:r>
            <a:endParaRPr lang="en-US" sz="1400" dirty="0"/>
          </a:p>
        </p:txBody>
      </p:sp>
      <p:sp>
        <p:nvSpPr>
          <p:cNvPr id="34" name="Rectangle 33"/>
          <p:cNvSpPr/>
          <p:nvPr/>
        </p:nvSpPr>
        <p:spPr>
          <a:xfrm>
            <a:off x="7124700" y="3419475"/>
            <a:ext cx="973118" cy="954107"/>
          </a:xfrm>
          <a:prstGeom prst="rect">
            <a:avLst/>
          </a:prstGeom>
        </p:spPr>
        <p:txBody>
          <a:bodyPr wrap="none">
            <a:spAutoFit/>
          </a:bodyPr>
          <a:lstStyle/>
          <a:p>
            <a:r>
              <a:rPr lang="en-US" sz="1400" u="sng" dirty="0" err="1" smtClean="0"/>
              <a:t>SaaS</a:t>
            </a:r>
            <a:endParaRPr lang="en-US" sz="1400" u="sng" dirty="0" smtClean="0"/>
          </a:p>
          <a:p>
            <a:r>
              <a:rPr lang="en-US" sz="1400" dirty="0" smtClean="0"/>
              <a:t>- Indexing</a:t>
            </a:r>
          </a:p>
          <a:p>
            <a:r>
              <a:rPr lang="en-US" sz="1400" dirty="0" smtClean="0"/>
              <a:t>- Search</a:t>
            </a:r>
          </a:p>
          <a:p>
            <a:r>
              <a:rPr lang="en-US" sz="1400" dirty="0" smtClean="0"/>
              <a:t>- Security</a:t>
            </a:r>
            <a:endParaRPr lang="en-US" sz="1400" dirty="0"/>
          </a:p>
        </p:txBody>
      </p:sp>
      <p:sp>
        <p:nvSpPr>
          <p:cNvPr id="35" name="Rectangle 34"/>
          <p:cNvSpPr/>
          <p:nvPr/>
        </p:nvSpPr>
        <p:spPr>
          <a:xfrm>
            <a:off x="1324930" y="6325091"/>
            <a:ext cx="3412727" cy="507831"/>
          </a:xfrm>
          <a:prstGeom prst="rect">
            <a:avLst/>
          </a:prstGeom>
        </p:spPr>
        <p:txBody>
          <a:bodyPr wrap="square">
            <a:spAutoFit/>
          </a:bodyPr>
          <a:lstStyle/>
          <a:p>
            <a:r>
              <a:rPr lang="en-US" sz="900" dirty="0" err="1" smtClean="0"/>
              <a:t>IaaS</a:t>
            </a:r>
            <a:r>
              <a:rPr lang="en-US" sz="900" dirty="0" smtClean="0"/>
              <a:t>: Infrastructure as Service</a:t>
            </a:r>
          </a:p>
          <a:p>
            <a:r>
              <a:rPr lang="en-US" sz="900" dirty="0" err="1" smtClean="0"/>
              <a:t>PaaS</a:t>
            </a:r>
            <a:r>
              <a:rPr lang="en-US" sz="900" dirty="0" smtClean="0"/>
              <a:t>: Platform as a Service</a:t>
            </a:r>
          </a:p>
          <a:p>
            <a:r>
              <a:rPr lang="en-US" sz="900" dirty="0" err="1" smtClean="0"/>
              <a:t>SaaS</a:t>
            </a:r>
            <a:r>
              <a:rPr lang="en-US" sz="900" dirty="0" smtClean="0"/>
              <a:t>: Software as a Service</a:t>
            </a:r>
            <a:endParaRPr lang="en-US" sz="900" dirty="0"/>
          </a:p>
        </p:txBody>
      </p:sp>
      <p:sp>
        <p:nvSpPr>
          <p:cNvPr id="37" name="Rectangle 36"/>
          <p:cNvSpPr/>
          <p:nvPr/>
        </p:nvSpPr>
        <p:spPr>
          <a:xfrm>
            <a:off x="5810241" y="1295400"/>
            <a:ext cx="1865640" cy="369332"/>
          </a:xfrm>
          <a:prstGeom prst="rect">
            <a:avLst/>
          </a:prstGeom>
        </p:spPr>
        <p:txBody>
          <a:bodyPr wrap="none">
            <a:spAutoFit/>
          </a:bodyPr>
          <a:lstStyle/>
          <a:p>
            <a:r>
              <a:rPr lang="en-US" dirty="0" smtClean="0"/>
              <a:t>Supercomputing</a:t>
            </a:r>
            <a:endParaRPr lang="en-US" dirty="0"/>
          </a:p>
        </p:txBody>
      </p:sp>
      <p:pic>
        <p:nvPicPr>
          <p:cNvPr id="2" name="Picture 1" descr="hbase_logo.png"/>
          <p:cNvPicPr>
            <a:picLocks noChangeAspect="1"/>
          </p:cNvPicPr>
          <p:nvPr/>
        </p:nvPicPr>
        <p:blipFill rotWithShape="1">
          <a:blip r:embed="rId9" cstate="print">
            <a:extLst>
              <a:ext uri="{28A0092B-C50C-407E-A947-70E740481C1C}">
                <a14:useLocalDpi xmlns:a14="http://schemas.microsoft.com/office/drawing/2010/main" xmlns=""/>
              </a:ext>
            </a:extLst>
          </a:blip>
          <a:srcRect t="34123" b="-1"/>
          <a:stretch/>
        </p:blipFill>
        <p:spPr>
          <a:xfrm>
            <a:off x="3771900" y="4448916"/>
            <a:ext cx="1219200" cy="199284"/>
          </a:xfrm>
          <a:prstGeom prst="rect">
            <a:avLst/>
          </a:prstGeom>
        </p:spPr>
      </p:pic>
    </p:spTree>
    <p:extLst>
      <p:ext uri="{BB962C8B-B14F-4D97-AF65-F5344CB8AC3E}">
        <p14:creationId xmlns:p14="http://schemas.microsoft.com/office/powerpoint/2010/main" xmlns="" val="2123189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vmware.pn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956717" y="1828800"/>
            <a:ext cx="748331" cy="762000"/>
          </a:xfrm>
          <a:prstGeom prst="rect">
            <a:avLst/>
          </a:prstGeom>
        </p:spPr>
      </p:pic>
      <p:pic>
        <p:nvPicPr>
          <p:cNvPr id="23" name="Picture 22" descr="hadoop1.jpeg"/>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772082" y="3557781"/>
            <a:ext cx="1117600" cy="838200"/>
          </a:xfrm>
          <a:prstGeom prst="rect">
            <a:avLst/>
          </a:prstGeom>
        </p:spPr>
      </p:pic>
      <p:pic>
        <p:nvPicPr>
          <p:cNvPr id="24" name="Picture 23" descr="postgresql.jpeg"/>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6200775" y="3505200"/>
            <a:ext cx="914400" cy="943363"/>
          </a:xfrm>
          <a:prstGeom prst="rect">
            <a:avLst/>
          </a:prstGeom>
        </p:spPr>
      </p:pic>
      <p:pic>
        <p:nvPicPr>
          <p:cNvPr id="25" name="Picture 24" descr="mpicrop.png"/>
          <p:cNvPicPr>
            <a:picLocks noChangeAspect="1"/>
          </p:cNvPicPr>
          <p:nvPr/>
        </p:nvPicPr>
        <p:blipFill>
          <a:blip r:embed="rId6" cstate="print">
            <a:clrChange>
              <a:clrFrom>
                <a:srgbClr val="F5F5F5"/>
              </a:clrFrom>
              <a:clrTo>
                <a:srgbClr val="F5F5F5">
                  <a:alpha val="0"/>
                </a:srgbClr>
              </a:clrTo>
            </a:clrChange>
            <a:extLst>
              <a:ext uri="{28A0092B-C50C-407E-A947-70E740481C1C}">
                <a14:useLocalDpi xmlns:a14="http://schemas.microsoft.com/office/drawing/2010/main" xmlns=""/>
              </a:ext>
            </a:extLst>
          </a:blip>
          <a:stretch>
            <a:fillRect/>
          </a:stretch>
        </p:blipFill>
        <p:spPr>
          <a:xfrm>
            <a:off x="6209636" y="1752600"/>
            <a:ext cx="896679" cy="914400"/>
          </a:xfrm>
          <a:prstGeom prst="rect">
            <a:avLst/>
          </a:prstGeom>
        </p:spPr>
      </p:pic>
      <p:sp>
        <p:nvSpPr>
          <p:cNvPr id="8" name="Rectangle 7"/>
          <p:cNvSpPr/>
          <p:nvPr/>
        </p:nvSpPr>
        <p:spPr>
          <a:xfrm>
            <a:off x="4154692" y="1295400"/>
            <a:ext cx="941183" cy="369332"/>
          </a:xfrm>
          <a:prstGeom prst="rect">
            <a:avLst/>
          </a:prstGeom>
        </p:spPr>
        <p:txBody>
          <a:bodyPr wrap="none">
            <a:spAutoFit/>
          </a:bodyPr>
          <a:lstStyle/>
          <a:p>
            <a:r>
              <a:rPr lang="en-US" sz="1800" b="1" dirty="0" err="1" smtClean="0"/>
              <a:t>LLGrid</a:t>
            </a:r>
            <a:endParaRPr lang="en-US" sz="1800" b="1" dirty="0"/>
          </a:p>
        </p:txBody>
      </p:sp>
      <p:sp>
        <p:nvSpPr>
          <p:cNvPr id="18" name="Rectangle 17"/>
          <p:cNvSpPr/>
          <p:nvPr/>
        </p:nvSpPr>
        <p:spPr>
          <a:xfrm>
            <a:off x="1590675" y="1295400"/>
            <a:ext cx="1587394" cy="461665"/>
          </a:xfrm>
          <a:prstGeom prst="rect">
            <a:avLst/>
          </a:prstGeom>
        </p:spPr>
        <p:txBody>
          <a:bodyPr wrap="none">
            <a:spAutoFit/>
          </a:bodyPr>
          <a:lstStyle/>
          <a:p>
            <a:r>
              <a:rPr lang="en-US" dirty="0" smtClean="0"/>
              <a:t>Enterprise</a:t>
            </a:r>
            <a:endParaRPr lang="en-US" dirty="0"/>
          </a:p>
        </p:txBody>
      </p:sp>
      <p:sp>
        <p:nvSpPr>
          <p:cNvPr id="19" name="Rectangle 18"/>
          <p:cNvSpPr/>
          <p:nvPr/>
        </p:nvSpPr>
        <p:spPr>
          <a:xfrm>
            <a:off x="1847290" y="4415135"/>
            <a:ext cx="1069524" cy="369332"/>
          </a:xfrm>
          <a:prstGeom prst="rect">
            <a:avLst/>
          </a:prstGeom>
        </p:spPr>
        <p:txBody>
          <a:bodyPr wrap="none">
            <a:spAutoFit/>
          </a:bodyPr>
          <a:lstStyle/>
          <a:p>
            <a:pPr algn="ctr"/>
            <a:r>
              <a:rPr lang="en-US" dirty="0" smtClean="0"/>
              <a:t>Big Data</a:t>
            </a:r>
            <a:endParaRPr lang="en-US" dirty="0"/>
          </a:p>
        </p:txBody>
      </p:sp>
      <p:sp>
        <p:nvSpPr>
          <p:cNvPr id="20" name="Rectangle 19"/>
          <p:cNvSpPr/>
          <p:nvPr/>
        </p:nvSpPr>
        <p:spPr>
          <a:xfrm>
            <a:off x="6273858" y="4415135"/>
            <a:ext cx="851515" cy="369332"/>
          </a:xfrm>
          <a:prstGeom prst="rect">
            <a:avLst/>
          </a:prstGeom>
        </p:spPr>
        <p:txBody>
          <a:bodyPr wrap="none">
            <a:spAutoFit/>
          </a:bodyPr>
          <a:lstStyle/>
          <a:p>
            <a:pPr algn="ctr"/>
            <a:r>
              <a:rPr lang="en-US" dirty="0" smtClean="0"/>
              <a:t>DBMS</a:t>
            </a:r>
            <a:endParaRPr lang="en-US" dirty="0"/>
          </a:p>
        </p:txBody>
      </p:sp>
      <p:cxnSp>
        <p:nvCxnSpPr>
          <p:cNvPr id="21" name="Straight Arrow Connector 20"/>
          <p:cNvCxnSpPr/>
          <p:nvPr/>
        </p:nvCxnSpPr>
        <p:spPr bwMode="auto">
          <a:xfrm>
            <a:off x="4562475" y="1780987"/>
            <a:ext cx="0" cy="914400"/>
          </a:xfrm>
          <a:prstGeom prst="straightConnector1">
            <a:avLst/>
          </a:prstGeom>
          <a:solidFill>
            <a:schemeClr val="accent1"/>
          </a:solidFill>
          <a:ln w="28575" cap="flat" cmpd="sng" algn="ctr">
            <a:solidFill>
              <a:schemeClr val="tx1"/>
            </a:solidFill>
            <a:prstDash val="solid"/>
            <a:round/>
            <a:headEnd type="oval" w="med" len="med"/>
            <a:tailEnd type="arrow" w="lg" len="lg"/>
          </a:ln>
          <a:effectLst/>
        </p:spPr>
      </p:cxnSp>
      <p:pic>
        <p:nvPicPr>
          <p:cNvPr id="28" name="Picture 27" descr="MITLLgridlogo_with_trans.jpg"/>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2200275" y="2862728"/>
            <a:ext cx="455148" cy="443214"/>
          </a:xfrm>
          <a:prstGeom prst="rect">
            <a:avLst/>
          </a:prstGeom>
        </p:spPr>
      </p:pic>
      <p:sp>
        <p:nvSpPr>
          <p:cNvPr id="32" name="Rectangle 31"/>
          <p:cNvSpPr/>
          <p:nvPr/>
        </p:nvSpPr>
        <p:spPr>
          <a:xfrm>
            <a:off x="2657475" y="2858263"/>
            <a:ext cx="1912002" cy="461665"/>
          </a:xfrm>
          <a:prstGeom prst="rect">
            <a:avLst/>
          </a:prstGeom>
        </p:spPr>
        <p:txBody>
          <a:bodyPr wrap="none">
            <a:spAutoFit/>
          </a:bodyPr>
          <a:lstStyle/>
          <a:p>
            <a:r>
              <a:rPr lang="en-US" b="1" dirty="0" err="1" smtClean="0"/>
              <a:t>MapReduce</a:t>
            </a:r>
            <a:endParaRPr lang="en-US" b="1" dirty="0"/>
          </a:p>
        </p:txBody>
      </p:sp>
      <p:sp>
        <p:nvSpPr>
          <p:cNvPr id="33" name="Rectangle 32"/>
          <p:cNvSpPr/>
          <p:nvPr/>
        </p:nvSpPr>
        <p:spPr bwMode="auto">
          <a:xfrm>
            <a:off x="2124075" y="2786528"/>
            <a:ext cx="2438400" cy="6096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110" charset="0"/>
            </a:endParaRPr>
          </a:p>
        </p:txBody>
      </p:sp>
      <p:pic>
        <p:nvPicPr>
          <p:cNvPr id="34" name="Picture 41" descr="110111-D4Mlogo"/>
          <p:cNvPicPr>
            <a:picLocks noChangeAspect="1" noChangeArrowheads="1"/>
          </p:cNvPicPr>
          <p:nvPr/>
        </p:nvPicPr>
        <p:blipFill>
          <a:blip r:embed="rId8" cstate="print">
            <a:extLst>
              <a:ext uri="{28A0092B-C50C-407E-A947-70E740481C1C}">
                <a14:useLocalDpi xmlns:a14="http://schemas.microsoft.com/office/drawing/2010/main" xmlns=""/>
              </a:ext>
            </a:extLst>
          </a:blip>
          <a:srcRect/>
          <a:stretch>
            <a:fillRect/>
          </a:stretch>
        </p:blipFill>
        <p:spPr bwMode="auto">
          <a:xfrm>
            <a:off x="4560980" y="2771587"/>
            <a:ext cx="2613214" cy="641400"/>
          </a:xfrm>
          <a:prstGeom prst="rect">
            <a:avLst/>
          </a:prstGeom>
          <a:noFill/>
          <a:ln w="9525">
            <a:noFill/>
            <a:miter lim="800000"/>
            <a:headEnd/>
            <a:tailEnd/>
          </a:ln>
        </p:spPr>
      </p:pic>
      <p:sp>
        <p:nvSpPr>
          <p:cNvPr id="36" name="Title 1"/>
          <p:cNvSpPr>
            <a:spLocks noGrp="1"/>
          </p:cNvSpPr>
          <p:nvPr>
            <p:ph type="title"/>
          </p:nvPr>
        </p:nvSpPr>
        <p:spPr>
          <a:xfrm>
            <a:off x="1295400" y="200213"/>
            <a:ext cx="7543800" cy="609600"/>
          </a:xfrm>
        </p:spPr>
        <p:txBody>
          <a:bodyPr/>
          <a:lstStyle/>
          <a:p>
            <a:r>
              <a:rPr lang="en-US" dirty="0"/>
              <a:t>The Big Four Cloud Ecosystems</a:t>
            </a:r>
            <a:endParaRPr lang="en-US" dirty="0">
              <a:solidFill>
                <a:srgbClr val="FF0000"/>
              </a:solidFill>
            </a:endParaRPr>
          </a:p>
        </p:txBody>
      </p:sp>
      <p:sp>
        <p:nvSpPr>
          <p:cNvPr id="30" name="Rectangle 29"/>
          <p:cNvSpPr/>
          <p:nvPr/>
        </p:nvSpPr>
        <p:spPr>
          <a:xfrm>
            <a:off x="5838816" y="1295400"/>
            <a:ext cx="1865640" cy="369332"/>
          </a:xfrm>
          <a:prstGeom prst="rect">
            <a:avLst/>
          </a:prstGeom>
        </p:spPr>
        <p:txBody>
          <a:bodyPr wrap="none">
            <a:spAutoFit/>
          </a:bodyPr>
          <a:lstStyle/>
          <a:p>
            <a:r>
              <a:rPr lang="en-US" dirty="0" smtClean="0"/>
              <a:t>Supercomputing</a:t>
            </a:r>
            <a:endParaRPr lang="en-US" dirty="0"/>
          </a:p>
        </p:txBody>
      </p:sp>
      <p:sp>
        <p:nvSpPr>
          <p:cNvPr id="41" name="Rectangle 40"/>
          <p:cNvSpPr/>
          <p:nvPr/>
        </p:nvSpPr>
        <p:spPr>
          <a:xfrm>
            <a:off x="219075" y="1852136"/>
            <a:ext cx="1242422" cy="954107"/>
          </a:xfrm>
          <a:prstGeom prst="rect">
            <a:avLst/>
          </a:prstGeom>
        </p:spPr>
        <p:txBody>
          <a:bodyPr wrap="none">
            <a:spAutoFit/>
          </a:bodyPr>
          <a:lstStyle/>
          <a:p>
            <a:r>
              <a:rPr lang="en-US" sz="1400" u="sng" dirty="0" err="1" smtClean="0"/>
              <a:t>IaaS</a:t>
            </a:r>
            <a:endParaRPr lang="en-US" sz="1400" u="sng" dirty="0" smtClean="0"/>
          </a:p>
          <a:p>
            <a:r>
              <a:rPr lang="en-US" sz="1400" dirty="0" smtClean="0"/>
              <a:t>- Interactive</a:t>
            </a:r>
          </a:p>
          <a:p>
            <a:r>
              <a:rPr lang="en-US" sz="1400" dirty="0" smtClean="0"/>
              <a:t>- On-demand</a:t>
            </a:r>
          </a:p>
          <a:p>
            <a:r>
              <a:rPr lang="en-US" sz="1400" dirty="0" smtClean="0"/>
              <a:t>- Elastic</a:t>
            </a:r>
            <a:endParaRPr lang="en-US" sz="1400" dirty="0"/>
          </a:p>
        </p:txBody>
      </p:sp>
      <p:sp>
        <p:nvSpPr>
          <p:cNvPr id="42" name="Rectangle 41"/>
          <p:cNvSpPr/>
          <p:nvPr/>
        </p:nvSpPr>
        <p:spPr>
          <a:xfrm>
            <a:off x="7153275" y="1852136"/>
            <a:ext cx="1890962" cy="954107"/>
          </a:xfrm>
          <a:prstGeom prst="rect">
            <a:avLst/>
          </a:prstGeom>
        </p:spPr>
        <p:txBody>
          <a:bodyPr wrap="none">
            <a:spAutoFit/>
          </a:bodyPr>
          <a:lstStyle/>
          <a:p>
            <a:r>
              <a:rPr lang="en-US" sz="1400" u="sng" dirty="0" err="1" smtClean="0"/>
              <a:t>PaaS</a:t>
            </a:r>
            <a:endParaRPr lang="en-US" sz="1400" u="sng" dirty="0" smtClean="0"/>
          </a:p>
          <a:p>
            <a:r>
              <a:rPr lang="en-US" sz="1400" dirty="0" smtClean="0"/>
              <a:t>- High performance</a:t>
            </a:r>
          </a:p>
          <a:p>
            <a:r>
              <a:rPr lang="en-US" sz="1400" dirty="0" smtClean="0"/>
              <a:t>- Parallel Languages</a:t>
            </a:r>
          </a:p>
          <a:p>
            <a:r>
              <a:rPr lang="en-US" sz="1400" dirty="0" smtClean="0"/>
              <a:t>- Scientific computing</a:t>
            </a:r>
            <a:endParaRPr lang="en-US" sz="1400" dirty="0"/>
          </a:p>
        </p:txBody>
      </p:sp>
      <p:sp>
        <p:nvSpPr>
          <p:cNvPr id="43" name="Rectangle 42"/>
          <p:cNvSpPr/>
          <p:nvPr/>
        </p:nvSpPr>
        <p:spPr>
          <a:xfrm>
            <a:off x="219075" y="3581400"/>
            <a:ext cx="1312291" cy="954107"/>
          </a:xfrm>
          <a:prstGeom prst="rect">
            <a:avLst/>
          </a:prstGeom>
        </p:spPr>
        <p:txBody>
          <a:bodyPr wrap="none">
            <a:spAutoFit/>
          </a:bodyPr>
          <a:lstStyle/>
          <a:p>
            <a:r>
              <a:rPr lang="en-US" sz="1400" u="sng" dirty="0" err="1" smtClean="0"/>
              <a:t>PaaS</a:t>
            </a:r>
            <a:endParaRPr lang="en-US" sz="1400" u="sng" dirty="0" smtClean="0"/>
          </a:p>
          <a:p>
            <a:r>
              <a:rPr lang="en-US" sz="1400" dirty="0" smtClean="0"/>
              <a:t>- Java</a:t>
            </a:r>
          </a:p>
          <a:p>
            <a:r>
              <a:rPr lang="en-US" sz="1400" dirty="0" smtClean="0"/>
              <a:t>- Map/Reduce</a:t>
            </a:r>
          </a:p>
          <a:p>
            <a:r>
              <a:rPr lang="en-US" sz="1400" dirty="0" smtClean="0"/>
              <a:t>- Easy admin</a:t>
            </a:r>
            <a:endParaRPr lang="en-US" sz="1400" dirty="0"/>
          </a:p>
        </p:txBody>
      </p:sp>
      <p:sp>
        <p:nvSpPr>
          <p:cNvPr id="44" name="Rectangle 43"/>
          <p:cNvSpPr/>
          <p:nvPr/>
        </p:nvSpPr>
        <p:spPr>
          <a:xfrm>
            <a:off x="7153275" y="3581400"/>
            <a:ext cx="973118" cy="954107"/>
          </a:xfrm>
          <a:prstGeom prst="rect">
            <a:avLst/>
          </a:prstGeom>
        </p:spPr>
        <p:txBody>
          <a:bodyPr wrap="none">
            <a:spAutoFit/>
          </a:bodyPr>
          <a:lstStyle/>
          <a:p>
            <a:r>
              <a:rPr lang="en-US" sz="1400" u="sng" dirty="0" err="1" smtClean="0"/>
              <a:t>SaaS</a:t>
            </a:r>
            <a:endParaRPr lang="en-US" sz="1400" u="sng" dirty="0" smtClean="0"/>
          </a:p>
          <a:p>
            <a:r>
              <a:rPr lang="en-US" sz="1400" dirty="0" smtClean="0"/>
              <a:t>- Indexing</a:t>
            </a:r>
          </a:p>
          <a:p>
            <a:r>
              <a:rPr lang="en-US" sz="1400" dirty="0" smtClean="0"/>
              <a:t>- Search</a:t>
            </a:r>
          </a:p>
          <a:p>
            <a:r>
              <a:rPr lang="en-US" sz="1400" dirty="0" smtClean="0"/>
              <a:t>- Security</a:t>
            </a:r>
            <a:endParaRPr lang="en-US" sz="1400" dirty="0"/>
          </a:p>
        </p:txBody>
      </p:sp>
      <p:sp>
        <p:nvSpPr>
          <p:cNvPr id="45" name="Rectangle 44"/>
          <p:cNvSpPr/>
          <p:nvPr/>
        </p:nvSpPr>
        <p:spPr>
          <a:xfrm>
            <a:off x="1324930" y="6325091"/>
            <a:ext cx="3412727" cy="507831"/>
          </a:xfrm>
          <a:prstGeom prst="rect">
            <a:avLst/>
          </a:prstGeom>
        </p:spPr>
        <p:txBody>
          <a:bodyPr wrap="square">
            <a:spAutoFit/>
          </a:bodyPr>
          <a:lstStyle/>
          <a:p>
            <a:r>
              <a:rPr lang="en-US" sz="900" dirty="0" err="1" smtClean="0"/>
              <a:t>IaaS</a:t>
            </a:r>
            <a:r>
              <a:rPr lang="en-US" sz="900" dirty="0" smtClean="0"/>
              <a:t>: Infrastructure as Service</a:t>
            </a:r>
          </a:p>
          <a:p>
            <a:r>
              <a:rPr lang="en-US" sz="900" dirty="0" err="1" smtClean="0"/>
              <a:t>PaaS</a:t>
            </a:r>
            <a:r>
              <a:rPr lang="en-US" sz="900" dirty="0" smtClean="0"/>
              <a:t>: Platform as a Service</a:t>
            </a:r>
          </a:p>
          <a:p>
            <a:r>
              <a:rPr lang="en-US" sz="900" dirty="0" err="1" smtClean="0"/>
              <a:t>SaaS</a:t>
            </a:r>
            <a:r>
              <a:rPr lang="en-US" sz="900" dirty="0" smtClean="0"/>
              <a:t>: Software as a Service</a:t>
            </a:r>
            <a:endParaRPr lang="en-US" sz="900" dirty="0"/>
          </a:p>
        </p:txBody>
      </p:sp>
      <p:pic>
        <p:nvPicPr>
          <p:cNvPr id="27" name="Picture 26" descr="accumulo-logo.png"/>
          <p:cNvPicPr>
            <a:picLocks noChangeAspect="1"/>
          </p:cNvPicPr>
          <p:nvPr/>
        </p:nvPicPr>
        <p:blipFill>
          <a:blip r:embed="rId9" cstate="print">
            <a:extLst>
              <a:ext uri="{28A0092B-C50C-407E-A947-70E740481C1C}">
                <a14:useLocalDpi xmlns:a14="http://schemas.microsoft.com/office/drawing/2010/main" xmlns=""/>
              </a:ext>
            </a:extLst>
          </a:blip>
          <a:stretch>
            <a:fillRect/>
          </a:stretch>
        </p:blipFill>
        <p:spPr>
          <a:xfrm>
            <a:off x="3577538" y="3916434"/>
            <a:ext cx="1670737" cy="426966"/>
          </a:xfrm>
          <a:prstGeom prst="rect">
            <a:avLst/>
          </a:prstGeom>
        </p:spPr>
      </p:pic>
      <p:pic>
        <p:nvPicPr>
          <p:cNvPr id="29" name="Picture 28" descr="hbase_logo.png"/>
          <p:cNvPicPr>
            <a:picLocks noChangeAspect="1"/>
          </p:cNvPicPr>
          <p:nvPr/>
        </p:nvPicPr>
        <p:blipFill rotWithShape="1">
          <a:blip r:embed="rId10" cstate="print">
            <a:extLst>
              <a:ext uri="{28A0092B-C50C-407E-A947-70E740481C1C}">
                <a14:useLocalDpi xmlns:a14="http://schemas.microsoft.com/office/drawing/2010/main" xmlns=""/>
              </a:ext>
            </a:extLst>
          </a:blip>
          <a:srcRect t="34123" b="-1"/>
          <a:stretch/>
        </p:blipFill>
        <p:spPr>
          <a:xfrm>
            <a:off x="3800475" y="4448916"/>
            <a:ext cx="1219200" cy="199284"/>
          </a:xfrm>
          <a:prstGeom prst="rect">
            <a:avLst/>
          </a:prstGeom>
        </p:spPr>
      </p:pic>
      <p:sp>
        <p:nvSpPr>
          <p:cNvPr id="35" name="Rectangle 34"/>
          <p:cNvSpPr>
            <a:spLocks noChangeArrowheads="1"/>
          </p:cNvSpPr>
          <p:nvPr/>
        </p:nvSpPr>
        <p:spPr bwMode="auto">
          <a:xfrm>
            <a:off x="438150" y="5034885"/>
            <a:ext cx="8415136" cy="1146468"/>
          </a:xfrm>
          <a:prstGeom prst="rect">
            <a:avLst/>
          </a:prstGeom>
          <a:solidFill>
            <a:srgbClr val="D2DCF2"/>
          </a:solidFill>
          <a:ln w="9525">
            <a:solidFill>
              <a:schemeClr val="tx1"/>
            </a:solidFill>
            <a:miter lim="800000"/>
            <a:headEnd/>
            <a:tailEnd/>
          </a:ln>
          <a:effectLst>
            <a:outerShdw dist="35921" dir="2700000" algn="ctr" rotWithShape="0">
              <a:srgbClr val="808080"/>
            </a:outerShdw>
          </a:effectLst>
        </p:spPr>
        <p:txBody>
          <a:bodyPr wrap="square" lIns="182880" tIns="137160" rIns="182880" bIns="137160">
            <a:spAutoFit/>
          </a:bodyPr>
          <a:lstStyle/>
          <a:p>
            <a:pPr marL="233363" indent="-233363">
              <a:spcBef>
                <a:spcPts val="300"/>
              </a:spcBef>
              <a:buSzPct val="125000"/>
              <a:buFontTx/>
              <a:buChar char="•"/>
            </a:pPr>
            <a:r>
              <a:rPr lang="en-US" b="1" dirty="0" err="1" smtClean="0"/>
              <a:t>LLGrid</a:t>
            </a:r>
            <a:r>
              <a:rPr lang="en-US" b="1" dirty="0" smtClean="0"/>
              <a:t> </a:t>
            </a:r>
            <a:r>
              <a:rPr lang="en-US" b="1" dirty="0" err="1" smtClean="0"/>
              <a:t>MapReduce</a:t>
            </a:r>
            <a:r>
              <a:rPr lang="en-US" b="1" dirty="0" smtClean="0"/>
              <a:t> provides map/reduce interface to supercomputing</a:t>
            </a:r>
            <a:endParaRPr lang="en-US" sz="1800" b="1" dirty="0" smtClean="0"/>
          </a:p>
          <a:p>
            <a:pPr marL="233363" indent="-233363">
              <a:spcBef>
                <a:spcPts val="300"/>
              </a:spcBef>
              <a:buSzPct val="125000"/>
              <a:buFontTx/>
              <a:buChar char="•"/>
            </a:pPr>
            <a:r>
              <a:rPr lang="en-US" b="1" dirty="0" smtClean="0"/>
              <a:t>D4M provides an interactive parallel scientific computing environment to databases </a:t>
            </a:r>
            <a:endParaRPr lang="en-US" sz="1800" b="1" dirty="0" smtClean="0"/>
          </a:p>
        </p:txBody>
      </p:sp>
    </p:spTree>
    <p:extLst>
      <p:ext uri="{BB962C8B-B14F-4D97-AF65-F5344CB8AC3E}">
        <p14:creationId xmlns:p14="http://schemas.microsoft.com/office/powerpoint/2010/main" xmlns="" val="3987960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3855" y="121585"/>
            <a:ext cx="7266562" cy="821998"/>
          </a:xfrm>
        </p:spPr>
        <p:txBody>
          <a:bodyPr/>
          <a:lstStyle/>
          <a:p>
            <a:r>
              <a:rPr lang="en-US" dirty="0" smtClean="0"/>
              <a:t>Big Compute + Big Data Stack</a:t>
            </a:r>
            <a:endParaRPr lang="en-US" dirty="0"/>
          </a:p>
        </p:txBody>
      </p:sp>
      <p:graphicFrame>
        <p:nvGraphicFramePr>
          <p:cNvPr id="10" name="Group 172"/>
          <p:cNvGraphicFramePr>
            <a:graphicFrameLocks noGrp="1"/>
          </p:cNvGraphicFramePr>
          <p:nvPr>
            <p:extLst>
              <p:ext uri="{D42A27DB-BD31-4B8C-83A1-F6EECF244321}">
                <p14:modId xmlns:p14="http://schemas.microsoft.com/office/powerpoint/2010/main" xmlns="" val="2818953915"/>
              </p:ext>
            </p:extLst>
          </p:nvPr>
        </p:nvGraphicFramePr>
        <p:xfrm>
          <a:off x="5878841" y="2464883"/>
          <a:ext cx="584200" cy="594360"/>
        </p:xfrm>
        <a:graphic>
          <a:graphicData uri="http://schemas.openxmlformats.org/drawingml/2006/table">
            <a:tbl>
              <a:tblPr/>
              <a:tblGrid>
                <a:gridCol w="116840"/>
                <a:gridCol w="116840"/>
                <a:gridCol w="116840"/>
                <a:gridCol w="116840"/>
                <a:gridCol w="116840"/>
              </a:tblGrid>
              <a:tr h="0">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solidFill>
                      <a:srgbClr val="6666FF"/>
                    </a:solidFill>
                  </a:tcPr>
                </a:tc>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solidFill>
                      <a:srgbClr val="6666FF"/>
                    </a:solidFill>
                  </a:tcPr>
                </a:tc>
              </a:tr>
              <a:tr h="0">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solidFill>
                      <a:srgbClr val="6666FF"/>
                    </a:solidFill>
                  </a:tcPr>
                </a:tc>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solidFill>
                      <a:srgbClr val="6666FF"/>
                    </a:solidFill>
                  </a:tcPr>
                </a:tc>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solidFill>
                      <a:srgbClr val="6666FF"/>
                    </a:solidFill>
                  </a:tcPr>
                </a:tc>
              </a:tr>
              <a:tr h="0">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solidFill>
                      <a:srgbClr val="6666FF"/>
                    </a:solidFill>
                  </a:tcPr>
                </a:tc>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solidFill>
                      <a:srgbClr val="6666FF"/>
                    </a:solidFill>
                  </a:tcPr>
                </a:tc>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solidFill>
                      <a:srgbClr val="6666FF"/>
                    </a:solidFill>
                  </a:tcPr>
                </a:tc>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0000"/>
                        </a:lnSpc>
                        <a:spcBef>
                          <a:spcPts val="600"/>
                        </a:spcBef>
                        <a:spcAft>
                          <a:spcPct val="0"/>
                        </a:spcAft>
                        <a:buClrTx/>
                        <a:buSzPct val="100000"/>
                        <a:buFont typeface="Arial" charset="0"/>
                        <a:buNone/>
                        <a:tabLst/>
                      </a:pPr>
                      <a:endParaRPr kumimoji="0" lang="en-US" sz="200" b="1" i="0" u="none" strike="noStrike" cap="none" normalizeH="0" baseline="0" dirty="0" smtClean="0">
                        <a:ln>
                          <a:noFill/>
                        </a:ln>
                        <a:solidFill>
                          <a:schemeClr val="tx1"/>
                        </a:solidFill>
                        <a:effectLst/>
                        <a:latin typeface="Arial" charset="0"/>
                      </a:endParaRPr>
                    </a:p>
                  </a:txBody>
                  <a:tcPr marL="45720" marR="45720" anchor="ctr" anchorCtr="1" horzOverflow="overflow">
                    <a:lnL w="12700" cap="flat" cmpd="sng" algn="ctr">
                      <a:solidFill>
                        <a:srgbClr val="6666FF"/>
                      </a:solidFill>
                      <a:prstDash val="solid"/>
                      <a:round/>
                      <a:headEnd type="none" w="med" len="med"/>
                      <a:tailEnd type="none" w="med" len="med"/>
                    </a:lnL>
                    <a:lnR w="12700" cap="flat" cmpd="sng" algn="ctr">
                      <a:solidFill>
                        <a:srgbClr val="6666FF"/>
                      </a:solidFill>
                      <a:prstDash val="solid"/>
                      <a:round/>
                      <a:headEnd type="none" w="med" len="med"/>
                      <a:tailEnd type="none" w="med" len="med"/>
                    </a:lnR>
                    <a:lnT w="12700" cap="flat" cmpd="sng" algn="ctr">
                      <a:solidFill>
                        <a:srgbClr val="6666FF"/>
                      </a:solidFill>
                      <a:prstDash val="solid"/>
                      <a:round/>
                      <a:headEnd type="none" w="med" len="med"/>
                      <a:tailEnd type="none" w="med" len="med"/>
                    </a:lnT>
                    <a:lnB w="12700" cap="flat" cmpd="sng" algn="ctr">
                      <a:solidFill>
                        <a:srgbClr val="6666FF"/>
                      </a:solidFill>
                      <a:prstDash val="solid"/>
                      <a:round/>
                      <a:headEnd type="none" w="med" len="med"/>
                      <a:tailEnd type="none" w="med" len="med"/>
                    </a:lnB>
                    <a:lnTlToBr>
                      <a:noFill/>
                    </a:lnTlToBr>
                    <a:lnBlToTr>
                      <a:noFill/>
                    </a:lnBlToTr>
                    <a:noFill/>
                  </a:tcPr>
                </a:tc>
              </a:tr>
            </a:tbl>
          </a:graphicData>
        </a:graphic>
      </p:graphicFrame>
      <p:grpSp>
        <p:nvGrpSpPr>
          <p:cNvPr id="59" name="Group 58"/>
          <p:cNvGrpSpPr/>
          <p:nvPr/>
        </p:nvGrpSpPr>
        <p:grpSpPr>
          <a:xfrm>
            <a:off x="457200" y="2357640"/>
            <a:ext cx="5182017" cy="947337"/>
            <a:chOff x="457200" y="2590800"/>
            <a:chExt cx="5418667" cy="990600"/>
          </a:xfrm>
        </p:grpSpPr>
        <p:sp>
          <p:nvSpPr>
            <p:cNvPr id="44" name="Freeform 43"/>
            <p:cNvSpPr/>
            <p:nvPr/>
          </p:nvSpPr>
          <p:spPr>
            <a:xfrm>
              <a:off x="4258733" y="2692400"/>
              <a:ext cx="1617134" cy="753533"/>
            </a:xfrm>
            <a:custGeom>
              <a:avLst/>
              <a:gdLst>
                <a:gd name="connsiteX0" fmla="*/ 0 w 1617134"/>
                <a:gd name="connsiteY0" fmla="*/ 0 h 753533"/>
                <a:gd name="connsiteX1" fmla="*/ 8467 w 1617134"/>
                <a:gd name="connsiteY1" fmla="*/ 753533 h 753533"/>
                <a:gd name="connsiteX2" fmla="*/ 1617134 w 1617134"/>
                <a:gd name="connsiteY2" fmla="*/ 668867 h 753533"/>
                <a:gd name="connsiteX3" fmla="*/ 1617134 w 1617134"/>
                <a:gd name="connsiteY3" fmla="*/ 59267 h 753533"/>
                <a:gd name="connsiteX4" fmla="*/ 0 w 1617134"/>
                <a:gd name="connsiteY4" fmla="*/ 0 h 75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7134" h="753533">
                  <a:moveTo>
                    <a:pt x="0" y="0"/>
                  </a:moveTo>
                  <a:cubicBezTo>
                    <a:pt x="2822" y="251178"/>
                    <a:pt x="5645" y="502355"/>
                    <a:pt x="8467" y="753533"/>
                  </a:cubicBezTo>
                  <a:lnTo>
                    <a:pt x="1617134" y="668867"/>
                  </a:lnTo>
                  <a:lnTo>
                    <a:pt x="1617134" y="59267"/>
                  </a:lnTo>
                  <a:lnTo>
                    <a:pt x="0" y="0"/>
                  </a:lnTo>
                  <a:close/>
                </a:path>
              </a:pathLst>
            </a:custGeom>
            <a:solidFill>
              <a:srgbClr val="919191">
                <a:alpha val="33000"/>
              </a:srgbClr>
            </a:solidFill>
            <a:ln>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solidFill>
                    <a:srgbClr val="000000"/>
                  </a:solidFill>
                </a:ln>
                <a:solidFill>
                  <a:schemeClr val="tx1"/>
                </a:solidFill>
                <a:effectLst/>
                <a:latin typeface="Arial" charset="0"/>
              </a:endParaRPr>
            </a:p>
          </p:txBody>
        </p:sp>
        <p:sp>
          <p:nvSpPr>
            <p:cNvPr id="6" name="Rounded Rectangle 5"/>
            <p:cNvSpPr/>
            <p:nvPr/>
          </p:nvSpPr>
          <p:spPr bwMode="auto">
            <a:xfrm>
              <a:off x="457200" y="2590800"/>
              <a:ext cx="3810000" cy="990600"/>
            </a:xfrm>
            <a:prstGeom prst="roundRect">
              <a:avLst/>
            </a:prstGeom>
            <a:solidFill>
              <a:srgbClr val="FFFFFF"/>
            </a:solidFill>
            <a:ln w="28575" cap="flat" cmpd="sng" algn="ctr">
              <a:solidFill>
                <a:srgbClr val="003767"/>
              </a:solidFill>
              <a:prstDash val="solid"/>
              <a:round/>
              <a:headEnd type="none" w="sm" len="sm"/>
              <a:tailEnd type="none" w="sm" len="sm"/>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sz="1800" b="1" dirty="0">
                <a:solidFill>
                  <a:srgbClr val="FFFFFF"/>
                </a:solidFill>
              </a:endParaRPr>
            </a:p>
          </p:txBody>
        </p:sp>
        <p:sp>
          <p:nvSpPr>
            <p:cNvPr id="31" name="TextBox 30"/>
            <p:cNvSpPr txBox="1"/>
            <p:nvPr/>
          </p:nvSpPr>
          <p:spPr>
            <a:xfrm>
              <a:off x="502964" y="2773632"/>
              <a:ext cx="3733800" cy="646331"/>
            </a:xfrm>
            <a:prstGeom prst="rect">
              <a:avLst/>
            </a:prstGeom>
            <a:noFill/>
          </p:spPr>
          <p:txBody>
            <a:bodyPr wrap="square" rtlCol="0">
              <a:spAutoFit/>
            </a:bodyPr>
            <a:lstStyle/>
            <a:p>
              <a:pPr algn="ctr"/>
              <a:r>
                <a:rPr lang="en-US" sz="1800" b="1" dirty="0">
                  <a:solidFill>
                    <a:srgbClr val="003767"/>
                  </a:solidFill>
                </a:rPr>
                <a:t>High Level </a:t>
              </a:r>
              <a:r>
                <a:rPr lang="en-US" sz="1800" b="1" dirty="0" err="1">
                  <a:solidFill>
                    <a:srgbClr val="003767"/>
                  </a:solidFill>
                </a:rPr>
                <a:t>Composable</a:t>
              </a:r>
              <a:r>
                <a:rPr lang="en-US" sz="1800" b="1" dirty="0">
                  <a:solidFill>
                    <a:srgbClr val="003767"/>
                  </a:solidFill>
                </a:rPr>
                <a:t> API: </a:t>
              </a:r>
              <a:r>
                <a:rPr lang="en-US" sz="1800" b="1" dirty="0" smtClean="0">
                  <a:solidFill>
                    <a:srgbClr val="003767"/>
                  </a:solidFill>
                </a:rPr>
                <a:t>D4M (“Databases for </a:t>
              </a:r>
              <a:r>
                <a:rPr lang="en-US" sz="1800" b="1" dirty="0" err="1" smtClean="0">
                  <a:solidFill>
                    <a:srgbClr val="003767"/>
                  </a:solidFill>
                </a:rPr>
                <a:t>Matlab</a:t>
              </a:r>
              <a:r>
                <a:rPr lang="en-US" sz="1800" b="1" dirty="0" smtClean="0">
                  <a:solidFill>
                    <a:srgbClr val="003767"/>
                  </a:solidFill>
                </a:rPr>
                <a:t>”)</a:t>
              </a:r>
              <a:endParaRPr lang="en-US" sz="1800" b="1" dirty="0">
                <a:solidFill>
                  <a:srgbClr val="003767"/>
                </a:solidFill>
              </a:endParaRPr>
            </a:p>
          </p:txBody>
        </p:sp>
      </p:grpSp>
      <p:grpSp>
        <p:nvGrpSpPr>
          <p:cNvPr id="61" name="Group 60"/>
          <p:cNvGrpSpPr/>
          <p:nvPr/>
        </p:nvGrpSpPr>
        <p:grpSpPr>
          <a:xfrm>
            <a:off x="457200" y="1050588"/>
            <a:ext cx="8515165" cy="1162279"/>
            <a:chOff x="457200" y="1286933"/>
            <a:chExt cx="8904032" cy="1215357"/>
          </a:xfrm>
        </p:grpSpPr>
        <p:pic>
          <p:nvPicPr>
            <p:cNvPr id="29" name="Picture 8" descr="GraphDist"/>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5139723" y="1287852"/>
              <a:ext cx="3429000" cy="1214438"/>
            </a:xfrm>
            <a:prstGeom prst="rect">
              <a:avLst/>
            </a:prstGeom>
            <a:noFill/>
            <a:ln w="9525">
              <a:noFill/>
              <a:miter lim="800000"/>
              <a:headEnd/>
              <a:tailEnd/>
            </a:ln>
          </p:spPr>
        </p:pic>
        <p:grpSp>
          <p:nvGrpSpPr>
            <p:cNvPr id="56" name="Group 55"/>
            <p:cNvGrpSpPr/>
            <p:nvPr/>
          </p:nvGrpSpPr>
          <p:grpSpPr>
            <a:xfrm>
              <a:off x="457200" y="1286933"/>
              <a:ext cx="8904032" cy="1176867"/>
              <a:chOff x="457200" y="1286933"/>
              <a:chExt cx="8904032" cy="1176867"/>
            </a:xfrm>
          </p:grpSpPr>
          <p:sp>
            <p:nvSpPr>
              <p:cNvPr id="42" name="Freeform 41"/>
              <p:cNvSpPr/>
              <p:nvPr/>
            </p:nvSpPr>
            <p:spPr>
              <a:xfrm>
                <a:off x="4250267" y="1286933"/>
                <a:ext cx="1430866" cy="1176867"/>
              </a:xfrm>
              <a:custGeom>
                <a:avLst/>
                <a:gdLst>
                  <a:gd name="connsiteX0" fmla="*/ 0 w 1430866"/>
                  <a:gd name="connsiteY0" fmla="*/ 228600 h 1176867"/>
                  <a:gd name="connsiteX1" fmla="*/ 1413933 w 1430866"/>
                  <a:gd name="connsiteY1" fmla="*/ 0 h 1176867"/>
                  <a:gd name="connsiteX2" fmla="*/ 1430866 w 1430866"/>
                  <a:gd name="connsiteY2" fmla="*/ 1176867 h 1176867"/>
                  <a:gd name="connsiteX3" fmla="*/ 8466 w 1430866"/>
                  <a:gd name="connsiteY3" fmla="*/ 965200 h 1176867"/>
                  <a:gd name="connsiteX4" fmla="*/ 0 w 1430866"/>
                  <a:gd name="connsiteY4" fmla="*/ 228600 h 1176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866" h="1176867">
                    <a:moveTo>
                      <a:pt x="0" y="228600"/>
                    </a:moveTo>
                    <a:lnTo>
                      <a:pt x="1413933" y="0"/>
                    </a:lnTo>
                    <a:lnTo>
                      <a:pt x="1430866" y="1176867"/>
                    </a:lnTo>
                    <a:lnTo>
                      <a:pt x="8466" y="965200"/>
                    </a:lnTo>
                    <a:lnTo>
                      <a:pt x="0" y="228600"/>
                    </a:lnTo>
                    <a:close/>
                  </a:path>
                </a:pathLst>
              </a:custGeom>
              <a:solidFill>
                <a:schemeClr val="bg1">
                  <a:lumMod val="65000"/>
                  <a:alpha val="22000"/>
                </a:schemeClr>
              </a:solidFill>
              <a:ln>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0" name="TextBox 49"/>
              <p:cNvSpPr txBox="1"/>
              <p:nvPr/>
            </p:nvSpPr>
            <p:spPr>
              <a:xfrm>
                <a:off x="7608631" y="1706832"/>
                <a:ext cx="1752601" cy="646331"/>
              </a:xfrm>
              <a:prstGeom prst="rect">
                <a:avLst/>
              </a:prstGeom>
              <a:noFill/>
            </p:spPr>
            <p:txBody>
              <a:bodyPr wrap="square" rtlCol="0">
                <a:spAutoFit/>
              </a:bodyPr>
              <a:lstStyle/>
              <a:p>
                <a:r>
                  <a:rPr lang="en-US" sz="1200" b="1" dirty="0" smtClean="0">
                    <a:solidFill>
                      <a:srgbClr val="0F3767"/>
                    </a:solidFill>
                  </a:rPr>
                  <a:t>Weak Signatures,</a:t>
                </a:r>
              </a:p>
              <a:p>
                <a:r>
                  <a:rPr lang="en-US" sz="1200" b="1" dirty="0" smtClean="0">
                    <a:solidFill>
                      <a:srgbClr val="0F3767"/>
                    </a:solidFill>
                  </a:rPr>
                  <a:t>Noisy Data,</a:t>
                </a:r>
              </a:p>
              <a:p>
                <a:r>
                  <a:rPr lang="en-US" sz="1200" b="1" dirty="0" smtClean="0">
                    <a:solidFill>
                      <a:srgbClr val="0F3767"/>
                    </a:solidFill>
                  </a:rPr>
                  <a:t>Dynamics</a:t>
                </a:r>
                <a:endParaRPr lang="en-US" sz="1200" b="1" dirty="0">
                  <a:solidFill>
                    <a:srgbClr val="0F3767"/>
                  </a:solidFill>
                </a:endParaRPr>
              </a:p>
            </p:txBody>
          </p:sp>
          <p:sp>
            <p:nvSpPr>
              <p:cNvPr id="7" name="Rounded Rectangle 6"/>
              <p:cNvSpPr/>
              <p:nvPr/>
            </p:nvSpPr>
            <p:spPr bwMode="auto">
              <a:xfrm>
                <a:off x="457200" y="1402032"/>
                <a:ext cx="3810000" cy="990600"/>
              </a:xfrm>
              <a:prstGeom prst="roundRect">
                <a:avLst/>
              </a:prstGeom>
              <a:solidFill>
                <a:schemeClr val="bg1"/>
              </a:solidFill>
              <a:ln w="28575" cap="flat" cmpd="sng" algn="ctr">
                <a:solidFill>
                  <a:srgbClr val="003767"/>
                </a:solidFill>
                <a:prstDash val="solid"/>
                <a:round/>
                <a:headEnd type="none" w="sm" len="sm"/>
                <a:tailEnd type="none" w="sm" len="sm"/>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US" sz="1800" b="1" dirty="0">
                  <a:solidFill>
                    <a:srgbClr val="F2F2F2"/>
                  </a:solidFill>
                </a:endParaRPr>
              </a:p>
            </p:txBody>
          </p:sp>
          <p:sp>
            <p:nvSpPr>
              <p:cNvPr id="33" name="TextBox 32"/>
              <p:cNvSpPr txBox="1"/>
              <p:nvPr/>
            </p:nvSpPr>
            <p:spPr>
              <a:xfrm>
                <a:off x="666805" y="1549533"/>
                <a:ext cx="3383236" cy="646331"/>
              </a:xfrm>
              <a:prstGeom prst="rect">
                <a:avLst/>
              </a:prstGeom>
              <a:noFill/>
            </p:spPr>
            <p:txBody>
              <a:bodyPr wrap="square" rtlCol="0">
                <a:spAutoFit/>
              </a:bodyPr>
              <a:lstStyle/>
              <a:p>
                <a:pPr algn="ctr"/>
                <a:r>
                  <a:rPr lang="en-US" sz="1800" b="1" dirty="0">
                    <a:solidFill>
                      <a:srgbClr val="003767"/>
                    </a:solidFill>
                  </a:rPr>
                  <a:t>Novel </a:t>
                </a:r>
                <a:r>
                  <a:rPr lang="en-US" sz="1800" b="1" dirty="0" smtClean="0">
                    <a:solidFill>
                      <a:srgbClr val="003767"/>
                    </a:solidFill>
                  </a:rPr>
                  <a:t>Analytics for:</a:t>
                </a:r>
                <a:endParaRPr lang="en-US" sz="1800" b="1" dirty="0">
                  <a:solidFill>
                    <a:srgbClr val="003767"/>
                  </a:solidFill>
                </a:endParaRPr>
              </a:p>
              <a:p>
                <a:pPr algn="ctr"/>
                <a:r>
                  <a:rPr lang="en-US" sz="1800" b="1" dirty="0" smtClean="0">
                    <a:solidFill>
                      <a:srgbClr val="003767"/>
                    </a:solidFill>
                  </a:rPr>
                  <a:t>Text, Cyber, Bio</a:t>
                </a:r>
              </a:p>
            </p:txBody>
          </p:sp>
        </p:grpSp>
      </p:grpSp>
      <p:grpSp>
        <p:nvGrpSpPr>
          <p:cNvPr id="54" name="Group 53"/>
          <p:cNvGrpSpPr/>
          <p:nvPr/>
        </p:nvGrpSpPr>
        <p:grpSpPr>
          <a:xfrm>
            <a:off x="457200" y="4756203"/>
            <a:ext cx="8307421" cy="1100397"/>
            <a:chOff x="457200" y="4834824"/>
            <a:chExt cx="8686800" cy="1150650"/>
          </a:xfrm>
        </p:grpSpPr>
        <p:sp>
          <p:nvSpPr>
            <p:cNvPr id="4" name="Rounded Rectangle 3"/>
            <p:cNvSpPr/>
            <p:nvPr/>
          </p:nvSpPr>
          <p:spPr bwMode="auto">
            <a:xfrm>
              <a:off x="457200" y="4907232"/>
              <a:ext cx="3810000" cy="990600"/>
            </a:xfrm>
            <a:prstGeom prst="roundRect">
              <a:avLst/>
            </a:prstGeom>
            <a:solidFill>
              <a:srgbClr val="FFFFFF"/>
            </a:solidFill>
            <a:ln w="28575" cap="flat" cmpd="sng" algn="ctr">
              <a:solidFill>
                <a:srgbClr val="003767"/>
              </a:solidFill>
              <a:prstDash val="solid"/>
              <a:round/>
              <a:headEnd type="none" w="sm" len="sm"/>
              <a:tailEnd type="none" w="sm" len="sm"/>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Arial" charset="0"/>
              </a:endParaRPr>
            </a:p>
          </p:txBody>
        </p:sp>
        <p:pic>
          <p:nvPicPr>
            <p:cNvPr id="28" name="Picture 27" descr="LLGrid.png"/>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5642687" y="4834824"/>
              <a:ext cx="2438400" cy="1150650"/>
            </a:xfrm>
            <a:prstGeom prst="rect">
              <a:avLst/>
            </a:prstGeom>
          </p:spPr>
        </p:pic>
        <p:sp>
          <p:nvSpPr>
            <p:cNvPr id="46" name="Freeform 45"/>
            <p:cNvSpPr/>
            <p:nvPr/>
          </p:nvSpPr>
          <p:spPr>
            <a:xfrm>
              <a:off x="4258733" y="4885267"/>
              <a:ext cx="1388534" cy="1049866"/>
            </a:xfrm>
            <a:custGeom>
              <a:avLst/>
              <a:gdLst>
                <a:gd name="connsiteX0" fmla="*/ 0 w 1388534"/>
                <a:gd name="connsiteY0" fmla="*/ 118533 h 1049866"/>
                <a:gd name="connsiteX1" fmla="*/ 0 w 1388534"/>
                <a:gd name="connsiteY1" fmla="*/ 897466 h 1049866"/>
                <a:gd name="connsiteX2" fmla="*/ 1388534 w 1388534"/>
                <a:gd name="connsiteY2" fmla="*/ 1049866 h 1049866"/>
                <a:gd name="connsiteX3" fmla="*/ 1388534 w 1388534"/>
                <a:gd name="connsiteY3" fmla="*/ 0 h 1049866"/>
                <a:gd name="connsiteX4" fmla="*/ 0 w 1388534"/>
                <a:gd name="connsiteY4" fmla="*/ 118533 h 104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534" h="1049866">
                  <a:moveTo>
                    <a:pt x="0" y="118533"/>
                  </a:moveTo>
                  <a:lnTo>
                    <a:pt x="0" y="897466"/>
                  </a:lnTo>
                  <a:lnTo>
                    <a:pt x="1388534" y="1049866"/>
                  </a:lnTo>
                  <a:lnTo>
                    <a:pt x="1388534" y="0"/>
                  </a:lnTo>
                  <a:lnTo>
                    <a:pt x="0" y="118533"/>
                  </a:lnTo>
                  <a:close/>
                </a:path>
              </a:pathLst>
            </a:custGeom>
            <a:solidFill>
              <a:srgbClr val="919191">
                <a:alpha val="31000"/>
              </a:srgbClr>
            </a:solidFill>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1" name="TextBox 50"/>
            <p:cNvSpPr txBox="1"/>
            <p:nvPr/>
          </p:nvSpPr>
          <p:spPr>
            <a:xfrm>
              <a:off x="8069646" y="5082516"/>
              <a:ext cx="1074354" cy="675848"/>
            </a:xfrm>
            <a:prstGeom prst="rect">
              <a:avLst/>
            </a:prstGeom>
            <a:noFill/>
          </p:spPr>
          <p:txBody>
            <a:bodyPr wrap="square" rtlCol="0">
              <a:spAutoFit/>
            </a:bodyPr>
            <a:lstStyle/>
            <a:p>
              <a:r>
                <a:rPr lang="en-US" sz="1200" b="1" dirty="0" smtClean="0">
                  <a:solidFill>
                    <a:srgbClr val="0F3767"/>
                  </a:solidFill>
                </a:rPr>
                <a:t>Interactive Super-computing</a:t>
              </a:r>
              <a:endParaRPr lang="en-US" sz="1200" b="1" dirty="0">
                <a:solidFill>
                  <a:srgbClr val="0F3767"/>
                </a:solidFill>
              </a:endParaRPr>
            </a:p>
          </p:txBody>
        </p:sp>
        <p:sp>
          <p:nvSpPr>
            <p:cNvPr id="8" name="TextBox 7"/>
            <p:cNvSpPr txBox="1"/>
            <p:nvPr/>
          </p:nvSpPr>
          <p:spPr>
            <a:xfrm>
              <a:off x="457200" y="5082516"/>
              <a:ext cx="3733800" cy="646331"/>
            </a:xfrm>
            <a:prstGeom prst="rect">
              <a:avLst/>
            </a:prstGeom>
            <a:noFill/>
          </p:spPr>
          <p:txBody>
            <a:bodyPr wrap="square" rtlCol="0">
              <a:spAutoFit/>
            </a:bodyPr>
            <a:lstStyle/>
            <a:p>
              <a:pPr algn="ctr"/>
              <a:r>
                <a:rPr lang="en-US" sz="1800" b="1" dirty="0" smtClean="0">
                  <a:solidFill>
                    <a:srgbClr val="003767"/>
                  </a:solidFill>
                </a:rPr>
                <a:t>High Performance Computing: </a:t>
              </a:r>
              <a:r>
                <a:rPr lang="en-US" sz="1800" b="1" dirty="0" err="1" smtClean="0">
                  <a:solidFill>
                    <a:srgbClr val="003767"/>
                  </a:solidFill>
                </a:rPr>
                <a:t>LLGrid</a:t>
              </a:r>
              <a:r>
                <a:rPr lang="en-US" sz="1800" b="1" dirty="0" smtClean="0">
                  <a:solidFill>
                    <a:srgbClr val="003767"/>
                  </a:solidFill>
                </a:rPr>
                <a:t> + </a:t>
              </a:r>
              <a:r>
                <a:rPr lang="en-US" sz="1800" b="1" dirty="0" err="1" smtClean="0">
                  <a:solidFill>
                    <a:srgbClr val="003767"/>
                  </a:solidFill>
                </a:rPr>
                <a:t>Hadoop</a:t>
              </a:r>
              <a:endParaRPr lang="en-US" sz="1800" b="1" dirty="0">
                <a:solidFill>
                  <a:srgbClr val="003767"/>
                </a:solidFill>
              </a:endParaRPr>
            </a:p>
          </p:txBody>
        </p:sp>
      </p:grpSp>
      <p:grpSp>
        <p:nvGrpSpPr>
          <p:cNvPr id="60" name="Group 59"/>
          <p:cNvGrpSpPr/>
          <p:nvPr/>
        </p:nvGrpSpPr>
        <p:grpSpPr>
          <a:xfrm>
            <a:off x="457200" y="3588057"/>
            <a:ext cx="8064230" cy="948787"/>
            <a:chOff x="457200" y="3764232"/>
            <a:chExt cx="8432504" cy="992116"/>
          </a:xfrm>
        </p:grpSpPr>
        <p:pic>
          <p:nvPicPr>
            <p:cNvPr id="30" name="Picture 29" descr="CB_matrix2.png"/>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6293189" y="3792366"/>
              <a:ext cx="1048832" cy="963982"/>
            </a:xfrm>
            <a:prstGeom prst="rect">
              <a:avLst/>
            </a:prstGeom>
          </p:spPr>
        </p:pic>
        <p:sp>
          <p:nvSpPr>
            <p:cNvPr id="45" name="Freeform 44"/>
            <p:cNvSpPr/>
            <p:nvPr/>
          </p:nvSpPr>
          <p:spPr>
            <a:xfrm>
              <a:off x="4258733" y="3810000"/>
              <a:ext cx="2065867" cy="880533"/>
            </a:xfrm>
            <a:custGeom>
              <a:avLst/>
              <a:gdLst>
                <a:gd name="connsiteX0" fmla="*/ 0 w 2065867"/>
                <a:gd name="connsiteY0" fmla="*/ 59267 h 880533"/>
                <a:gd name="connsiteX1" fmla="*/ 16934 w 2065867"/>
                <a:gd name="connsiteY1" fmla="*/ 812800 h 880533"/>
                <a:gd name="connsiteX2" fmla="*/ 2057400 w 2065867"/>
                <a:gd name="connsiteY2" fmla="*/ 880533 h 880533"/>
                <a:gd name="connsiteX3" fmla="*/ 2065867 w 2065867"/>
                <a:gd name="connsiteY3" fmla="*/ 0 h 880533"/>
                <a:gd name="connsiteX4" fmla="*/ 0 w 2065867"/>
                <a:gd name="connsiteY4" fmla="*/ 59267 h 880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867" h="880533">
                  <a:moveTo>
                    <a:pt x="0" y="59267"/>
                  </a:moveTo>
                  <a:lnTo>
                    <a:pt x="16934" y="812800"/>
                  </a:lnTo>
                  <a:lnTo>
                    <a:pt x="2057400" y="880533"/>
                  </a:lnTo>
                  <a:cubicBezTo>
                    <a:pt x="2060222" y="587022"/>
                    <a:pt x="2063045" y="293511"/>
                    <a:pt x="2065867" y="0"/>
                  </a:cubicBezTo>
                  <a:lnTo>
                    <a:pt x="0" y="59267"/>
                  </a:lnTo>
                  <a:close/>
                </a:path>
              </a:pathLst>
            </a:custGeom>
            <a:solidFill>
              <a:srgbClr val="919191">
                <a:alpha val="31000"/>
              </a:srgbClr>
            </a:solidFill>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2" name="TextBox 51"/>
            <p:cNvSpPr txBox="1"/>
            <p:nvPr/>
          </p:nvSpPr>
          <p:spPr>
            <a:xfrm>
              <a:off x="7467600" y="3844326"/>
              <a:ext cx="1422104" cy="868947"/>
            </a:xfrm>
            <a:prstGeom prst="rect">
              <a:avLst/>
            </a:prstGeom>
            <a:noFill/>
          </p:spPr>
          <p:txBody>
            <a:bodyPr wrap="square" rtlCol="0">
              <a:spAutoFit/>
            </a:bodyPr>
            <a:lstStyle/>
            <a:p>
              <a:r>
                <a:rPr lang="en-US" sz="1200" b="1" dirty="0" smtClean="0">
                  <a:solidFill>
                    <a:srgbClr val="0F3767"/>
                  </a:solidFill>
                </a:rPr>
                <a:t>Distributed Database/ Distributed File System</a:t>
              </a:r>
              <a:endParaRPr lang="en-US" sz="1200" b="1" dirty="0">
                <a:solidFill>
                  <a:srgbClr val="0F3767"/>
                </a:solidFill>
              </a:endParaRPr>
            </a:p>
          </p:txBody>
        </p:sp>
        <p:sp>
          <p:nvSpPr>
            <p:cNvPr id="5" name="Rounded Rectangle 4"/>
            <p:cNvSpPr/>
            <p:nvPr/>
          </p:nvSpPr>
          <p:spPr bwMode="auto">
            <a:xfrm>
              <a:off x="457200" y="3764232"/>
              <a:ext cx="3810000" cy="990600"/>
            </a:xfrm>
            <a:prstGeom prst="roundRect">
              <a:avLst/>
            </a:prstGeom>
            <a:solidFill>
              <a:srgbClr val="FFFFFF"/>
            </a:solidFill>
            <a:ln w="28575" cap="flat" cmpd="sng" algn="ctr">
              <a:solidFill>
                <a:srgbClr val="003767"/>
              </a:solidFill>
              <a:prstDash val="solid"/>
              <a:round/>
              <a:headEnd type="none" w="sm" len="sm"/>
              <a:tailEnd type="none" w="sm" len="sm"/>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Arial" charset="0"/>
              </a:endParaRPr>
            </a:p>
          </p:txBody>
        </p:sp>
        <p:sp>
          <p:nvSpPr>
            <p:cNvPr id="9" name="TextBox 8"/>
            <p:cNvSpPr txBox="1"/>
            <p:nvPr/>
          </p:nvSpPr>
          <p:spPr>
            <a:xfrm>
              <a:off x="502964" y="3950613"/>
              <a:ext cx="3733800" cy="675848"/>
            </a:xfrm>
            <a:prstGeom prst="rect">
              <a:avLst/>
            </a:prstGeom>
            <a:noFill/>
          </p:spPr>
          <p:txBody>
            <a:bodyPr wrap="square" rtlCol="0">
              <a:spAutoFit/>
            </a:bodyPr>
            <a:lstStyle/>
            <a:p>
              <a:pPr algn="ctr"/>
              <a:r>
                <a:rPr lang="en-US" sz="1800" b="1" dirty="0" smtClean="0">
                  <a:solidFill>
                    <a:srgbClr val="003767"/>
                  </a:solidFill>
                </a:rPr>
                <a:t>Distributed Database:  </a:t>
              </a:r>
              <a:r>
                <a:rPr lang="en-US" sz="1800" b="1" dirty="0" err="1" smtClean="0">
                  <a:solidFill>
                    <a:srgbClr val="003767"/>
                  </a:solidFill>
                </a:rPr>
                <a:t>Accumulo</a:t>
              </a:r>
              <a:r>
                <a:rPr lang="en-US" sz="1800" b="1" dirty="0" smtClean="0">
                  <a:solidFill>
                    <a:srgbClr val="003767"/>
                  </a:solidFill>
                </a:rPr>
                <a:t>/</a:t>
              </a:r>
              <a:r>
                <a:rPr lang="en-US" sz="1800" b="1" dirty="0" err="1" smtClean="0">
                  <a:solidFill>
                    <a:srgbClr val="003767"/>
                  </a:solidFill>
                </a:rPr>
                <a:t>HBase</a:t>
              </a:r>
              <a:r>
                <a:rPr lang="en-US" sz="1800" b="1" dirty="0" smtClean="0">
                  <a:solidFill>
                    <a:srgbClr val="003767"/>
                  </a:solidFill>
                </a:rPr>
                <a:t> (triple store)</a:t>
              </a:r>
              <a:endParaRPr lang="en-US" sz="1800" b="1" dirty="0">
                <a:solidFill>
                  <a:srgbClr val="003767"/>
                </a:solidFill>
              </a:endParaRPr>
            </a:p>
          </p:txBody>
        </p:sp>
      </p:grpSp>
      <p:sp>
        <p:nvSpPr>
          <p:cNvPr id="22" name="Left-Right Arrow 21"/>
          <p:cNvSpPr/>
          <p:nvPr/>
        </p:nvSpPr>
        <p:spPr bwMode="auto">
          <a:xfrm>
            <a:off x="6666241" y="2615001"/>
            <a:ext cx="381000" cy="228600"/>
          </a:xfrm>
          <a:prstGeom prst="leftRightArrow">
            <a:avLst/>
          </a:prstGeom>
          <a:solidFill>
            <a:schemeClr val="bg2"/>
          </a:solidFill>
          <a:ln w="12700" cap="flat" cmpd="sng" algn="ctr">
            <a:noFill/>
            <a:prstDash val="solid"/>
            <a:round/>
            <a:headEnd type="none" w="sm" len="sm"/>
            <a:tailEnd type="none" w="sm" len="sm"/>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7" name="TextBox 46"/>
          <p:cNvSpPr txBox="1"/>
          <p:nvPr/>
        </p:nvSpPr>
        <p:spPr>
          <a:xfrm>
            <a:off x="408761" y="5895975"/>
            <a:ext cx="8230414" cy="369332"/>
          </a:xfrm>
          <a:prstGeom prst="rect">
            <a:avLst/>
          </a:prstGeom>
          <a:solidFill>
            <a:srgbClr val="D2DCF2"/>
          </a:solidFill>
          <a:ln w="12700">
            <a:solidFill>
              <a:schemeClr val="tx1"/>
            </a:solidFill>
          </a:ln>
          <a:effectLst>
            <a:outerShdw blurRad="50800" dist="38100" dir="2700000" algn="tl" rotWithShape="0">
              <a:prstClr val="black">
                <a:alpha val="40000"/>
              </a:prstClr>
            </a:outerShdw>
          </a:effectLst>
        </p:spPr>
        <p:txBody>
          <a:bodyPr wrap="square" rtlCol="0">
            <a:spAutoFit/>
          </a:bodyPr>
          <a:lstStyle/>
          <a:p>
            <a:pPr marL="342900" indent="-342900" algn="ctr">
              <a:buFont typeface="Arial" pitchFamily="34" charset="0"/>
              <a:buChar char="•"/>
            </a:pPr>
            <a:r>
              <a:rPr lang="en-US" b="1" dirty="0" smtClean="0"/>
              <a:t>Combining Big Compute and Big Data enables entirely new domains</a:t>
            </a:r>
          </a:p>
        </p:txBody>
      </p:sp>
      <p:grpSp>
        <p:nvGrpSpPr>
          <p:cNvPr id="55" name="Group 54"/>
          <p:cNvGrpSpPr/>
          <p:nvPr/>
        </p:nvGrpSpPr>
        <p:grpSpPr>
          <a:xfrm>
            <a:off x="7005067" y="2381669"/>
            <a:ext cx="2065680" cy="1142702"/>
            <a:chOff x="7005067" y="2381669"/>
            <a:chExt cx="2065680" cy="1142702"/>
          </a:xfrm>
        </p:grpSpPr>
        <p:sp>
          <p:nvSpPr>
            <p:cNvPr id="13" name="Oval 12"/>
            <p:cNvSpPr/>
            <p:nvPr/>
          </p:nvSpPr>
          <p:spPr bwMode="auto">
            <a:xfrm>
              <a:off x="7682241" y="3304695"/>
              <a:ext cx="76200" cy="76200"/>
            </a:xfrm>
            <a:prstGeom prst="ellipse">
              <a:avLst/>
            </a:prstGeom>
            <a:solidFill>
              <a:srgbClr val="6666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 name="Oval 10"/>
            <p:cNvSpPr/>
            <p:nvPr/>
          </p:nvSpPr>
          <p:spPr bwMode="auto">
            <a:xfrm>
              <a:off x="7199641" y="2618895"/>
              <a:ext cx="76200" cy="76200"/>
            </a:xfrm>
            <a:prstGeom prst="ellipse">
              <a:avLst/>
            </a:prstGeom>
            <a:solidFill>
              <a:srgbClr val="6666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 name="Oval 11"/>
            <p:cNvSpPr/>
            <p:nvPr/>
          </p:nvSpPr>
          <p:spPr bwMode="auto">
            <a:xfrm>
              <a:off x="7428241" y="3228495"/>
              <a:ext cx="76200" cy="76200"/>
            </a:xfrm>
            <a:prstGeom prst="ellipse">
              <a:avLst/>
            </a:prstGeom>
            <a:solidFill>
              <a:srgbClr val="6666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4" name="Oval 13"/>
            <p:cNvSpPr/>
            <p:nvPr/>
          </p:nvSpPr>
          <p:spPr bwMode="auto">
            <a:xfrm>
              <a:off x="7809241" y="2542695"/>
              <a:ext cx="76200" cy="76200"/>
            </a:xfrm>
            <a:prstGeom prst="ellipse">
              <a:avLst/>
            </a:prstGeom>
            <a:solidFill>
              <a:srgbClr val="6666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5" name="Oval 14"/>
            <p:cNvSpPr/>
            <p:nvPr/>
          </p:nvSpPr>
          <p:spPr bwMode="auto">
            <a:xfrm>
              <a:off x="7809241" y="2923695"/>
              <a:ext cx="76200" cy="76200"/>
            </a:xfrm>
            <a:prstGeom prst="ellipse">
              <a:avLst/>
            </a:prstGeom>
            <a:solidFill>
              <a:srgbClr val="6666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16" name="Curved Connector 15"/>
            <p:cNvCxnSpPr>
              <a:stCxn id="11" idx="7"/>
              <a:endCxn id="14" idx="1"/>
            </p:cNvCxnSpPr>
            <p:nvPr/>
          </p:nvCxnSpPr>
          <p:spPr bwMode="auto">
            <a:xfrm rot="5400000" flipH="1" flipV="1">
              <a:off x="7504441" y="2314095"/>
              <a:ext cx="76200" cy="555718"/>
            </a:xfrm>
            <a:prstGeom prst="curvedConnector3">
              <a:avLst>
                <a:gd name="adj1" fmla="val 414644"/>
              </a:avLst>
            </a:prstGeom>
            <a:solidFill>
              <a:schemeClr val="accent1"/>
            </a:solidFill>
            <a:ln w="25400" cap="flat" cmpd="sng" algn="ctr">
              <a:solidFill>
                <a:schemeClr val="tx1"/>
              </a:solidFill>
              <a:prstDash val="solid"/>
              <a:round/>
              <a:headEnd type="triangle" w="med" len="med"/>
              <a:tailEnd type="triangle"/>
            </a:ln>
            <a:effectLst/>
          </p:spPr>
        </p:cxnSp>
        <p:cxnSp>
          <p:nvCxnSpPr>
            <p:cNvPr id="17" name="Curved Connector 16"/>
            <p:cNvCxnSpPr>
              <a:stCxn id="14" idx="6"/>
              <a:endCxn id="15" idx="6"/>
            </p:cNvCxnSpPr>
            <p:nvPr/>
          </p:nvCxnSpPr>
          <p:spPr bwMode="auto">
            <a:xfrm>
              <a:off x="7885441" y="2580795"/>
              <a:ext cx="1588" cy="381000"/>
            </a:xfrm>
            <a:prstGeom prst="curvedConnector3">
              <a:avLst>
                <a:gd name="adj1" fmla="val 14395466"/>
              </a:avLst>
            </a:prstGeom>
            <a:solidFill>
              <a:schemeClr val="accent1"/>
            </a:solidFill>
            <a:ln w="25400" cap="flat" cmpd="sng" algn="ctr">
              <a:solidFill>
                <a:schemeClr val="tx1"/>
              </a:solidFill>
              <a:prstDash val="solid"/>
              <a:round/>
              <a:headEnd type="none" w="sm" len="sm"/>
              <a:tailEnd type="triangle"/>
            </a:ln>
            <a:effectLst/>
          </p:spPr>
        </p:cxnSp>
        <p:cxnSp>
          <p:nvCxnSpPr>
            <p:cNvPr id="18" name="Curved Connector 17"/>
            <p:cNvCxnSpPr>
              <a:stCxn id="11" idx="4"/>
              <a:endCxn id="12" idx="1"/>
            </p:cNvCxnSpPr>
            <p:nvPr/>
          </p:nvCxnSpPr>
          <p:spPr bwMode="auto">
            <a:xfrm rot="16200000" flipH="1">
              <a:off x="7066291" y="2866544"/>
              <a:ext cx="544559" cy="201659"/>
            </a:xfrm>
            <a:prstGeom prst="curvedConnector3">
              <a:avLst>
                <a:gd name="adj1" fmla="val 98214"/>
              </a:avLst>
            </a:prstGeom>
            <a:solidFill>
              <a:schemeClr val="accent1"/>
            </a:solidFill>
            <a:ln w="25400" cap="flat" cmpd="sng" algn="ctr">
              <a:solidFill>
                <a:schemeClr val="tx1"/>
              </a:solidFill>
              <a:prstDash val="solid"/>
              <a:round/>
              <a:headEnd type="none" w="sm" len="sm"/>
              <a:tailEnd type="triangle"/>
            </a:ln>
            <a:effectLst/>
          </p:spPr>
        </p:cxnSp>
        <p:cxnSp>
          <p:nvCxnSpPr>
            <p:cNvPr id="19" name="Curved Connector 18"/>
            <p:cNvCxnSpPr>
              <a:stCxn id="14" idx="4"/>
              <a:endCxn id="12" idx="7"/>
            </p:cNvCxnSpPr>
            <p:nvPr/>
          </p:nvCxnSpPr>
          <p:spPr bwMode="auto">
            <a:xfrm rot="5400000">
              <a:off x="7359933" y="2752245"/>
              <a:ext cx="620759" cy="354059"/>
            </a:xfrm>
            <a:prstGeom prst="curvedConnector3">
              <a:avLst>
                <a:gd name="adj1" fmla="val 50000"/>
              </a:avLst>
            </a:prstGeom>
            <a:solidFill>
              <a:schemeClr val="accent1"/>
            </a:solidFill>
            <a:ln w="25400" cap="flat" cmpd="sng" algn="ctr">
              <a:solidFill>
                <a:schemeClr val="tx1"/>
              </a:solidFill>
              <a:prstDash val="solid"/>
              <a:round/>
              <a:headEnd type="triangle" w="med" len="med"/>
              <a:tailEnd type="triangle"/>
            </a:ln>
            <a:effectLst/>
          </p:spPr>
        </p:cxnSp>
        <p:cxnSp>
          <p:nvCxnSpPr>
            <p:cNvPr id="20" name="Curved Connector 19"/>
            <p:cNvCxnSpPr>
              <a:stCxn id="13" idx="6"/>
              <a:endCxn id="15" idx="5"/>
            </p:cNvCxnSpPr>
            <p:nvPr/>
          </p:nvCxnSpPr>
          <p:spPr bwMode="auto">
            <a:xfrm flipV="1">
              <a:off x="7758441" y="2988736"/>
              <a:ext cx="115841" cy="354059"/>
            </a:xfrm>
            <a:prstGeom prst="curvedConnector2">
              <a:avLst/>
            </a:prstGeom>
            <a:solidFill>
              <a:schemeClr val="accent1"/>
            </a:solidFill>
            <a:ln w="25400" cap="flat" cmpd="sng" algn="ctr">
              <a:solidFill>
                <a:schemeClr val="tx1"/>
              </a:solidFill>
              <a:prstDash val="solid"/>
              <a:round/>
              <a:headEnd type="none" w="sm" len="sm"/>
              <a:tailEnd type="triangle"/>
            </a:ln>
            <a:effectLst/>
          </p:spPr>
        </p:cxnSp>
        <p:cxnSp>
          <p:nvCxnSpPr>
            <p:cNvPr id="21" name="Curved Connector 20"/>
            <p:cNvCxnSpPr>
              <a:stCxn id="13" idx="1"/>
              <a:endCxn id="11" idx="6"/>
            </p:cNvCxnSpPr>
            <p:nvPr/>
          </p:nvCxnSpPr>
          <p:spPr bwMode="auto">
            <a:xfrm rot="16200000" flipV="1">
              <a:off x="7155192" y="2777645"/>
              <a:ext cx="658859" cy="417559"/>
            </a:xfrm>
            <a:prstGeom prst="curvedConnector2">
              <a:avLst/>
            </a:prstGeom>
            <a:solidFill>
              <a:schemeClr val="accent1"/>
            </a:solidFill>
            <a:ln w="25400" cap="flat" cmpd="sng" algn="ctr">
              <a:solidFill>
                <a:schemeClr val="tx1"/>
              </a:solidFill>
              <a:prstDash val="solid"/>
              <a:round/>
              <a:headEnd type="none" w="sm" len="sm"/>
              <a:tailEnd type="triangle"/>
            </a:ln>
            <a:effectLst/>
          </p:spPr>
        </p:cxnSp>
        <p:sp>
          <p:nvSpPr>
            <p:cNvPr id="23" name="TextBox 22"/>
            <p:cNvSpPr txBox="1"/>
            <p:nvPr/>
          </p:nvSpPr>
          <p:spPr>
            <a:xfrm>
              <a:off x="7005067" y="2505529"/>
              <a:ext cx="258404" cy="215444"/>
            </a:xfrm>
            <a:prstGeom prst="rect">
              <a:avLst/>
            </a:prstGeom>
            <a:noFill/>
          </p:spPr>
          <p:txBody>
            <a:bodyPr wrap="none" rtlCol="0">
              <a:spAutoFit/>
            </a:bodyPr>
            <a:lstStyle/>
            <a:p>
              <a:r>
                <a:rPr lang="en-US" sz="800" b="1" dirty="0"/>
                <a:t>A</a:t>
              </a:r>
            </a:p>
          </p:txBody>
        </p:sp>
        <p:sp>
          <p:nvSpPr>
            <p:cNvPr id="24" name="TextBox 23"/>
            <p:cNvSpPr txBox="1"/>
            <p:nvPr/>
          </p:nvSpPr>
          <p:spPr>
            <a:xfrm>
              <a:off x="7728637" y="2771295"/>
              <a:ext cx="258404" cy="215444"/>
            </a:xfrm>
            <a:prstGeom prst="rect">
              <a:avLst/>
            </a:prstGeom>
            <a:noFill/>
          </p:spPr>
          <p:txBody>
            <a:bodyPr wrap="none" rtlCol="0">
              <a:spAutoFit/>
            </a:bodyPr>
            <a:lstStyle/>
            <a:p>
              <a:r>
                <a:rPr lang="en-US" sz="800" b="1" dirty="0" smtClean="0"/>
                <a:t>C</a:t>
              </a:r>
              <a:endParaRPr lang="en-US" sz="800" b="1" dirty="0"/>
            </a:p>
          </p:txBody>
        </p:sp>
        <p:sp>
          <p:nvSpPr>
            <p:cNvPr id="25" name="TextBox 24"/>
            <p:cNvSpPr txBox="1"/>
            <p:nvPr/>
          </p:nvSpPr>
          <p:spPr>
            <a:xfrm>
              <a:off x="7263141" y="3242252"/>
              <a:ext cx="253596" cy="215444"/>
            </a:xfrm>
            <a:prstGeom prst="rect">
              <a:avLst/>
            </a:prstGeom>
            <a:noFill/>
          </p:spPr>
          <p:txBody>
            <a:bodyPr wrap="none" rtlCol="0">
              <a:spAutoFit/>
            </a:bodyPr>
            <a:lstStyle/>
            <a:p>
              <a:r>
                <a:rPr lang="en-US" sz="800" b="1" dirty="0" smtClean="0"/>
                <a:t>E</a:t>
              </a:r>
              <a:endParaRPr lang="en-US" sz="800" b="1" dirty="0"/>
            </a:p>
          </p:txBody>
        </p:sp>
        <p:sp>
          <p:nvSpPr>
            <p:cNvPr id="26" name="TextBox 25"/>
            <p:cNvSpPr txBox="1"/>
            <p:nvPr/>
          </p:nvSpPr>
          <p:spPr>
            <a:xfrm>
              <a:off x="7792945" y="2381669"/>
              <a:ext cx="258404" cy="215444"/>
            </a:xfrm>
            <a:prstGeom prst="rect">
              <a:avLst/>
            </a:prstGeom>
            <a:noFill/>
          </p:spPr>
          <p:txBody>
            <a:bodyPr wrap="none" rtlCol="0">
              <a:spAutoFit/>
            </a:bodyPr>
            <a:lstStyle/>
            <a:p>
              <a:r>
                <a:rPr lang="en-US" sz="800" b="1" dirty="0" smtClean="0"/>
                <a:t>B</a:t>
              </a:r>
              <a:endParaRPr lang="en-US" sz="800" b="1" dirty="0"/>
            </a:p>
          </p:txBody>
        </p:sp>
        <p:sp>
          <p:nvSpPr>
            <p:cNvPr id="53" name="TextBox 52"/>
            <p:cNvSpPr txBox="1"/>
            <p:nvPr/>
          </p:nvSpPr>
          <p:spPr>
            <a:xfrm>
              <a:off x="8080147" y="2518102"/>
              <a:ext cx="990600" cy="461665"/>
            </a:xfrm>
            <a:prstGeom prst="rect">
              <a:avLst/>
            </a:prstGeom>
            <a:noFill/>
          </p:spPr>
          <p:txBody>
            <a:bodyPr wrap="square" rtlCol="0">
              <a:spAutoFit/>
            </a:bodyPr>
            <a:lstStyle/>
            <a:p>
              <a:r>
                <a:rPr lang="en-US" sz="1200" b="1" dirty="0" smtClean="0">
                  <a:solidFill>
                    <a:srgbClr val="0F3767"/>
                  </a:solidFill>
                </a:rPr>
                <a:t>Array Algebra</a:t>
              </a:r>
              <a:endParaRPr lang="en-US" sz="1200" b="1" dirty="0">
                <a:solidFill>
                  <a:srgbClr val="0F3767"/>
                </a:solidFill>
              </a:endParaRPr>
            </a:p>
          </p:txBody>
        </p:sp>
        <p:sp>
          <p:nvSpPr>
            <p:cNvPr id="49" name="TextBox 48"/>
            <p:cNvSpPr txBox="1"/>
            <p:nvPr/>
          </p:nvSpPr>
          <p:spPr>
            <a:xfrm>
              <a:off x="7729866" y="3308927"/>
              <a:ext cx="258404" cy="215444"/>
            </a:xfrm>
            <a:prstGeom prst="rect">
              <a:avLst/>
            </a:prstGeom>
            <a:noFill/>
          </p:spPr>
          <p:txBody>
            <a:bodyPr wrap="none" rtlCol="0">
              <a:spAutoFit/>
            </a:bodyPr>
            <a:lstStyle/>
            <a:p>
              <a:r>
                <a:rPr lang="en-US" sz="800" b="1" dirty="0" smtClean="0"/>
                <a:t>D</a:t>
              </a:r>
              <a:endParaRPr lang="en-US" sz="800" b="1" dirty="0"/>
            </a:p>
          </p:txBody>
        </p:sp>
      </p:grpSp>
    </p:spTree>
    <p:extLst>
      <p:ext uri="{BB962C8B-B14F-4D97-AF65-F5344CB8AC3E}">
        <p14:creationId xmlns:p14="http://schemas.microsoft.com/office/powerpoint/2010/main" xmlns="" val="1098784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dirty="0" smtClean="0"/>
              <a:t>Introduction</a:t>
            </a:r>
          </a:p>
          <a:p>
            <a:r>
              <a:rPr lang="en-US" dirty="0" err="1" smtClean="0"/>
              <a:t>LLGrid</a:t>
            </a:r>
            <a:r>
              <a:rPr lang="en-US" dirty="0" smtClean="0"/>
              <a:t> </a:t>
            </a:r>
            <a:r>
              <a:rPr lang="en-US" dirty="0" err="1" smtClean="0"/>
              <a:t>MapReduce</a:t>
            </a:r>
            <a:endParaRPr lang="en-US" dirty="0" smtClean="0"/>
          </a:p>
          <a:p>
            <a:r>
              <a:rPr lang="en-US" dirty="0" smtClean="0"/>
              <a:t>Dynamic Distributed Dimensional Data Model (D4M)</a:t>
            </a:r>
          </a:p>
          <a:p>
            <a:r>
              <a:rPr lang="en-US" dirty="0" smtClean="0"/>
              <a:t>Demonstration</a:t>
            </a:r>
          </a:p>
          <a:p>
            <a:pPr lvl="1"/>
            <a:r>
              <a:rPr lang="en-US" dirty="0" smtClean="0"/>
              <a:t>Data Ingestion Performance</a:t>
            </a:r>
          </a:p>
          <a:p>
            <a:pPr lvl="1"/>
            <a:r>
              <a:rPr lang="en-US" dirty="0" smtClean="0"/>
              <a:t>Database Query Performance</a:t>
            </a:r>
          </a:p>
          <a:p>
            <a:r>
              <a:rPr lang="en-US" dirty="0" smtClean="0"/>
              <a:t>Summary</a:t>
            </a:r>
          </a:p>
          <a:p>
            <a:endParaRPr lang="en-US" dirty="0"/>
          </a:p>
        </p:txBody>
      </p:sp>
      <p:sp>
        <p:nvSpPr>
          <p:cNvPr id="3" name="Title 2"/>
          <p:cNvSpPr>
            <a:spLocks noGrp="1"/>
          </p:cNvSpPr>
          <p:nvPr>
            <p:ph type="title"/>
          </p:nvPr>
        </p:nvSpPr>
        <p:spPr/>
        <p:txBody>
          <a:bodyPr/>
          <a:lstStyle/>
          <a:p>
            <a:r>
              <a:rPr lang="en-US" dirty="0" smtClean="0"/>
              <a:t>Outline</a:t>
            </a:r>
            <a:endParaRPr lang="en-US" dirty="0"/>
          </a:p>
        </p:txBody>
      </p:sp>
      <p:sp>
        <p:nvSpPr>
          <p:cNvPr id="5" name="Right Arrow 4"/>
          <p:cNvSpPr/>
          <p:nvPr/>
        </p:nvSpPr>
        <p:spPr>
          <a:xfrm>
            <a:off x="419100" y="2133600"/>
            <a:ext cx="800100" cy="352425"/>
          </a:xfrm>
          <a:prstGeom prst="rightArrow">
            <a:avLst/>
          </a:prstGeom>
          <a:solidFill>
            <a:srgbClr val="00376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p:cNvSpPr/>
          <p:nvPr/>
        </p:nvSpPr>
        <p:spPr>
          <a:xfrm>
            <a:off x="498754" y="1440873"/>
            <a:ext cx="8035636" cy="4193309"/>
          </a:xfrm>
          <a:prstGeom prst="ellipse">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 name="Title 2"/>
          <p:cNvSpPr>
            <a:spLocks noGrp="1"/>
          </p:cNvSpPr>
          <p:nvPr>
            <p:ph type="title"/>
          </p:nvPr>
        </p:nvSpPr>
        <p:spPr/>
        <p:txBody>
          <a:bodyPr/>
          <a:lstStyle/>
          <a:p>
            <a:r>
              <a:rPr lang="en-US" dirty="0" err="1" smtClean="0"/>
              <a:t>Hadoop</a:t>
            </a:r>
            <a:r>
              <a:rPr lang="en-US" dirty="0" smtClean="0"/>
              <a:t> Architecture Overview</a:t>
            </a:r>
            <a:endParaRPr lang="en-US" dirty="0"/>
          </a:p>
        </p:txBody>
      </p:sp>
      <p:graphicFrame>
        <p:nvGraphicFramePr>
          <p:cNvPr id="9" name="Diagram 8"/>
          <p:cNvGraphicFramePr/>
          <p:nvPr/>
        </p:nvGraphicFramePr>
        <p:xfrm>
          <a:off x="544937" y="2145146"/>
          <a:ext cx="371301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nvGraphicFramePr>
        <p:xfrm>
          <a:off x="4567380" y="1009073"/>
          <a:ext cx="3713018"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2" name="Straight Arrow Connector 11"/>
          <p:cNvCxnSpPr/>
          <p:nvPr/>
        </p:nvCxnSpPr>
        <p:spPr>
          <a:xfrm flipH="1">
            <a:off x="4128644" y="2004291"/>
            <a:ext cx="711200" cy="148705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128644" y="2840155"/>
            <a:ext cx="711200" cy="148705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128644" y="3676019"/>
            <a:ext cx="711200" cy="148705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7712336" y="3537525"/>
            <a:ext cx="46182" cy="193963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734374" y="2133599"/>
            <a:ext cx="2424062" cy="4616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pPr algn="ctr"/>
            <a:r>
              <a:rPr lang="en-US" sz="2400" b="1" dirty="0" err="1" smtClean="0"/>
              <a:t>Hadoop</a:t>
            </a:r>
            <a:r>
              <a:rPr lang="en-US" sz="2400" b="1" dirty="0" smtClean="0"/>
              <a:t> cluster</a:t>
            </a:r>
            <a:endParaRPr lang="en-US" sz="2400" b="1" dirty="0"/>
          </a:p>
        </p:txBody>
      </p:sp>
      <p:graphicFrame>
        <p:nvGraphicFramePr>
          <p:cNvPr id="15" name="Diagram 14"/>
          <p:cNvGraphicFramePr/>
          <p:nvPr/>
        </p:nvGraphicFramePr>
        <p:xfrm>
          <a:off x="6844120" y="5451749"/>
          <a:ext cx="1764146" cy="75507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xmlns="" val="1883913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LLGrid_MapReduce</a:t>
            </a:r>
            <a:r>
              <a:rPr lang="en-US" dirty="0" smtClean="0"/>
              <a:t> Diagram</a:t>
            </a:r>
            <a:endParaRPr lang="en-US" dirty="0"/>
          </a:p>
        </p:txBody>
      </p:sp>
      <p:graphicFrame>
        <p:nvGraphicFramePr>
          <p:cNvPr id="17" name="Diagram 16"/>
          <p:cNvGraphicFramePr/>
          <p:nvPr/>
        </p:nvGraphicFramePr>
        <p:xfrm>
          <a:off x="2362200" y="2209800"/>
          <a:ext cx="5311698" cy="1438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Box 18"/>
          <p:cNvSpPr txBox="1"/>
          <p:nvPr/>
        </p:nvSpPr>
        <p:spPr>
          <a:xfrm>
            <a:off x="403302" y="2875154"/>
            <a:ext cx="2062976" cy="430887"/>
          </a:xfrm>
          <a:prstGeom prst="rect">
            <a:avLst/>
          </a:prstGeom>
          <a:solidFill>
            <a:schemeClr val="bg1">
              <a:lumMod val="85000"/>
            </a:schemeClr>
          </a:solidFill>
          <a:ln w="19050">
            <a:solidFill>
              <a:schemeClr val="tx1"/>
            </a:solidFill>
          </a:ln>
        </p:spPr>
        <p:txBody>
          <a:bodyPr wrap="square" lIns="0" tIns="91440" rIns="0" bIns="91440" rtlCol="0">
            <a:spAutoFit/>
          </a:bodyPr>
          <a:lstStyle/>
          <a:p>
            <a:pPr algn="ctr"/>
            <a:r>
              <a:rPr lang="en-US" sz="1600" dirty="0" err="1" smtClean="0"/>
              <a:t>LLGrid_MapReduce</a:t>
            </a:r>
            <a:endParaRPr lang="en-US" sz="1600" dirty="0"/>
          </a:p>
        </p:txBody>
      </p:sp>
      <p:cxnSp>
        <p:nvCxnSpPr>
          <p:cNvPr id="21" name="Shape 20"/>
          <p:cNvCxnSpPr>
            <a:stCxn id="19" idx="0"/>
          </p:cNvCxnSpPr>
          <p:nvPr/>
        </p:nvCxnSpPr>
        <p:spPr bwMode="auto">
          <a:xfrm rot="5400000" flipH="1" flipV="1">
            <a:off x="1947326" y="1929118"/>
            <a:ext cx="433501" cy="1458573"/>
          </a:xfrm>
          <a:prstGeom prst="bentConnector2">
            <a:avLst/>
          </a:prstGeom>
          <a:solidFill>
            <a:schemeClr val="accent1"/>
          </a:solidFill>
          <a:ln w="12700" cap="flat" cmpd="sng" algn="ctr">
            <a:solidFill>
              <a:schemeClr val="tx1"/>
            </a:solidFill>
            <a:prstDash val="solid"/>
            <a:round/>
            <a:headEnd type="arrow" w="sm" len="sm"/>
            <a:tailEnd type="arrow"/>
          </a:ln>
          <a:effectLst/>
        </p:spPr>
      </p:cxnSp>
      <p:cxnSp>
        <p:nvCxnSpPr>
          <p:cNvPr id="29" name="Straight Arrow Connector 28"/>
          <p:cNvCxnSpPr/>
          <p:nvPr/>
        </p:nvCxnSpPr>
        <p:spPr bwMode="auto">
          <a:xfrm flipV="1">
            <a:off x="3692911" y="2932059"/>
            <a:ext cx="1734489" cy="4101"/>
          </a:xfrm>
          <a:prstGeom prst="straightConnector1">
            <a:avLst/>
          </a:prstGeom>
          <a:solidFill>
            <a:schemeClr val="accent1"/>
          </a:solidFill>
          <a:ln w="25400" cap="flat" cmpd="sng" algn="ctr">
            <a:solidFill>
              <a:srgbClr val="FF0000"/>
            </a:solidFill>
            <a:prstDash val="solid"/>
            <a:round/>
            <a:headEnd type="none" w="sm" len="sm"/>
            <a:tailEnd type="arrow"/>
          </a:ln>
          <a:effectLst/>
        </p:spPr>
      </p:cxnSp>
      <p:cxnSp>
        <p:nvCxnSpPr>
          <p:cNvPr id="30" name="Straight Arrow Connector 29"/>
          <p:cNvCxnSpPr/>
          <p:nvPr/>
        </p:nvCxnSpPr>
        <p:spPr bwMode="auto">
          <a:xfrm flipV="1">
            <a:off x="3688810" y="3448716"/>
            <a:ext cx="1746791" cy="8200"/>
          </a:xfrm>
          <a:prstGeom prst="straightConnector1">
            <a:avLst/>
          </a:prstGeom>
          <a:solidFill>
            <a:schemeClr val="accent1"/>
          </a:solidFill>
          <a:ln w="25400" cap="flat" cmpd="sng" algn="ctr">
            <a:solidFill>
              <a:srgbClr val="FF0000"/>
            </a:solidFill>
            <a:prstDash val="solid"/>
            <a:round/>
            <a:headEnd type="none" w="sm" len="sm"/>
            <a:tailEnd type="arrow"/>
          </a:ln>
          <a:effectLst/>
        </p:spPr>
      </p:cxnSp>
      <p:sp>
        <p:nvSpPr>
          <p:cNvPr id="27" name="TextBox 26"/>
          <p:cNvSpPr txBox="1"/>
          <p:nvPr/>
        </p:nvSpPr>
        <p:spPr>
          <a:xfrm>
            <a:off x="3953378" y="2815486"/>
            <a:ext cx="1174866" cy="233910"/>
          </a:xfrm>
          <a:prstGeom prst="rect">
            <a:avLst/>
          </a:prstGeom>
          <a:solidFill>
            <a:srgbClr val="92D050"/>
          </a:solidFill>
          <a:ln w="19050">
            <a:solidFill>
              <a:schemeClr val="tx1"/>
            </a:solidFill>
          </a:ln>
        </p:spPr>
        <p:txBody>
          <a:bodyPr wrap="square" lIns="0" tIns="9144" rIns="0" bIns="9144" rtlCol="0">
            <a:spAutoFit/>
          </a:bodyPr>
          <a:lstStyle/>
          <a:p>
            <a:pPr algn="ctr"/>
            <a:r>
              <a:rPr lang="en-US" sz="1400" dirty="0" err="1" smtClean="0"/>
              <a:t>Mapper</a:t>
            </a:r>
            <a:r>
              <a:rPr lang="en-US" sz="1400" dirty="0" smtClean="0"/>
              <a:t> Task 1</a:t>
            </a:r>
            <a:endParaRPr lang="en-US" sz="1400" dirty="0"/>
          </a:p>
        </p:txBody>
      </p:sp>
      <p:sp>
        <p:nvSpPr>
          <p:cNvPr id="31" name="TextBox 30"/>
          <p:cNvSpPr txBox="1"/>
          <p:nvPr/>
        </p:nvSpPr>
        <p:spPr>
          <a:xfrm>
            <a:off x="3945065" y="3333658"/>
            <a:ext cx="1174866" cy="233910"/>
          </a:xfrm>
          <a:prstGeom prst="rect">
            <a:avLst/>
          </a:prstGeom>
          <a:solidFill>
            <a:srgbClr val="92D050"/>
          </a:solidFill>
          <a:ln w="19050">
            <a:solidFill>
              <a:schemeClr val="tx1"/>
            </a:solidFill>
          </a:ln>
        </p:spPr>
        <p:txBody>
          <a:bodyPr wrap="square" lIns="0" tIns="9144" rIns="0" bIns="9144" rtlCol="0">
            <a:spAutoFit/>
          </a:bodyPr>
          <a:lstStyle/>
          <a:p>
            <a:pPr algn="ctr"/>
            <a:r>
              <a:rPr lang="en-US" sz="1400" dirty="0" err="1" smtClean="0"/>
              <a:t>Mapper</a:t>
            </a:r>
            <a:r>
              <a:rPr lang="en-US" sz="1400" dirty="0" smtClean="0"/>
              <a:t> Task 2</a:t>
            </a:r>
            <a:endParaRPr lang="en-US" sz="1400" dirty="0"/>
          </a:p>
        </p:txBody>
      </p:sp>
      <p:cxnSp>
        <p:nvCxnSpPr>
          <p:cNvPr id="33" name="Shape 32"/>
          <p:cNvCxnSpPr>
            <a:stCxn id="19" idx="2"/>
            <a:endCxn id="27" idx="1"/>
          </p:cNvCxnSpPr>
          <p:nvPr/>
        </p:nvCxnSpPr>
        <p:spPr bwMode="auto">
          <a:xfrm rot="5400000" flipH="1" flipV="1">
            <a:off x="2507284" y="1859947"/>
            <a:ext cx="373600" cy="2518588"/>
          </a:xfrm>
          <a:prstGeom prst="bentConnector4">
            <a:avLst>
              <a:gd name="adj1" fmla="val -183775"/>
              <a:gd name="adj2" fmla="val 93434"/>
            </a:avLst>
          </a:prstGeom>
          <a:solidFill>
            <a:schemeClr val="accent1"/>
          </a:solidFill>
          <a:ln w="12700" cap="flat" cmpd="sng" algn="ctr">
            <a:solidFill>
              <a:schemeClr val="tx1"/>
            </a:solidFill>
            <a:prstDash val="solid"/>
            <a:round/>
            <a:headEnd type="none" w="sm" len="sm"/>
            <a:tailEnd type="arrow"/>
          </a:ln>
          <a:effectLst/>
        </p:spPr>
      </p:cxnSp>
      <p:cxnSp>
        <p:nvCxnSpPr>
          <p:cNvPr id="37" name="Shape 36"/>
          <p:cNvCxnSpPr>
            <a:endCxn id="31" idx="1"/>
          </p:cNvCxnSpPr>
          <p:nvPr/>
        </p:nvCxnSpPr>
        <p:spPr bwMode="auto">
          <a:xfrm flipV="1">
            <a:off x="1483990" y="3450613"/>
            <a:ext cx="2461075" cy="541442"/>
          </a:xfrm>
          <a:prstGeom prst="bentConnector3">
            <a:avLst>
              <a:gd name="adj1" fmla="val 93910"/>
            </a:avLst>
          </a:prstGeom>
          <a:solidFill>
            <a:schemeClr val="accent1"/>
          </a:solidFill>
          <a:ln w="12700" cap="flat" cmpd="sng" algn="ctr">
            <a:solidFill>
              <a:schemeClr val="tx1"/>
            </a:solidFill>
            <a:prstDash val="solid"/>
            <a:round/>
            <a:headEnd type="none" w="sm" len="sm"/>
            <a:tailEnd type="arrow"/>
          </a:ln>
          <a:effectLst/>
        </p:spPr>
      </p:cxnSp>
      <p:sp>
        <p:nvSpPr>
          <p:cNvPr id="50" name="Oval 49"/>
          <p:cNvSpPr/>
          <p:nvPr/>
        </p:nvSpPr>
        <p:spPr bwMode="auto">
          <a:xfrm>
            <a:off x="4471152" y="3719417"/>
            <a:ext cx="80683" cy="89647"/>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1" name="Oval 50"/>
          <p:cNvSpPr/>
          <p:nvPr/>
        </p:nvSpPr>
        <p:spPr bwMode="auto">
          <a:xfrm>
            <a:off x="4471152" y="3871817"/>
            <a:ext cx="80683" cy="89647"/>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2" name="Oval 51"/>
          <p:cNvSpPr/>
          <p:nvPr/>
        </p:nvSpPr>
        <p:spPr bwMode="auto">
          <a:xfrm>
            <a:off x="4471152" y="4024217"/>
            <a:ext cx="80683" cy="89647"/>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4" name="TextBox 53"/>
          <p:cNvSpPr txBox="1"/>
          <p:nvPr/>
        </p:nvSpPr>
        <p:spPr>
          <a:xfrm>
            <a:off x="6580688" y="3046788"/>
            <a:ext cx="1174866" cy="233910"/>
          </a:xfrm>
          <a:prstGeom prst="rect">
            <a:avLst/>
          </a:prstGeom>
          <a:solidFill>
            <a:srgbClr val="FFFF00"/>
          </a:solidFill>
          <a:ln w="19050">
            <a:solidFill>
              <a:schemeClr val="tx1"/>
            </a:solidFill>
          </a:ln>
        </p:spPr>
        <p:txBody>
          <a:bodyPr wrap="square" lIns="0" tIns="9144" rIns="0" bIns="9144" rtlCol="0">
            <a:spAutoFit/>
          </a:bodyPr>
          <a:lstStyle/>
          <a:p>
            <a:pPr algn="ctr"/>
            <a:r>
              <a:rPr lang="en-US" sz="1400" dirty="0" smtClean="0"/>
              <a:t>Reduce Task</a:t>
            </a:r>
            <a:endParaRPr lang="en-US" sz="1400" dirty="0"/>
          </a:p>
        </p:txBody>
      </p:sp>
      <p:cxnSp>
        <p:nvCxnSpPr>
          <p:cNvPr id="56" name="Shape 55"/>
          <p:cNvCxnSpPr>
            <a:stCxn id="54" idx="0"/>
          </p:cNvCxnSpPr>
          <p:nvPr/>
        </p:nvCxnSpPr>
        <p:spPr bwMode="auto">
          <a:xfrm rot="16200000" flipV="1">
            <a:off x="6314928" y="2193595"/>
            <a:ext cx="632029" cy="1074358"/>
          </a:xfrm>
          <a:prstGeom prst="bentConnector2">
            <a:avLst/>
          </a:prstGeom>
          <a:solidFill>
            <a:schemeClr val="accent1"/>
          </a:solidFill>
          <a:ln w="12700" cap="flat" cmpd="sng" algn="ctr">
            <a:solidFill>
              <a:schemeClr val="tx1"/>
            </a:solidFill>
            <a:prstDash val="solid"/>
            <a:round/>
            <a:headEnd type="arrow" w="sm" len="sm"/>
            <a:tailEnd type="arrow"/>
          </a:ln>
          <a:effectLst/>
        </p:spPr>
      </p:cxnSp>
      <p:sp>
        <p:nvSpPr>
          <p:cNvPr id="18" name="TextBox 17"/>
          <p:cNvSpPr txBox="1"/>
          <p:nvPr/>
        </p:nvSpPr>
        <p:spPr>
          <a:xfrm>
            <a:off x="1843556" y="2294858"/>
            <a:ext cx="671979" cy="295466"/>
          </a:xfrm>
          <a:prstGeom prst="rect">
            <a:avLst/>
          </a:prstGeom>
          <a:solidFill>
            <a:schemeClr val="bg1"/>
          </a:solidFill>
          <a:ln w="19050">
            <a:solidFill>
              <a:schemeClr val="accent1"/>
            </a:solidFill>
          </a:ln>
        </p:spPr>
        <p:txBody>
          <a:bodyPr wrap="none" tIns="9144" bIns="9144" rtlCol="0">
            <a:spAutoFit/>
          </a:bodyPr>
          <a:lstStyle/>
          <a:p>
            <a:r>
              <a:rPr lang="en-US" sz="1800" dirty="0" smtClean="0"/>
              <a:t>scan</a:t>
            </a:r>
            <a:endParaRPr lang="en-US" sz="1800" dirty="0"/>
          </a:p>
        </p:txBody>
      </p:sp>
      <p:sp>
        <p:nvSpPr>
          <p:cNvPr id="60" name="TextBox 59"/>
          <p:cNvSpPr txBox="1"/>
          <p:nvPr/>
        </p:nvSpPr>
        <p:spPr>
          <a:xfrm>
            <a:off x="6334874" y="2267963"/>
            <a:ext cx="671979" cy="295466"/>
          </a:xfrm>
          <a:prstGeom prst="rect">
            <a:avLst/>
          </a:prstGeom>
          <a:solidFill>
            <a:schemeClr val="bg1"/>
          </a:solidFill>
          <a:ln w="19050">
            <a:solidFill>
              <a:schemeClr val="accent1"/>
            </a:solidFill>
          </a:ln>
        </p:spPr>
        <p:txBody>
          <a:bodyPr wrap="none" tIns="9144" bIns="9144" rtlCol="0">
            <a:spAutoFit/>
          </a:bodyPr>
          <a:lstStyle/>
          <a:p>
            <a:r>
              <a:rPr lang="en-US" sz="1800" dirty="0" smtClean="0"/>
              <a:t>scan</a:t>
            </a:r>
            <a:endParaRPr lang="en-US" sz="1800" dirty="0"/>
          </a:p>
        </p:txBody>
      </p:sp>
      <p:cxnSp>
        <p:nvCxnSpPr>
          <p:cNvPr id="68" name="Elbow Connector 67"/>
          <p:cNvCxnSpPr>
            <a:endCxn id="54" idx="1"/>
          </p:cNvCxnSpPr>
          <p:nvPr/>
        </p:nvCxnSpPr>
        <p:spPr bwMode="auto">
          <a:xfrm>
            <a:off x="6111693" y="2925748"/>
            <a:ext cx="468995" cy="237995"/>
          </a:xfrm>
          <a:prstGeom prst="bentConnector3">
            <a:avLst>
              <a:gd name="adj1" fmla="val 50000"/>
            </a:avLst>
          </a:prstGeom>
          <a:solidFill>
            <a:schemeClr val="accent1"/>
          </a:solidFill>
          <a:ln w="12700" cap="flat" cmpd="sng" algn="ctr">
            <a:solidFill>
              <a:schemeClr val="tx1"/>
            </a:solidFill>
            <a:prstDash val="solid"/>
            <a:round/>
            <a:headEnd type="none" w="sm" len="sm"/>
            <a:tailEnd type="none" w="sm" len="sm"/>
          </a:ln>
          <a:effectLst/>
        </p:spPr>
      </p:cxnSp>
      <p:cxnSp>
        <p:nvCxnSpPr>
          <p:cNvPr id="70" name="Elbow Connector 69"/>
          <p:cNvCxnSpPr>
            <a:endCxn id="54" idx="1"/>
          </p:cNvCxnSpPr>
          <p:nvPr/>
        </p:nvCxnSpPr>
        <p:spPr bwMode="auto">
          <a:xfrm flipV="1">
            <a:off x="6102728" y="3163743"/>
            <a:ext cx="477960" cy="272993"/>
          </a:xfrm>
          <a:prstGeom prst="bentConnector3">
            <a:avLst>
              <a:gd name="adj1" fmla="val 50818"/>
            </a:avLst>
          </a:prstGeom>
          <a:solidFill>
            <a:schemeClr val="accent1"/>
          </a:solidFill>
          <a:ln w="12700" cap="flat" cmpd="sng" algn="ctr">
            <a:solidFill>
              <a:schemeClr val="tx1"/>
            </a:solidFill>
            <a:prstDash val="solid"/>
            <a:round/>
            <a:headEnd type="none" w="sm" len="sm"/>
            <a:tailEnd type="arrow" w="sm" len="sm"/>
          </a:ln>
          <a:effectLst/>
        </p:spPr>
      </p:cxnSp>
      <p:sp>
        <p:nvSpPr>
          <p:cNvPr id="71" name="Rounded Rectangle 70"/>
          <p:cNvSpPr/>
          <p:nvPr/>
        </p:nvSpPr>
        <p:spPr bwMode="auto">
          <a:xfrm>
            <a:off x="7985315" y="2930806"/>
            <a:ext cx="779930" cy="466164"/>
          </a:xfrm>
          <a:prstGeom prst="round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 tIns="9144" rIns="9144" bIns="9144"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Arial" charset="0"/>
              </a:rPr>
              <a:t>Reduce Out</a:t>
            </a:r>
            <a:endParaRPr kumimoji="0" lang="en-US" sz="2400" b="0" i="0" u="none" strike="noStrike" cap="none" normalizeH="0" baseline="0" dirty="0" smtClean="0">
              <a:ln>
                <a:noFill/>
              </a:ln>
              <a:effectLst/>
              <a:latin typeface="Arial" charset="0"/>
            </a:endParaRPr>
          </a:p>
        </p:txBody>
      </p:sp>
      <p:cxnSp>
        <p:nvCxnSpPr>
          <p:cNvPr id="77" name="Elbow Connector 76"/>
          <p:cNvCxnSpPr>
            <a:stCxn id="54" idx="3"/>
            <a:endCxn id="71" idx="1"/>
          </p:cNvCxnSpPr>
          <p:nvPr/>
        </p:nvCxnSpPr>
        <p:spPr bwMode="auto">
          <a:xfrm>
            <a:off x="7755554" y="3163743"/>
            <a:ext cx="229761" cy="145"/>
          </a:xfrm>
          <a:prstGeom prst="bentConnector3">
            <a:avLst>
              <a:gd name="adj1" fmla="val 50000"/>
            </a:avLst>
          </a:prstGeom>
          <a:solidFill>
            <a:schemeClr val="accent1"/>
          </a:solidFill>
          <a:ln w="12700" cap="flat" cmpd="sng" algn="ctr">
            <a:solidFill>
              <a:schemeClr val="tx1"/>
            </a:solidFill>
            <a:prstDash val="solid"/>
            <a:round/>
            <a:headEnd type="none" w="sm" len="sm"/>
            <a:tailEnd type="arrow"/>
          </a:ln>
          <a:effectLst/>
        </p:spPr>
      </p:cxnSp>
      <p:sp>
        <p:nvSpPr>
          <p:cNvPr id="81" name="Oval 80"/>
          <p:cNvSpPr/>
          <p:nvPr/>
        </p:nvSpPr>
        <p:spPr bwMode="auto">
          <a:xfrm>
            <a:off x="1055815" y="2253882"/>
            <a:ext cx="321734" cy="299156"/>
          </a:xfrm>
          <a:prstGeom prst="ellipse">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9144" rIns="0" bIns="9144"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a:t>
            </a:r>
          </a:p>
        </p:txBody>
      </p:sp>
      <p:sp>
        <p:nvSpPr>
          <p:cNvPr id="84" name="Oval 83"/>
          <p:cNvSpPr/>
          <p:nvPr/>
        </p:nvSpPr>
        <p:spPr bwMode="auto">
          <a:xfrm>
            <a:off x="1391653" y="4024705"/>
            <a:ext cx="321734" cy="299156"/>
          </a:xfrm>
          <a:prstGeom prst="ellipse">
            <a:avLst/>
          </a:prstGeom>
          <a:solidFill>
            <a:srgbClr val="92D050"/>
          </a:solidFill>
          <a:ln w="12700" cap="flat" cmpd="sng" algn="ctr">
            <a:solidFill>
              <a:schemeClr val="tx1"/>
            </a:solidFill>
            <a:prstDash val="solid"/>
            <a:round/>
            <a:headEnd type="none" w="sm" len="sm"/>
            <a:tailEnd type="none" w="sm" len="sm"/>
          </a:ln>
          <a:effectLst/>
        </p:spPr>
        <p:txBody>
          <a:bodyPr vert="horz" wrap="square" lIns="0" tIns="9144" rIns="0" bIns="9144"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a:t>
            </a:r>
          </a:p>
        </p:txBody>
      </p:sp>
      <p:sp>
        <p:nvSpPr>
          <p:cNvPr id="85" name="Oval 84"/>
          <p:cNvSpPr/>
          <p:nvPr/>
        </p:nvSpPr>
        <p:spPr bwMode="auto">
          <a:xfrm>
            <a:off x="7250777" y="2256299"/>
            <a:ext cx="321734" cy="299156"/>
          </a:xfrm>
          <a:prstGeom prst="ellipse">
            <a:avLst/>
          </a:prstGeom>
          <a:solidFill>
            <a:srgbClr val="FFFF00"/>
          </a:solidFill>
          <a:ln w="12700" cap="flat" cmpd="sng" algn="ctr">
            <a:solidFill>
              <a:schemeClr val="tx1"/>
            </a:solidFill>
            <a:prstDash val="solid"/>
            <a:round/>
            <a:headEnd type="none" w="sm" len="sm"/>
            <a:tailEnd type="none" w="sm" len="sm"/>
          </a:ln>
          <a:effectLst/>
        </p:spPr>
        <p:txBody>
          <a:bodyPr vert="horz" wrap="square" lIns="0" tIns="9144" rIns="0" bIns="9144"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4</a:t>
            </a:r>
          </a:p>
        </p:txBody>
      </p:sp>
      <p:sp>
        <p:nvSpPr>
          <p:cNvPr id="86" name="Oval 85"/>
          <p:cNvSpPr/>
          <p:nvPr/>
        </p:nvSpPr>
        <p:spPr bwMode="auto">
          <a:xfrm>
            <a:off x="6263274" y="3453686"/>
            <a:ext cx="321734" cy="299156"/>
          </a:xfrm>
          <a:prstGeom prst="ellipse">
            <a:avLst/>
          </a:prstGeom>
          <a:solidFill>
            <a:srgbClr val="FFFF00"/>
          </a:solidFill>
          <a:ln w="12700" cap="flat" cmpd="sng" algn="ctr">
            <a:solidFill>
              <a:schemeClr val="tx1"/>
            </a:solidFill>
            <a:prstDash val="solid"/>
            <a:round/>
            <a:headEnd type="none" w="sm" len="sm"/>
            <a:tailEnd type="none" w="sm" len="sm"/>
          </a:ln>
          <a:effectLst/>
        </p:spPr>
        <p:txBody>
          <a:bodyPr vert="horz" wrap="square" lIns="0" tIns="9144" rIns="0" bIns="9144"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5</a:t>
            </a:r>
          </a:p>
        </p:txBody>
      </p:sp>
      <p:cxnSp>
        <p:nvCxnSpPr>
          <p:cNvPr id="38" name="Shape 37"/>
          <p:cNvCxnSpPr/>
          <p:nvPr/>
        </p:nvCxnSpPr>
        <p:spPr bwMode="auto">
          <a:xfrm flipV="1">
            <a:off x="985279" y="3280698"/>
            <a:ext cx="6253721" cy="1291302"/>
          </a:xfrm>
          <a:prstGeom prst="bentConnector2">
            <a:avLst/>
          </a:prstGeom>
          <a:solidFill>
            <a:schemeClr val="accent1"/>
          </a:solidFill>
          <a:ln w="12700" cap="flat" cmpd="sng" algn="ctr">
            <a:solidFill>
              <a:schemeClr val="tx1"/>
            </a:solidFill>
            <a:prstDash val="solid"/>
            <a:round/>
            <a:headEnd type="none" w="sm" len="sm"/>
            <a:tailEnd type="arrow"/>
          </a:ln>
          <a:effectLst/>
        </p:spPr>
      </p:cxnSp>
      <p:cxnSp>
        <p:nvCxnSpPr>
          <p:cNvPr id="43" name="Elbow Connector 42"/>
          <p:cNvCxnSpPr/>
          <p:nvPr/>
        </p:nvCxnSpPr>
        <p:spPr bwMode="auto">
          <a:xfrm rot="16200000" flipV="1">
            <a:off x="370489" y="3875688"/>
            <a:ext cx="1252178" cy="140445"/>
          </a:xfrm>
          <a:prstGeom prst="bentConnector3">
            <a:avLst>
              <a:gd name="adj1" fmla="val 36"/>
            </a:avLst>
          </a:prstGeom>
          <a:solidFill>
            <a:schemeClr val="accent1"/>
          </a:solidFill>
          <a:ln w="12700" cap="flat" cmpd="sng" algn="ctr">
            <a:solidFill>
              <a:schemeClr val="tx1"/>
            </a:solidFill>
            <a:prstDash val="solid"/>
            <a:round/>
            <a:headEnd type="none" w="sm" len="sm"/>
            <a:tailEnd type="none" w="sm" len="sm"/>
          </a:ln>
          <a:effectLst/>
        </p:spPr>
      </p:cxnSp>
      <p:sp>
        <p:nvSpPr>
          <p:cNvPr id="48" name="Oval 47"/>
          <p:cNvSpPr/>
          <p:nvPr/>
        </p:nvSpPr>
        <p:spPr bwMode="auto">
          <a:xfrm>
            <a:off x="912496" y="4609179"/>
            <a:ext cx="321734" cy="299156"/>
          </a:xfrm>
          <a:prstGeom prst="ellipse">
            <a:avLst/>
          </a:prstGeom>
          <a:solidFill>
            <a:schemeClr val="accent5"/>
          </a:solidFill>
          <a:ln w="12700" cap="flat" cmpd="sng" algn="ctr">
            <a:solidFill>
              <a:schemeClr val="tx1"/>
            </a:solidFill>
            <a:prstDash val="solid"/>
            <a:round/>
            <a:headEnd type="none" w="sm" len="sm"/>
            <a:tailEnd type="none" w="sm" len="sm"/>
          </a:ln>
          <a:effectLst/>
        </p:spPr>
        <p:txBody>
          <a:bodyPr vert="horz" wrap="square" lIns="0" tIns="9144" rIns="0" bIns="9144"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3</a:t>
            </a:r>
          </a:p>
        </p:txBody>
      </p:sp>
      <p:sp>
        <p:nvSpPr>
          <p:cNvPr id="49" name="TextBox 48"/>
          <p:cNvSpPr txBox="1"/>
          <p:nvPr/>
        </p:nvSpPr>
        <p:spPr>
          <a:xfrm>
            <a:off x="4191000" y="4651984"/>
            <a:ext cx="3040816" cy="233910"/>
          </a:xfrm>
          <a:prstGeom prst="rect">
            <a:avLst/>
          </a:prstGeom>
          <a:solidFill>
            <a:schemeClr val="accent1">
              <a:lumMod val="40000"/>
              <a:lumOff val="60000"/>
            </a:schemeClr>
          </a:solidFill>
          <a:ln w="19050">
            <a:solidFill>
              <a:schemeClr val="tx1"/>
            </a:solidFill>
          </a:ln>
        </p:spPr>
        <p:txBody>
          <a:bodyPr wrap="square" lIns="0" tIns="9144" rIns="0" bIns="9144" rtlCol="0">
            <a:spAutoFit/>
          </a:bodyPr>
          <a:lstStyle/>
          <a:p>
            <a:pPr algn="ctr"/>
            <a:r>
              <a:rPr lang="en-US" sz="1400" dirty="0" smtClean="0"/>
              <a:t>Set dependency on </a:t>
            </a:r>
            <a:r>
              <a:rPr lang="en-US" sz="1400" dirty="0" err="1" smtClean="0"/>
              <a:t>Mapper</a:t>
            </a:r>
            <a:r>
              <a:rPr lang="en-US" sz="1400" dirty="0" smtClean="0"/>
              <a:t> Tasks</a:t>
            </a:r>
            <a:endParaRPr lang="en-US" sz="1400" dirty="0"/>
          </a:p>
        </p:txBody>
      </p:sp>
      <p:sp>
        <p:nvSpPr>
          <p:cNvPr id="45" name="Oval 44"/>
          <p:cNvSpPr/>
          <p:nvPr/>
        </p:nvSpPr>
        <p:spPr bwMode="auto">
          <a:xfrm>
            <a:off x="3340944" y="3717429"/>
            <a:ext cx="80683" cy="89647"/>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6" name="Oval 45"/>
          <p:cNvSpPr/>
          <p:nvPr/>
        </p:nvSpPr>
        <p:spPr bwMode="auto">
          <a:xfrm>
            <a:off x="3340944" y="3869829"/>
            <a:ext cx="80683" cy="89647"/>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7" name="Oval 46"/>
          <p:cNvSpPr/>
          <p:nvPr/>
        </p:nvSpPr>
        <p:spPr bwMode="auto">
          <a:xfrm>
            <a:off x="3340944" y="4022229"/>
            <a:ext cx="80683" cy="89647"/>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3" name="Oval 52"/>
          <p:cNvSpPr/>
          <p:nvPr/>
        </p:nvSpPr>
        <p:spPr bwMode="auto">
          <a:xfrm>
            <a:off x="5692392" y="3717429"/>
            <a:ext cx="80683" cy="89647"/>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5" name="Oval 54"/>
          <p:cNvSpPr/>
          <p:nvPr/>
        </p:nvSpPr>
        <p:spPr bwMode="auto">
          <a:xfrm>
            <a:off x="5692392" y="3869829"/>
            <a:ext cx="80683" cy="89647"/>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7" name="Oval 56"/>
          <p:cNvSpPr/>
          <p:nvPr/>
        </p:nvSpPr>
        <p:spPr bwMode="auto">
          <a:xfrm>
            <a:off x="5692392" y="4022229"/>
            <a:ext cx="80683" cy="89647"/>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0" name="Rounded Rectangle 39"/>
          <p:cNvSpPr/>
          <p:nvPr/>
        </p:nvSpPr>
        <p:spPr bwMode="auto">
          <a:xfrm>
            <a:off x="1924050" y="3714750"/>
            <a:ext cx="973795" cy="1266825"/>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 tIns="9144" rIns="9144" bIns="9144"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400" dirty="0" smtClean="0"/>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Arial" charset="0"/>
              </a:rPr>
              <a:t>Scheduler</a:t>
            </a:r>
            <a:endParaRPr kumimoji="0" lang="en-US" sz="2400" b="0" i="0" u="none" strike="noStrike" cap="none" normalizeH="0" baseline="0" dirty="0" smtClean="0">
              <a:ln>
                <a:noFill/>
              </a:ln>
              <a:effectLst/>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incoln_2012_v1">
  <a:themeElements>
    <a:clrScheme name="Custom 1">
      <a:dk1>
        <a:srgbClr val="000000"/>
      </a:dk1>
      <a:lt1>
        <a:srgbClr val="FFFFFF"/>
      </a:lt1>
      <a:dk2>
        <a:srgbClr val="000000"/>
      </a:dk2>
      <a:lt2>
        <a:srgbClr val="919191"/>
      </a:lt2>
      <a:accent1>
        <a:srgbClr val="618FFD"/>
      </a:accent1>
      <a:accent2>
        <a:srgbClr val="00AE00"/>
      </a:accent2>
      <a:accent3>
        <a:srgbClr val="FFFFFF"/>
      </a:accent3>
      <a:accent4>
        <a:srgbClr val="003767"/>
      </a:accent4>
      <a:accent5>
        <a:srgbClr val="D2DCF2"/>
      </a:accent5>
      <a:accent6>
        <a:srgbClr val="009D00"/>
      </a:accent6>
      <a:hlink>
        <a:srgbClr val="FC0128"/>
      </a:hlink>
      <a:folHlink>
        <a:srgbClr val="CECEC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2DCF2"/>
        </a:solidFill>
        <a:ln w="12700">
          <a:solidFill>
            <a:schemeClr val="tx1"/>
          </a:solidFill>
        </a:ln>
      </a:spPr>
      <a:bodyPr rtlCol="0" anchor="ctr"/>
      <a:lstStyle>
        <a:defPPr algn="ctr">
          <a:defRPr sz="1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sz="1400" b="1"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Lincoln_2012_v1</Template>
  <TotalTime>15205</TotalTime>
  <Words>2067</Words>
  <Application>Microsoft Office PowerPoint</Application>
  <PresentationFormat>On-screen Show (4:3)</PresentationFormat>
  <Paragraphs>352</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Lincoln_2012_v1</vt:lpstr>
      <vt:lpstr>Driving Big Data With Big Compute</vt:lpstr>
      <vt:lpstr>Outline</vt:lpstr>
      <vt:lpstr>The Big Four Cloud Ecosystems</vt:lpstr>
      <vt:lpstr>The Big Four Cloud Ecosystems</vt:lpstr>
      <vt:lpstr>The Big Four Cloud Ecosystems</vt:lpstr>
      <vt:lpstr>Big Compute + Big Data Stack</vt:lpstr>
      <vt:lpstr>Outline</vt:lpstr>
      <vt:lpstr>Hadoop Architecture Overview</vt:lpstr>
      <vt:lpstr>LLGrid_MapReduce Diagram</vt:lpstr>
      <vt:lpstr>LLGrid_MapReduce API</vt:lpstr>
      <vt:lpstr>Outline</vt:lpstr>
      <vt:lpstr>High Level Language: D4M</vt:lpstr>
      <vt:lpstr>Triple Store Representation: Graphs as Matrices</vt:lpstr>
      <vt:lpstr>Associative Arrays Concept</vt:lpstr>
      <vt:lpstr>Associative Arrays Implementation</vt:lpstr>
      <vt:lpstr>Outline</vt:lpstr>
      <vt:lpstr>Data Ingestion With LLGrid MapReduce</vt:lpstr>
      <vt:lpstr>Accumulo Ingestion Scalability Study LLGrid MapReduce With A Python Application</vt:lpstr>
      <vt:lpstr>Graph500 Benchmark</vt:lpstr>
      <vt:lpstr>Accumulo Data Ingestion Scalability pMATLAB Application Using D4M</vt:lpstr>
      <vt:lpstr>Ingestion Rate History</vt:lpstr>
      <vt:lpstr>Effect of Pre-Split</vt:lpstr>
      <vt:lpstr>Effect of Ingestion Block Size</vt:lpstr>
      <vt:lpstr>Accumulo Column Query Time  pMATLAB Application Using D4M</vt:lpstr>
      <vt:lpstr>Accumulo Row Query Time  pMATLAB Application Using D4M</vt:lpstr>
      <vt:lpstr>Scan Rate History  Accumulo DB With 1 Tablet Server</vt:lpstr>
      <vt:lpstr>Scan Rate History  Accumulo DB With 6 Tablet Server</vt:lpstr>
      <vt:lpstr>Summary</vt:lpstr>
    </vt:vector>
  </TitlesOfParts>
  <Company>MIT Lincoln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Driving Big Data With Big Compute</dc:title>
  <dc:creator>ch21778</dc:creator>
  <cp:lastModifiedBy>ch21778</cp:lastModifiedBy>
  <cp:revision>586</cp:revision>
  <dcterms:created xsi:type="dcterms:W3CDTF">2012-07-06T15:05:25Z</dcterms:created>
  <dcterms:modified xsi:type="dcterms:W3CDTF">2012-08-23T16:21:04Z</dcterms:modified>
</cp:coreProperties>
</file>