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8" r:id="rId9"/>
    <p:sldId id="263" r:id="rId10"/>
    <p:sldId id="265" r:id="rId11"/>
    <p:sldId id="267" r:id="rId12"/>
    <p:sldId id="268" r:id="rId13"/>
    <p:sldId id="269" r:id="rId14"/>
    <p:sldId id="270" r:id="rId15"/>
    <p:sldId id="272" r:id="rId16"/>
    <p:sldId id="273" r:id="rId17"/>
    <p:sldId id="277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walidnajjar:Dropbox:ACTIVITIES:FHAST:FHAST-5-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21704262462122212"/>
          <c:y val="4.7677436192896119E-2"/>
          <c:w val="0.75365551181102541"/>
          <c:h val="0.74376567512394443"/>
        </c:manualLayout>
      </c:layout>
      <c:lineChart>
        <c:grouping val="standard"/>
        <c:ser>
          <c:idx val="0"/>
          <c:order val="0"/>
          <c:tx>
            <c:strRef>
              <c:f>'Sheet 5 - Table 1'!$G$48</c:f>
              <c:strCache>
                <c:ptCount val="1"/>
                <c:pt idx="0">
                  <c:v>FHAST</c:v>
                </c:pt>
              </c:strCache>
            </c:strRef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cat>
            <c:numRef>
              <c:f>'Sheet 5 - Table 1'!$B$49:$B$51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2</c:v>
                </c:pt>
              </c:numCache>
            </c:numRef>
          </c:cat>
          <c:val>
            <c:numRef>
              <c:f>'Sheet 5 - Table 1'!$G$49:$G$51</c:f>
              <c:numCache>
                <c:formatCode>0.00</c:formatCode>
                <c:ptCount val="3"/>
                <c:pt idx="0">
                  <c:v>3.7524999999999977</c:v>
                </c:pt>
                <c:pt idx="1">
                  <c:v>3.8590909090909067</c:v>
                </c:pt>
                <c:pt idx="2">
                  <c:v>3.730909090909091</c:v>
                </c:pt>
              </c:numCache>
            </c:numRef>
          </c:val>
        </c:ser>
        <c:ser>
          <c:idx val="1"/>
          <c:order val="1"/>
          <c:tx>
            <c:strRef>
              <c:f>'Sheet 5 - Table 1'!$H$48</c:f>
              <c:strCache>
                <c:ptCount val="1"/>
                <c:pt idx="0">
                  <c:v>Bowtie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'Sheet 5 - Table 1'!$B$49:$B$51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2</c:v>
                </c:pt>
              </c:numCache>
            </c:numRef>
          </c:cat>
          <c:val>
            <c:numRef>
              <c:f>'Sheet 5 - Table 1'!$H$49:$H$51</c:f>
              <c:numCache>
                <c:formatCode>0.00</c:formatCode>
                <c:ptCount val="3"/>
                <c:pt idx="0">
                  <c:v>2.7862068965517239</c:v>
                </c:pt>
                <c:pt idx="1">
                  <c:v>2.8128078817733977</c:v>
                </c:pt>
                <c:pt idx="2">
                  <c:v>2.189461219656601</c:v>
                </c:pt>
              </c:numCache>
            </c:numRef>
          </c:val>
        </c:ser>
        <c:marker val="1"/>
        <c:axId val="93960448"/>
        <c:axId val="93974912"/>
      </c:lineChart>
      <c:catAx>
        <c:axId val="939604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0" i="0"/>
                </a:pPr>
                <a:r>
                  <a:rPr lang="en-US" sz="1600" b="0" i="0"/>
                  <a:t>Mismatch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3974912"/>
        <c:crosses val="autoZero"/>
        <c:auto val="1"/>
        <c:lblAlgn val="ctr"/>
        <c:lblOffset val="100"/>
      </c:catAx>
      <c:valAx>
        <c:axId val="939749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 b="0" i="0"/>
                </a:pPr>
                <a:r>
                  <a:rPr lang="en-US" sz="1600" b="0" i="0"/>
                  <a:t>Scaling Factor</a:t>
                </a:r>
              </a:p>
            </c:rich>
          </c:tx>
        </c:title>
        <c:numFmt formatCode="0.00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3960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4053280839895139"/>
          <c:y val="0.50424577136191262"/>
          <c:w val="0.34930631860298139"/>
          <c:h val="0.2172223781595780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61" name="Picture 41" descr="ppt_titlepage_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762000"/>
            <a:ext cx="8077200" cy="2133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124200"/>
            <a:ext cx="8077200" cy="2362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>
                <a:solidFill>
                  <a:srgbClr val="2D6C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019C3F5-1C41-4C06-972E-9261C642EFA7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4EA0B45-B32D-475B-ACD3-5CF611F18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19C3F5-1C41-4C06-972E-9261C642EFA7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A0B45-B32D-475B-ACD3-5CF611F18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19C3F5-1C41-4C06-972E-9261C642EFA7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A0B45-B32D-475B-ACD3-5CF611F18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19C3F5-1C41-4C06-972E-9261C642EFA7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A0B45-B32D-475B-ACD3-5CF611F18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19C3F5-1C41-4C06-972E-9261C642EFA7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A0B45-B32D-475B-ACD3-5CF611F18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19C3F5-1C41-4C06-972E-9261C642EFA7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A0B45-B32D-475B-ACD3-5CF611F18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19C3F5-1C41-4C06-972E-9261C642EFA7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A0B45-B32D-475B-ACD3-5CF611F18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19C3F5-1C41-4C06-972E-9261C642EFA7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A0B45-B32D-475B-ACD3-5CF611F18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19C3F5-1C41-4C06-972E-9261C642EFA7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A0B45-B32D-475B-ACD3-5CF611F18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19C3F5-1C41-4C06-972E-9261C642EFA7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A0B45-B32D-475B-ACD3-5CF611F18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19C3F5-1C41-4C06-972E-9261C642EFA7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A0B45-B32D-475B-ACD3-5CF611F18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36" name="Picture 40" descr="ppt_generic_backgrpu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F019C3F5-1C41-4C06-972E-9261C642EFA7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4EA0B45-B32D-475B-ACD3-5CF611F18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Blip>
          <a:blip r:embed="rId14"/>
        </a:buBlip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Blip>
          <a:blip r:embed="rId15"/>
        </a:buBlip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Blip>
          <a:blip r:embed="rId16"/>
        </a:buBlip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Multithreaded FPGA Acceleration of DNA Sequence Mapping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315200" cy="1752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Edward Fernandez, Walid Najjar, Stefano </a:t>
            </a:r>
            <a:r>
              <a:rPr lang="en-US" sz="1800" dirty="0" err="1" smtClean="0"/>
              <a:t>Lonardi</a:t>
            </a:r>
            <a:r>
              <a:rPr lang="en-US" sz="1800" dirty="0" smtClean="0"/>
              <a:t>, Jason Villarreal</a:t>
            </a:r>
          </a:p>
          <a:p>
            <a:endParaRPr lang="en-US" sz="1800" dirty="0" smtClean="0"/>
          </a:p>
          <a:p>
            <a:r>
              <a:rPr lang="en-US" sz="1900" dirty="0" smtClean="0"/>
              <a:t>UC Riverside, Department of Computer Science and Engineering</a:t>
            </a:r>
          </a:p>
          <a:p>
            <a:r>
              <a:rPr lang="en-US" sz="1900" dirty="0" smtClean="0"/>
              <a:t>Jacquard Computing</a:t>
            </a:r>
            <a:endParaRPr lang="en-US" sz="1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2402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Approximate String Matching Architecture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832557"/>
            <a:ext cx="1143000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Pattern </a:t>
            </a:r>
          </a:p>
          <a:p>
            <a:pPr algn="ctr"/>
            <a:r>
              <a:rPr lang="en-US" sz="1600" dirty="0" smtClean="0"/>
              <a:t>source</a:t>
            </a:r>
          </a:p>
          <a:p>
            <a:pPr algn="ctr"/>
            <a:r>
              <a:rPr lang="en-US" sz="1600" dirty="0" smtClean="0"/>
              <a:t> (External)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3408402"/>
            <a:ext cx="1143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Engine 0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2057400" y="2756357"/>
            <a:ext cx="838200" cy="9568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95600" y="3015436"/>
            <a:ext cx="1752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95600" y="2753381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pattern</a:t>
            </a:r>
            <a:endParaRPr lang="en-US" sz="1400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486400" y="3015436"/>
            <a:ext cx="5334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95800" y="3408402"/>
            <a:ext cx="1143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Engine 1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4648200" y="2756357"/>
            <a:ext cx="838200" cy="9568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989320" y="2832557"/>
            <a:ext cx="3810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….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00800" y="3408402"/>
            <a:ext cx="1143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Engine n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6553200" y="2756357"/>
            <a:ext cx="838200" cy="9568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324600" y="3015436"/>
            <a:ext cx="228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524000" y="3061157"/>
            <a:ext cx="5334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524000" y="3440569"/>
            <a:ext cx="5334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57400" y="1960602"/>
            <a:ext cx="5334000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C-Table (External)</a:t>
            </a:r>
            <a:endParaRPr lang="en-US" sz="1600" dirty="0"/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2439194" y="2526962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V="1">
            <a:off x="2058194" y="2526962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5028406" y="2526963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V="1">
            <a:off x="4647406" y="2526963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6933406" y="2526962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V="1">
            <a:off x="6552406" y="2526962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2256214" y="3941008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6704806" y="3941008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495800" y="4500027"/>
            <a:ext cx="1143000" cy="5847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Locate</a:t>
            </a:r>
          </a:p>
          <a:p>
            <a:pPr algn="ctr"/>
            <a:r>
              <a:rPr lang="en-US" sz="1600" dirty="0" smtClean="0"/>
              <a:t>Block</a:t>
            </a:r>
            <a:endParaRPr lang="en-US" sz="1600" dirty="0"/>
          </a:p>
        </p:txBody>
      </p:sp>
      <p:cxnSp>
        <p:nvCxnSpPr>
          <p:cNvPr id="28" name="Straight Arrow Connector 27"/>
          <p:cNvCxnSpPr>
            <a:stCxn id="11" idx="2"/>
            <a:endCxn id="27" idx="0"/>
          </p:cNvCxnSpPr>
          <p:nvPr/>
        </p:nvCxnSpPr>
        <p:spPr>
          <a:xfrm>
            <a:off x="5067300" y="3713202"/>
            <a:ext cx="0" cy="7868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410200" y="4170402"/>
            <a:ext cx="1524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501721" y="4170402"/>
            <a:ext cx="2209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5257800" y="4322802"/>
            <a:ext cx="304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4572794" y="4322008"/>
            <a:ext cx="304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09600" y="517267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 miss on Engine </a:t>
            </a:r>
            <a:r>
              <a:rPr lang="en-US" b="1" i="1" dirty="0" smtClean="0"/>
              <a:t>n</a:t>
            </a:r>
            <a:r>
              <a:rPr lang="en-US" b="1" dirty="0" smtClean="0"/>
              <a:t> creates three new threads and passed to Engine </a:t>
            </a:r>
            <a:r>
              <a:rPr lang="en-US" b="1" i="1" dirty="0" smtClean="0"/>
              <a:t>n+1</a:t>
            </a:r>
            <a:endParaRPr lang="en-US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609600" y="5574268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Each new thread on the succeeding thread replaces the failing base pair with the other three base pairs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00400" y="3124200"/>
            <a:ext cx="21336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71800" y="1447800"/>
            <a:ext cx="25146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3135868"/>
            <a:ext cx="1709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Coprocessor call</a:t>
            </a:r>
          </a:p>
          <a:p>
            <a:pPr algn="ctr"/>
            <a:r>
              <a:rPr lang="en-US" dirty="0" smtClean="0"/>
              <a:t>(Hardware)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2362200"/>
            <a:ext cx="1575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Setup registers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2057400"/>
            <a:ext cx="1801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Setup input table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1752600"/>
            <a:ext cx="1836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Allocate memory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2678668"/>
            <a:ext cx="1947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Setup output table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00400" y="3810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Report output table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0" y="2971800"/>
            <a:ext cx="13716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C-Table/Suffix Array (External)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5715000" y="2971800"/>
            <a:ext cx="13716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334000" y="3276600"/>
            <a:ext cx="381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5334000" y="3656012"/>
            <a:ext cx="381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52600" y="2971800"/>
            <a:ext cx="1143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Pattern </a:t>
            </a:r>
          </a:p>
          <a:p>
            <a:pPr algn="ctr"/>
            <a:r>
              <a:rPr lang="en-US" sz="1600" dirty="0" smtClean="0"/>
              <a:t>source</a:t>
            </a:r>
          </a:p>
          <a:p>
            <a:pPr algn="ctr"/>
            <a:r>
              <a:rPr lang="en-US" sz="1600" dirty="0" smtClean="0"/>
              <a:t> (External)</a:t>
            </a:r>
            <a:endParaRPr lang="en-US" sz="16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819400" y="3429000"/>
            <a:ext cx="381000" cy="879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828800" y="2971800"/>
            <a:ext cx="9906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34062" y="1447800"/>
            <a:ext cx="1166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(Software)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1000" y="54864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Software: </a:t>
            </a:r>
            <a:r>
              <a:rPr lang="en-US" dirty="0"/>
              <a:t>P</a:t>
            </a:r>
            <a:r>
              <a:rPr lang="en-US" dirty="0" smtClean="0"/>
              <a:t>erforms memory allocation for reading the C tables, the suffix arrays, 	the reads and writing the results to external memory.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81000" y="6068199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Hardware: </a:t>
            </a:r>
            <a:r>
              <a:rPr lang="en-US" dirty="0" smtClean="0"/>
              <a:t>Executes the search algorithm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81000" y="42672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Convey HC-1 hybrid core:</a:t>
            </a:r>
            <a:r>
              <a:rPr lang="en-US" dirty="0" smtClean="0"/>
              <a:t> </a:t>
            </a:r>
          </a:p>
          <a:p>
            <a:r>
              <a:rPr lang="en-US" dirty="0"/>
              <a:t>	</a:t>
            </a:r>
            <a:r>
              <a:rPr lang="en-US" dirty="0" smtClean="0"/>
              <a:t>Dual core Intel Xeon processor 2.13 GHz </a:t>
            </a:r>
          </a:p>
          <a:p>
            <a:r>
              <a:rPr lang="en-US" dirty="0" smtClean="0"/>
              <a:t>	Four Xilinx </a:t>
            </a:r>
            <a:r>
              <a:rPr lang="en-US" dirty="0" err="1" smtClean="0"/>
              <a:t>Virtex</a:t>
            </a:r>
            <a:r>
              <a:rPr lang="en-US" dirty="0" smtClean="0"/>
              <a:t> 5 FPGAs as coprocessor with eight memory controller 	supporting peak bandwidth of 80 GB/s at 150 </a:t>
            </a:r>
            <a:r>
              <a:rPr lang="en-US" dirty="0" err="1" smtClean="0"/>
              <a:t>MHz.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 million unique reads with 101 base pairs on Chromosome 14 of the human genome (length of 107 million base pairs) </a:t>
            </a:r>
          </a:p>
          <a:p>
            <a:r>
              <a:rPr lang="en-US" dirty="0" smtClean="0"/>
              <a:t>Bowtie is executed in the two following setup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409956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Processor</a:t>
                      </a:r>
                      <a:r>
                        <a:rPr lang="en-US" baseline="0" dirty="0" smtClean="0"/>
                        <a:t>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Xeon</a:t>
                      </a:r>
                      <a:r>
                        <a:rPr lang="en-US" baseline="0" dirty="0" smtClean="0"/>
                        <a:t> L540B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Xeon E5520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of cores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dual cores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quad cores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Memory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192 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 GB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Cache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r>
                        <a:rPr lang="en-US" baseline="0" dirty="0" smtClean="0"/>
                        <a:t> 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MB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2.13 GHz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2.27 GHz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Time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Longer execution time of Bowtie running in both CPUs compared to FHAST</a:t>
            </a:r>
          </a:p>
          <a:p>
            <a:r>
              <a:rPr lang="en-US" dirty="0" smtClean="0"/>
              <a:t>Simultaneous searching of the reads in three engines of FHAST results to no significant difference in execution time for difference mismatches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44958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Mismatch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FHAST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Bowtie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55.43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71.17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73.25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5410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3698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Up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/>
          <a:lstStyle/>
          <a:p>
            <a:r>
              <a:rPr lang="en-US" dirty="0" smtClean="0"/>
              <a:t>Highest speed up (70x) is achieved in detecting two mismatches where execution time of Bowtie is longest</a:t>
            </a:r>
          </a:p>
        </p:txBody>
      </p:sp>
      <p:pic>
        <p:nvPicPr>
          <p:cNvPr id="4" name="Picture 3" descr="speedup_fhast_vs_bowtie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743200"/>
            <a:ext cx="4495800" cy="403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demonstrated a multithreaded approach using FPGAs to accelerate execution of DNA sequence matching</a:t>
            </a:r>
          </a:p>
          <a:p>
            <a:r>
              <a:rPr lang="en-US" dirty="0" smtClean="0"/>
              <a:t>We compared FHAST execution time to Bowtie which is a widely used tool for sequencing reads and showed an actual performance improvement up to 70x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Improvement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rot="5400000">
            <a:off x="4420394" y="2894806"/>
            <a:ext cx="121761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rapezoid 4"/>
          <p:cNvSpPr/>
          <p:nvPr/>
        </p:nvSpPr>
        <p:spPr>
          <a:xfrm rot="10800000">
            <a:off x="2743198" y="3505199"/>
            <a:ext cx="3048000" cy="304800"/>
          </a:xfrm>
          <a:prstGeom prst="trapezoi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rot="16200000" flipH="1">
            <a:off x="4533106" y="3923506"/>
            <a:ext cx="228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3696096" y="3924696"/>
            <a:ext cx="227806" cy="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6" idx="2"/>
          </p:cNvCxnSpPr>
          <p:nvPr/>
        </p:nvCxnSpPr>
        <p:spPr>
          <a:xfrm rot="16200000" flipH="1">
            <a:off x="3238501" y="3009898"/>
            <a:ext cx="990599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2438400" y="2742404"/>
            <a:ext cx="1523205" cy="79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6200000">
            <a:off x="2614996" y="2871400"/>
            <a:ext cx="990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New read</a:t>
            </a:r>
            <a:endParaRPr lang="en-US" sz="1200" b="1" dirty="0"/>
          </a:p>
        </p:txBody>
      </p:sp>
      <p:sp>
        <p:nvSpPr>
          <p:cNvPr id="11" name="Rectangle 10"/>
          <p:cNvSpPr/>
          <p:nvPr/>
        </p:nvSpPr>
        <p:spPr>
          <a:xfrm rot="16200000">
            <a:off x="3238501" y="1409697"/>
            <a:ext cx="152399" cy="9906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667000" y="1600200"/>
            <a:ext cx="3276600" cy="270944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657600" y="4385846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Update block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429000" y="39624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read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4319200" y="2795201"/>
            <a:ext cx="1143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Old read</a:t>
            </a:r>
            <a:endParaRPr lang="en-US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429000" y="2268379"/>
            <a:ext cx="609600" cy="24622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RAM</a:t>
            </a:r>
            <a:endParaRPr lang="en-US" sz="1000" b="1" dirty="0">
              <a:solidFill>
                <a:srgbClr val="FF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3505200" y="1905000"/>
            <a:ext cx="152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3592591" y="2122408"/>
            <a:ext cx="282416" cy="1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4953000" y="2894012"/>
            <a:ext cx="121761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6200000">
            <a:off x="4852600" y="2795202"/>
            <a:ext cx="1143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Old pointer</a:t>
            </a:r>
            <a:endParaRPr lang="en-US" sz="1200" b="1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2995999" y="2795202"/>
            <a:ext cx="1143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New pointer</a:t>
            </a:r>
            <a:endParaRPr lang="en-US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343400" y="3962401"/>
            <a:ext cx="8382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pointer</a:t>
            </a:r>
            <a:endParaRPr lang="en-US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" y="4724400"/>
            <a:ext cx="792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memory address are pre-calculated and stored on a RAM for all character combinations up to a specific length such that each combination of characters represent a range. </a:t>
            </a:r>
          </a:p>
          <a:p>
            <a:r>
              <a:rPr lang="en-US" dirty="0" smtClean="0"/>
              <a:t>Instead of initializing the address to the first and last rows of the C-table, we initialize the top and bottom pointers to the pre-calculated values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Replace Block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9600" y="4840069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Replace: 	</a:t>
            </a:r>
            <a:r>
              <a:rPr lang="en-US" dirty="0" smtClean="0"/>
              <a:t>The </a:t>
            </a:r>
            <a:r>
              <a:rPr lang="en-US" i="1" dirty="0" smtClean="0"/>
              <a:t>replace </a:t>
            </a:r>
            <a:r>
              <a:rPr lang="en-US" dirty="0" smtClean="0"/>
              <a:t>block creates three copies of the failing read and replaces 	the failing character with the other base pairs.</a:t>
            </a:r>
          </a:p>
          <a:p>
            <a:r>
              <a:rPr lang="en-US" dirty="0"/>
              <a:t>	</a:t>
            </a:r>
            <a:r>
              <a:rPr lang="en-US" dirty="0" smtClean="0"/>
              <a:t>The </a:t>
            </a:r>
            <a:r>
              <a:rPr lang="en-US" i="1" dirty="0" smtClean="0"/>
              <a:t>update</a:t>
            </a:r>
            <a:r>
              <a:rPr lang="en-US" dirty="0" smtClean="0"/>
              <a:t> block of Engine 1 accepts reads from </a:t>
            </a:r>
            <a:r>
              <a:rPr lang="en-US" i="1" dirty="0" smtClean="0"/>
              <a:t>replace</a:t>
            </a:r>
            <a:r>
              <a:rPr lang="en-US" dirty="0" smtClean="0"/>
              <a:t> block instead of</a:t>
            </a:r>
          </a:p>
          <a:p>
            <a:r>
              <a:rPr lang="en-US" dirty="0"/>
              <a:t>	</a:t>
            </a:r>
            <a:r>
              <a:rPr lang="en-US" dirty="0" smtClean="0"/>
              <a:t>the </a:t>
            </a:r>
            <a:r>
              <a:rPr lang="en-US" i="1" dirty="0" smtClean="0"/>
              <a:t>fetch</a:t>
            </a:r>
            <a:r>
              <a:rPr lang="en-US" dirty="0" smtClean="0"/>
              <a:t> block. </a:t>
            </a:r>
            <a:endParaRPr lang="en-US" dirty="0"/>
          </a:p>
        </p:txBody>
      </p:sp>
      <p:pic>
        <p:nvPicPr>
          <p:cNvPr id="21" name="Picture 20" descr="heuristic_exampl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52600"/>
            <a:ext cx="457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rapezoid 21"/>
          <p:cNvSpPr/>
          <p:nvPr/>
        </p:nvSpPr>
        <p:spPr>
          <a:xfrm rot="10800000">
            <a:off x="5257798" y="3505199"/>
            <a:ext cx="3048000" cy="304800"/>
          </a:xfrm>
          <a:prstGeom prst="trapezoi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6667501" y="2719001"/>
            <a:ext cx="1295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Read in Engine N</a:t>
            </a:r>
            <a:endParaRPr lang="en-US" sz="1200" b="1" dirty="0"/>
          </a:p>
        </p:txBody>
      </p:sp>
      <p:cxnSp>
        <p:nvCxnSpPr>
          <p:cNvPr id="24" name="Straight Arrow Connector 23"/>
          <p:cNvCxnSpPr/>
          <p:nvPr/>
        </p:nvCxnSpPr>
        <p:spPr>
          <a:xfrm rot="16200000" flipH="1">
            <a:off x="6210696" y="3924696"/>
            <a:ext cx="227806" cy="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7048104" y="3923904"/>
            <a:ext cx="228600" cy="7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6200000">
            <a:off x="4824800" y="26428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Read in Engine N-1</a:t>
            </a:r>
            <a:endParaRPr lang="en-US" sz="1200" b="1" dirty="0"/>
          </a:p>
        </p:txBody>
      </p:sp>
      <p:sp>
        <p:nvSpPr>
          <p:cNvPr id="27" name="Rectangle 26"/>
          <p:cNvSpPr/>
          <p:nvPr/>
        </p:nvSpPr>
        <p:spPr>
          <a:xfrm>
            <a:off x="5181600" y="1447800"/>
            <a:ext cx="3276600" cy="28956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172200" y="44196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Update block</a:t>
            </a:r>
            <a:endParaRPr lang="en-US" sz="1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334000" y="1600200"/>
            <a:ext cx="1600200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Replace </a:t>
            </a:r>
          </a:p>
          <a:p>
            <a:pPr algn="ctr"/>
            <a:r>
              <a:rPr lang="en-US" sz="1400" b="1" dirty="0" smtClean="0"/>
              <a:t>block</a:t>
            </a:r>
            <a:endParaRPr lang="en-US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019800" y="39624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read</a:t>
            </a:r>
            <a:endParaRPr lang="en-US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858000" y="3962401"/>
            <a:ext cx="9144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pointer</a:t>
            </a:r>
            <a:endParaRPr lang="en-US" sz="1400" b="1" dirty="0"/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5029199" y="2818604"/>
            <a:ext cx="1370805" cy="79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16200000">
            <a:off x="5522267" y="2626667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Pointer of Read in Engine N-1 </a:t>
            </a:r>
            <a:endParaRPr lang="en-US" sz="1200" b="1" dirty="0"/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5742803" y="2818604"/>
            <a:ext cx="1370805" cy="79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6830994" y="2894806"/>
            <a:ext cx="121761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6200000">
            <a:off x="7102645" y="2473870"/>
            <a:ext cx="1599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Pointer of Read in Engine N</a:t>
            </a:r>
            <a:endParaRPr lang="en-US" sz="1200" b="1" dirty="0"/>
          </a:p>
        </p:txBody>
      </p:sp>
      <p:cxnSp>
        <p:nvCxnSpPr>
          <p:cNvPr id="37" name="Straight Arrow Connector 36"/>
          <p:cNvCxnSpPr/>
          <p:nvPr/>
        </p:nvCxnSpPr>
        <p:spPr>
          <a:xfrm rot="5400000">
            <a:off x="7467600" y="2894012"/>
            <a:ext cx="121761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Multithreaded architectures masks long memory latencies by context switching threads.</a:t>
            </a:r>
          </a:p>
          <a:p>
            <a:r>
              <a:rPr lang="en-US" dirty="0" smtClean="0"/>
              <a:t>FPGA provides a platform for hardware acceleration of multithreaded architectures targeting a specific application</a:t>
            </a:r>
          </a:p>
          <a:p>
            <a:r>
              <a:rPr lang="en-US" dirty="0" smtClean="0"/>
              <a:t>Our target application for this research is DNA sequence matching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Factor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Scaling factor defined as execution time on a single device divided by the number of devices</a:t>
            </a:r>
          </a:p>
          <a:p>
            <a:r>
              <a:rPr lang="en-US" dirty="0" smtClean="0"/>
              <a:t>Results show that FHAST scales better if more FPGAs are used for searching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2362200" y="3429000"/>
          <a:ext cx="4191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FHAST (</a:t>
            </a:r>
            <a:r>
              <a:rPr lang="en-US" i="1" dirty="0" smtClean="0"/>
              <a:t>FPGA Hardware Accelerated Sequencing Tool</a:t>
            </a:r>
            <a:r>
              <a:rPr lang="en-US" dirty="0" smtClean="0"/>
              <a:t>) implements a heuristic based on the FM-Index string matching algorithm</a:t>
            </a:r>
          </a:p>
          <a:p>
            <a:endParaRPr lang="en-US" dirty="0" smtClean="0"/>
          </a:p>
          <a:p>
            <a:r>
              <a:rPr lang="en-US" dirty="0" smtClean="0"/>
              <a:t>FHAST is implemented on Convey Computer HC-1 which can be used as a drop-in replacement for the Bowtie sequencing tool</a:t>
            </a:r>
          </a:p>
          <a:p>
            <a:endParaRPr lang="en-US" dirty="0" smtClean="0"/>
          </a:p>
          <a:p>
            <a:r>
              <a:rPr lang="en-US" dirty="0" smtClean="0"/>
              <a:t>Speed up of FHAST compared to Bowtie ranges from 7x to 70x dependent on allowed number of mismatches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FM-Index String Matching Algorithm</a:t>
            </a:r>
          </a:p>
          <a:p>
            <a:r>
              <a:rPr lang="en-US" dirty="0" smtClean="0"/>
              <a:t>Hardware Architecture</a:t>
            </a:r>
          </a:p>
          <a:p>
            <a:pPr lvl="1"/>
            <a:r>
              <a:rPr lang="en-US" dirty="0" smtClean="0"/>
              <a:t>Exact String Matching Architecture</a:t>
            </a:r>
          </a:p>
          <a:p>
            <a:pPr lvl="1"/>
            <a:r>
              <a:rPr lang="en-US" dirty="0" smtClean="0"/>
              <a:t>Approximate String Matching Architecture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Results Evaluation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FM-Index String Matching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FM-index operates on the Burrows-Wheeler Transform of the text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i="1" dirty="0" smtClean="0"/>
              <a:t>top </a:t>
            </a:r>
            <a:r>
              <a:rPr lang="en-US" dirty="0" smtClean="0"/>
              <a:t>and </a:t>
            </a:r>
            <a:r>
              <a:rPr lang="en-US" i="1" dirty="0" smtClean="0"/>
              <a:t>bottom </a:t>
            </a:r>
            <a:r>
              <a:rPr lang="en-US" dirty="0" smtClean="0"/>
              <a:t>pointers of the FM-index indicate a matching pattern on the text for every character of the pattern processed</a:t>
            </a:r>
          </a:p>
          <a:p>
            <a:pPr lvl="1"/>
            <a:r>
              <a:rPr lang="en-US" dirty="0" smtClean="0"/>
              <a:t>Top &gt;= Bottom: pattern does not exist</a:t>
            </a:r>
          </a:p>
          <a:p>
            <a:pPr lvl="1"/>
            <a:r>
              <a:rPr lang="en-US" dirty="0" smtClean="0"/>
              <a:t>Top &lt; Bottom: pattern exists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FM-Index String Matching Algorithm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1981200"/>
            <a:ext cx="457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en-US" dirty="0" smtClean="0"/>
          </a:p>
          <a:p>
            <a:r>
              <a:rPr lang="en-US" dirty="0"/>
              <a:t>T</a:t>
            </a:r>
            <a:endParaRPr lang="en-US" dirty="0" smtClean="0"/>
          </a:p>
          <a:p>
            <a:r>
              <a:rPr lang="en-US" dirty="0"/>
              <a:t>T</a:t>
            </a:r>
            <a:endParaRPr lang="en-US" dirty="0" smtClean="0"/>
          </a:p>
          <a:p>
            <a:r>
              <a:rPr lang="en-US" dirty="0"/>
              <a:t>T</a:t>
            </a:r>
            <a:endParaRPr lang="en-US" dirty="0" smtClean="0"/>
          </a:p>
          <a:p>
            <a:r>
              <a:rPr lang="en-US" dirty="0"/>
              <a:t>A</a:t>
            </a:r>
            <a:endParaRPr lang="en-US" dirty="0" smtClean="0"/>
          </a:p>
          <a:p>
            <a:r>
              <a:rPr lang="en-US" dirty="0"/>
              <a:t>C</a:t>
            </a:r>
            <a:endParaRPr lang="en-US" dirty="0" smtClean="0"/>
          </a:p>
          <a:p>
            <a:r>
              <a:rPr lang="en-US" dirty="0"/>
              <a:t>A</a:t>
            </a:r>
            <a:endParaRPr lang="en-US" dirty="0" smtClean="0"/>
          </a:p>
          <a:p>
            <a:r>
              <a:rPr lang="en-US" dirty="0"/>
              <a:t>G</a:t>
            </a:r>
            <a:endParaRPr lang="en-US" dirty="0" smtClean="0"/>
          </a:p>
          <a:p>
            <a:r>
              <a:rPr lang="en-US" dirty="0" smtClean="0"/>
              <a:t>$</a:t>
            </a:r>
          </a:p>
          <a:p>
            <a:r>
              <a:rPr lang="en-US" dirty="0" smtClean="0"/>
              <a:t>A</a:t>
            </a:r>
          </a:p>
          <a:p>
            <a:r>
              <a:rPr lang="en-US" dirty="0"/>
              <a:t>G</a:t>
            </a:r>
            <a:endParaRPr lang="en-US" dirty="0" smtClean="0"/>
          </a:p>
          <a:p>
            <a:r>
              <a:rPr lang="en-US" dirty="0"/>
              <a:t>C</a:t>
            </a:r>
            <a:endParaRPr lang="en-US" dirty="0" smtClean="0"/>
          </a:p>
          <a:p>
            <a:r>
              <a:rPr lang="en-US" dirty="0"/>
              <a:t>G</a:t>
            </a:r>
            <a:endParaRPr lang="en-US" dirty="0" smtClean="0"/>
          </a:p>
          <a:p>
            <a:r>
              <a:rPr lang="en-US" dirty="0"/>
              <a:t>T</a:t>
            </a:r>
            <a:endParaRPr lang="en-US" dirty="0" smtClean="0"/>
          </a:p>
          <a:p>
            <a:r>
              <a:rPr lang="en-US" dirty="0"/>
              <a:t>A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286000" y="1981200"/>
            <a:ext cx="457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  <a:endParaRPr lang="en-US" dirty="0" smtClean="0"/>
          </a:p>
          <a:p>
            <a:r>
              <a:rPr lang="en-US" dirty="0"/>
              <a:t>1</a:t>
            </a:r>
            <a:endParaRPr lang="en-US" dirty="0" smtClean="0"/>
          </a:p>
          <a:p>
            <a:r>
              <a:rPr lang="en-US" dirty="0"/>
              <a:t>2</a:t>
            </a:r>
            <a:endParaRPr lang="en-US" dirty="0" smtClean="0"/>
          </a:p>
          <a:p>
            <a:r>
              <a:rPr lang="en-US" dirty="0"/>
              <a:t>3</a:t>
            </a:r>
            <a:endParaRPr lang="en-US" dirty="0" smtClean="0"/>
          </a:p>
          <a:p>
            <a:r>
              <a:rPr lang="en-US" dirty="0"/>
              <a:t>4</a:t>
            </a:r>
            <a:endParaRPr lang="en-US" dirty="0" smtClean="0"/>
          </a:p>
          <a:p>
            <a:r>
              <a:rPr lang="en-US" dirty="0"/>
              <a:t>5</a:t>
            </a:r>
            <a:endParaRPr lang="en-US" dirty="0" smtClean="0"/>
          </a:p>
          <a:p>
            <a:r>
              <a:rPr lang="en-US" dirty="0"/>
              <a:t>6</a:t>
            </a:r>
            <a:endParaRPr lang="en-US" dirty="0" smtClean="0"/>
          </a:p>
          <a:p>
            <a:r>
              <a:rPr lang="en-US" dirty="0"/>
              <a:t>7</a:t>
            </a:r>
            <a:endParaRPr lang="en-US" dirty="0" smtClean="0"/>
          </a:p>
          <a:p>
            <a:r>
              <a:rPr lang="en-US" dirty="0"/>
              <a:t>8</a:t>
            </a:r>
            <a:endParaRPr lang="en-US" dirty="0" smtClean="0"/>
          </a:p>
          <a:p>
            <a:r>
              <a:rPr lang="en-US" dirty="0"/>
              <a:t>9</a:t>
            </a:r>
            <a:endParaRPr lang="en-US" dirty="0" smtClean="0"/>
          </a:p>
          <a:p>
            <a:r>
              <a:rPr lang="en-US" dirty="0" smtClean="0"/>
              <a:t>10</a:t>
            </a:r>
          </a:p>
          <a:p>
            <a:r>
              <a:rPr lang="en-US" dirty="0" smtClean="0"/>
              <a:t>11</a:t>
            </a:r>
          </a:p>
          <a:p>
            <a:r>
              <a:rPr lang="en-US" dirty="0" smtClean="0"/>
              <a:t>12</a:t>
            </a:r>
          </a:p>
          <a:p>
            <a:r>
              <a:rPr lang="en-US" dirty="0" smtClean="0"/>
              <a:t>13</a:t>
            </a:r>
          </a:p>
          <a:p>
            <a:r>
              <a:rPr lang="en-US" dirty="0" smtClean="0"/>
              <a:t>14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688068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Search pattern: </a:t>
            </a:r>
            <a:r>
              <a:rPr lang="en-US" sz="2000" b="1" dirty="0" smtClean="0">
                <a:solidFill>
                  <a:srgbClr val="C00000"/>
                </a:solidFill>
              </a:rPr>
              <a:t>T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A G </a:t>
            </a:r>
            <a:r>
              <a:rPr lang="en-US" sz="2000" dirty="0" err="1" smtClean="0"/>
              <a:t>G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13716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Text: GCTAATTAGGTACC$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1688068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Search pattern: C </a:t>
            </a:r>
            <a:r>
              <a:rPr lang="en-US" sz="2000" dirty="0" err="1" smtClean="0"/>
              <a:t>C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G</a:t>
            </a:r>
            <a:r>
              <a:rPr lang="en-US" sz="2000" dirty="0" smtClean="0"/>
              <a:t> A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162800" y="1992868"/>
            <a:ext cx="381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en-US" dirty="0" smtClean="0"/>
          </a:p>
          <a:p>
            <a:r>
              <a:rPr lang="en-US" dirty="0"/>
              <a:t>T</a:t>
            </a:r>
            <a:endParaRPr lang="en-US" dirty="0" smtClean="0"/>
          </a:p>
          <a:p>
            <a:r>
              <a:rPr lang="en-US" dirty="0"/>
              <a:t>T</a:t>
            </a:r>
            <a:endParaRPr lang="en-US" dirty="0" smtClean="0"/>
          </a:p>
          <a:p>
            <a:r>
              <a:rPr lang="en-US" dirty="0"/>
              <a:t>T</a:t>
            </a:r>
            <a:endParaRPr lang="en-US" dirty="0" smtClean="0"/>
          </a:p>
          <a:p>
            <a:r>
              <a:rPr lang="en-US" dirty="0"/>
              <a:t>A</a:t>
            </a:r>
            <a:endParaRPr lang="en-US" dirty="0" smtClean="0"/>
          </a:p>
          <a:p>
            <a:r>
              <a:rPr lang="en-US" dirty="0"/>
              <a:t>C</a:t>
            </a:r>
            <a:endParaRPr lang="en-US" dirty="0" smtClean="0"/>
          </a:p>
          <a:p>
            <a:r>
              <a:rPr lang="en-US" dirty="0"/>
              <a:t>A</a:t>
            </a:r>
            <a:endParaRPr lang="en-US" dirty="0" smtClean="0"/>
          </a:p>
          <a:p>
            <a:r>
              <a:rPr lang="en-US" dirty="0"/>
              <a:t>G</a:t>
            </a:r>
            <a:endParaRPr lang="en-US" dirty="0" smtClean="0"/>
          </a:p>
          <a:p>
            <a:r>
              <a:rPr lang="en-US" dirty="0" smtClean="0"/>
              <a:t>$</a:t>
            </a:r>
          </a:p>
          <a:p>
            <a:r>
              <a:rPr lang="en-US" dirty="0" smtClean="0"/>
              <a:t>A</a:t>
            </a:r>
          </a:p>
          <a:p>
            <a:r>
              <a:rPr lang="en-US" dirty="0"/>
              <a:t>G</a:t>
            </a:r>
            <a:endParaRPr lang="en-US" dirty="0" smtClean="0"/>
          </a:p>
          <a:p>
            <a:r>
              <a:rPr lang="en-US" dirty="0"/>
              <a:t>C</a:t>
            </a:r>
            <a:endParaRPr lang="en-US" dirty="0" smtClean="0"/>
          </a:p>
          <a:p>
            <a:r>
              <a:rPr lang="en-US" dirty="0"/>
              <a:t>G</a:t>
            </a:r>
            <a:endParaRPr lang="en-US" dirty="0" smtClean="0"/>
          </a:p>
          <a:p>
            <a:r>
              <a:rPr lang="en-US" dirty="0"/>
              <a:t>T</a:t>
            </a:r>
            <a:endParaRPr lang="en-US" dirty="0" smtClean="0"/>
          </a:p>
          <a:p>
            <a:r>
              <a:rPr lang="en-US" dirty="0"/>
              <a:t>A</a:t>
            </a: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705600" y="1992868"/>
            <a:ext cx="457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  <a:endParaRPr lang="en-US" dirty="0" smtClean="0"/>
          </a:p>
          <a:p>
            <a:r>
              <a:rPr lang="en-US" dirty="0"/>
              <a:t>1</a:t>
            </a:r>
            <a:endParaRPr lang="en-US" dirty="0" smtClean="0"/>
          </a:p>
          <a:p>
            <a:r>
              <a:rPr lang="en-US" dirty="0"/>
              <a:t>2</a:t>
            </a:r>
            <a:endParaRPr lang="en-US" dirty="0" smtClean="0"/>
          </a:p>
          <a:p>
            <a:r>
              <a:rPr lang="en-US" dirty="0"/>
              <a:t>3</a:t>
            </a:r>
            <a:endParaRPr lang="en-US" dirty="0" smtClean="0"/>
          </a:p>
          <a:p>
            <a:r>
              <a:rPr lang="en-US" dirty="0"/>
              <a:t>4</a:t>
            </a:r>
            <a:endParaRPr lang="en-US" dirty="0" smtClean="0"/>
          </a:p>
          <a:p>
            <a:r>
              <a:rPr lang="en-US" dirty="0"/>
              <a:t>5</a:t>
            </a:r>
            <a:endParaRPr lang="en-US" dirty="0" smtClean="0"/>
          </a:p>
          <a:p>
            <a:r>
              <a:rPr lang="en-US" dirty="0"/>
              <a:t>6</a:t>
            </a:r>
            <a:endParaRPr lang="en-US" dirty="0" smtClean="0"/>
          </a:p>
          <a:p>
            <a:r>
              <a:rPr lang="en-US" dirty="0"/>
              <a:t>7</a:t>
            </a:r>
            <a:endParaRPr lang="en-US" dirty="0" smtClean="0"/>
          </a:p>
          <a:p>
            <a:r>
              <a:rPr lang="en-US" dirty="0"/>
              <a:t>8</a:t>
            </a:r>
            <a:endParaRPr lang="en-US" dirty="0" smtClean="0"/>
          </a:p>
          <a:p>
            <a:r>
              <a:rPr lang="en-US" dirty="0"/>
              <a:t>9</a:t>
            </a:r>
            <a:endParaRPr lang="en-US" dirty="0" smtClean="0"/>
          </a:p>
          <a:p>
            <a:r>
              <a:rPr lang="en-US" dirty="0" smtClean="0"/>
              <a:t>10</a:t>
            </a:r>
          </a:p>
          <a:p>
            <a:r>
              <a:rPr lang="en-US" dirty="0" smtClean="0"/>
              <a:t>11</a:t>
            </a:r>
          </a:p>
          <a:p>
            <a:r>
              <a:rPr lang="en-US" dirty="0" smtClean="0"/>
              <a:t>12</a:t>
            </a:r>
          </a:p>
          <a:p>
            <a:r>
              <a:rPr lang="en-US" dirty="0" smtClean="0"/>
              <a:t>13</a:t>
            </a:r>
          </a:p>
          <a:p>
            <a:r>
              <a:rPr lang="en-US" dirty="0" smtClean="0"/>
              <a:t>14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905000" y="5715000"/>
            <a:ext cx="381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905000" y="6019800"/>
            <a:ext cx="381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47800" y="5486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Top</a:t>
            </a:r>
            <a:endParaRPr lang="en-US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1066800" y="58028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Bottom</a:t>
            </a:r>
            <a:endParaRPr lang="en-US" i="1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324600" y="4355068"/>
            <a:ext cx="381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324600" y="4431268"/>
            <a:ext cx="381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67400" y="41264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Top</a:t>
            </a:r>
            <a:endParaRPr lang="en-US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5562600" y="42788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Bottom</a:t>
            </a:r>
            <a:endParaRPr lang="en-US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05000" y="6248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PATTERN EXISTS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791200" y="62600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PATTERN DOES NOT EXISTS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FM-Index String Matching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imited block RAM available on the FPGA for storing the Burrows-Wheeler Transform (BWT) of an extremely long text</a:t>
            </a:r>
          </a:p>
          <a:p>
            <a:endParaRPr lang="en-US" dirty="0" smtClean="0"/>
          </a:p>
          <a:p>
            <a:r>
              <a:rPr lang="en-US" dirty="0" smtClean="0"/>
              <a:t>Utilization of external memory to store BWT of the text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Exploitation of multiple threads to masks long latencies because of memory access.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762000"/>
          </a:xfrm>
        </p:spPr>
        <p:txBody>
          <a:bodyPr/>
          <a:lstStyle/>
          <a:p>
            <a:r>
              <a:rPr lang="en-US" sz="3500" dirty="0" smtClean="0"/>
              <a:t>Multithreading</a:t>
            </a:r>
            <a:endParaRPr lang="en-US" sz="3500" dirty="0"/>
          </a:p>
        </p:txBody>
      </p:sp>
      <p:sp>
        <p:nvSpPr>
          <p:cNvPr id="4" name="Rectangle 3"/>
          <p:cNvSpPr/>
          <p:nvPr/>
        </p:nvSpPr>
        <p:spPr>
          <a:xfrm>
            <a:off x="3505200" y="1752608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581400" y="1752608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657600" y="1752608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733800" y="1752608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810000" y="1752608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886200" y="1752608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962400" y="1752608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038600" y="1752608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114800" y="1752608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191000" y="1752608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267200" y="1752608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343400" y="1752608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505200" y="3352808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581400" y="3352808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657600" y="3352808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733800" y="3352808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810000" y="3352808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886200" y="3352808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962400" y="3352808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038600" y="3352808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114800" y="3352808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191000" y="3352808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267200" y="3352808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343400" y="3352808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 rot="16200000">
            <a:off x="1752597" y="1752604"/>
            <a:ext cx="2971807" cy="266700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Connector 98"/>
          <p:cNvCxnSpPr/>
          <p:nvPr/>
        </p:nvCxnSpPr>
        <p:spPr>
          <a:xfrm flipV="1">
            <a:off x="4953000" y="2362208"/>
            <a:ext cx="0" cy="1219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H="1">
            <a:off x="4419600" y="2362208"/>
            <a:ext cx="533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4419600" y="3581408"/>
            <a:ext cx="533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5333206" y="1600206"/>
            <a:ext cx="1296194" cy="30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5458773" y="2688379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</a:t>
            </a:r>
          </a:p>
        </p:txBody>
      </p:sp>
      <p:cxnSp>
        <p:nvCxnSpPr>
          <p:cNvPr id="111" name="Straight Arrow Connector 110"/>
          <p:cNvCxnSpPr/>
          <p:nvPr/>
        </p:nvCxnSpPr>
        <p:spPr>
          <a:xfrm>
            <a:off x="4419600" y="4038606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>
            <a:off x="4419600" y="1981206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09600" y="54864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Threads wait in queues while waiting for memory to return required data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09600" y="58790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Multiple threads are processed to achieve parallelism and faster execution  </a:t>
            </a:r>
            <a:endParaRPr lang="en-US" dirty="0"/>
          </a:p>
        </p:txBody>
      </p:sp>
      <p:sp>
        <p:nvSpPr>
          <p:cNvPr id="78" name="Flowchart: Manual Operation 77"/>
          <p:cNvSpPr/>
          <p:nvPr/>
        </p:nvSpPr>
        <p:spPr>
          <a:xfrm>
            <a:off x="2209800" y="2743203"/>
            <a:ext cx="914400" cy="612648"/>
          </a:xfrm>
          <a:prstGeom prst="flowChartManualOperat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2667000" y="3352803"/>
            <a:ext cx="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2667000" y="3810003"/>
            <a:ext cx="838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2971800" y="2362203"/>
            <a:ext cx="533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2971800" y="2362203"/>
            <a:ext cx="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2362200" y="1981203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2362200" y="1981203"/>
            <a:ext cx="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2667000" y="49631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Ready Threads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26" name="Straight Arrow Connector 125"/>
          <p:cNvCxnSpPr/>
          <p:nvPr/>
        </p:nvCxnSpPr>
        <p:spPr>
          <a:xfrm flipV="1">
            <a:off x="3200400" y="4343400"/>
            <a:ext cx="762000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flipV="1">
            <a:off x="2743200" y="2743200"/>
            <a:ext cx="1219200" cy="1219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133600" y="3886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Waiting Threads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762000"/>
          </a:xfrm>
        </p:spPr>
        <p:txBody>
          <a:bodyPr/>
          <a:lstStyle/>
          <a:p>
            <a:r>
              <a:rPr lang="en-US" sz="3500" dirty="0" smtClean="0"/>
              <a:t>Exact String Matching Architecture</a:t>
            </a:r>
            <a:endParaRPr lang="en-US" sz="3500" dirty="0"/>
          </a:p>
        </p:txBody>
      </p:sp>
      <p:sp>
        <p:nvSpPr>
          <p:cNvPr id="4" name="Rectangle 3"/>
          <p:cNvSpPr/>
          <p:nvPr/>
        </p:nvSpPr>
        <p:spPr>
          <a:xfrm>
            <a:off x="5410994" y="1981205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487194" y="2895605"/>
            <a:ext cx="8374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Receive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639594" y="4495805"/>
            <a:ext cx="7620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Send</a:t>
            </a:r>
            <a:endParaRPr lang="en-US" sz="1400" dirty="0"/>
          </a:p>
        </p:txBody>
      </p:sp>
      <p:sp>
        <p:nvSpPr>
          <p:cNvPr id="32" name="Rectangle 31"/>
          <p:cNvSpPr/>
          <p:nvPr/>
        </p:nvSpPr>
        <p:spPr>
          <a:xfrm rot="16200000">
            <a:off x="4229893" y="1943105"/>
            <a:ext cx="76201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apezoid 45"/>
          <p:cNvSpPr/>
          <p:nvPr/>
        </p:nvSpPr>
        <p:spPr>
          <a:xfrm rot="10800000">
            <a:off x="3810794" y="2819405"/>
            <a:ext cx="914400" cy="381000"/>
          </a:xfrm>
          <a:prstGeom prst="trapezoi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4039394" y="2438405"/>
            <a:ext cx="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5487194" y="1981205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563394" y="1981205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639594" y="1981205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715794" y="1981205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791994" y="1981205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5868194" y="1981205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944394" y="1981205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020594" y="1981205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096794" y="1981205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172994" y="1981205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249194" y="1981205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5410994" y="3581405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487194" y="3581405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563394" y="3581405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639594" y="3581405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5715794" y="3581405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791994" y="3581405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868194" y="3581405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944394" y="3581405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6020594" y="3581405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096794" y="3581405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172994" y="3581405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249194" y="3581405"/>
            <a:ext cx="7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 rot="16200000">
            <a:off x="4229894" y="1866904"/>
            <a:ext cx="76201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 rot="16200000">
            <a:off x="4229894" y="1790704"/>
            <a:ext cx="76201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 rot="16200000">
            <a:off x="4229895" y="1714503"/>
            <a:ext cx="76201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 rot="16200000">
            <a:off x="4229894" y="1638304"/>
            <a:ext cx="76201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 rot="16200000">
            <a:off x="4229895" y="1562103"/>
            <a:ext cx="76201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4496594" y="2590805"/>
            <a:ext cx="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496594" y="2590805"/>
            <a:ext cx="914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4496594" y="3505203"/>
            <a:ext cx="0" cy="30480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4496594" y="3810005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 rot="16200000">
            <a:off x="4229894" y="4000504"/>
            <a:ext cx="76201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 rot="16200000">
            <a:off x="4229895" y="3924303"/>
            <a:ext cx="76201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 rot="16200000">
            <a:off x="4229895" y="3848103"/>
            <a:ext cx="76201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 rot="16200000">
            <a:off x="4229896" y="3771902"/>
            <a:ext cx="76201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 rot="16200000">
            <a:off x="4229895" y="3695703"/>
            <a:ext cx="76201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 rot="16200000">
            <a:off x="4229896" y="3619502"/>
            <a:ext cx="76201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3963194" y="4495805"/>
            <a:ext cx="7620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Locate</a:t>
            </a:r>
            <a:endParaRPr lang="en-US" sz="1400" dirty="0"/>
          </a:p>
        </p:txBody>
      </p:sp>
      <p:sp>
        <p:nvSpPr>
          <p:cNvPr id="97" name="Rectangle 96"/>
          <p:cNvSpPr/>
          <p:nvPr/>
        </p:nvSpPr>
        <p:spPr>
          <a:xfrm rot="16200000">
            <a:off x="5182395" y="1905004"/>
            <a:ext cx="1371601" cy="121920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 rot="16200000">
            <a:off x="5182394" y="3505206"/>
            <a:ext cx="1371601" cy="121920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Connector 98"/>
          <p:cNvCxnSpPr/>
          <p:nvPr/>
        </p:nvCxnSpPr>
        <p:spPr>
          <a:xfrm flipV="1">
            <a:off x="6858794" y="2590805"/>
            <a:ext cx="0" cy="1219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H="1">
            <a:off x="6325394" y="2590805"/>
            <a:ext cx="533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6325394" y="3810005"/>
            <a:ext cx="533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 rot="16200000">
            <a:off x="3810795" y="3733804"/>
            <a:ext cx="914400" cy="121920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 rot="16200000">
            <a:off x="3429796" y="2057404"/>
            <a:ext cx="1676399" cy="121920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3963194" y="3200405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Update</a:t>
            </a:r>
            <a:endParaRPr lang="en-US" sz="1400" dirty="0"/>
          </a:p>
        </p:txBody>
      </p:sp>
      <p:sp>
        <p:nvSpPr>
          <p:cNvPr id="109" name="Rectangle 108"/>
          <p:cNvSpPr/>
          <p:nvPr/>
        </p:nvSpPr>
        <p:spPr>
          <a:xfrm>
            <a:off x="7239000" y="1828803"/>
            <a:ext cx="685800" cy="30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 rot="5400000">
            <a:off x="7029290" y="2916976"/>
            <a:ext cx="1146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C-Table</a:t>
            </a:r>
          </a:p>
          <a:p>
            <a:r>
              <a:rPr lang="en-US" dirty="0" smtClean="0"/>
              <a:t> (External)</a:t>
            </a:r>
            <a:endParaRPr lang="en-US" dirty="0"/>
          </a:p>
        </p:txBody>
      </p:sp>
      <p:cxnSp>
        <p:nvCxnSpPr>
          <p:cNvPr id="111" name="Straight Arrow Connector 110"/>
          <p:cNvCxnSpPr/>
          <p:nvPr/>
        </p:nvCxnSpPr>
        <p:spPr>
          <a:xfrm>
            <a:off x="6325394" y="4267203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>
            <a:off x="6325394" y="2209803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4039394" y="3505203"/>
            <a:ext cx="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2896394" y="1981203"/>
            <a:ext cx="76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2972594" y="1981203"/>
            <a:ext cx="76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3048794" y="1981203"/>
            <a:ext cx="76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2667794" y="1981203"/>
            <a:ext cx="76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2743994" y="1981203"/>
            <a:ext cx="76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2820194" y="1981203"/>
            <a:ext cx="76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Arrow Connector 123"/>
          <p:cNvCxnSpPr/>
          <p:nvPr/>
        </p:nvCxnSpPr>
        <p:spPr>
          <a:xfrm>
            <a:off x="3124994" y="2057403"/>
            <a:ext cx="685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 rot="16200000">
            <a:off x="2362994" y="1981201"/>
            <a:ext cx="1066801" cy="76200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129"/>
          <p:cNvSpPr txBox="1"/>
          <p:nvPr/>
        </p:nvSpPr>
        <p:spPr>
          <a:xfrm>
            <a:off x="2591594" y="2590805"/>
            <a:ext cx="6850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Fetch</a:t>
            </a:r>
            <a:endParaRPr lang="en-US" sz="1400" dirty="0"/>
          </a:p>
        </p:txBody>
      </p:sp>
      <p:sp>
        <p:nvSpPr>
          <p:cNvPr id="131" name="TextBox 130"/>
          <p:cNvSpPr txBox="1"/>
          <p:nvPr/>
        </p:nvSpPr>
        <p:spPr>
          <a:xfrm>
            <a:off x="1143000" y="1896073"/>
            <a:ext cx="1219200" cy="120032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Pattern source</a:t>
            </a:r>
          </a:p>
          <a:p>
            <a:pPr algn="ctr"/>
            <a:r>
              <a:rPr lang="en-US" dirty="0" smtClean="0"/>
              <a:t> (External)</a:t>
            </a:r>
            <a:endParaRPr lang="en-US" dirty="0"/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2361406" y="2505673"/>
            <a:ext cx="30559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rot="10800000">
            <a:off x="2362200" y="2048473"/>
            <a:ext cx="30559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1143000" y="3886203"/>
            <a:ext cx="1218406" cy="120032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Output file</a:t>
            </a:r>
          </a:p>
          <a:p>
            <a:pPr algn="ctr"/>
            <a:r>
              <a:rPr lang="en-US" dirty="0" smtClean="0"/>
              <a:t> (External)</a:t>
            </a:r>
            <a:endParaRPr lang="en-US" dirty="0"/>
          </a:p>
        </p:txBody>
      </p:sp>
      <p:cxnSp>
        <p:nvCxnSpPr>
          <p:cNvPr id="135" name="Straight Arrow Connector 134"/>
          <p:cNvCxnSpPr/>
          <p:nvPr/>
        </p:nvCxnSpPr>
        <p:spPr>
          <a:xfrm flipH="1">
            <a:off x="2362994" y="4495803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09600" y="54864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 thread represents a pattern in the queue of the components.  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09600" y="58790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Multiple threads are processed to hide latencies due to memory access.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CRTemplate1">
  <a:themeElements>
    <a:clrScheme name="UCRTemplate1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UCRTemplate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CRTemplate1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1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1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1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1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1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1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1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1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RTemplate1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UCRTemplate_whiteseal</Template>
  <TotalTime>1763</TotalTime>
  <Words>844</Words>
  <Application>Microsoft Office PowerPoint</Application>
  <PresentationFormat>On-screen Show (4:3)</PresentationFormat>
  <Paragraphs>233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UCRTemplate1</vt:lpstr>
      <vt:lpstr>Multithreaded FPGA Acceleration of DNA Sequence Mapping</vt:lpstr>
      <vt:lpstr>Introduction</vt:lpstr>
      <vt:lpstr>Introduction</vt:lpstr>
      <vt:lpstr>Presentation Outline</vt:lpstr>
      <vt:lpstr>FM-Index String Matching Algorithm</vt:lpstr>
      <vt:lpstr>FM-Index String Matching Algorithm</vt:lpstr>
      <vt:lpstr>FM-Index String Matching Algorithm</vt:lpstr>
      <vt:lpstr>Multithreading</vt:lpstr>
      <vt:lpstr>Exact String Matching Architecture</vt:lpstr>
      <vt:lpstr>Approximate String Matching Architecture</vt:lpstr>
      <vt:lpstr>Implementation</vt:lpstr>
      <vt:lpstr>Experimental Setup</vt:lpstr>
      <vt:lpstr>Execution Time</vt:lpstr>
      <vt:lpstr>Speed Up</vt:lpstr>
      <vt:lpstr>Conclusion</vt:lpstr>
      <vt:lpstr>Thanks for Listening</vt:lpstr>
      <vt:lpstr>Back up slides</vt:lpstr>
      <vt:lpstr>Performance Improvement</vt:lpstr>
      <vt:lpstr>Replace Block</vt:lpstr>
      <vt:lpstr>Scaling Factor</vt:lpstr>
    </vt:vector>
  </TitlesOfParts>
  <Company>family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Multithreaded FPGA Acceleration of DNA Sequence Mapping</dc:title>
  <dc:creator>braynn</dc:creator>
  <cp:lastModifiedBy>Ka</cp:lastModifiedBy>
  <cp:revision>67</cp:revision>
  <dcterms:created xsi:type="dcterms:W3CDTF">2012-08-12T20:44:04Z</dcterms:created>
  <dcterms:modified xsi:type="dcterms:W3CDTF">2013-01-22T18:56:18Z</dcterms:modified>
</cp:coreProperties>
</file>